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71" r:id="rId7"/>
    <p:sldId id="266" r:id="rId8"/>
    <p:sldId id="260" r:id="rId9"/>
    <p:sldId id="261" r:id="rId10"/>
    <p:sldId id="262" r:id="rId11"/>
    <p:sldId id="263" r:id="rId12"/>
    <p:sldId id="264" r:id="rId13"/>
    <p:sldId id="268" r:id="rId14"/>
    <p:sldId id="265"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0EF0-53C1-271C-985D-94FBFB5048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4665FF-4A8D-6D24-1D57-FC67C2F129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4F51A0-84B0-561C-80B3-77639CEAB2AA}"/>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5" name="Footer Placeholder 4">
            <a:extLst>
              <a:ext uri="{FF2B5EF4-FFF2-40B4-BE49-F238E27FC236}">
                <a16:creationId xmlns:a16="http://schemas.microsoft.com/office/drawing/2014/main" id="{EB79CB0C-CCA6-7CE7-9632-6FCFAB43F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B97578-7175-6D14-E92E-0ABE422E0FD4}"/>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4228023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E262-94B0-1658-6939-31DB1DB485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DA2D19-0E72-91B0-7040-96A521CB47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7CAA8F-A282-2A75-48D1-A0615E6A1C6E}"/>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5" name="Footer Placeholder 4">
            <a:extLst>
              <a:ext uri="{FF2B5EF4-FFF2-40B4-BE49-F238E27FC236}">
                <a16:creationId xmlns:a16="http://schemas.microsoft.com/office/drawing/2014/main" id="{0A67601E-78BA-BF65-EEE2-E77280907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0784E9-1DDC-74AF-5670-3816AB6794A6}"/>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203386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D2F10-C867-5B88-F516-E16C9F90EF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18EA54-05DE-F63F-BCB1-9FFD9E1D5B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E9AAB9-695F-E28A-C337-89EC6C9C93D1}"/>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5" name="Footer Placeholder 4">
            <a:extLst>
              <a:ext uri="{FF2B5EF4-FFF2-40B4-BE49-F238E27FC236}">
                <a16:creationId xmlns:a16="http://schemas.microsoft.com/office/drawing/2014/main" id="{7FC2F409-995C-ECC4-91E9-BE164FC68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9D18D-4B6B-DBCD-76D9-97E0C70B84E2}"/>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344025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9349-D5C0-DC0C-0B6C-B61DE6AF44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00BD6A-2412-B597-5910-AC632F5087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31B469-E812-28EE-C758-F50E65F0E9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08EE59-76A2-83C6-7B9F-AC5D4BC538E7}"/>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6" name="Footer Placeholder 5">
            <a:extLst>
              <a:ext uri="{FF2B5EF4-FFF2-40B4-BE49-F238E27FC236}">
                <a16:creationId xmlns:a16="http://schemas.microsoft.com/office/drawing/2014/main" id="{521548A6-F50E-F6A2-D43E-662A9A64D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A4F44F-A2AC-35F7-1155-C7BD245836C8}"/>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318256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290D8-FD96-5A33-F506-2CEA7C742F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0F89B9-9361-BA2D-C286-828C7284CC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04EA08-9A74-DC91-11A6-CF378A7A9A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F253AB-8D32-0BF0-AD9A-5A30790743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5719E1-D313-E3CA-2ABC-4285193928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019AA8-C52B-F7E5-BB82-12578B7A8CBE}"/>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8" name="Footer Placeholder 7">
            <a:extLst>
              <a:ext uri="{FF2B5EF4-FFF2-40B4-BE49-F238E27FC236}">
                <a16:creationId xmlns:a16="http://schemas.microsoft.com/office/drawing/2014/main" id="{444DD42F-0A88-B58F-8448-F8F592DB46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6B2A19-26DF-3DC9-4C5A-1F2261EE60C7}"/>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1731946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42A0-3525-B1A5-F190-C607CD6AE4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FF85E0-62FF-E5CD-1C9E-F639515DEC1F}"/>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4" name="Footer Placeholder 3">
            <a:extLst>
              <a:ext uri="{FF2B5EF4-FFF2-40B4-BE49-F238E27FC236}">
                <a16:creationId xmlns:a16="http://schemas.microsoft.com/office/drawing/2014/main" id="{33E05A62-CA5F-DB70-6506-A36E2D1CFC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B03205-E271-9158-B86D-4C77CD8C35B6}"/>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361232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1083A1-E03D-352D-7E97-9ECB58C1A69B}"/>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3" name="Footer Placeholder 2">
            <a:extLst>
              <a:ext uri="{FF2B5EF4-FFF2-40B4-BE49-F238E27FC236}">
                <a16:creationId xmlns:a16="http://schemas.microsoft.com/office/drawing/2014/main" id="{81A29CBE-0379-C554-C044-FD61D0E1C7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4B68E6-60DA-FC50-1406-ADD6CC76DC42}"/>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3650406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3B43-E6F3-59B9-7E1A-55341F69A5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062228-8084-A526-F1C4-24EA4B95D4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6527A4-C057-3F59-6E5B-7CC0CE12AA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4B2F84-3AAF-D2D4-4485-C90BB87C28B7}"/>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6" name="Footer Placeholder 5">
            <a:extLst>
              <a:ext uri="{FF2B5EF4-FFF2-40B4-BE49-F238E27FC236}">
                <a16:creationId xmlns:a16="http://schemas.microsoft.com/office/drawing/2014/main" id="{C7F5310B-0C1C-73C8-2101-1D034F5FA8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2FC7D1-FF05-019A-5000-841D1967631F}"/>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2565087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ECAA-EC05-15BD-5A99-E242274490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857627-144F-26A7-A696-77A67574D9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4ADD24-ACE8-E1A0-4FAE-41FD51D81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069C49-C7D5-8AD1-8F08-EA3B00B2C44E}"/>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6" name="Footer Placeholder 5">
            <a:extLst>
              <a:ext uri="{FF2B5EF4-FFF2-40B4-BE49-F238E27FC236}">
                <a16:creationId xmlns:a16="http://schemas.microsoft.com/office/drawing/2014/main" id="{F190E918-04E2-1B9D-A090-61564AE95D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831AF-4630-89E2-77C6-FB7197959A2A}"/>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2203832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0271B-E8AE-E9B8-A238-202C343DDC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506E65-E69A-138F-B5F7-1C378694F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3C915-D15C-2DC9-A376-F96E31CED444}"/>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5" name="Footer Placeholder 4">
            <a:extLst>
              <a:ext uri="{FF2B5EF4-FFF2-40B4-BE49-F238E27FC236}">
                <a16:creationId xmlns:a16="http://schemas.microsoft.com/office/drawing/2014/main" id="{64F68ACE-0E96-1D34-6B8E-962BA3A18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2D3908-A513-3CAE-3A63-E3065A8A0ED8}"/>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144350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F8C838-0138-4A9B-1699-7820401331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0FCCC6-2EE0-D73E-B934-325822A84F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B397A-5F9B-4008-0FE2-A1A9AE552937}"/>
              </a:ext>
            </a:extLst>
          </p:cNvPr>
          <p:cNvSpPr>
            <a:spLocks noGrp="1"/>
          </p:cNvSpPr>
          <p:nvPr>
            <p:ph type="dt" sz="half" idx="10"/>
          </p:nvPr>
        </p:nvSpPr>
        <p:spPr/>
        <p:txBody>
          <a:bodyPr/>
          <a:lstStyle/>
          <a:p>
            <a:fld id="{CC95DF95-2CF3-4160-9265-D52894E6A254}" type="datetimeFigureOut">
              <a:rPr lang="en-US" smtClean="0"/>
              <a:t>9/29/2026</a:t>
            </a:fld>
            <a:endParaRPr lang="en-US"/>
          </a:p>
        </p:txBody>
      </p:sp>
      <p:sp>
        <p:nvSpPr>
          <p:cNvPr id="5" name="Footer Placeholder 4">
            <a:extLst>
              <a:ext uri="{FF2B5EF4-FFF2-40B4-BE49-F238E27FC236}">
                <a16:creationId xmlns:a16="http://schemas.microsoft.com/office/drawing/2014/main" id="{C11F699F-FA5A-FEE4-ECF1-53095FE8D7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FEC855-B7DF-1B79-C2F5-60FBE030A205}"/>
              </a:ext>
            </a:extLst>
          </p:cNvPr>
          <p:cNvSpPr>
            <a:spLocks noGrp="1"/>
          </p:cNvSpPr>
          <p:nvPr>
            <p:ph type="sldNum" sz="quarter" idx="12"/>
          </p:nvPr>
        </p:nvSpPr>
        <p:spPr/>
        <p:txBody>
          <a:bodyPr/>
          <a:lstStyle/>
          <a:p>
            <a:fld id="{AE399ABB-9337-4D66-A94E-DFDBD53604A4}" type="slidenum">
              <a:rPr lang="en-US" smtClean="0"/>
              <a:t>‹#›</a:t>
            </a:fld>
            <a:endParaRPr lang="en-US"/>
          </a:p>
        </p:txBody>
      </p:sp>
    </p:spTree>
    <p:extLst>
      <p:ext uri="{BB962C8B-B14F-4D97-AF65-F5344CB8AC3E}">
        <p14:creationId xmlns:p14="http://schemas.microsoft.com/office/powerpoint/2010/main" val="1584499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557EDC-F438-FFEE-C22A-26F49B4D02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5950D7-35BC-32E6-3FD3-6DEB21D45C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51F573-9B19-8674-9BB9-FAAA44777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5DF95-2CF3-4160-9265-D52894E6A254}" type="datetimeFigureOut">
              <a:rPr lang="en-US" smtClean="0"/>
              <a:t>9/29/2026</a:t>
            </a:fld>
            <a:endParaRPr lang="en-US"/>
          </a:p>
        </p:txBody>
      </p:sp>
      <p:sp>
        <p:nvSpPr>
          <p:cNvPr id="5" name="Footer Placeholder 4">
            <a:extLst>
              <a:ext uri="{FF2B5EF4-FFF2-40B4-BE49-F238E27FC236}">
                <a16:creationId xmlns:a16="http://schemas.microsoft.com/office/drawing/2014/main" id="{4CA01CD5-9EEA-1CDB-6C00-46EBBDA73D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F543F6-4B48-E718-3FCA-87DF49282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399ABB-9337-4D66-A94E-DFDBD53604A4}" type="slidenum">
              <a:rPr lang="en-US" smtClean="0"/>
              <a:t>‹#›</a:t>
            </a:fld>
            <a:endParaRPr lang="en-US"/>
          </a:p>
        </p:txBody>
      </p:sp>
    </p:spTree>
    <p:extLst>
      <p:ext uri="{BB962C8B-B14F-4D97-AF65-F5344CB8AC3E}">
        <p14:creationId xmlns:p14="http://schemas.microsoft.com/office/powerpoint/2010/main" val="920619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0989B-99DB-41D3-FD46-C82C37BD8980}"/>
              </a:ext>
            </a:extLst>
          </p:cNvPr>
          <p:cNvSpPr>
            <a:spLocks noGrp="1"/>
          </p:cNvSpPr>
          <p:nvPr>
            <p:ph type="title"/>
          </p:nvPr>
        </p:nvSpPr>
        <p:spPr>
          <a:xfrm>
            <a:off x="359229" y="365125"/>
            <a:ext cx="11408228" cy="1325563"/>
          </a:xfrm>
        </p:spPr>
        <p:txBody>
          <a:bodyPr>
            <a:normAutofit/>
          </a:bodyPr>
          <a:lstStyle/>
          <a:p>
            <a:pPr algn="just"/>
            <a:r>
              <a:rPr lang="en-US" sz="4000" b="1" dirty="0">
                <a:latin typeface="Times New Roman" panose="02020603050405020304" pitchFamily="18" charset="0"/>
                <a:cs typeface="Times New Roman" panose="02020603050405020304" pitchFamily="18" charset="0"/>
              </a:rPr>
              <a:t>OPPORTUNITY SPECIFICATION AND JUSTIFICATION</a:t>
            </a:r>
          </a:p>
        </p:txBody>
      </p:sp>
      <p:sp>
        <p:nvSpPr>
          <p:cNvPr id="3" name="Content Placeholder 2">
            <a:extLst>
              <a:ext uri="{FF2B5EF4-FFF2-40B4-BE49-F238E27FC236}">
                <a16:creationId xmlns:a16="http://schemas.microsoft.com/office/drawing/2014/main" id="{E9EC889E-3C73-DDDF-F0BD-CB0A80613A30}"/>
              </a:ext>
            </a:extLst>
          </p:cNvPr>
          <p:cNvSpPr>
            <a:spLocks noGrp="1"/>
          </p:cNvSpPr>
          <p:nvPr>
            <p:ph idx="1"/>
          </p:nvPr>
        </p:nvSpPr>
        <p:spPr>
          <a:xfrm>
            <a:off x="522514" y="1825625"/>
            <a:ext cx="10831286" cy="4667250"/>
          </a:xfrm>
        </p:spPr>
        <p:txBody>
          <a:bodyPr>
            <a:normAutofit/>
          </a:bodyPr>
          <a:lstStyle/>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Core benefit proposition</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Product charter</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Pricing strategies</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Sales forecasting of new products </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Financial and Technological justification</a:t>
            </a:r>
          </a:p>
        </p:txBody>
      </p:sp>
    </p:spTree>
    <p:extLst>
      <p:ext uri="{BB962C8B-B14F-4D97-AF65-F5344CB8AC3E}">
        <p14:creationId xmlns:p14="http://schemas.microsoft.com/office/powerpoint/2010/main" val="2208383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C44FEA-F9EB-6AB1-AC01-1CFF84B05BB5}"/>
              </a:ext>
            </a:extLst>
          </p:cNvPr>
          <p:cNvSpPr>
            <a:spLocks noGrp="1"/>
          </p:cNvSpPr>
          <p:nvPr>
            <p:ph idx="1"/>
          </p:nvPr>
        </p:nvSpPr>
        <p:spPr>
          <a:xfrm>
            <a:off x="108857" y="130629"/>
            <a:ext cx="11919857" cy="6487885"/>
          </a:xfrm>
        </p:spPr>
        <p:txBody>
          <a:bodyPr>
            <a:noAutofit/>
          </a:bodyPr>
          <a:lstStyle/>
          <a:p>
            <a:pPr marL="0" indent="0">
              <a:buNone/>
            </a:pPr>
            <a:r>
              <a:rPr lang="en-US" sz="3200" b="1" dirty="0">
                <a:latin typeface="Times New Roman" panose="02020603050405020304" pitchFamily="18" charset="0"/>
                <a:cs typeface="Times New Roman" panose="02020603050405020304" pitchFamily="18" charset="0"/>
              </a:rPr>
              <a:t>Definition of core benefit proposition.</a:t>
            </a:r>
            <a:endParaRPr lang="en-US" sz="3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Core benefit proposition refers to the primary value or benefit that a product offers to customers.</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Talks about what consumers would perceive as the benefit in purchasing a new product compared to that in buying a competitor’s product. </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New Product Development, the core benefit proposition directly influences the development process by ensuring that the product design, features and messaging align with the central need or desire of the target customer.</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answers the question of:- what problem does the product solve for the customer, why should customers buy it and what unique benefit does it provide. </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For example, safe drinking water business- product is bottled drinking water, customer problem- unsafe drinking water in urban areas, core benefit proposition- providing clean, safe and affordable drinking water, customer benefit- reduced risk of water borne diseases. </a:t>
            </a:r>
          </a:p>
        </p:txBody>
      </p:sp>
    </p:spTree>
    <p:extLst>
      <p:ext uri="{BB962C8B-B14F-4D97-AF65-F5344CB8AC3E}">
        <p14:creationId xmlns:p14="http://schemas.microsoft.com/office/powerpoint/2010/main" val="3529429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EEFB3E-F1F7-1214-8B72-7F63C7622990}"/>
              </a:ext>
            </a:extLst>
          </p:cNvPr>
          <p:cNvSpPr>
            <a:spLocks noGrp="1"/>
          </p:cNvSpPr>
          <p:nvPr>
            <p:ph idx="1"/>
          </p:nvPr>
        </p:nvSpPr>
        <p:spPr>
          <a:xfrm>
            <a:off x="108857" y="108857"/>
            <a:ext cx="11930743" cy="6553200"/>
          </a:xfrm>
        </p:spPr>
        <p:txBody>
          <a:bodyPr>
            <a:normAutofit fontScale="85000" lnSpcReduction="20000"/>
          </a:bodyPr>
          <a:lstStyle/>
          <a:p>
            <a:pPr marL="0" indent="0" algn="just">
              <a:buNone/>
            </a:pPr>
            <a:r>
              <a:rPr lang="en-US" b="1" dirty="0">
                <a:latin typeface="Times New Roman" panose="02020603050405020304" pitchFamily="18" charset="0"/>
                <a:cs typeface="Times New Roman" panose="02020603050405020304" pitchFamily="18" charset="0"/>
              </a:rPr>
              <a:t>Components of core benefit proposition</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Identify customer needs</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Research: Understand what customers truly want or need. This could be through surveys, interviews or market analysis.</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Pain points: Identify specific challenges customers face that your product can address.</a:t>
            </a:r>
          </a:p>
          <a:p>
            <a:pPr lvl="0"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Define the core benefits</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Emotional benefits: What feelings does the product evoke? (e.g. happiness, confidence).</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Functional benefits: What practical problems does it solve? (e.g. time saving, convenience).</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Social benefits: How does it enhances social status or connect with others? (e.g. eco-friendliness, exclusivity).</a:t>
            </a:r>
          </a:p>
          <a:p>
            <a:pPr lvl="0"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Differentiation- Show why customers should choose your products over competitors.</a:t>
            </a:r>
          </a:p>
          <a:p>
            <a:pPr lvl="0"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Customer outcome- Describe the expected benefit customers gain from using the product.</a:t>
            </a:r>
          </a:p>
          <a:p>
            <a:pPr lvl="0"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Craft the core benefit proposition</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Clarity: Make it easy to understand, avoid jargon</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Relevance: Ensure it resonates with the target audience</a:t>
            </a:r>
          </a:p>
          <a:p>
            <a:pPr marL="571500" lvl="0" indent="-571500" algn="just">
              <a:buFont typeface="+mj-lt"/>
              <a:buAutoNum type="romanLcPeriod"/>
            </a:pPr>
            <a:r>
              <a:rPr lang="en-US" dirty="0">
                <a:latin typeface="Times New Roman" panose="02020603050405020304" pitchFamily="18" charset="0"/>
                <a:cs typeface="Times New Roman" panose="02020603050405020304" pitchFamily="18" charset="0"/>
              </a:rPr>
              <a:t>Uniqueness: Highlight what sets your product different from competitors.</a:t>
            </a: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1423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037186-5AA5-CF67-EE4D-0AFD6B621E64}"/>
              </a:ext>
            </a:extLst>
          </p:cNvPr>
          <p:cNvSpPr>
            <a:spLocks noGrp="1"/>
          </p:cNvSpPr>
          <p:nvPr>
            <p:ph idx="1"/>
          </p:nvPr>
        </p:nvSpPr>
        <p:spPr>
          <a:xfrm>
            <a:off x="195943" y="239486"/>
            <a:ext cx="11854543" cy="6444343"/>
          </a:xfrm>
        </p:spPr>
        <p:txBody>
          <a:bodyPr/>
          <a:lstStyle/>
          <a:p>
            <a:pPr marL="0" indent="0" algn="just">
              <a:buNone/>
            </a:pPr>
            <a:r>
              <a:rPr lang="en-US" sz="3200" b="1" dirty="0">
                <a:latin typeface="Times New Roman" panose="02020603050405020304" pitchFamily="18" charset="0"/>
                <a:cs typeface="Times New Roman" panose="02020603050405020304" pitchFamily="18" charset="0"/>
              </a:rPr>
              <a:t>Product charter</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It’s a formal document that outlines the purpose, objectives, scope, target market and strategic direction of a new product.</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serves as a guide for product development teams and provides authorization to proceed with a product development project.</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answers questions like;</a:t>
            </a:r>
          </a:p>
          <a:p>
            <a:pPr algn="just"/>
            <a:r>
              <a:rPr lang="en-US" dirty="0">
                <a:latin typeface="Times New Roman" panose="02020603050405020304" pitchFamily="18" charset="0"/>
                <a:cs typeface="Times New Roman" panose="02020603050405020304" pitchFamily="18" charset="0"/>
              </a:rPr>
              <a:t>What product are we developing?</a:t>
            </a:r>
          </a:p>
          <a:p>
            <a:pPr algn="just"/>
            <a:r>
              <a:rPr lang="en-US" dirty="0">
                <a:latin typeface="Times New Roman" panose="02020603050405020304" pitchFamily="18" charset="0"/>
                <a:cs typeface="Times New Roman" panose="02020603050405020304" pitchFamily="18" charset="0"/>
              </a:rPr>
              <a:t>Why are we developing it?</a:t>
            </a:r>
          </a:p>
          <a:p>
            <a:pPr algn="just"/>
            <a:r>
              <a:rPr lang="en-US" dirty="0">
                <a:latin typeface="Times New Roman" panose="02020603050405020304" pitchFamily="18" charset="0"/>
                <a:cs typeface="Times New Roman" panose="02020603050405020304" pitchFamily="18" charset="0"/>
              </a:rPr>
              <a:t>Who is it for?</a:t>
            </a:r>
          </a:p>
          <a:p>
            <a:pPr algn="just"/>
            <a:r>
              <a:rPr lang="en-US" dirty="0">
                <a:latin typeface="Times New Roman" panose="02020603050405020304" pitchFamily="18" charset="0"/>
                <a:cs typeface="Times New Roman" panose="02020603050405020304" pitchFamily="18" charset="0"/>
              </a:rPr>
              <a:t>What benefits will it provide?</a:t>
            </a:r>
          </a:p>
          <a:p>
            <a:pPr algn="just"/>
            <a:r>
              <a:rPr lang="en-US" dirty="0">
                <a:latin typeface="Times New Roman" panose="02020603050405020304" pitchFamily="18" charset="0"/>
                <a:cs typeface="Times New Roman" panose="02020603050405020304" pitchFamily="18" charset="0"/>
              </a:rPr>
              <a:t>What are the product goals and constraints</a:t>
            </a:r>
          </a:p>
        </p:txBody>
      </p:sp>
    </p:spTree>
    <p:extLst>
      <p:ext uri="{BB962C8B-B14F-4D97-AF65-F5344CB8AC3E}">
        <p14:creationId xmlns:p14="http://schemas.microsoft.com/office/powerpoint/2010/main" val="1606290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E350D3-DB73-5C23-6FD1-D4889F154AFA}"/>
              </a:ext>
            </a:extLst>
          </p:cNvPr>
          <p:cNvSpPr>
            <a:spLocks noGrp="1"/>
          </p:cNvSpPr>
          <p:nvPr>
            <p:ph idx="1"/>
          </p:nvPr>
        </p:nvSpPr>
        <p:spPr>
          <a:xfrm>
            <a:off x="108857" y="141514"/>
            <a:ext cx="11952514" cy="6564086"/>
          </a:xfrm>
        </p:spPr>
        <p:txBody>
          <a:bodyPr>
            <a:normAutofit/>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Components of a product charter</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Product vision- a statement describing what a product aims to achieve in the future.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Product objectives- these are short term targets that a product seeks to achieve.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Target market- the group of customers for whom the product is designed.</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Customer needs-the problems, desires or unmet needs that the product aims to address.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Product description- a brief explanation of the product and its key features.</a:t>
            </a:r>
          </a:p>
        </p:txBody>
      </p:sp>
    </p:spTree>
    <p:extLst>
      <p:ext uri="{BB962C8B-B14F-4D97-AF65-F5344CB8AC3E}">
        <p14:creationId xmlns:p14="http://schemas.microsoft.com/office/powerpoint/2010/main" val="112172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C390-6948-D033-1128-1ADBAD77F028}"/>
              </a:ext>
            </a:extLst>
          </p:cNvPr>
          <p:cNvSpPr>
            <a:spLocks noGrp="1"/>
          </p:cNvSpPr>
          <p:nvPr>
            <p:ph type="title"/>
          </p:nvPr>
        </p:nvSpPr>
        <p:spPr>
          <a:xfrm>
            <a:off x="424543" y="239487"/>
            <a:ext cx="10929257" cy="816427"/>
          </a:xfrm>
        </p:spPr>
        <p:txBody>
          <a:bodyPr/>
          <a:lstStyle/>
          <a:p>
            <a:r>
              <a:rPr lang="en-US" b="1" dirty="0">
                <a:latin typeface="Times New Roman" panose="02020603050405020304" pitchFamily="18" charset="0"/>
                <a:cs typeface="Times New Roman" panose="02020603050405020304" pitchFamily="18" charset="0"/>
              </a:rPr>
              <a:t>Components cont’d</a:t>
            </a:r>
          </a:p>
        </p:txBody>
      </p:sp>
      <p:sp>
        <p:nvSpPr>
          <p:cNvPr id="3" name="Content Placeholder 2">
            <a:extLst>
              <a:ext uri="{FF2B5EF4-FFF2-40B4-BE49-F238E27FC236}">
                <a16:creationId xmlns:a16="http://schemas.microsoft.com/office/drawing/2014/main" id="{C5C7D7DE-D0C7-30BF-5063-EC61B4F3EC7A}"/>
              </a:ext>
            </a:extLst>
          </p:cNvPr>
          <p:cNvSpPr>
            <a:spLocks noGrp="1"/>
          </p:cNvSpPr>
          <p:nvPr>
            <p:ph idx="1"/>
          </p:nvPr>
        </p:nvSpPr>
        <p:spPr>
          <a:xfrm>
            <a:off x="228600" y="1055913"/>
            <a:ext cx="11745685" cy="5562599"/>
          </a:xfrm>
        </p:spPr>
        <p:txBody>
          <a:bodyPr>
            <a:normAutofit fontScale="92500"/>
          </a:bodyPr>
          <a:lstStyle/>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Unique selling proposition-distinctive benefit that differentiates the product from competitors.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Business goals- these are long term targets that the business intends to achieve,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Assumptions and constraints- </a:t>
            </a:r>
          </a:p>
          <a:p>
            <a:pPr algn="just">
              <a:lnSpc>
                <a:spcPct val="150000"/>
              </a:lnSpc>
            </a:pPr>
            <a:r>
              <a:rPr lang="en-US" dirty="0">
                <a:latin typeface="Times New Roman" panose="02020603050405020304" pitchFamily="18" charset="0"/>
                <a:cs typeface="Times New Roman" panose="02020603050405020304" pitchFamily="18" charset="0"/>
              </a:rPr>
              <a:t>Assumptions-something you believe to be true without having complete proof at the time.</a:t>
            </a:r>
          </a:p>
          <a:p>
            <a:pPr algn="just">
              <a:lnSpc>
                <a:spcPct val="150000"/>
              </a:lnSpc>
            </a:pPr>
            <a:r>
              <a:rPr lang="en-US" dirty="0">
                <a:latin typeface="Times New Roman" panose="02020603050405020304" pitchFamily="18" charset="0"/>
                <a:cs typeface="Times New Roman" panose="02020603050405020304" pitchFamily="18" charset="0"/>
              </a:rPr>
              <a:t>Constraints-limitation/restrictions that affects what can be done.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Stakeholders- individuals/groups of people interested in the success of the product.</a:t>
            </a:r>
          </a:p>
          <a:p>
            <a:pPr marL="0" indent="0">
              <a:buNone/>
            </a:pPr>
            <a:endParaRPr lang="en-US" dirty="0"/>
          </a:p>
        </p:txBody>
      </p:sp>
    </p:spTree>
    <p:extLst>
      <p:ext uri="{BB962C8B-B14F-4D97-AF65-F5344CB8AC3E}">
        <p14:creationId xmlns:p14="http://schemas.microsoft.com/office/powerpoint/2010/main" val="382800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22A21-77AD-C5F9-B24F-F3DC711C4926}"/>
              </a:ext>
            </a:extLst>
          </p:cNvPr>
          <p:cNvSpPr>
            <a:spLocks noGrp="1"/>
          </p:cNvSpPr>
          <p:nvPr>
            <p:ph idx="1"/>
          </p:nvPr>
        </p:nvSpPr>
        <p:spPr>
          <a:xfrm>
            <a:off x="174171" y="174171"/>
            <a:ext cx="11821885" cy="5954486"/>
          </a:xfrm>
        </p:spPr>
        <p:txBody>
          <a:bodyPr>
            <a:normAutofit/>
          </a:bodyPr>
          <a:lstStyle/>
          <a:p>
            <a:pPr marL="0" indent="0" algn="just">
              <a:lnSpc>
                <a:spcPct val="150000"/>
              </a:lnSpc>
              <a:buNone/>
            </a:pPr>
            <a:r>
              <a:rPr lang="en-US" sz="3200" b="1" dirty="0">
                <a:latin typeface="Times New Roman" panose="02020603050405020304" pitchFamily="18" charset="0"/>
                <a:cs typeface="Times New Roman" panose="02020603050405020304" pitchFamily="18" charset="0"/>
              </a:rPr>
              <a:t>Importance of a product charter</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Provides a clear direction for product development</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Aligns team members around common objectives</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Helps secure management support and resources</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Reduces misunderstandings during development</a:t>
            </a:r>
          </a:p>
          <a:p>
            <a:pPr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Serves as a reference document throughout the product lifecycle.</a:t>
            </a:r>
          </a:p>
        </p:txBody>
      </p:sp>
    </p:spTree>
    <p:extLst>
      <p:ext uri="{BB962C8B-B14F-4D97-AF65-F5344CB8AC3E}">
        <p14:creationId xmlns:p14="http://schemas.microsoft.com/office/powerpoint/2010/main" val="17452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9CD142-D01D-8E1C-9A9F-0AC7073A1715}"/>
              </a:ext>
            </a:extLst>
          </p:cNvPr>
          <p:cNvSpPr>
            <a:spLocks noGrp="1"/>
          </p:cNvSpPr>
          <p:nvPr>
            <p:ph idx="1"/>
          </p:nvPr>
        </p:nvSpPr>
        <p:spPr>
          <a:xfrm>
            <a:off x="206829" y="152400"/>
            <a:ext cx="11854542" cy="6455229"/>
          </a:xfrm>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Pricing strategies.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 the structuring and setting prices to achieve business objectives such as revenue targets, market penetration, product positioning, brand status, inventory management and to win competitive battles. </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Pricing strategy sets the initial price of the product and provide a plan for price changes overtime.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 are many pricing strategies to consider based on your target market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competitive analysis.</a:t>
            </a:r>
          </a:p>
          <a:p>
            <a:pPr marL="0" indent="0" algn="just">
              <a:lnSpc>
                <a:spcPct val="150000"/>
              </a:lnSpc>
              <a:buNone/>
            </a:pPr>
            <a:endParaRPr lang="en-US" b="1" dirty="0">
              <a:latin typeface="Times New Roman" panose="02020603050405020304" pitchFamily="18" charset="0"/>
              <a:cs typeface="Times New Roman" panose="02020603050405020304" pitchFamily="18" charset="0"/>
            </a:endParaRPr>
          </a:p>
          <a:p>
            <a:pPr marL="0" indent="0" algn="just">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154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4AA0B3-90B8-6D42-AD78-2AB3195D08F6}"/>
              </a:ext>
            </a:extLst>
          </p:cNvPr>
          <p:cNvSpPr>
            <a:spLocks noGrp="1"/>
          </p:cNvSpPr>
          <p:nvPr>
            <p:ph idx="1"/>
          </p:nvPr>
        </p:nvSpPr>
        <p:spPr>
          <a:xfrm>
            <a:off x="206829" y="119743"/>
            <a:ext cx="11756571" cy="6553201"/>
          </a:xfrm>
        </p:spPr>
        <p:txBody>
          <a:bodyPr>
            <a:normAutofit lnSpcReduction="10000"/>
          </a:bodyPr>
          <a:lstStyle/>
          <a:p>
            <a:pPr marL="0" indent="0" algn="just">
              <a:buNone/>
            </a:pPr>
            <a:r>
              <a:rPr lang="en-US" b="1" dirty="0">
                <a:latin typeface="Times New Roman" panose="02020603050405020304" pitchFamily="18" charset="0"/>
                <a:cs typeface="Times New Roman" panose="02020603050405020304" pitchFamily="18" charset="0"/>
              </a:rPr>
              <a:t>Pricing strategies.</a:t>
            </a:r>
          </a:p>
          <a:p>
            <a:pPr algn="just">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Price penetration- </a:t>
            </a:r>
          </a:p>
          <a:p>
            <a:pPr algn="just"/>
            <a:r>
              <a:rPr lang="en-US" dirty="0">
                <a:latin typeface="Times New Roman" panose="02020603050405020304" pitchFamily="18" charset="0"/>
                <a:cs typeface="Times New Roman" panose="02020603050405020304" pitchFamily="18" charset="0"/>
              </a:rPr>
              <a:t>This involves setting a low initial price to attract customers and quickly gain market share. The goal is to make the product attractive to a large number of consumers from the outset, creating strong brand awareness and building customer loyalty. </a:t>
            </a:r>
          </a:p>
          <a:p>
            <a:pPr algn="just"/>
            <a:r>
              <a:rPr lang="en-US" dirty="0">
                <a:latin typeface="Times New Roman" panose="02020603050405020304" pitchFamily="18" charset="0"/>
                <a:cs typeface="Times New Roman" panose="02020603050405020304" pitchFamily="18" charset="0"/>
              </a:rPr>
              <a:t>The product is priced lower than competitor’s products or at an introductory rate. Once a substantial market share is achieved, the price may be increased gradually. </a:t>
            </a:r>
          </a:p>
          <a:p>
            <a:pPr algn="just">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Price skimming-</a:t>
            </a:r>
          </a:p>
          <a:p>
            <a:pPr algn="just"/>
            <a:r>
              <a:rPr lang="en-US" dirty="0">
                <a:latin typeface="Times New Roman" panose="02020603050405020304" pitchFamily="18" charset="0"/>
                <a:cs typeface="Times New Roman" panose="02020603050405020304" pitchFamily="18" charset="0"/>
              </a:rPr>
              <a:t>This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involves setting a high initial price for a new product, capitalizing on early adopters who are willing to pay a premium for the latest, cutting-edge technology or innovation. </a:t>
            </a:r>
          </a:p>
          <a:p>
            <a:pPr algn="just"/>
            <a:r>
              <a:rPr lang="en-US" dirty="0">
                <a:latin typeface="Times New Roman" panose="02020603050405020304" pitchFamily="18" charset="0"/>
                <a:cs typeface="Times New Roman" panose="02020603050405020304" pitchFamily="18" charset="0"/>
              </a:rPr>
              <a:t>Over time, the price is gradually reduced as the product moves through its lifecycle and the early adopter market is saturated. The price starts high and gradually decreases to attract different customer segments. </a:t>
            </a:r>
          </a:p>
        </p:txBody>
      </p:sp>
    </p:spTree>
    <p:extLst>
      <p:ext uri="{BB962C8B-B14F-4D97-AF65-F5344CB8AC3E}">
        <p14:creationId xmlns:p14="http://schemas.microsoft.com/office/powerpoint/2010/main" val="209130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A27AC9-D3FF-61DF-A705-D0721CA07864}"/>
              </a:ext>
            </a:extLst>
          </p:cNvPr>
          <p:cNvSpPr>
            <a:spLocks noGrp="1"/>
          </p:cNvSpPr>
          <p:nvPr>
            <p:ph idx="1"/>
          </p:nvPr>
        </p:nvSpPr>
        <p:spPr>
          <a:xfrm>
            <a:off x="163287" y="195944"/>
            <a:ext cx="11843656" cy="6477000"/>
          </a:xfrm>
        </p:spPr>
        <p:txBody>
          <a:bodyPr>
            <a:normAutofit fontScale="92500" lnSpcReduction="20000"/>
          </a:bodyPr>
          <a:lstStyle/>
          <a:p>
            <a:pPr lvl="0" algn="just">
              <a:buFont typeface="Wingdings" panose="05000000000000000000" pitchFamily="2" charset="2"/>
              <a:buChar char="Ø"/>
            </a:pPr>
            <a:r>
              <a:rPr lang="en-US" sz="3000" b="1" dirty="0">
                <a:latin typeface="Times New Roman" panose="02020603050405020304" pitchFamily="18" charset="0"/>
                <a:cs typeface="Times New Roman" panose="02020603050405020304" pitchFamily="18" charset="0"/>
              </a:rPr>
              <a:t>Competitive pricing</a:t>
            </a:r>
          </a:p>
          <a:p>
            <a:pPr lvl="0" algn="just"/>
            <a:r>
              <a:rPr lang="en-US" sz="3000" dirty="0">
                <a:latin typeface="Times New Roman" panose="02020603050405020304" pitchFamily="18" charset="0"/>
                <a:cs typeface="Times New Roman" panose="02020603050405020304" pitchFamily="18" charset="0"/>
              </a:rPr>
              <a:t>It involves setting the price of a new product based on the prices of competing products in the market. The company may choose to price its product similarly, slightly lower or slightly higher depending on how it wants to position itself against competitors. </a:t>
            </a:r>
          </a:p>
          <a:p>
            <a:pPr lvl="0" algn="just"/>
            <a:r>
              <a:rPr lang="en-US" sz="3000" dirty="0">
                <a:latin typeface="Times New Roman" panose="02020603050405020304" pitchFamily="18" charset="0"/>
                <a:cs typeface="Times New Roman" panose="02020603050405020304" pitchFamily="18" charset="0"/>
              </a:rPr>
              <a:t>The company conducts a market analysis to assess competitor prices and adjusts its price accordingly. </a:t>
            </a:r>
          </a:p>
          <a:p>
            <a:pPr lvl="0" algn="just">
              <a:buFont typeface="Wingdings" panose="05000000000000000000" pitchFamily="2" charset="2"/>
              <a:buChar char="Ø"/>
            </a:pPr>
            <a:r>
              <a:rPr lang="en-US" sz="3000" b="1" dirty="0">
                <a:latin typeface="Times New Roman" panose="02020603050405020304" pitchFamily="18" charset="0"/>
                <a:cs typeface="Times New Roman" panose="02020603050405020304" pitchFamily="18" charset="0"/>
              </a:rPr>
              <a:t>Cost-plus pricing</a:t>
            </a:r>
          </a:p>
          <a:p>
            <a:pPr lvl="0" algn="just"/>
            <a:r>
              <a:rPr lang="en-US" sz="3000" b="1" dirty="0">
                <a:latin typeface="Times New Roman" panose="02020603050405020304" pitchFamily="18" charset="0"/>
                <a:cs typeface="Times New Roman" panose="02020603050405020304" pitchFamily="18" charset="0"/>
              </a:rPr>
              <a:t>It </a:t>
            </a:r>
            <a:r>
              <a:rPr lang="en-US" sz="3000" dirty="0">
                <a:latin typeface="Times New Roman" panose="02020603050405020304" pitchFamily="18" charset="0"/>
                <a:cs typeface="Times New Roman" panose="02020603050405020304" pitchFamily="18" charset="0"/>
              </a:rPr>
              <a:t>involves setting the price based on production costs plus a profit margin (mark-up). However, it fails to take marketing vision and market conditions into consideration. It also means taking into the cost of making the product.</a:t>
            </a:r>
          </a:p>
          <a:p>
            <a:pPr lvl="0" algn="just">
              <a:buFont typeface="Wingdings" panose="05000000000000000000" pitchFamily="2" charset="2"/>
              <a:buChar char="Ø"/>
            </a:pPr>
            <a:r>
              <a:rPr lang="en-US" sz="3000" b="1" dirty="0">
                <a:latin typeface="Times New Roman" panose="02020603050405020304" pitchFamily="18" charset="0"/>
                <a:cs typeface="Times New Roman" panose="02020603050405020304" pitchFamily="18" charset="0"/>
              </a:rPr>
              <a:t>Value- pricing</a:t>
            </a:r>
          </a:p>
          <a:p>
            <a:pPr lvl="0" algn="just"/>
            <a:r>
              <a:rPr lang="en-US" sz="3000" dirty="0">
                <a:latin typeface="Times New Roman" panose="02020603050405020304" pitchFamily="18" charset="0"/>
                <a:cs typeface="Times New Roman" panose="02020603050405020304" pitchFamily="18" charset="0"/>
              </a:rPr>
              <a:t>Price is based on perceived value to customers rather than cost. Understand the value for your customers and their willingness to pay.</a:t>
            </a:r>
          </a:p>
          <a:p>
            <a:pPr lvl="0" algn="just">
              <a:buFont typeface="Wingdings" panose="05000000000000000000" pitchFamily="2" charset="2"/>
              <a:buChar char="Ø"/>
            </a:pPr>
            <a:r>
              <a:rPr lang="en-US" sz="3000" b="1" dirty="0">
                <a:latin typeface="Times New Roman" panose="02020603050405020304" pitchFamily="18" charset="0"/>
                <a:cs typeface="Times New Roman" panose="02020603050405020304" pitchFamily="18" charset="0"/>
              </a:rPr>
              <a:t>Psychological pricing</a:t>
            </a:r>
          </a:p>
          <a:p>
            <a:pPr lvl="0" algn="just"/>
            <a:r>
              <a:rPr lang="en-US" sz="3000" dirty="0">
                <a:latin typeface="Times New Roman" panose="02020603050405020304" pitchFamily="18" charset="0"/>
                <a:cs typeface="Times New Roman" panose="02020603050405020304" pitchFamily="18" charset="0"/>
              </a:rPr>
              <a:t>Price products or services which triggers action for example charging 99.99 instead of 100</a:t>
            </a:r>
          </a:p>
          <a:p>
            <a:pPr lvl="0"/>
            <a:endParaRPr lang="en-US" dirty="0"/>
          </a:p>
        </p:txBody>
      </p:sp>
    </p:spTree>
    <p:extLst>
      <p:ext uri="{BB962C8B-B14F-4D97-AF65-F5344CB8AC3E}">
        <p14:creationId xmlns:p14="http://schemas.microsoft.com/office/powerpoint/2010/main" val="109125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6EC11A-7DF0-E001-FF86-8C805D81BA66}"/>
              </a:ext>
            </a:extLst>
          </p:cNvPr>
          <p:cNvSpPr>
            <a:spLocks noGrp="1"/>
          </p:cNvSpPr>
          <p:nvPr>
            <p:ph idx="1"/>
          </p:nvPr>
        </p:nvSpPr>
        <p:spPr>
          <a:xfrm>
            <a:off x="217714" y="108856"/>
            <a:ext cx="11604172" cy="6520543"/>
          </a:xfrm>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SALES FORECASTING OF NEW PRODUCTS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 the process of estimating the future sales of a product or service over a specific period.</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For a new product, sales forecasting involves predicting demand before the product has an established sales history.</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For example: A company plans to introduce a new fruit juice. Before production begins, managers estimate how many bottles customers are likely to buy during the first month, quarter or year. This estimate is called sales forecast.</a:t>
            </a:r>
          </a:p>
          <a:p>
            <a:pPr marL="0" indent="0" algn="just">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67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A0A4E5-77C1-48EC-4E3F-B38F28A4B043}"/>
              </a:ext>
            </a:extLst>
          </p:cNvPr>
          <p:cNvSpPr>
            <a:spLocks noGrp="1"/>
          </p:cNvSpPr>
          <p:nvPr>
            <p:ph idx="1"/>
          </p:nvPr>
        </p:nvSpPr>
        <p:spPr>
          <a:xfrm>
            <a:off x="174171" y="228600"/>
            <a:ext cx="11800115" cy="6411686"/>
          </a:xfrm>
        </p:spPr>
        <p:txBody>
          <a:bodyPr>
            <a:normAutofit/>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Importance of sales forecasting</a:t>
            </a:r>
            <a:endParaRPr lang="en-US" sz="3200" dirty="0">
              <a:latin typeface="Times New Roman" panose="02020603050405020304" pitchFamily="18" charset="0"/>
              <a:cs typeface="Times New Roman" panose="02020603050405020304" pitchFamily="18" charset="0"/>
            </a:endParaRPr>
          </a:p>
          <a:p>
            <a:pPr lvl="0"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Plan production</a:t>
            </a:r>
          </a:p>
          <a:p>
            <a:pPr lvl="0"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Prepare budgets</a:t>
            </a:r>
          </a:p>
          <a:p>
            <a:pPr lvl="0"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Control inventory</a:t>
            </a:r>
          </a:p>
          <a:p>
            <a:pPr lvl="0"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Determine staffing needs</a:t>
            </a:r>
          </a:p>
          <a:p>
            <a:pPr lvl="0"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Support investment decisions</a:t>
            </a:r>
          </a:p>
          <a:p>
            <a:pPr lvl="0" algn="just">
              <a:lnSpc>
                <a:spcPct val="150000"/>
              </a:lnSpc>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Reduce risks</a:t>
            </a:r>
          </a:p>
          <a:p>
            <a:pPr lvl="0" algn="just">
              <a:buFont typeface="Wingdings" panose="05000000000000000000" pitchFamily="2" charset="2"/>
              <a:buChar char="Ø"/>
            </a:pPr>
            <a:endParaRPr lang="en-US" dirty="0"/>
          </a:p>
        </p:txBody>
      </p:sp>
    </p:spTree>
    <p:extLst>
      <p:ext uri="{BB962C8B-B14F-4D97-AF65-F5344CB8AC3E}">
        <p14:creationId xmlns:p14="http://schemas.microsoft.com/office/powerpoint/2010/main" val="54294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45022D-73C7-5661-4E28-8C80366196B0}"/>
              </a:ext>
            </a:extLst>
          </p:cNvPr>
          <p:cNvSpPr>
            <a:spLocks noGrp="1"/>
          </p:cNvSpPr>
          <p:nvPr>
            <p:ph idx="1"/>
          </p:nvPr>
        </p:nvSpPr>
        <p:spPr>
          <a:xfrm>
            <a:off x="283029" y="413657"/>
            <a:ext cx="11506199" cy="6106886"/>
          </a:xfrm>
        </p:spPr>
        <p:txBody>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Factors influencing sales forecast</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size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Customer demand</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Product price </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Competition</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Economic conditions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Marketing effort</a:t>
            </a:r>
          </a:p>
        </p:txBody>
      </p:sp>
    </p:spTree>
    <p:extLst>
      <p:ext uri="{BB962C8B-B14F-4D97-AF65-F5344CB8AC3E}">
        <p14:creationId xmlns:p14="http://schemas.microsoft.com/office/powerpoint/2010/main" val="2325919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1590DB-11C6-1E80-4CFD-496851EEA414}"/>
              </a:ext>
            </a:extLst>
          </p:cNvPr>
          <p:cNvSpPr>
            <a:spLocks noGrp="1"/>
          </p:cNvSpPr>
          <p:nvPr>
            <p:ph idx="1"/>
          </p:nvPr>
        </p:nvSpPr>
        <p:spPr>
          <a:xfrm>
            <a:off x="163286" y="119743"/>
            <a:ext cx="11876314" cy="6585857"/>
          </a:xfrm>
        </p:spPr>
        <p:txBody>
          <a:bodyPr>
            <a:normAutofit/>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FINANCIAL AND TECHNOLOGICAL JUSTIFICATIONS</a:t>
            </a:r>
            <a:endParaRPr lang="en-US" dirty="0">
              <a:latin typeface="Times New Roman" panose="02020603050405020304" pitchFamily="18" charset="0"/>
              <a:cs typeface="Times New Roman" panose="02020603050405020304" pitchFamily="18" charset="0"/>
            </a:endParaRPr>
          </a:p>
          <a:p>
            <a:pPr marL="0" indent="0" algn="just">
              <a:lnSpc>
                <a:spcPct val="150000"/>
              </a:lnSpc>
              <a:buNone/>
            </a:pPr>
            <a:r>
              <a:rPr lang="en-US" b="1" dirty="0">
                <a:latin typeface="Times New Roman" panose="02020603050405020304" pitchFamily="18" charset="0"/>
                <a:cs typeface="Times New Roman" panose="02020603050405020304" pitchFamily="18" charset="0"/>
              </a:rPr>
              <a:t>Financial justification</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 the process of evaluating whether the expected financial benefits of a product exceed its costs.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helps determine whether an investment will generate sufficient returns.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For example; A company wants to purchase a machine costing UGX 50 million. Management must assess whether the machines will generate enough savings or profit to justify the expenditure.</a:t>
            </a:r>
          </a:p>
          <a:p>
            <a:pPr marL="0" indent="0" algn="just">
              <a:lnSpc>
                <a:spcPct val="150000"/>
              </a:lnSpc>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247523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E8639F-56C9-964C-58B8-93BC17079AA1}"/>
              </a:ext>
            </a:extLst>
          </p:cNvPr>
          <p:cNvSpPr>
            <a:spLocks noGrp="1"/>
          </p:cNvSpPr>
          <p:nvPr>
            <p:ph idx="1"/>
          </p:nvPr>
        </p:nvSpPr>
        <p:spPr>
          <a:xfrm>
            <a:off x="304800" y="293914"/>
            <a:ext cx="11582400" cy="6270172"/>
          </a:xfrm>
        </p:spPr>
        <p:txBody>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Technological justification</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Refers to the evaluation of whether a particular technology is appropriate, feasible, reliable and capable of meeting the organization’s needs.</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focus on technical capability rather financial returns alone.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For example: A hospital may evaluate a new patient management system to determine whether it can improve service delivery and integrate with existing systems.</a:t>
            </a:r>
          </a:p>
        </p:txBody>
      </p:sp>
    </p:spTree>
    <p:extLst>
      <p:ext uri="{BB962C8B-B14F-4D97-AF65-F5344CB8AC3E}">
        <p14:creationId xmlns:p14="http://schemas.microsoft.com/office/powerpoint/2010/main" val="2845753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5966DD-92F5-4A4A-1714-442924AA78F8}"/>
              </a:ext>
            </a:extLst>
          </p:cNvPr>
          <p:cNvSpPr>
            <a:spLocks noGrp="1"/>
          </p:cNvSpPr>
          <p:nvPr>
            <p:ph idx="1"/>
          </p:nvPr>
        </p:nvSpPr>
        <p:spPr>
          <a:xfrm>
            <a:off x="402771" y="326570"/>
            <a:ext cx="11179629" cy="6237515"/>
          </a:xfrm>
        </p:spPr>
        <p:txBody>
          <a:bodyPr/>
          <a:lstStyle/>
          <a:p>
            <a:pPr marL="0" indent="0" algn="just">
              <a:lnSpc>
                <a:spcPct val="150000"/>
              </a:lnSpc>
              <a:buNone/>
            </a:pPr>
            <a:r>
              <a:rPr lang="en-US" b="1" dirty="0">
                <a:latin typeface="Times New Roman" panose="02020603050405020304" pitchFamily="18" charset="0"/>
                <a:cs typeface="Times New Roman" panose="02020603050405020304" pitchFamily="18" charset="0"/>
              </a:rPr>
              <a:t>Factors to consider in technological justification</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Technical feasibility</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Compatibility</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Reliability</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Scalability</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Ease of use</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Security</a:t>
            </a:r>
          </a:p>
          <a:p>
            <a:pPr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Maintenance requirements</a:t>
            </a:r>
          </a:p>
        </p:txBody>
      </p:sp>
    </p:spTree>
    <p:extLst>
      <p:ext uri="{BB962C8B-B14F-4D97-AF65-F5344CB8AC3E}">
        <p14:creationId xmlns:p14="http://schemas.microsoft.com/office/powerpoint/2010/main" val="3654452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1232</Words>
  <Application>Microsoft Office PowerPoint</Application>
  <PresentationFormat>Widescreen</PresentationFormat>
  <Paragraphs>109</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OPPORTUNITY SPECIFICATION AND JUSTIFICATION</vt:lpstr>
      <vt:lpstr>PowerPoint Presentation</vt:lpstr>
      <vt:lpstr>PowerPoint Presentation</vt:lpstr>
      <vt:lpstr>PowerPoint Presentation</vt:lpstr>
      <vt:lpstr>PowerPoint Presentation</vt:lpstr>
      <vt:lpstr>Components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NAKAZIBA JANIDA</dc:creator>
  <cp:lastModifiedBy>NAKAZIBA JANIDA</cp:lastModifiedBy>
  <cp:revision>35</cp:revision>
  <dcterms:created xsi:type="dcterms:W3CDTF">2026-09-06T18:15:18Z</dcterms:created>
  <dcterms:modified xsi:type="dcterms:W3CDTF">2026-09-29T06:48:36Z</dcterms:modified>
</cp:coreProperties>
</file>