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61EDB70-C766-4918-88E8-3094294C092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3D1F3-0BC6-4A00-BF86-421FDCF5A126}" type="slidenum">
              <a:rPr lang="en-US" smtClean="0"/>
              <a:t>‹#›</a:t>
            </a:fld>
            <a:endParaRPr lang="en-US"/>
          </a:p>
        </p:txBody>
      </p:sp>
    </p:spTree>
    <p:extLst>
      <p:ext uri="{BB962C8B-B14F-4D97-AF65-F5344CB8AC3E}">
        <p14:creationId xmlns:p14="http://schemas.microsoft.com/office/powerpoint/2010/main" val="3865467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1EDB70-C766-4918-88E8-3094294C092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3D1F3-0BC6-4A00-BF86-421FDCF5A126}" type="slidenum">
              <a:rPr lang="en-US" smtClean="0"/>
              <a:t>‹#›</a:t>
            </a:fld>
            <a:endParaRPr lang="en-US"/>
          </a:p>
        </p:txBody>
      </p:sp>
    </p:spTree>
    <p:extLst>
      <p:ext uri="{BB962C8B-B14F-4D97-AF65-F5344CB8AC3E}">
        <p14:creationId xmlns:p14="http://schemas.microsoft.com/office/powerpoint/2010/main" val="3607531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1EDB70-C766-4918-88E8-3094294C092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3D1F3-0BC6-4A00-BF86-421FDCF5A126}" type="slidenum">
              <a:rPr lang="en-US" smtClean="0"/>
              <a:t>‹#›</a:t>
            </a:fld>
            <a:endParaRPr lang="en-US"/>
          </a:p>
        </p:txBody>
      </p:sp>
    </p:spTree>
    <p:extLst>
      <p:ext uri="{BB962C8B-B14F-4D97-AF65-F5344CB8AC3E}">
        <p14:creationId xmlns:p14="http://schemas.microsoft.com/office/powerpoint/2010/main" val="1203496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1EDB70-C766-4918-88E8-3094294C092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3D1F3-0BC6-4A00-BF86-421FDCF5A126}" type="slidenum">
              <a:rPr lang="en-US" smtClean="0"/>
              <a:t>‹#›</a:t>
            </a:fld>
            <a:endParaRPr lang="en-US"/>
          </a:p>
        </p:txBody>
      </p:sp>
    </p:spTree>
    <p:extLst>
      <p:ext uri="{BB962C8B-B14F-4D97-AF65-F5344CB8AC3E}">
        <p14:creationId xmlns:p14="http://schemas.microsoft.com/office/powerpoint/2010/main" val="1059219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1EDB70-C766-4918-88E8-3094294C092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3D1F3-0BC6-4A00-BF86-421FDCF5A126}" type="slidenum">
              <a:rPr lang="en-US" smtClean="0"/>
              <a:t>‹#›</a:t>
            </a:fld>
            <a:endParaRPr lang="en-US"/>
          </a:p>
        </p:txBody>
      </p:sp>
    </p:spTree>
    <p:extLst>
      <p:ext uri="{BB962C8B-B14F-4D97-AF65-F5344CB8AC3E}">
        <p14:creationId xmlns:p14="http://schemas.microsoft.com/office/powerpoint/2010/main" val="112139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61EDB70-C766-4918-88E8-3094294C0923}"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3D1F3-0BC6-4A00-BF86-421FDCF5A126}" type="slidenum">
              <a:rPr lang="en-US" smtClean="0"/>
              <a:t>‹#›</a:t>
            </a:fld>
            <a:endParaRPr lang="en-US"/>
          </a:p>
        </p:txBody>
      </p:sp>
    </p:spTree>
    <p:extLst>
      <p:ext uri="{BB962C8B-B14F-4D97-AF65-F5344CB8AC3E}">
        <p14:creationId xmlns:p14="http://schemas.microsoft.com/office/powerpoint/2010/main" val="1767973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61EDB70-C766-4918-88E8-3094294C0923}" type="datetimeFigureOut">
              <a:rPr lang="en-US" smtClean="0"/>
              <a:t>8/20/2026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83D1F3-0BC6-4A00-BF86-421FDCF5A126}" type="slidenum">
              <a:rPr lang="en-US" smtClean="0"/>
              <a:t>‹#›</a:t>
            </a:fld>
            <a:endParaRPr lang="en-US"/>
          </a:p>
        </p:txBody>
      </p:sp>
    </p:spTree>
    <p:extLst>
      <p:ext uri="{BB962C8B-B14F-4D97-AF65-F5344CB8AC3E}">
        <p14:creationId xmlns:p14="http://schemas.microsoft.com/office/powerpoint/2010/main" val="2347721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61EDB70-C766-4918-88E8-3094294C0923}" type="datetimeFigureOut">
              <a:rPr lang="en-US" smtClean="0"/>
              <a:t>8/20/2026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83D1F3-0BC6-4A00-BF86-421FDCF5A126}" type="slidenum">
              <a:rPr lang="en-US" smtClean="0"/>
              <a:t>‹#›</a:t>
            </a:fld>
            <a:endParaRPr lang="en-US"/>
          </a:p>
        </p:txBody>
      </p:sp>
    </p:spTree>
    <p:extLst>
      <p:ext uri="{BB962C8B-B14F-4D97-AF65-F5344CB8AC3E}">
        <p14:creationId xmlns:p14="http://schemas.microsoft.com/office/powerpoint/2010/main" val="493797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1EDB70-C766-4918-88E8-3094294C0923}" type="datetimeFigureOut">
              <a:rPr lang="en-US" smtClean="0"/>
              <a:t>8/20/2026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83D1F3-0BC6-4A00-BF86-421FDCF5A126}" type="slidenum">
              <a:rPr lang="en-US" smtClean="0"/>
              <a:t>‹#›</a:t>
            </a:fld>
            <a:endParaRPr lang="en-US"/>
          </a:p>
        </p:txBody>
      </p:sp>
    </p:spTree>
    <p:extLst>
      <p:ext uri="{BB962C8B-B14F-4D97-AF65-F5344CB8AC3E}">
        <p14:creationId xmlns:p14="http://schemas.microsoft.com/office/powerpoint/2010/main" val="2585956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1EDB70-C766-4918-88E8-3094294C0923}"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3D1F3-0BC6-4A00-BF86-421FDCF5A126}" type="slidenum">
              <a:rPr lang="en-US" smtClean="0"/>
              <a:t>‹#›</a:t>
            </a:fld>
            <a:endParaRPr lang="en-US"/>
          </a:p>
        </p:txBody>
      </p:sp>
    </p:spTree>
    <p:extLst>
      <p:ext uri="{BB962C8B-B14F-4D97-AF65-F5344CB8AC3E}">
        <p14:creationId xmlns:p14="http://schemas.microsoft.com/office/powerpoint/2010/main" val="1805283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1EDB70-C766-4918-88E8-3094294C0923}"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3D1F3-0BC6-4A00-BF86-421FDCF5A126}" type="slidenum">
              <a:rPr lang="en-US" smtClean="0"/>
              <a:t>‹#›</a:t>
            </a:fld>
            <a:endParaRPr lang="en-US"/>
          </a:p>
        </p:txBody>
      </p:sp>
    </p:spTree>
    <p:extLst>
      <p:ext uri="{BB962C8B-B14F-4D97-AF65-F5344CB8AC3E}">
        <p14:creationId xmlns:p14="http://schemas.microsoft.com/office/powerpoint/2010/main" val="1403115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1EDB70-C766-4918-88E8-3094294C0923}" type="datetimeFigureOut">
              <a:rPr lang="en-US" smtClean="0"/>
              <a:t>8/20/2026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83D1F3-0BC6-4A00-BF86-421FDCF5A126}" type="slidenum">
              <a:rPr lang="en-US" smtClean="0"/>
              <a:t>‹#›</a:t>
            </a:fld>
            <a:endParaRPr lang="en-US"/>
          </a:p>
        </p:txBody>
      </p:sp>
    </p:spTree>
    <p:extLst>
      <p:ext uri="{BB962C8B-B14F-4D97-AF65-F5344CB8AC3E}">
        <p14:creationId xmlns:p14="http://schemas.microsoft.com/office/powerpoint/2010/main" val="419322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76673"/>
            <a:ext cx="7772400" cy="1152128"/>
          </a:xfrm>
        </p:spPr>
        <p:txBody>
          <a:bodyPr>
            <a:normAutofit/>
          </a:bodyPr>
          <a:lstStyle/>
          <a:p>
            <a:r>
              <a:rPr lang="en-US" sz="2400" b="1" dirty="0">
                <a:latin typeface="Tahoma" pitchFamily="34" charset="0"/>
                <a:ea typeface="Tahoma" pitchFamily="34" charset="0"/>
                <a:cs typeface="Tahoma" pitchFamily="34" charset="0"/>
              </a:rPr>
              <a:t>Introduction to Real Estate Asset and Facilities Management </a:t>
            </a:r>
            <a:endParaRPr lang="en-US" sz="2400" dirty="0">
              <a:latin typeface="Tahoma" pitchFamily="34" charset="0"/>
              <a:ea typeface="Tahoma" pitchFamily="34" charset="0"/>
              <a:cs typeface="Tahoma" pitchFamily="34" charset="0"/>
            </a:endParaRPr>
          </a:p>
        </p:txBody>
      </p:sp>
      <p:sp>
        <p:nvSpPr>
          <p:cNvPr id="3" name="Subtitle 2"/>
          <p:cNvSpPr>
            <a:spLocks noGrp="1"/>
          </p:cNvSpPr>
          <p:nvPr>
            <p:ph type="subTitle" idx="1"/>
          </p:nvPr>
        </p:nvSpPr>
        <p:spPr>
          <a:xfrm>
            <a:off x="1403648" y="1484784"/>
            <a:ext cx="6400800" cy="3456384"/>
          </a:xfrm>
        </p:spPr>
        <p:txBody>
          <a:bodyPr>
            <a:normAutofit fontScale="70000" lnSpcReduction="20000"/>
          </a:bodyPr>
          <a:lstStyle/>
          <a:p>
            <a:pPr lvl="0" algn="l"/>
            <a:r>
              <a:rPr lang="en-US" b="1" dirty="0">
                <a:latin typeface="Tahoma" pitchFamily="34" charset="0"/>
                <a:ea typeface="Tahoma" pitchFamily="34" charset="0"/>
                <a:cs typeface="Tahoma" pitchFamily="34" charset="0"/>
              </a:rPr>
              <a:t>Topic Coverage </a:t>
            </a:r>
          </a:p>
          <a:p>
            <a:pPr marL="457200" lvl="0" indent="-457200" algn="l">
              <a:buFont typeface="Wingdings" pitchFamily="2" charset="2"/>
              <a:buChar char="§"/>
            </a:pPr>
            <a:r>
              <a:rPr lang="en-US" b="1" dirty="0">
                <a:latin typeface="Tahoma" pitchFamily="34" charset="0"/>
                <a:ea typeface="Tahoma" pitchFamily="34" charset="0"/>
                <a:cs typeface="Tahoma" pitchFamily="34" charset="0"/>
              </a:rPr>
              <a:t>Overview of real estate asset and facility management</a:t>
            </a:r>
          </a:p>
          <a:p>
            <a:pPr marL="457200" lvl="0" indent="-457200" algn="l">
              <a:buFont typeface="Wingdings" pitchFamily="2" charset="2"/>
              <a:buChar char="§"/>
            </a:pPr>
            <a:r>
              <a:rPr lang="en-US" b="1" dirty="0">
                <a:latin typeface="Tahoma" pitchFamily="34" charset="0"/>
                <a:ea typeface="Tahoma" pitchFamily="34" charset="0"/>
                <a:cs typeface="Tahoma" pitchFamily="34" charset="0"/>
              </a:rPr>
              <a:t>Parties/Key stakeholders involved and their roles</a:t>
            </a:r>
          </a:p>
          <a:p>
            <a:pPr marL="457200" lvl="0" indent="-457200" algn="l">
              <a:buFont typeface="Wingdings" pitchFamily="2" charset="2"/>
              <a:buChar char="§"/>
            </a:pPr>
            <a:r>
              <a:rPr lang="en-US" b="1" dirty="0">
                <a:latin typeface="Tahoma" pitchFamily="34" charset="0"/>
                <a:ea typeface="Tahoma" pitchFamily="34" charset="0"/>
                <a:cs typeface="Tahoma" pitchFamily="34" charset="0"/>
              </a:rPr>
              <a:t>Skills of a property manager</a:t>
            </a:r>
          </a:p>
          <a:p>
            <a:pPr marL="457200" indent="-457200" algn="l">
              <a:buFont typeface="Wingdings" pitchFamily="2" charset="2"/>
              <a:buChar char="§"/>
            </a:pPr>
            <a:r>
              <a:rPr lang="en-US" b="1" dirty="0">
                <a:latin typeface="Tahoma" pitchFamily="34" charset="0"/>
                <a:ea typeface="Tahoma" pitchFamily="34" charset="0"/>
                <a:cs typeface="Tahoma" pitchFamily="34" charset="0"/>
              </a:rPr>
              <a:t>Property management firms in Kampala, Uganda</a:t>
            </a:r>
          </a:p>
          <a:p>
            <a:pPr marL="457200" indent="-457200" algn="l">
              <a:buFont typeface="Wingdings" pitchFamily="2" charset="2"/>
              <a:buChar char="§"/>
            </a:pPr>
            <a:r>
              <a:rPr lang="en-US" b="1" dirty="0">
                <a:latin typeface="Tahoma" pitchFamily="34" charset="0"/>
                <a:ea typeface="Tahoma" pitchFamily="34" charset="0"/>
                <a:cs typeface="Tahoma" pitchFamily="34" charset="0"/>
              </a:rPr>
              <a:t>Key issues/Challenges of Property Management in Uganda  </a:t>
            </a:r>
          </a:p>
        </p:txBody>
      </p:sp>
    </p:spTree>
    <p:extLst>
      <p:ext uri="{BB962C8B-B14F-4D97-AF65-F5344CB8AC3E}">
        <p14:creationId xmlns:p14="http://schemas.microsoft.com/office/powerpoint/2010/main" val="3596219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a:bodyPr>
          <a:lstStyle/>
          <a:p>
            <a:pPr algn="l"/>
            <a:r>
              <a:rPr lang="en-US" sz="2800" b="1" dirty="0">
                <a:latin typeface="Tahoma" pitchFamily="34" charset="0"/>
                <a:ea typeface="Tahoma" pitchFamily="34" charset="0"/>
                <a:cs typeface="Tahoma" pitchFamily="34" charset="0"/>
              </a:rPr>
              <a:t>Key Parties/Stakeholders continues …</a:t>
            </a:r>
          </a:p>
        </p:txBody>
      </p:sp>
      <p:sp>
        <p:nvSpPr>
          <p:cNvPr id="3" name="Content Placeholder 2"/>
          <p:cNvSpPr>
            <a:spLocks noGrp="1"/>
          </p:cNvSpPr>
          <p:nvPr>
            <p:ph idx="1"/>
          </p:nvPr>
        </p:nvSpPr>
        <p:spPr>
          <a:xfrm>
            <a:off x="457200" y="908720"/>
            <a:ext cx="8229600" cy="5217443"/>
          </a:xfrm>
        </p:spPr>
        <p:txBody>
          <a:bodyPr>
            <a:normAutofit/>
          </a:bodyPr>
          <a:lstStyle/>
          <a:p>
            <a:pPr marL="0" indent="0" algn="just">
              <a:buNone/>
            </a:pPr>
            <a:r>
              <a:rPr lang="en-US" sz="2000" dirty="0">
                <a:latin typeface="Tahoma" pitchFamily="34" charset="0"/>
                <a:ea typeface="Tahoma" pitchFamily="34" charset="0"/>
                <a:cs typeface="Tahoma" pitchFamily="34" charset="0"/>
              </a:rPr>
              <a:t>3. Tenants </a:t>
            </a:r>
          </a:p>
          <a:p>
            <a:pPr marL="0" indent="0" algn="just">
              <a:buNone/>
            </a:pPr>
            <a:r>
              <a:rPr lang="en-US" sz="1600" b="1" dirty="0">
                <a:latin typeface="Tahoma" pitchFamily="34" charset="0"/>
                <a:ea typeface="Tahoma" pitchFamily="34" charset="0"/>
                <a:cs typeface="Tahoma" pitchFamily="34" charset="0"/>
              </a:rPr>
              <a:t>Tenants rights and interests are, </a:t>
            </a:r>
          </a:p>
          <a:p>
            <a:pPr lvl="2" algn="just">
              <a:buFont typeface="Wingdings" pitchFamily="2" charset="2"/>
              <a:buChar char="§"/>
            </a:pPr>
            <a:r>
              <a:rPr lang="en-US" sz="1600" dirty="0">
                <a:latin typeface="Tahoma" pitchFamily="34" charset="0"/>
                <a:ea typeface="Tahoma" pitchFamily="34" charset="0"/>
                <a:cs typeface="Tahoma" pitchFamily="34" charset="0"/>
              </a:rPr>
              <a:t>Security and safety of his person and property. give protection from entry and seizure by having security devices in good repair and providing personnel for protection, protection from vermin, leaky roofs, inadequate heat, or property conditions unsafe for human habilitation. </a:t>
            </a:r>
          </a:p>
          <a:p>
            <a:pPr lvl="2" algn="just">
              <a:buFont typeface="Wingdings" pitchFamily="2" charset="2"/>
              <a:buChar char="§"/>
            </a:pPr>
            <a:r>
              <a:rPr lang="en-US" sz="1600" dirty="0">
                <a:latin typeface="Tahoma" pitchFamily="34" charset="0"/>
                <a:ea typeface="Tahoma" pitchFamily="34" charset="0"/>
                <a:cs typeface="Tahoma" pitchFamily="34" charset="0"/>
              </a:rPr>
              <a:t>Comfort and convenience</a:t>
            </a:r>
          </a:p>
          <a:p>
            <a:pPr lvl="2" algn="just">
              <a:buFont typeface="Wingdings" pitchFamily="2" charset="2"/>
              <a:buChar char="§"/>
            </a:pPr>
            <a:r>
              <a:rPr lang="en-US" sz="1600" dirty="0">
                <a:latin typeface="Tahoma" pitchFamily="34" charset="0"/>
                <a:ea typeface="Tahoma" pitchFamily="34" charset="0"/>
                <a:cs typeface="Tahoma" pitchFamily="34" charset="0"/>
              </a:rPr>
              <a:t>Peace in the occupancy of his quarters</a:t>
            </a:r>
          </a:p>
          <a:p>
            <a:pPr lvl="2" algn="just">
              <a:buFont typeface="Wingdings" pitchFamily="2" charset="2"/>
              <a:buChar char="§"/>
            </a:pPr>
            <a:r>
              <a:rPr lang="en-US" sz="1600" dirty="0">
                <a:latin typeface="Tahoma" pitchFamily="34" charset="0"/>
                <a:ea typeface="Tahoma" pitchFamily="34" charset="0"/>
                <a:cs typeface="Tahoma" pitchFamily="34" charset="0"/>
              </a:rPr>
              <a:t>Entitled to ownership </a:t>
            </a:r>
          </a:p>
          <a:p>
            <a:pPr marL="114300" indent="0" algn="just">
              <a:buNone/>
            </a:pPr>
            <a:r>
              <a:rPr lang="en-US" sz="2400" b="1" dirty="0">
                <a:latin typeface="Tahoma" pitchFamily="34" charset="0"/>
                <a:ea typeface="Tahoma" pitchFamily="34" charset="0"/>
                <a:cs typeface="Tahoma" pitchFamily="34" charset="0"/>
              </a:rPr>
              <a:t>Tenants roles ?</a:t>
            </a:r>
          </a:p>
          <a:p>
            <a:pPr marL="457200" algn="just">
              <a:buFont typeface="Wingdings" pitchFamily="2" charset="2"/>
              <a:buChar char="§"/>
            </a:pPr>
            <a:endParaRPr lang="en-US" sz="2400" b="1"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4143155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en-US" sz="2800" b="1" dirty="0">
                <a:latin typeface="Tahoma" pitchFamily="34" charset="0"/>
                <a:ea typeface="Tahoma" pitchFamily="34" charset="0"/>
                <a:cs typeface="Tahoma" pitchFamily="34" charset="0"/>
              </a:rPr>
              <a:t>Key Parties/Stakeholders continues …</a:t>
            </a:r>
            <a:endParaRPr lang="en-US" sz="2800" dirty="0"/>
          </a:p>
        </p:txBody>
      </p:sp>
      <p:sp>
        <p:nvSpPr>
          <p:cNvPr id="3" name="Content Placeholder 2"/>
          <p:cNvSpPr>
            <a:spLocks noGrp="1"/>
          </p:cNvSpPr>
          <p:nvPr>
            <p:ph idx="1"/>
          </p:nvPr>
        </p:nvSpPr>
        <p:spPr>
          <a:xfrm>
            <a:off x="467544" y="908720"/>
            <a:ext cx="8229600" cy="5001419"/>
          </a:xfrm>
        </p:spPr>
        <p:txBody>
          <a:bodyPr>
            <a:normAutofit/>
          </a:bodyPr>
          <a:lstStyle/>
          <a:p>
            <a:pPr marL="0" indent="0" algn="just">
              <a:buNone/>
            </a:pPr>
            <a:r>
              <a:rPr lang="en-US" sz="2400" dirty="0">
                <a:latin typeface="Tahoma" pitchFamily="34" charset="0"/>
                <a:ea typeface="Tahoma" pitchFamily="34" charset="0"/>
                <a:cs typeface="Tahoma" pitchFamily="34" charset="0"/>
              </a:rPr>
              <a:t>4. Owners (investors), </a:t>
            </a:r>
            <a:r>
              <a:rPr lang="en-US" sz="2000" dirty="0">
                <a:latin typeface="Tahoma" pitchFamily="34" charset="0"/>
                <a:ea typeface="Tahoma" pitchFamily="34" charset="0"/>
                <a:cs typeface="Tahoma" pitchFamily="34" charset="0"/>
              </a:rPr>
              <a:t>The management of a property must not only satisfy the investment purpose of the owner, but also serve the purpose of the user, whether he is the owner or tenant and must full fill the following objectives of the owner;</a:t>
            </a:r>
          </a:p>
          <a:p>
            <a:pPr lvl="2" algn="just">
              <a:buFont typeface="Wingdings" pitchFamily="2" charset="2"/>
              <a:buChar char="§"/>
            </a:pPr>
            <a:r>
              <a:rPr lang="en-US" sz="1600" dirty="0">
                <a:latin typeface="Tahoma" pitchFamily="34" charset="0"/>
                <a:ea typeface="Tahoma" pitchFamily="34" charset="0"/>
                <a:cs typeface="Tahoma" pitchFamily="34" charset="0"/>
              </a:rPr>
              <a:t>Preservation of capital</a:t>
            </a:r>
          </a:p>
          <a:p>
            <a:pPr lvl="2" algn="just">
              <a:buFont typeface="Wingdings" pitchFamily="2" charset="2"/>
              <a:buChar char="§"/>
            </a:pPr>
            <a:r>
              <a:rPr lang="en-US" sz="1600" dirty="0">
                <a:latin typeface="Tahoma" pitchFamily="34" charset="0"/>
                <a:ea typeface="Tahoma" pitchFamily="34" charset="0"/>
                <a:cs typeface="Tahoma" pitchFamily="34" charset="0"/>
              </a:rPr>
              <a:t>Reasonable  return</a:t>
            </a:r>
          </a:p>
          <a:p>
            <a:pPr lvl="2" algn="just">
              <a:buFont typeface="Wingdings" pitchFamily="2" charset="2"/>
              <a:buChar char="§"/>
            </a:pPr>
            <a:r>
              <a:rPr lang="en-US" sz="1600" dirty="0">
                <a:latin typeface="Tahoma" pitchFamily="34" charset="0"/>
                <a:ea typeface="Tahoma" pitchFamily="34" charset="0"/>
                <a:cs typeface="Tahoma" pitchFamily="34" charset="0"/>
              </a:rPr>
              <a:t>Enhancement in value</a:t>
            </a:r>
          </a:p>
          <a:p>
            <a:pPr lvl="2" algn="just">
              <a:buFont typeface="Wingdings" pitchFamily="2" charset="2"/>
              <a:buChar char="§"/>
            </a:pPr>
            <a:r>
              <a:rPr lang="en-US" sz="1600" dirty="0">
                <a:latin typeface="Tahoma" pitchFamily="34" charset="0"/>
                <a:ea typeface="Tahoma" pitchFamily="34" charset="0"/>
                <a:cs typeface="Tahoma" pitchFamily="34" charset="0"/>
              </a:rPr>
              <a:t>Prestige of ownership</a:t>
            </a:r>
          </a:p>
          <a:p>
            <a:pPr marL="114300" indent="0" algn="just">
              <a:buNone/>
            </a:pPr>
            <a:r>
              <a:rPr lang="en-US" sz="2400" b="1" dirty="0">
                <a:latin typeface="Tahoma" pitchFamily="34" charset="0"/>
                <a:ea typeface="Tahoma" pitchFamily="34" charset="0"/>
                <a:cs typeface="Tahoma" pitchFamily="34" charset="0"/>
              </a:rPr>
              <a:t>Owners roles?</a:t>
            </a:r>
          </a:p>
          <a:p>
            <a:pPr marL="457200" algn="just">
              <a:buFont typeface="Wingdings" pitchFamily="2" charset="2"/>
              <a:buChar char="§"/>
            </a:pPr>
            <a:endParaRPr lang="en-US" sz="2400"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4248666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5073427"/>
          </a:xfrm>
        </p:spPr>
        <p:txBody>
          <a:bodyPr/>
          <a:lstStyle/>
          <a:p>
            <a:pPr marL="0" indent="0" algn="just">
              <a:buNone/>
            </a:pPr>
            <a:r>
              <a:rPr lang="en-US" sz="2400" dirty="0">
                <a:latin typeface="Tahoma" pitchFamily="34" charset="0"/>
                <a:ea typeface="Tahoma" pitchFamily="34" charset="0"/>
                <a:cs typeface="Tahoma" pitchFamily="34" charset="0"/>
              </a:rPr>
              <a:t>5. Service providers e.g.. </a:t>
            </a:r>
            <a:r>
              <a:rPr lang="en-US" dirty="0">
                <a:latin typeface="Tahoma" pitchFamily="34" charset="0"/>
                <a:ea typeface="Tahoma" pitchFamily="34" charset="0"/>
                <a:cs typeface="Tahoma" pitchFamily="34" charset="0"/>
              </a:rPr>
              <a:t>Electricity, garbage collectors, internet cable, water etc. </a:t>
            </a:r>
          </a:p>
          <a:p>
            <a:pPr marL="0" indent="0" algn="just">
              <a:buNone/>
            </a:pPr>
            <a:r>
              <a:rPr lang="en-US" sz="2800" dirty="0">
                <a:latin typeface="Tahoma" pitchFamily="34" charset="0"/>
                <a:ea typeface="Tahoma" pitchFamily="34" charset="0"/>
                <a:cs typeface="Tahoma" pitchFamily="34" charset="0"/>
              </a:rPr>
              <a:t>Roles of service providers?</a:t>
            </a:r>
            <a:r>
              <a:rPr lang="en-US" dirty="0">
                <a:latin typeface="Tahoma" pitchFamily="34" charset="0"/>
                <a:ea typeface="Tahoma" pitchFamily="34" charset="0"/>
                <a:cs typeface="Tahoma" pitchFamily="34" charset="0"/>
              </a:rPr>
              <a:t> </a:t>
            </a:r>
          </a:p>
          <a:p>
            <a:pPr marL="0" indent="0" algn="just">
              <a:buNone/>
            </a:pPr>
            <a:r>
              <a:rPr lang="en-US" dirty="0">
                <a:latin typeface="Tahoma" pitchFamily="34" charset="0"/>
                <a:ea typeface="Tahoma" pitchFamily="34" charset="0"/>
                <a:cs typeface="Tahoma" pitchFamily="34" charset="0"/>
              </a:rPr>
              <a:t>6. </a:t>
            </a:r>
            <a:r>
              <a:rPr lang="en-US" dirty="0" err="1">
                <a:latin typeface="Tahoma" pitchFamily="34" charset="0"/>
                <a:ea typeface="Tahoma" pitchFamily="34" charset="0"/>
                <a:cs typeface="Tahoma" pitchFamily="34" charset="0"/>
              </a:rPr>
              <a:t>Liencencing</a:t>
            </a:r>
            <a:r>
              <a:rPr lang="en-US" dirty="0">
                <a:latin typeface="Tahoma" pitchFamily="34" charset="0"/>
                <a:ea typeface="Tahoma" pitchFamily="34" charset="0"/>
                <a:cs typeface="Tahoma" pitchFamily="34" charset="0"/>
              </a:rPr>
              <a:t> authority </a:t>
            </a:r>
          </a:p>
          <a:p>
            <a:pPr marL="0" indent="0" algn="just">
              <a:buNone/>
            </a:pPr>
            <a:r>
              <a:rPr lang="en-US" dirty="0">
                <a:latin typeface="Tahoma" pitchFamily="34" charset="0"/>
                <a:ea typeface="Tahoma" pitchFamily="34" charset="0"/>
                <a:cs typeface="Tahoma" pitchFamily="34" charset="0"/>
              </a:rPr>
              <a:t>7. Government and its agencies </a:t>
            </a:r>
          </a:p>
          <a:p>
            <a:pPr marL="0" indent="0" algn="just">
              <a:buNone/>
            </a:pPr>
            <a:r>
              <a:rPr lang="en-US" dirty="0">
                <a:latin typeface="Tahoma" pitchFamily="34" charset="0"/>
                <a:ea typeface="Tahoma" pitchFamily="34" charset="0"/>
                <a:cs typeface="Tahoma" pitchFamily="34" charset="0"/>
              </a:rPr>
              <a:t>8. </a:t>
            </a:r>
          </a:p>
          <a:p>
            <a:pPr marL="0" indent="0" algn="just">
              <a:buNone/>
            </a:pPr>
            <a:r>
              <a:rPr lang="en-US" dirty="0">
                <a:latin typeface="Tahoma" pitchFamily="34" charset="0"/>
                <a:ea typeface="Tahoma" pitchFamily="34" charset="0"/>
                <a:cs typeface="Tahoma" pitchFamily="34" charset="0"/>
              </a:rPr>
              <a:t> </a:t>
            </a:r>
          </a:p>
        </p:txBody>
      </p:sp>
      <p:sp>
        <p:nvSpPr>
          <p:cNvPr id="4" name="Title 1"/>
          <p:cNvSpPr>
            <a:spLocks noGrp="1"/>
          </p:cNvSpPr>
          <p:nvPr>
            <p:ph type="title"/>
          </p:nvPr>
        </p:nvSpPr>
        <p:spPr>
          <a:xfrm>
            <a:off x="457200" y="274638"/>
            <a:ext cx="8229600" cy="850106"/>
          </a:xfrm>
        </p:spPr>
        <p:txBody>
          <a:bodyPr>
            <a:normAutofit/>
          </a:bodyPr>
          <a:lstStyle/>
          <a:p>
            <a:pPr algn="l"/>
            <a:r>
              <a:rPr lang="en-US" sz="2800" b="1" dirty="0">
                <a:latin typeface="Tahoma" pitchFamily="34" charset="0"/>
                <a:ea typeface="Tahoma" pitchFamily="34" charset="0"/>
                <a:cs typeface="Tahoma" pitchFamily="34" charset="0"/>
              </a:rPr>
              <a:t>Key Parties/Stakeholders continues …</a:t>
            </a:r>
            <a:endParaRPr lang="en-US" sz="2800" dirty="0"/>
          </a:p>
        </p:txBody>
      </p:sp>
    </p:spTree>
    <p:extLst>
      <p:ext uri="{BB962C8B-B14F-4D97-AF65-F5344CB8AC3E}">
        <p14:creationId xmlns:p14="http://schemas.microsoft.com/office/powerpoint/2010/main" val="1296475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Skills for property Manager </a:t>
            </a:r>
          </a:p>
        </p:txBody>
      </p:sp>
      <p:sp>
        <p:nvSpPr>
          <p:cNvPr id="3" name="Content Placeholder 2"/>
          <p:cNvSpPr>
            <a:spLocks noGrp="1"/>
          </p:cNvSpPr>
          <p:nvPr>
            <p:ph idx="1"/>
          </p:nvPr>
        </p:nvSpPr>
        <p:spPr/>
        <p:txBody>
          <a:bodyPr/>
          <a:lstStyle/>
          <a:p>
            <a:r>
              <a:rPr lang="en-US" dirty="0"/>
              <a:t>Accounting and book keeping skills </a:t>
            </a:r>
          </a:p>
          <a:p>
            <a:r>
              <a:rPr lang="en-US" dirty="0"/>
              <a:t>Problem solving skills </a:t>
            </a:r>
          </a:p>
          <a:p>
            <a:r>
              <a:rPr lang="en-US" dirty="0"/>
              <a:t>Interpersonal skills </a:t>
            </a:r>
          </a:p>
          <a:p>
            <a:r>
              <a:rPr lang="en-US" dirty="0"/>
              <a:t>Technical skills </a:t>
            </a:r>
          </a:p>
          <a:p>
            <a:r>
              <a:rPr lang="en-US" dirty="0"/>
              <a:t>Marketing skills</a:t>
            </a:r>
          </a:p>
          <a:p>
            <a:r>
              <a:rPr lang="en-US" dirty="0"/>
              <a:t>Computer skills</a:t>
            </a:r>
          </a:p>
          <a:p>
            <a:r>
              <a:rPr lang="en-US" dirty="0" err="1"/>
              <a:t>Etc</a:t>
            </a:r>
            <a:r>
              <a:rPr lang="en-US" dirty="0"/>
              <a:t> </a:t>
            </a:r>
          </a:p>
          <a:p>
            <a:endParaRPr lang="en-US" dirty="0"/>
          </a:p>
        </p:txBody>
      </p:sp>
    </p:spTree>
    <p:extLst>
      <p:ext uri="{BB962C8B-B14F-4D97-AF65-F5344CB8AC3E}">
        <p14:creationId xmlns:p14="http://schemas.microsoft.com/office/powerpoint/2010/main" val="728477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864096"/>
          </a:xfrm>
        </p:spPr>
        <p:txBody>
          <a:bodyPr>
            <a:normAutofit/>
          </a:bodyPr>
          <a:lstStyle/>
          <a:p>
            <a:pPr lvl="0"/>
            <a:r>
              <a:rPr lang="en-US" sz="2200" b="1" dirty="0">
                <a:latin typeface="Tahoma" pitchFamily="34" charset="0"/>
                <a:ea typeface="Tahoma" pitchFamily="34" charset="0"/>
                <a:cs typeface="Tahoma" pitchFamily="34" charset="0"/>
              </a:rPr>
              <a:t>Overview of real estate asset and facility management</a:t>
            </a:r>
            <a:br>
              <a:rPr lang="en-US" sz="2200" b="1" dirty="0">
                <a:latin typeface="Tahoma" pitchFamily="34" charset="0"/>
                <a:ea typeface="Tahoma" pitchFamily="34" charset="0"/>
                <a:cs typeface="Tahoma" pitchFamily="34" charset="0"/>
              </a:rPr>
            </a:br>
            <a:endParaRPr lang="en-US" sz="2200" dirty="0"/>
          </a:p>
        </p:txBody>
      </p:sp>
      <p:sp>
        <p:nvSpPr>
          <p:cNvPr id="3" name="Content Placeholder 2"/>
          <p:cNvSpPr>
            <a:spLocks noGrp="1"/>
          </p:cNvSpPr>
          <p:nvPr>
            <p:ph idx="1"/>
          </p:nvPr>
        </p:nvSpPr>
        <p:spPr>
          <a:xfrm>
            <a:off x="467544" y="764704"/>
            <a:ext cx="8229600" cy="5760640"/>
          </a:xfrm>
        </p:spPr>
        <p:txBody>
          <a:bodyPr>
            <a:normAutofit/>
          </a:bodyPr>
          <a:lstStyle/>
          <a:p>
            <a:pPr algn="just">
              <a:buFont typeface="Wingdings" pitchFamily="2" charset="2"/>
              <a:buChar char="§"/>
            </a:pPr>
            <a:r>
              <a:rPr lang="en-US" sz="1700" dirty="0">
                <a:latin typeface="Tahoma" pitchFamily="34" charset="0"/>
                <a:ea typeface="Tahoma" pitchFamily="34" charset="0"/>
                <a:cs typeface="Tahoma" pitchFamily="34" charset="0"/>
              </a:rPr>
              <a:t>The long –term ownership of real estate puts investors in the business of providing services to users of the space; the provision of these services is extremely management intensive. </a:t>
            </a:r>
          </a:p>
          <a:p>
            <a:pPr algn="just">
              <a:buFont typeface="Wingdings" pitchFamily="2" charset="2"/>
              <a:buChar char="§"/>
            </a:pPr>
            <a:r>
              <a:rPr lang="en-US" sz="1700" dirty="0">
                <a:latin typeface="Tahoma" pitchFamily="34" charset="0"/>
                <a:ea typeface="Tahoma" pitchFamily="34" charset="0"/>
                <a:cs typeface="Tahoma" pitchFamily="34" charset="0"/>
              </a:rPr>
              <a:t>Owners or their agents must repeatedly make management decisions that affect the value of the property and the investors return on equity.</a:t>
            </a:r>
          </a:p>
          <a:p>
            <a:pPr algn="just">
              <a:buFont typeface="Wingdings" pitchFamily="2" charset="2"/>
              <a:buChar char="§"/>
            </a:pPr>
            <a:r>
              <a:rPr lang="en-US" sz="1700" dirty="0">
                <a:latin typeface="Tahoma" pitchFamily="34" charset="0"/>
                <a:ea typeface="Tahoma" pitchFamily="34" charset="0"/>
                <a:cs typeface="Tahoma" pitchFamily="34" charset="0"/>
              </a:rPr>
              <a:t>Unlike many publically traded stocks and bond  investments which can be  bought  and sold  inexpensively  in liquid  markets ,the going- in and going- out transactions  costs of commercial real estate investments are high (as  a proportion of asset value) </a:t>
            </a:r>
          </a:p>
          <a:p>
            <a:pPr algn="just">
              <a:buFont typeface="Wingdings" pitchFamily="2" charset="2"/>
              <a:buChar char="§"/>
            </a:pPr>
            <a:r>
              <a:rPr lang="en-US" sz="1700" dirty="0">
                <a:latin typeface="Tahoma" pitchFamily="34" charset="0"/>
                <a:ea typeface="Tahoma" pitchFamily="34" charset="0"/>
                <a:cs typeface="Tahoma" pitchFamily="34" charset="0"/>
              </a:rPr>
              <a:t>As a result ,rates of return are generally  maximized by holding the  assets for longer periods of time, often in excess of 10 years. </a:t>
            </a:r>
          </a:p>
          <a:p>
            <a:pPr algn="just">
              <a:buFont typeface="Wingdings" pitchFamily="2" charset="2"/>
              <a:buChar char="§"/>
            </a:pPr>
            <a:r>
              <a:rPr lang="en-US" sz="1700" dirty="0">
                <a:latin typeface="Tahoma" pitchFamily="34" charset="0"/>
                <a:ea typeface="Tahoma" pitchFamily="34" charset="0"/>
                <a:cs typeface="Tahoma" pitchFamily="34" charset="0"/>
              </a:rPr>
              <a:t>In addition, the majority of the return produced by investments in existing properties comes from net rental income, not from appreciation in the value of the property. </a:t>
            </a:r>
          </a:p>
          <a:p>
            <a:pPr algn="just">
              <a:buFont typeface="Wingdings" pitchFamily="2" charset="2"/>
              <a:buChar char="§"/>
            </a:pPr>
            <a:r>
              <a:rPr lang="en-US" sz="1700" dirty="0">
                <a:latin typeface="Tahoma" pitchFamily="34" charset="0"/>
                <a:ea typeface="Tahoma" pitchFamily="34" charset="0"/>
                <a:cs typeface="Tahoma" pitchFamily="34" charset="0"/>
              </a:rPr>
              <a:t>Because of both factors, long holding periods and total returns generated primarily by the property’s net operating income .</a:t>
            </a:r>
          </a:p>
          <a:p>
            <a:pPr algn="just">
              <a:buFont typeface="Wingdings" pitchFamily="2" charset="2"/>
              <a:buChar char="§"/>
            </a:pPr>
            <a:r>
              <a:rPr lang="en-US" sz="1700" dirty="0">
                <a:latin typeface="Tahoma" pitchFamily="34" charset="0"/>
                <a:ea typeface="Tahoma" pitchFamily="34" charset="0"/>
                <a:cs typeface="Tahoma" pitchFamily="34" charset="0"/>
              </a:rPr>
              <a:t>Commercial real estate returns are determined in no small part by how well the ongoing asset management function is performed.</a:t>
            </a:r>
          </a:p>
          <a:p>
            <a:pPr lvl="1"/>
            <a:r>
              <a:rPr lang="en-US" sz="1700" dirty="0"/>
              <a:t>Those that have to do with the day to day operations of the property.</a:t>
            </a:r>
          </a:p>
          <a:p>
            <a:pPr lvl="1"/>
            <a:r>
              <a:rPr lang="en-US" sz="1700" dirty="0"/>
              <a:t>Those that affect the physical, financial or ownership structure of the property.</a:t>
            </a:r>
          </a:p>
          <a:p>
            <a:pPr algn="just">
              <a:buFont typeface="Wingdings" pitchFamily="2" charset="2"/>
              <a:buChar char="§"/>
            </a:pPr>
            <a:endParaRPr lang="en-US" sz="1700"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558214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n-US" sz="2400" b="1" dirty="0">
                <a:latin typeface="Tahoma" pitchFamily="34" charset="0"/>
                <a:ea typeface="Tahoma" pitchFamily="34" charset="0"/>
                <a:cs typeface="Tahoma" pitchFamily="34" charset="0"/>
              </a:rPr>
              <a:t>Key terms used in Real Estate Asset and Facilities Management </a:t>
            </a:r>
          </a:p>
        </p:txBody>
      </p:sp>
      <p:sp>
        <p:nvSpPr>
          <p:cNvPr id="3" name="Content Placeholder 2"/>
          <p:cNvSpPr>
            <a:spLocks noGrp="1"/>
          </p:cNvSpPr>
          <p:nvPr>
            <p:ph idx="1"/>
          </p:nvPr>
        </p:nvSpPr>
        <p:spPr>
          <a:xfrm>
            <a:off x="395536" y="1124744"/>
            <a:ext cx="8229600" cy="4929411"/>
          </a:xfrm>
        </p:spPr>
        <p:txBody>
          <a:bodyPr>
            <a:noAutofit/>
          </a:bodyPr>
          <a:lstStyle/>
          <a:p>
            <a:pPr algn="just">
              <a:buFont typeface="Wingdings" pitchFamily="2" charset="2"/>
              <a:buChar char="§"/>
            </a:pPr>
            <a:r>
              <a:rPr lang="en-US" sz="2750" b="1" dirty="0"/>
              <a:t>Asset management</a:t>
            </a:r>
            <a:r>
              <a:rPr lang="en-US" sz="2750" dirty="0"/>
              <a:t> refers to the process of creating a register of assets, recording of details of planned work, scheduling of details and recording of details of work done in order to create financial and technical history of assets. </a:t>
            </a:r>
          </a:p>
          <a:p>
            <a:pPr algn="just">
              <a:buFont typeface="Wingdings" pitchFamily="2" charset="2"/>
              <a:buChar char="§"/>
            </a:pPr>
            <a:r>
              <a:rPr lang="en-US" sz="2750" dirty="0"/>
              <a:t>Having history of financial assets can be used for both operational and strategic planning.</a:t>
            </a:r>
          </a:p>
          <a:p>
            <a:pPr algn="just">
              <a:buFont typeface="Wingdings" pitchFamily="2" charset="2"/>
              <a:buChar char="§"/>
            </a:pPr>
            <a:r>
              <a:rPr lang="en-US" sz="2750" dirty="0"/>
              <a:t>Maintenance management on the other hand refers to activities undertaken to make to ensure acceptable working environment for users of assets depending on the quality of investments and costs-in-use, which arise. </a:t>
            </a:r>
          </a:p>
          <a:p>
            <a:pPr algn="just">
              <a:buFont typeface="Wingdings" pitchFamily="2" charset="2"/>
              <a:buChar char="§"/>
            </a:pPr>
            <a:r>
              <a:rPr lang="en-US" sz="2750" dirty="0"/>
              <a:t>Maintenance is therefore part of asset management.                                             </a:t>
            </a:r>
          </a:p>
          <a:p>
            <a:pPr algn="just">
              <a:buFont typeface="Wingdings" pitchFamily="2" charset="2"/>
              <a:buChar char="§"/>
            </a:pPr>
            <a:endParaRPr lang="en-US" sz="2750" dirty="0"/>
          </a:p>
        </p:txBody>
      </p:sp>
    </p:spTree>
    <p:extLst>
      <p:ext uri="{BB962C8B-B14F-4D97-AF65-F5344CB8AC3E}">
        <p14:creationId xmlns:p14="http://schemas.microsoft.com/office/powerpoint/2010/main" val="811081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latin typeface="Tahoma" pitchFamily="34" charset="0"/>
                <a:ea typeface="Tahoma" pitchFamily="34" charset="0"/>
                <a:cs typeface="Tahoma" pitchFamily="34" charset="0"/>
              </a:rPr>
              <a:t>Key terms continues..</a:t>
            </a:r>
            <a:endParaRPr lang="en-US" sz="3200" dirty="0"/>
          </a:p>
        </p:txBody>
      </p:sp>
      <p:sp>
        <p:nvSpPr>
          <p:cNvPr id="3" name="Content Placeholder 2"/>
          <p:cNvSpPr>
            <a:spLocks noGrp="1"/>
          </p:cNvSpPr>
          <p:nvPr>
            <p:ph idx="1"/>
          </p:nvPr>
        </p:nvSpPr>
        <p:spPr>
          <a:xfrm>
            <a:off x="457200" y="1196752"/>
            <a:ext cx="8229600" cy="4929411"/>
          </a:xfrm>
        </p:spPr>
        <p:txBody>
          <a:bodyPr>
            <a:noAutofit/>
          </a:bodyPr>
          <a:lstStyle/>
          <a:p>
            <a:pPr algn="just">
              <a:buFont typeface="Wingdings" pitchFamily="2" charset="2"/>
              <a:buChar char="§"/>
            </a:pPr>
            <a:r>
              <a:rPr lang="en-US" sz="1800" b="1" dirty="0">
                <a:latin typeface="Tahoma" pitchFamily="34" charset="0"/>
                <a:ea typeface="Tahoma" pitchFamily="34" charset="0"/>
                <a:cs typeface="Tahoma" pitchFamily="34" charset="0"/>
              </a:rPr>
              <a:t>Facilities management </a:t>
            </a:r>
            <a:r>
              <a:rPr lang="en-US" sz="1800" dirty="0">
                <a:latin typeface="Tahoma" pitchFamily="34" charset="0"/>
                <a:ea typeface="Tahoma" pitchFamily="34" charset="0"/>
                <a:cs typeface="Tahoma" pitchFamily="34" charset="0"/>
              </a:rPr>
              <a:t>is a new concept in property industry. It provides an umbrella term under which a wide range of property and user-related functions maybe brought together. </a:t>
            </a:r>
          </a:p>
          <a:p>
            <a:pPr algn="just">
              <a:buFont typeface="Wingdings" pitchFamily="2" charset="2"/>
              <a:buChar char="§"/>
            </a:pPr>
            <a:r>
              <a:rPr lang="en-US" sz="1800" dirty="0">
                <a:latin typeface="Tahoma" pitchFamily="34" charset="0"/>
                <a:ea typeface="Tahoma" pitchFamily="34" charset="0"/>
                <a:cs typeface="Tahoma" pitchFamily="34" charset="0"/>
              </a:rPr>
              <a:t>The concept is based on the need of changing business environments that requires organizations to manage their resources better in order to achieve their goals. </a:t>
            </a:r>
          </a:p>
          <a:p>
            <a:pPr algn="just">
              <a:buFont typeface="Wingdings" pitchFamily="2" charset="2"/>
              <a:buChar char="§"/>
            </a:pPr>
            <a:r>
              <a:rPr lang="en-US" sz="1800" dirty="0">
                <a:latin typeface="Tahoma" pitchFamily="34" charset="0"/>
                <a:ea typeface="Tahoma" pitchFamily="34" charset="0"/>
                <a:cs typeface="Tahoma" pitchFamily="34" charset="0"/>
              </a:rPr>
              <a:t>Some of the variables of change are business premises or workplace and the human resources. </a:t>
            </a:r>
          </a:p>
          <a:p>
            <a:pPr algn="just">
              <a:buFont typeface="Wingdings" pitchFamily="2" charset="2"/>
              <a:buChar char="§"/>
            </a:pPr>
            <a:r>
              <a:rPr lang="en-US" sz="1800" dirty="0">
                <a:latin typeface="Tahoma" pitchFamily="34" charset="0"/>
                <a:ea typeface="Tahoma" pitchFamily="34" charset="0"/>
                <a:cs typeface="Tahoma" pitchFamily="34" charset="0"/>
              </a:rPr>
              <a:t>Workplace is directly influenced by internal changes in information technology and the cost of space while the human resources aspect is influenced by its own expectations.                                                                                    </a:t>
            </a:r>
          </a:p>
          <a:p>
            <a:pPr algn="just">
              <a:buFont typeface="Wingdings" pitchFamily="2" charset="2"/>
              <a:buChar char="§"/>
            </a:pPr>
            <a:r>
              <a:rPr lang="en-US" sz="1800" dirty="0">
                <a:latin typeface="Tahoma" pitchFamily="34" charset="0"/>
                <a:ea typeface="Tahoma" pitchFamily="34" charset="0"/>
                <a:cs typeface="Tahoma" pitchFamily="34" charset="0"/>
              </a:rPr>
              <a:t>Facilities management is the active management and coordination of an organization’s functions with the associated human resources and its buildings, including their systems, plant, IT equipment, fittings and furniture necessary to assist that organization to achieve its strategic objectives. </a:t>
            </a:r>
          </a:p>
          <a:p>
            <a:pPr algn="just">
              <a:buFont typeface="Wingdings" pitchFamily="2" charset="2"/>
              <a:buChar char="§"/>
            </a:pPr>
            <a:r>
              <a:rPr lang="en-US" sz="1800" dirty="0">
                <a:latin typeface="Tahoma" pitchFamily="34" charset="0"/>
                <a:ea typeface="Tahoma" pitchFamily="34" charset="0"/>
                <a:cs typeface="Tahoma" pitchFamily="34" charset="0"/>
              </a:rPr>
              <a:t>It enhances the role of physical facilities in the management of an organization more than traditional property management functions, which pays less attention to space management and work space specifications.</a:t>
            </a:r>
          </a:p>
          <a:p>
            <a:pPr algn="just">
              <a:buFont typeface="Wingdings" pitchFamily="2" charset="2"/>
              <a:buChar char="§"/>
            </a:pPr>
            <a:endParaRPr lang="en-US" sz="1800"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96205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a:latin typeface="Tahoma" pitchFamily="34" charset="0"/>
                <a:ea typeface="Tahoma" pitchFamily="34" charset="0"/>
                <a:cs typeface="Tahoma" pitchFamily="34" charset="0"/>
              </a:rPr>
              <a:t>Key terms continues..</a:t>
            </a:r>
          </a:p>
        </p:txBody>
      </p:sp>
      <p:sp>
        <p:nvSpPr>
          <p:cNvPr id="3" name="Content Placeholder 2"/>
          <p:cNvSpPr>
            <a:spLocks noGrp="1"/>
          </p:cNvSpPr>
          <p:nvPr>
            <p:ph idx="1"/>
          </p:nvPr>
        </p:nvSpPr>
        <p:spPr>
          <a:xfrm>
            <a:off x="457200" y="1268760"/>
            <a:ext cx="8229600" cy="4857403"/>
          </a:xfrm>
        </p:spPr>
        <p:txBody>
          <a:bodyPr>
            <a:normAutofit fontScale="77500" lnSpcReduction="20000"/>
          </a:bodyPr>
          <a:lstStyle/>
          <a:p>
            <a:pPr algn="just">
              <a:buFont typeface="Wingdings" pitchFamily="2" charset="2"/>
              <a:buChar char="§"/>
            </a:pPr>
            <a:r>
              <a:rPr lang="en-US" b="1" dirty="0">
                <a:latin typeface="Tahoma" pitchFamily="34" charset="0"/>
                <a:ea typeface="Tahoma" pitchFamily="34" charset="0"/>
                <a:cs typeface="Tahoma" pitchFamily="34" charset="0"/>
              </a:rPr>
              <a:t>Property management </a:t>
            </a:r>
            <a:r>
              <a:rPr lang="en-US" dirty="0">
                <a:latin typeface="Tahoma" pitchFamily="34" charset="0"/>
                <a:ea typeface="Tahoma" pitchFamily="34" charset="0"/>
                <a:cs typeface="Tahoma" pitchFamily="34" charset="0"/>
              </a:rPr>
              <a:t>is a process directed at maintaining the value of assets or property as a resource, having regard to the short and long-term  objectives of the property owned and includes overseeing physical maintenance, mindful to upgrade or redevelop when appropriate, and maximizing returns among others. </a:t>
            </a:r>
          </a:p>
          <a:p>
            <a:pPr algn="just">
              <a:buFont typeface="Wingdings" pitchFamily="2" charset="2"/>
              <a:buChar char="§"/>
            </a:pPr>
            <a:r>
              <a:rPr lang="en-US" dirty="0">
                <a:latin typeface="Tahoma" pitchFamily="34" charset="0"/>
                <a:ea typeface="Tahoma" pitchFamily="34" charset="0"/>
                <a:cs typeface="Tahoma" pitchFamily="34" charset="0"/>
              </a:rPr>
              <a:t>It therefore includes operational and strategic planning with respect to property portfolio. </a:t>
            </a:r>
          </a:p>
          <a:p>
            <a:pPr algn="just">
              <a:buFont typeface="Wingdings" pitchFamily="2" charset="2"/>
              <a:buChar char="§"/>
            </a:pPr>
            <a:r>
              <a:rPr lang="en-US" dirty="0">
                <a:latin typeface="Tahoma" pitchFamily="34" charset="0"/>
                <a:ea typeface="Tahoma" pitchFamily="34" charset="0"/>
                <a:cs typeface="Tahoma" pitchFamily="34" charset="0"/>
              </a:rPr>
              <a:t>Asset management is therefore part of property management. </a:t>
            </a:r>
          </a:p>
          <a:p>
            <a:pPr algn="just">
              <a:buFont typeface="Wingdings" pitchFamily="2" charset="2"/>
              <a:buChar char="§"/>
            </a:pPr>
            <a:r>
              <a:rPr lang="en-US" dirty="0">
                <a:latin typeface="Tahoma" pitchFamily="34" charset="0"/>
                <a:ea typeface="Tahoma" pitchFamily="34" charset="0"/>
                <a:cs typeface="Tahoma" pitchFamily="34" charset="0"/>
              </a:rPr>
              <a:t>The subsequent sections of this chapter will discuss in detail the functions of property management.</a:t>
            </a:r>
          </a:p>
        </p:txBody>
      </p:sp>
    </p:spTree>
    <p:extLst>
      <p:ext uri="{BB962C8B-B14F-4D97-AF65-F5344CB8AC3E}">
        <p14:creationId xmlns:p14="http://schemas.microsoft.com/office/powerpoint/2010/main" val="3448838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Autofit/>
          </a:bodyPr>
          <a:lstStyle/>
          <a:p>
            <a:r>
              <a:rPr lang="en-US" sz="2400" b="1" dirty="0">
                <a:latin typeface="Tahoma" pitchFamily="34" charset="0"/>
                <a:ea typeface="Tahoma" pitchFamily="34" charset="0"/>
                <a:cs typeface="Tahoma" pitchFamily="34" charset="0"/>
              </a:rPr>
              <a:t>Parties/Key stakeholders involved and their roles</a:t>
            </a:r>
            <a:br>
              <a:rPr lang="en-US" sz="2400" b="1" dirty="0">
                <a:latin typeface="Tahoma" pitchFamily="34" charset="0"/>
                <a:ea typeface="Tahoma" pitchFamily="34" charset="0"/>
                <a:cs typeface="Tahoma" pitchFamily="34" charset="0"/>
              </a:rPr>
            </a:br>
            <a:endParaRPr lang="en-US" sz="2400" b="1" dirty="0">
              <a:latin typeface="Tahoma" pitchFamily="34" charset="0"/>
              <a:ea typeface="Tahoma" pitchFamily="34" charset="0"/>
              <a:cs typeface="Tahoma" pitchFamily="34" charset="0"/>
            </a:endParaRPr>
          </a:p>
        </p:txBody>
      </p:sp>
      <p:sp>
        <p:nvSpPr>
          <p:cNvPr id="3" name="Content Placeholder 2"/>
          <p:cNvSpPr>
            <a:spLocks noGrp="1"/>
          </p:cNvSpPr>
          <p:nvPr>
            <p:ph idx="1"/>
          </p:nvPr>
        </p:nvSpPr>
        <p:spPr>
          <a:xfrm>
            <a:off x="459987" y="799360"/>
            <a:ext cx="8229600" cy="4929411"/>
          </a:xfrm>
        </p:spPr>
        <p:txBody>
          <a:bodyPr>
            <a:noAutofit/>
          </a:bodyPr>
          <a:lstStyle/>
          <a:p>
            <a:pPr marL="514350" indent="-514350" algn="just">
              <a:buAutoNum type="arabicPeriod"/>
            </a:pPr>
            <a:r>
              <a:rPr lang="en-US" sz="2300" dirty="0">
                <a:latin typeface="Tahoma" pitchFamily="34" charset="0"/>
                <a:ea typeface="Tahoma" pitchFamily="34" charset="0"/>
                <a:cs typeface="Tahoma" pitchFamily="34" charset="0"/>
              </a:rPr>
              <a:t>Property managers. These are in charge of the day-to-day operations of the property. </a:t>
            </a:r>
          </a:p>
          <a:p>
            <a:pPr marL="514350" indent="-514350" algn="just">
              <a:buAutoNum type="arabicPeriod"/>
            </a:pPr>
            <a:r>
              <a:rPr lang="en-US" sz="2300" dirty="0">
                <a:latin typeface="Tahoma" pitchFamily="34" charset="0"/>
                <a:ea typeface="Tahoma" pitchFamily="34" charset="0"/>
                <a:cs typeface="Tahoma" pitchFamily="34" charset="0"/>
              </a:rPr>
              <a:t>Assets managers. Managers who are responsible for the decisions that affect the physical, financial or ownership structure of the property. </a:t>
            </a:r>
          </a:p>
          <a:p>
            <a:pPr algn="just">
              <a:buFont typeface="Wingdings" pitchFamily="2" charset="2"/>
              <a:buChar char="§"/>
            </a:pPr>
            <a:r>
              <a:rPr lang="en-US" sz="2300" dirty="0">
                <a:latin typeface="Tahoma" pitchFamily="34" charset="0"/>
                <a:ea typeface="Tahoma" pitchFamily="34" charset="0"/>
                <a:cs typeface="Tahoma" pitchFamily="34" charset="0"/>
              </a:rPr>
              <a:t>For example, an asset manager may recommend or be responsible for the decisions involving the timing and magnitude of required capital expenditure, refinancing, rehabilitation, modernization, expansion, conversion of the property to an alternative use, divestiture, or even abandonment. </a:t>
            </a:r>
          </a:p>
          <a:p>
            <a:pPr algn="just">
              <a:buFont typeface="Wingdings" pitchFamily="2" charset="2"/>
              <a:buChar char="§"/>
            </a:pPr>
            <a:r>
              <a:rPr lang="en-US" sz="2300" dirty="0">
                <a:latin typeface="Tahoma" pitchFamily="34" charset="0"/>
                <a:ea typeface="Tahoma" pitchFamily="34" charset="0"/>
                <a:cs typeface="Tahoma" pitchFamily="34" charset="0"/>
              </a:rPr>
              <a:t>Asset managers  work as liaisons between investors and their real estate investments and are  involved in strategic decision making  regarding  the design of the investors real estate portfolio, individual  property purchases, and property dispositions. </a:t>
            </a:r>
          </a:p>
        </p:txBody>
      </p:sp>
    </p:spTree>
    <p:extLst>
      <p:ext uri="{BB962C8B-B14F-4D97-AF65-F5344CB8AC3E}">
        <p14:creationId xmlns:p14="http://schemas.microsoft.com/office/powerpoint/2010/main" val="2024808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pPr algn="just"/>
            <a:r>
              <a:rPr lang="en-US" sz="2000" b="1" dirty="0">
                <a:latin typeface="Tahoma" pitchFamily="34" charset="0"/>
                <a:ea typeface="Tahoma" pitchFamily="34" charset="0"/>
                <a:cs typeface="Tahoma" pitchFamily="34" charset="0"/>
              </a:rPr>
              <a:t>Role of Property Manager Prior to Occupancy </a:t>
            </a:r>
          </a:p>
        </p:txBody>
      </p:sp>
      <p:sp>
        <p:nvSpPr>
          <p:cNvPr id="3" name="Content Placeholder 2"/>
          <p:cNvSpPr>
            <a:spLocks noGrp="1"/>
          </p:cNvSpPr>
          <p:nvPr>
            <p:ph idx="1"/>
          </p:nvPr>
        </p:nvSpPr>
        <p:spPr>
          <a:xfrm>
            <a:off x="467544" y="980728"/>
            <a:ext cx="8229600" cy="5472608"/>
          </a:xfrm>
        </p:spPr>
        <p:txBody>
          <a:bodyPr>
            <a:noAutofit/>
          </a:bodyPr>
          <a:lstStyle/>
          <a:p>
            <a:pPr algn="just">
              <a:buFont typeface="Wingdings" pitchFamily="2" charset="2"/>
              <a:buChar char="§"/>
            </a:pPr>
            <a:r>
              <a:rPr lang="en-US" sz="1400" dirty="0">
                <a:latin typeface="Tahoma" pitchFamily="34" charset="0"/>
                <a:ea typeface="Tahoma" pitchFamily="34" charset="0"/>
                <a:cs typeface="Tahoma" pitchFamily="34" charset="0"/>
              </a:rPr>
              <a:t>Designer Assistance, commonly on </a:t>
            </a:r>
          </a:p>
          <a:p>
            <a:pPr lvl="2" algn="just">
              <a:buFont typeface="Wingdings" pitchFamily="2" charset="2"/>
              <a:buChar char="§"/>
            </a:pPr>
            <a:r>
              <a:rPr lang="en-US" sz="1100" dirty="0">
                <a:latin typeface="Tahoma" pitchFamily="34" charset="0"/>
                <a:ea typeface="Tahoma" pitchFamily="34" charset="0"/>
                <a:cs typeface="Tahoma" pitchFamily="34" charset="0"/>
              </a:rPr>
              <a:t>Where to store cleaning materials and or garden tools</a:t>
            </a:r>
          </a:p>
          <a:p>
            <a:pPr lvl="2" algn="just">
              <a:buFont typeface="Wingdings" pitchFamily="2" charset="2"/>
              <a:buChar char="§"/>
            </a:pPr>
            <a:r>
              <a:rPr lang="en-US" sz="1100" dirty="0">
                <a:latin typeface="Tahoma" pitchFamily="34" charset="0"/>
                <a:ea typeface="Tahoma" pitchFamily="34" charset="0"/>
                <a:cs typeface="Tahoma" pitchFamily="34" charset="0"/>
              </a:rPr>
              <a:t>Where to locate the source of water for cleaning or lawn sprinkling </a:t>
            </a:r>
          </a:p>
          <a:p>
            <a:pPr lvl="2" algn="just">
              <a:buFont typeface="Wingdings" pitchFamily="2" charset="2"/>
              <a:buChar char="§"/>
            </a:pPr>
            <a:r>
              <a:rPr lang="en-US" sz="1100" dirty="0">
                <a:latin typeface="Tahoma" pitchFamily="34" charset="0"/>
                <a:ea typeface="Tahoma" pitchFamily="34" charset="0"/>
                <a:cs typeface="Tahoma" pitchFamily="34" charset="0"/>
              </a:rPr>
              <a:t>How to dispose off rubbish and garbage</a:t>
            </a:r>
          </a:p>
          <a:p>
            <a:pPr lvl="2" algn="just">
              <a:buFont typeface="Wingdings" pitchFamily="2" charset="2"/>
              <a:buChar char="§"/>
            </a:pPr>
            <a:r>
              <a:rPr lang="en-US" sz="1100" dirty="0">
                <a:latin typeface="Tahoma" pitchFamily="34" charset="0"/>
                <a:ea typeface="Tahoma" pitchFamily="34" charset="0"/>
                <a:cs typeface="Tahoma" pitchFamily="34" charset="0"/>
              </a:rPr>
              <a:t>How to incorporate safety security features into the structure</a:t>
            </a:r>
          </a:p>
          <a:p>
            <a:pPr lvl="2" algn="just">
              <a:buFont typeface="Wingdings" pitchFamily="2" charset="2"/>
              <a:buChar char="§"/>
            </a:pPr>
            <a:r>
              <a:rPr lang="en-US" sz="1100" dirty="0">
                <a:latin typeface="Tahoma" pitchFamily="34" charset="0"/>
                <a:ea typeface="Tahoma" pitchFamily="34" charset="0"/>
                <a:cs typeface="Tahoma" pitchFamily="34" charset="0"/>
              </a:rPr>
              <a:t>Where to locate the maintenance shop and what it should contain</a:t>
            </a:r>
          </a:p>
          <a:p>
            <a:pPr lvl="2" algn="just">
              <a:buFont typeface="Wingdings" pitchFamily="2" charset="2"/>
              <a:buChar char="§"/>
            </a:pPr>
            <a:r>
              <a:rPr lang="en-US" sz="1100" dirty="0">
                <a:latin typeface="Tahoma" pitchFamily="34" charset="0"/>
                <a:ea typeface="Tahoma" pitchFamily="34" charset="0"/>
                <a:cs typeface="Tahoma" pitchFamily="34" charset="0"/>
              </a:rPr>
              <a:t>How much space is required for the various office functions of management</a:t>
            </a:r>
          </a:p>
          <a:p>
            <a:pPr lvl="2" algn="just">
              <a:buFont typeface="Wingdings" pitchFamily="2" charset="2"/>
              <a:buChar char="§"/>
            </a:pPr>
            <a:r>
              <a:rPr lang="en-US" sz="1100" dirty="0">
                <a:latin typeface="Tahoma" pitchFamily="34" charset="0"/>
                <a:ea typeface="Tahoma" pitchFamily="34" charset="0"/>
                <a:cs typeface="Tahoma" pitchFamily="34" charset="0"/>
              </a:rPr>
              <a:t>What apartment layout the occupants find </a:t>
            </a:r>
            <a:r>
              <a:rPr lang="en-US" sz="1200" dirty="0">
                <a:latin typeface="Tahoma" pitchFamily="34" charset="0"/>
                <a:ea typeface="Tahoma" pitchFamily="34" charset="0"/>
                <a:cs typeface="Tahoma" pitchFamily="34" charset="0"/>
              </a:rPr>
              <a:t>undesirable and why</a:t>
            </a:r>
          </a:p>
          <a:p>
            <a:pPr lvl="0" algn="just">
              <a:buFont typeface="Wingdings" pitchFamily="2" charset="2"/>
              <a:buChar char="§"/>
            </a:pPr>
            <a:r>
              <a:rPr lang="en-US" sz="1400" dirty="0">
                <a:latin typeface="Tahoma" pitchFamily="34" charset="0"/>
                <a:ea typeface="Tahoma" pitchFamily="34" charset="0"/>
                <a:cs typeface="Tahoma" pitchFamily="34" charset="0"/>
              </a:rPr>
              <a:t>Marketing and Leasing space through </a:t>
            </a:r>
          </a:p>
          <a:p>
            <a:pPr lvl="2" algn="just">
              <a:buFont typeface="Wingdings" pitchFamily="2" charset="2"/>
              <a:buChar char="§"/>
            </a:pPr>
            <a:r>
              <a:rPr lang="en-US" sz="1200" dirty="0">
                <a:latin typeface="Tahoma" pitchFamily="34" charset="0"/>
                <a:ea typeface="Tahoma" pitchFamily="34" charset="0"/>
                <a:cs typeface="Tahoma" pitchFamily="34" charset="0"/>
              </a:rPr>
              <a:t>Placing a board at the site with contact details</a:t>
            </a:r>
          </a:p>
          <a:p>
            <a:pPr lvl="2" algn="just">
              <a:buFont typeface="Wingdings" pitchFamily="2" charset="2"/>
              <a:buChar char="§"/>
            </a:pPr>
            <a:r>
              <a:rPr lang="en-US" sz="1200" dirty="0">
                <a:latin typeface="Tahoma" pitchFamily="34" charset="0"/>
                <a:ea typeface="Tahoma" pitchFamily="34" charset="0"/>
                <a:cs typeface="Tahoma" pitchFamily="34" charset="0"/>
              </a:rPr>
              <a:t>Using the daily press and print media</a:t>
            </a:r>
          </a:p>
          <a:p>
            <a:pPr lvl="2" algn="just">
              <a:buFont typeface="Wingdings" pitchFamily="2" charset="2"/>
              <a:buChar char="§"/>
            </a:pPr>
            <a:r>
              <a:rPr lang="en-US" sz="1200" dirty="0">
                <a:latin typeface="Tahoma" pitchFamily="34" charset="0"/>
                <a:ea typeface="Tahoma" pitchFamily="34" charset="0"/>
                <a:cs typeface="Tahoma" pitchFamily="34" charset="0"/>
              </a:rPr>
              <a:t>Social Media platforms like </a:t>
            </a:r>
            <a:r>
              <a:rPr lang="en-US" sz="1200" dirty="0" err="1">
                <a:latin typeface="Tahoma" pitchFamily="34" charset="0"/>
                <a:ea typeface="Tahoma" pitchFamily="34" charset="0"/>
                <a:cs typeface="Tahoma" pitchFamily="34" charset="0"/>
              </a:rPr>
              <a:t>Tik</a:t>
            </a:r>
            <a:r>
              <a:rPr lang="en-US" sz="1200" dirty="0">
                <a:latin typeface="Tahoma" pitchFamily="34" charset="0"/>
                <a:ea typeface="Tahoma" pitchFamily="34" charset="0"/>
                <a:cs typeface="Tahoma" pitchFamily="34" charset="0"/>
              </a:rPr>
              <a:t> talk, histograms etc. </a:t>
            </a:r>
          </a:p>
          <a:p>
            <a:pPr lvl="2" algn="just">
              <a:buFont typeface="Wingdings" pitchFamily="2" charset="2"/>
              <a:buChar char="§"/>
            </a:pPr>
            <a:r>
              <a:rPr lang="en-US" sz="1200" dirty="0">
                <a:latin typeface="Tahoma" pitchFamily="34" charset="0"/>
                <a:ea typeface="Tahoma" pitchFamily="34" charset="0"/>
                <a:cs typeface="Tahoma" pitchFamily="34" charset="0"/>
              </a:rPr>
              <a:t>Writing correspondence to various parties thought to be interested in leasing the building or purchasing it as appropriate.</a:t>
            </a:r>
          </a:p>
          <a:p>
            <a:pPr lvl="2" algn="just">
              <a:buFont typeface="Wingdings" pitchFamily="2" charset="2"/>
              <a:buChar char="§"/>
            </a:pPr>
            <a:r>
              <a:rPr lang="en-US" sz="1200" dirty="0">
                <a:latin typeface="Tahoma" pitchFamily="34" charset="0"/>
                <a:ea typeface="Tahoma" pitchFamily="34" charset="0"/>
                <a:cs typeface="Tahoma" pitchFamily="34" charset="0"/>
              </a:rPr>
              <a:t>Checking previous lists of applicants who may not have secured some premises.</a:t>
            </a:r>
          </a:p>
          <a:p>
            <a:pPr lvl="2" algn="just">
              <a:buFont typeface="Wingdings" pitchFamily="2" charset="2"/>
              <a:buChar char="§"/>
            </a:pPr>
            <a:r>
              <a:rPr lang="en-US" sz="1200" dirty="0">
                <a:latin typeface="Tahoma" pitchFamily="34" charset="0"/>
                <a:ea typeface="Tahoma" pitchFamily="34" charset="0"/>
                <a:cs typeface="Tahoma" pitchFamily="34" charset="0"/>
              </a:rPr>
              <a:t>Placing the property on a website on the internet</a:t>
            </a:r>
          </a:p>
          <a:p>
            <a:pPr marL="457200" algn="just">
              <a:buFont typeface="Wingdings" pitchFamily="2" charset="2"/>
              <a:buChar char="§"/>
            </a:pPr>
            <a:r>
              <a:rPr lang="en-US" sz="1400" dirty="0">
                <a:latin typeface="Tahoma" pitchFamily="34" charset="0"/>
                <a:ea typeface="Tahoma" pitchFamily="34" charset="0"/>
                <a:cs typeface="Tahoma" pitchFamily="34" charset="0"/>
              </a:rPr>
              <a:t>Selection of Occupants- </a:t>
            </a:r>
            <a:r>
              <a:rPr lang="en-US" sz="1200" dirty="0">
                <a:latin typeface="Tahoma" pitchFamily="34" charset="0"/>
                <a:ea typeface="Tahoma" pitchFamily="34" charset="0"/>
                <a:cs typeface="Tahoma" pitchFamily="34" charset="0"/>
              </a:rPr>
              <a:t>who should occupy the space. Reference from the previous land lord is key. </a:t>
            </a:r>
          </a:p>
          <a:p>
            <a:pPr marL="1257300" lvl="2" algn="just">
              <a:buFont typeface="Wingdings" pitchFamily="2" charset="2"/>
              <a:buChar char="§"/>
            </a:pPr>
            <a:r>
              <a:rPr lang="en-US" sz="1200" dirty="0">
                <a:latin typeface="Tahoma" pitchFamily="34" charset="0"/>
                <a:ea typeface="Tahoma" pitchFamily="34" charset="0"/>
                <a:cs typeface="Tahoma" pitchFamily="34" charset="0"/>
              </a:rPr>
              <a:t>For residential; Look out for family size of the applicant, age , occupation and position of the person. </a:t>
            </a:r>
          </a:p>
          <a:p>
            <a:pPr marL="1257300" lvl="2" algn="just">
              <a:buFont typeface="Wingdings" pitchFamily="2" charset="2"/>
              <a:buChar char="§"/>
            </a:pPr>
            <a:r>
              <a:rPr lang="en-US" sz="1200" dirty="0">
                <a:latin typeface="Tahoma" pitchFamily="34" charset="0"/>
                <a:ea typeface="Tahoma" pitchFamily="34" charset="0"/>
                <a:cs typeface="Tahoma" pitchFamily="34" charset="0"/>
              </a:rPr>
              <a:t>For commercial and industrial properties, the main considerations will be the nature of business, evidence of ability to pay rent and reputation of the tenant is also increasing  being considered ,as some  right-thinking  tenants may not want to share  a floor with those having dented reputations.</a:t>
            </a:r>
          </a:p>
          <a:p>
            <a:pPr marL="1257300" lvl="2" algn="just">
              <a:buFont typeface="Wingdings" pitchFamily="2" charset="2"/>
              <a:buChar char="§"/>
            </a:pPr>
            <a:r>
              <a:rPr lang="en-US" sz="1200" dirty="0">
                <a:latin typeface="Tahoma" pitchFamily="34" charset="0"/>
                <a:ea typeface="Tahoma" pitchFamily="34" charset="0"/>
                <a:cs typeface="Tahoma" pitchFamily="34" charset="0"/>
              </a:rPr>
              <a:t>Where possible guarantors are required before offering the space. </a:t>
            </a:r>
          </a:p>
          <a:p>
            <a:pPr marL="457200" algn="just">
              <a:buFont typeface="Wingdings" pitchFamily="2" charset="2"/>
              <a:buChar char="§"/>
            </a:pPr>
            <a:r>
              <a:rPr lang="en-US" sz="1400" dirty="0">
                <a:latin typeface="Tahoma" pitchFamily="34" charset="0"/>
                <a:ea typeface="Tahoma" pitchFamily="34" charset="0"/>
                <a:cs typeface="Tahoma" pitchFamily="34" charset="0"/>
              </a:rPr>
              <a:t>Pre-occupancy education on the rules and regulations of the management firm</a:t>
            </a:r>
          </a:p>
          <a:p>
            <a:pPr marL="457200" algn="just">
              <a:buFont typeface="Wingdings" pitchFamily="2" charset="2"/>
              <a:buChar char="§"/>
            </a:pPr>
            <a:r>
              <a:rPr lang="en-US" sz="1400" dirty="0">
                <a:latin typeface="Tahoma" pitchFamily="34" charset="0"/>
                <a:ea typeface="Tahoma" pitchFamily="34" charset="0"/>
                <a:cs typeface="Tahoma" pitchFamily="34" charset="0"/>
              </a:rPr>
              <a:t>Preparation and Interpretation of leases</a:t>
            </a:r>
          </a:p>
          <a:p>
            <a:pPr marL="457200" algn="just">
              <a:buFont typeface="Wingdings" pitchFamily="2" charset="2"/>
              <a:buChar char="§"/>
            </a:pPr>
            <a:r>
              <a:rPr lang="en-US" sz="1400" dirty="0">
                <a:latin typeface="Tahoma" pitchFamily="34" charset="0"/>
                <a:ea typeface="Tahoma" pitchFamily="34" charset="0"/>
                <a:cs typeface="Tahoma" pitchFamily="34" charset="0"/>
              </a:rPr>
              <a:t>Letters of Offer</a:t>
            </a:r>
          </a:p>
          <a:p>
            <a:pPr marL="114300" indent="0" algn="just">
              <a:buNone/>
            </a:pPr>
            <a:endParaRPr lang="en-US" sz="1200" dirty="0">
              <a:latin typeface="Tahoma" pitchFamily="34" charset="0"/>
              <a:ea typeface="Tahoma" pitchFamily="34" charset="0"/>
              <a:cs typeface="Tahoma" pitchFamily="34" charset="0"/>
            </a:endParaRPr>
          </a:p>
          <a:p>
            <a:pPr marL="914400" lvl="2" indent="0" algn="just">
              <a:buNone/>
            </a:pPr>
            <a:endParaRPr lang="en-US" sz="1200"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400855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06090"/>
          </a:xfrm>
        </p:spPr>
        <p:txBody>
          <a:bodyPr>
            <a:normAutofit fontScale="90000"/>
          </a:bodyPr>
          <a:lstStyle/>
          <a:p>
            <a:pPr algn="l"/>
            <a:r>
              <a:rPr lang="en-US" sz="2400" b="1" dirty="0">
                <a:latin typeface="Tahoma" pitchFamily="34" charset="0"/>
                <a:ea typeface="Tahoma" pitchFamily="34" charset="0"/>
                <a:cs typeface="Tahoma" pitchFamily="34" charset="0"/>
              </a:rPr>
              <a:t>Role of Property manager after Occupancy</a:t>
            </a:r>
            <a:br>
              <a:rPr lang="en-US" sz="2400" b="1" dirty="0">
                <a:latin typeface="Tahoma" pitchFamily="34" charset="0"/>
                <a:ea typeface="Tahoma" pitchFamily="34" charset="0"/>
                <a:cs typeface="Tahoma" pitchFamily="34" charset="0"/>
              </a:rPr>
            </a:br>
            <a:endParaRPr lang="en-US" sz="2400" b="1" dirty="0">
              <a:latin typeface="Tahoma" pitchFamily="34" charset="0"/>
              <a:ea typeface="Tahoma" pitchFamily="34" charset="0"/>
              <a:cs typeface="Tahoma" pitchFamily="34" charset="0"/>
            </a:endParaRPr>
          </a:p>
        </p:txBody>
      </p:sp>
      <p:sp>
        <p:nvSpPr>
          <p:cNvPr id="3" name="Content Placeholder 2"/>
          <p:cNvSpPr>
            <a:spLocks noGrp="1"/>
          </p:cNvSpPr>
          <p:nvPr>
            <p:ph idx="1"/>
          </p:nvPr>
        </p:nvSpPr>
        <p:spPr>
          <a:xfrm>
            <a:off x="457200" y="764704"/>
            <a:ext cx="8229600" cy="5361459"/>
          </a:xfrm>
        </p:spPr>
        <p:txBody>
          <a:bodyPr>
            <a:normAutofit fontScale="77500" lnSpcReduction="20000"/>
          </a:bodyPr>
          <a:lstStyle/>
          <a:p>
            <a:pPr lvl="0" algn="just">
              <a:buFont typeface="Wingdings" pitchFamily="2" charset="2"/>
              <a:buChar char="§"/>
            </a:pPr>
            <a:r>
              <a:rPr lang="en-US" dirty="0">
                <a:latin typeface="Tahoma" pitchFamily="34" charset="0"/>
                <a:ea typeface="Tahoma" pitchFamily="34" charset="0"/>
                <a:cs typeface="Tahoma" pitchFamily="34" charset="0"/>
              </a:rPr>
              <a:t>Rent collection, must have a system that do office rent  collection when tenants queue to pay and Credit transfers and bankers order to the appropriate rent amount.</a:t>
            </a:r>
          </a:p>
          <a:p>
            <a:pPr lvl="2" algn="just">
              <a:buFont typeface="Wingdings" pitchFamily="2" charset="2"/>
              <a:buChar char="§"/>
            </a:pPr>
            <a:r>
              <a:rPr lang="en-US" dirty="0">
                <a:latin typeface="Tahoma" pitchFamily="34" charset="0"/>
                <a:ea typeface="Tahoma" pitchFamily="34" charset="0"/>
                <a:cs typeface="Tahoma" pitchFamily="34" charset="0"/>
              </a:rPr>
              <a:t>Rent in arrears, writes a notice to the tenants in arrears reminding them that rent has not been paid and so when the payment will be made. This is termed as “notice of show cause.” If the tenant does not respond affirmatively after the third notice, the management through a lawyer may be forced to levy distress for the rent in accordance with the provisions of the law. </a:t>
            </a:r>
          </a:p>
          <a:p>
            <a:pPr algn="just">
              <a:buFont typeface="Wingdings" pitchFamily="2" charset="2"/>
              <a:buChar char="§"/>
            </a:pPr>
            <a:r>
              <a:rPr lang="en-US" dirty="0">
                <a:latin typeface="Tahoma" pitchFamily="34" charset="0"/>
                <a:ea typeface="Tahoma" pitchFamily="34" charset="0"/>
                <a:cs typeface="Tahoma" pitchFamily="34" charset="0"/>
              </a:rPr>
              <a:t>Lease administration</a:t>
            </a:r>
          </a:p>
          <a:p>
            <a:pPr lvl="0">
              <a:buFont typeface="Wingdings" pitchFamily="2" charset="2"/>
              <a:buChar char="§"/>
            </a:pPr>
            <a:r>
              <a:rPr lang="en-US" dirty="0">
                <a:latin typeface="Tahoma" pitchFamily="34" charset="0"/>
                <a:ea typeface="Tahoma" pitchFamily="34" charset="0"/>
                <a:cs typeface="Tahoma" pitchFamily="34" charset="0"/>
              </a:rPr>
              <a:t>Repair/maintenance</a:t>
            </a:r>
          </a:p>
          <a:p>
            <a:pPr lvl="0">
              <a:buFont typeface="Wingdings" pitchFamily="2" charset="2"/>
              <a:buChar char="§"/>
            </a:pPr>
            <a:r>
              <a:rPr lang="en-US" dirty="0">
                <a:latin typeface="Tahoma" pitchFamily="34" charset="0"/>
                <a:ea typeface="Tahoma" pitchFamily="34" charset="0"/>
                <a:cs typeface="Tahoma" pitchFamily="34" charset="0"/>
              </a:rPr>
              <a:t>Insurance, Fire protection</a:t>
            </a:r>
          </a:p>
          <a:p>
            <a:pPr lvl="0">
              <a:buFont typeface="Wingdings" pitchFamily="2" charset="2"/>
              <a:buChar char="§"/>
            </a:pPr>
            <a:r>
              <a:rPr lang="en-US" dirty="0">
                <a:latin typeface="Tahoma" pitchFamily="34" charset="0"/>
                <a:ea typeface="Tahoma" pitchFamily="34" charset="0"/>
                <a:cs typeface="Tahoma" pitchFamily="34" charset="0"/>
              </a:rPr>
              <a:t>Administration of staff </a:t>
            </a:r>
          </a:p>
          <a:p>
            <a:pPr lvl="0">
              <a:buFont typeface="Wingdings" pitchFamily="2" charset="2"/>
              <a:buChar char="§"/>
            </a:pPr>
            <a:r>
              <a:rPr lang="en-US" dirty="0">
                <a:latin typeface="Tahoma" pitchFamily="34" charset="0"/>
                <a:ea typeface="Tahoma" pitchFamily="34" charset="0"/>
                <a:cs typeface="Tahoma" pitchFamily="34" charset="0"/>
              </a:rPr>
              <a:t>Record keeping and accounting (Record Reporting)</a:t>
            </a:r>
          </a:p>
        </p:txBody>
      </p:sp>
    </p:spTree>
    <p:extLst>
      <p:ext uri="{BB962C8B-B14F-4D97-AF65-F5344CB8AC3E}">
        <p14:creationId xmlns:p14="http://schemas.microsoft.com/office/powerpoint/2010/main" val="2057963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a:bodyPr>
          <a:lstStyle/>
          <a:p>
            <a:pPr algn="l"/>
            <a:r>
              <a:rPr lang="en-US" sz="2400" b="1" dirty="0">
                <a:latin typeface="Tahoma" pitchFamily="34" charset="0"/>
                <a:ea typeface="Tahoma" pitchFamily="34" charset="0"/>
                <a:cs typeface="Tahoma" pitchFamily="34" charset="0"/>
              </a:rPr>
              <a:t>Tips for improving rent collection </a:t>
            </a:r>
          </a:p>
        </p:txBody>
      </p:sp>
      <p:sp>
        <p:nvSpPr>
          <p:cNvPr id="3" name="Content Placeholder 2"/>
          <p:cNvSpPr>
            <a:spLocks noGrp="1"/>
          </p:cNvSpPr>
          <p:nvPr>
            <p:ph idx="1"/>
          </p:nvPr>
        </p:nvSpPr>
        <p:spPr>
          <a:xfrm>
            <a:off x="467544" y="836712"/>
            <a:ext cx="8229600" cy="5289451"/>
          </a:xfrm>
        </p:spPr>
        <p:txBody>
          <a:bodyPr>
            <a:noAutofit/>
          </a:bodyPr>
          <a:lstStyle/>
          <a:p>
            <a:pPr algn="just">
              <a:buFont typeface="Wingdings" pitchFamily="2" charset="2"/>
              <a:buChar char="§"/>
            </a:pPr>
            <a:r>
              <a:rPr lang="en-US" sz="2400" dirty="0">
                <a:latin typeface="Tahoma" pitchFamily="34" charset="0"/>
                <a:ea typeface="Tahoma" pitchFamily="34" charset="0"/>
                <a:cs typeface="Tahoma" pitchFamily="34" charset="0"/>
              </a:rPr>
              <a:t>Have a written rent collection policy and give tenants prior to occupancy.</a:t>
            </a:r>
          </a:p>
          <a:p>
            <a:pPr algn="just">
              <a:buFont typeface="Wingdings" pitchFamily="2" charset="2"/>
              <a:buChar char="§"/>
            </a:pPr>
            <a:r>
              <a:rPr lang="en-US" sz="2400" dirty="0">
                <a:latin typeface="Tahoma" pitchFamily="34" charset="0"/>
                <a:ea typeface="Tahoma" pitchFamily="34" charset="0"/>
                <a:cs typeface="Tahoma" pitchFamily="34" charset="0"/>
              </a:rPr>
              <a:t>Follow the written collection policy even if it is the first time tenant paid late. </a:t>
            </a:r>
          </a:p>
          <a:p>
            <a:pPr algn="just">
              <a:buFont typeface="Wingdings" pitchFamily="2" charset="2"/>
              <a:buChar char="§"/>
            </a:pPr>
            <a:r>
              <a:rPr lang="en-US" sz="2400" dirty="0">
                <a:latin typeface="Tahoma" pitchFamily="34" charset="0"/>
                <a:ea typeface="Tahoma" pitchFamily="34" charset="0"/>
                <a:cs typeface="Tahoma" pitchFamily="34" charset="0"/>
              </a:rPr>
              <a:t>Don’t accept partial payment of rent, if feel like taking partial payment sign the partial payment agreement. </a:t>
            </a:r>
          </a:p>
          <a:p>
            <a:pPr algn="just">
              <a:buFont typeface="Wingdings" pitchFamily="2" charset="2"/>
              <a:buChar char="§"/>
            </a:pPr>
            <a:r>
              <a:rPr lang="en-US" sz="2400" dirty="0">
                <a:latin typeface="Tahoma" pitchFamily="34" charset="0"/>
                <a:ea typeface="Tahoma" pitchFamily="34" charset="0"/>
                <a:cs typeface="Tahoma" pitchFamily="34" charset="0"/>
              </a:rPr>
              <a:t>Enforce all the late payments fines. </a:t>
            </a:r>
          </a:p>
          <a:p>
            <a:pPr algn="just">
              <a:buFont typeface="Wingdings" pitchFamily="2" charset="2"/>
              <a:buChar char="§"/>
            </a:pPr>
            <a:r>
              <a:rPr lang="en-US" sz="2400" dirty="0">
                <a:latin typeface="Tahoma" pitchFamily="34" charset="0"/>
                <a:ea typeface="Tahoma" pitchFamily="34" charset="0"/>
                <a:cs typeface="Tahoma" pitchFamily="34" charset="0"/>
              </a:rPr>
              <a:t>Consider incentives to prompt rental collection. </a:t>
            </a:r>
          </a:p>
          <a:p>
            <a:pPr algn="just">
              <a:buFont typeface="Wingdings" pitchFamily="2" charset="2"/>
              <a:buChar char="§"/>
            </a:pPr>
            <a:r>
              <a:rPr lang="en-US" sz="2400" dirty="0">
                <a:latin typeface="Tahoma" pitchFamily="34" charset="0"/>
                <a:ea typeface="Tahoma" pitchFamily="34" charset="0"/>
                <a:cs typeface="Tahoma" pitchFamily="34" charset="0"/>
              </a:rPr>
              <a:t>Prompt serve all the legal notices to protect your legal options, even if you believe their tenants will fulfill their promises. </a:t>
            </a:r>
          </a:p>
          <a:p>
            <a:pPr algn="just">
              <a:buFont typeface="Wingdings" pitchFamily="2" charset="2"/>
              <a:buChar char="§"/>
            </a:pPr>
            <a:r>
              <a:rPr lang="en-US" sz="2400" dirty="0">
                <a:latin typeface="Tahoma" pitchFamily="34" charset="0"/>
                <a:ea typeface="Tahoma" pitchFamily="34" charset="0"/>
                <a:cs typeface="Tahoma" pitchFamily="34" charset="0"/>
              </a:rPr>
              <a:t>Encourage your tenants to e-payments like mobile money, having many bank accounts to deposit rent, EFT to make simple for tenants to pay their rent. </a:t>
            </a:r>
          </a:p>
        </p:txBody>
      </p:sp>
    </p:spTree>
    <p:extLst>
      <p:ext uri="{BB962C8B-B14F-4D97-AF65-F5344CB8AC3E}">
        <p14:creationId xmlns:p14="http://schemas.microsoft.com/office/powerpoint/2010/main" val="36585872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470</TotalTime>
  <Words>1517</Words>
  <Application>Microsoft Office PowerPoint</Application>
  <PresentationFormat>On-screen Show (4:3)</PresentationFormat>
  <Paragraphs>108</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Tahoma</vt:lpstr>
      <vt:lpstr>Wingdings</vt:lpstr>
      <vt:lpstr>Office Theme</vt:lpstr>
      <vt:lpstr>Introduction to Real Estate Asset and Facilities Management </vt:lpstr>
      <vt:lpstr>Overview of real estate asset and facility management </vt:lpstr>
      <vt:lpstr>Key terms used in Real Estate Asset and Facilities Management </vt:lpstr>
      <vt:lpstr>Key terms continues..</vt:lpstr>
      <vt:lpstr>Key terms continues..</vt:lpstr>
      <vt:lpstr>Parties/Key stakeholders involved and their roles </vt:lpstr>
      <vt:lpstr>Role of Property Manager Prior to Occupancy </vt:lpstr>
      <vt:lpstr>Role of Property manager after Occupancy </vt:lpstr>
      <vt:lpstr>Tips for improving rent collection </vt:lpstr>
      <vt:lpstr>Key Parties/Stakeholders continues …</vt:lpstr>
      <vt:lpstr>Key Parties/Stakeholders continues …</vt:lpstr>
      <vt:lpstr>Key Parties/Stakeholders continues …</vt:lpstr>
      <vt:lpstr>Skills for property Manager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Real Estate Asset and Facilities Management</dc:title>
  <dc:creator>DELL</dc:creator>
  <cp:lastModifiedBy>USER</cp:lastModifiedBy>
  <cp:revision>27</cp:revision>
  <dcterms:created xsi:type="dcterms:W3CDTF">2024-08-15T07:24:05Z</dcterms:created>
  <dcterms:modified xsi:type="dcterms:W3CDTF">2026-08-20T12:49:25Z</dcterms:modified>
</cp:coreProperties>
</file>