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C35EF-4F4F-E537-8577-F4607A5205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1B476A-0D16-131B-5B36-2E81652F56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40FC3A-DFF3-881E-776D-08DA4D3AAC21}"/>
              </a:ext>
            </a:extLst>
          </p:cNvPr>
          <p:cNvSpPr>
            <a:spLocks noGrp="1"/>
          </p:cNvSpPr>
          <p:nvPr>
            <p:ph type="dt" sz="half" idx="10"/>
          </p:nvPr>
        </p:nvSpPr>
        <p:spPr/>
        <p:txBody>
          <a:bodyPr/>
          <a:lstStyle/>
          <a:p>
            <a:fld id="{94C3F813-A6C9-4A8F-B5B3-ADDF7282B7DE}" type="datetimeFigureOut">
              <a:rPr lang="en-US" smtClean="0"/>
              <a:t>8/19/2026</a:t>
            </a:fld>
            <a:endParaRPr lang="en-US"/>
          </a:p>
        </p:txBody>
      </p:sp>
      <p:sp>
        <p:nvSpPr>
          <p:cNvPr id="5" name="Footer Placeholder 4">
            <a:extLst>
              <a:ext uri="{FF2B5EF4-FFF2-40B4-BE49-F238E27FC236}">
                <a16:creationId xmlns:a16="http://schemas.microsoft.com/office/drawing/2014/main" id="{E7B86C3C-5D10-A651-3623-FC379C7FAF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05AD4B-7D1F-814E-BBCB-882960F42E8F}"/>
              </a:ext>
            </a:extLst>
          </p:cNvPr>
          <p:cNvSpPr>
            <a:spLocks noGrp="1"/>
          </p:cNvSpPr>
          <p:nvPr>
            <p:ph type="sldNum" sz="quarter" idx="12"/>
          </p:nvPr>
        </p:nvSpPr>
        <p:spPr/>
        <p:txBody>
          <a:bodyPr/>
          <a:lstStyle/>
          <a:p>
            <a:fld id="{C7275DDA-B7C7-4838-A6F4-407370056DDD}" type="slidenum">
              <a:rPr lang="en-US" smtClean="0"/>
              <a:t>‹#›</a:t>
            </a:fld>
            <a:endParaRPr lang="en-US"/>
          </a:p>
        </p:txBody>
      </p:sp>
    </p:spTree>
    <p:extLst>
      <p:ext uri="{BB962C8B-B14F-4D97-AF65-F5344CB8AC3E}">
        <p14:creationId xmlns:p14="http://schemas.microsoft.com/office/powerpoint/2010/main" val="3354070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BC8E-FE99-CBCD-7E67-678F4DFC33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F5F842-99E6-3E21-0E24-B318E986F5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8C7147-964A-F031-EF86-8CD57A6764A2}"/>
              </a:ext>
            </a:extLst>
          </p:cNvPr>
          <p:cNvSpPr>
            <a:spLocks noGrp="1"/>
          </p:cNvSpPr>
          <p:nvPr>
            <p:ph type="dt" sz="half" idx="10"/>
          </p:nvPr>
        </p:nvSpPr>
        <p:spPr/>
        <p:txBody>
          <a:bodyPr/>
          <a:lstStyle/>
          <a:p>
            <a:fld id="{94C3F813-A6C9-4A8F-B5B3-ADDF7282B7DE}" type="datetimeFigureOut">
              <a:rPr lang="en-US" smtClean="0"/>
              <a:t>8/19/2026</a:t>
            </a:fld>
            <a:endParaRPr lang="en-US"/>
          </a:p>
        </p:txBody>
      </p:sp>
      <p:sp>
        <p:nvSpPr>
          <p:cNvPr id="5" name="Footer Placeholder 4">
            <a:extLst>
              <a:ext uri="{FF2B5EF4-FFF2-40B4-BE49-F238E27FC236}">
                <a16:creationId xmlns:a16="http://schemas.microsoft.com/office/drawing/2014/main" id="{A866492B-F757-7465-FABA-5F332859C0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A3F77F-84A5-FC6A-1AD3-A89A367BF560}"/>
              </a:ext>
            </a:extLst>
          </p:cNvPr>
          <p:cNvSpPr>
            <a:spLocks noGrp="1"/>
          </p:cNvSpPr>
          <p:nvPr>
            <p:ph type="sldNum" sz="quarter" idx="12"/>
          </p:nvPr>
        </p:nvSpPr>
        <p:spPr/>
        <p:txBody>
          <a:bodyPr/>
          <a:lstStyle/>
          <a:p>
            <a:fld id="{C7275DDA-B7C7-4838-A6F4-407370056DDD}" type="slidenum">
              <a:rPr lang="en-US" smtClean="0"/>
              <a:t>‹#›</a:t>
            </a:fld>
            <a:endParaRPr lang="en-US"/>
          </a:p>
        </p:txBody>
      </p:sp>
    </p:spTree>
    <p:extLst>
      <p:ext uri="{BB962C8B-B14F-4D97-AF65-F5344CB8AC3E}">
        <p14:creationId xmlns:p14="http://schemas.microsoft.com/office/powerpoint/2010/main" val="2197661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6AD4E3-ED93-70B2-92A4-23EFEB2CCE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CCCC3D-8608-CA50-7DB7-77CEA4070A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05D605-5829-9FA4-9DAA-FAF906694D7A}"/>
              </a:ext>
            </a:extLst>
          </p:cNvPr>
          <p:cNvSpPr>
            <a:spLocks noGrp="1"/>
          </p:cNvSpPr>
          <p:nvPr>
            <p:ph type="dt" sz="half" idx="10"/>
          </p:nvPr>
        </p:nvSpPr>
        <p:spPr/>
        <p:txBody>
          <a:bodyPr/>
          <a:lstStyle/>
          <a:p>
            <a:fld id="{94C3F813-A6C9-4A8F-B5B3-ADDF7282B7DE}" type="datetimeFigureOut">
              <a:rPr lang="en-US" smtClean="0"/>
              <a:t>8/19/2026</a:t>
            </a:fld>
            <a:endParaRPr lang="en-US"/>
          </a:p>
        </p:txBody>
      </p:sp>
      <p:sp>
        <p:nvSpPr>
          <p:cNvPr id="5" name="Footer Placeholder 4">
            <a:extLst>
              <a:ext uri="{FF2B5EF4-FFF2-40B4-BE49-F238E27FC236}">
                <a16:creationId xmlns:a16="http://schemas.microsoft.com/office/drawing/2014/main" id="{078D75BA-6E7C-0687-6FDE-B822A5034E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A9F60F-DD5E-508E-6E69-DA28C9E7EEA3}"/>
              </a:ext>
            </a:extLst>
          </p:cNvPr>
          <p:cNvSpPr>
            <a:spLocks noGrp="1"/>
          </p:cNvSpPr>
          <p:nvPr>
            <p:ph type="sldNum" sz="quarter" idx="12"/>
          </p:nvPr>
        </p:nvSpPr>
        <p:spPr/>
        <p:txBody>
          <a:bodyPr/>
          <a:lstStyle/>
          <a:p>
            <a:fld id="{C7275DDA-B7C7-4838-A6F4-407370056DDD}" type="slidenum">
              <a:rPr lang="en-US" smtClean="0"/>
              <a:t>‹#›</a:t>
            </a:fld>
            <a:endParaRPr lang="en-US"/>
          </a:p>
        </p:txBody>
      </p:sp>
    </p:spTree>
    <p:extLst>
      <p:ext uri="{BB962C8B-B14F-4D97-AF65-F5344CB8AC3E}">
        <p14:creationId xmlns:p14="http://schemas.microsoft.com/office/powerpoint/2010/main" val="1560042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8475A-6734-46CA-2B3E-89ED9AC716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9619AE-458A-C4F4-9A45-A866E3C296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DEBA7A-BCC5-7B36-D065-87E99059B2F7}"/>
              </a:ext>
            </a:extLst>
          </p:cNvPr>
          <p:cNvSpPr>
            <a:spLocks noGrp="1"/>
          </p:cNvSpPr>
          <p:nvPr>
            <p:ph type="dt" sz="half" idx="10"/>
          </p:nvPr>
        </p:nvSpPr>
        <p:spPr/>
        <p:txBody>
          <a:bodyPr/>
          <a:lstStyle/>
          <a:p>
            <a:fld id="{94C3F813-A6C9-4A8F-B5B3-ADDF7282B7DE}" type="datetimeFigureOut">
              <a:rPr lang="en-US" smtClean="0"/>
              <a:t>8/19/2026</a:t>
            </a:fld>
            <a:endParaRPr lang="en-US"/>
          </a:p>
        </p:txBody>
      </p:sp>
      <p:sp>
        <p:nvSpPr>
          <p:cNvPr id="5" name="Footer Placeholder 4">
            <a:extLst>
              <a:ext uri="{FF2B5EF4-FFF2-40B4-BE49-F238E27FC236}">
                <a16:creationId xmlns:a16="http://schemas.microsoft.com/office/drawing/2014/main" id="{454A0A4F-9F81-5168-B84C-BBB6602889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EC726B-710A-1BB1-7FC5-FF98F7C98B31}"/>
              </a:ext>
            </a:extLst>
          </p:cNvPr>
          <p:cNvSpPr>
            <a:spLocks noGrp="1"/>
          </p:cNvSpPr>
          <p:nvPr>
            <p:ph type="sldNum" sz="quarter" idx="12"/>
          </p:nvPr>
        </p:nvSpPr>
        <p:spPr/>
        <p:txBody>
          <a:bodyPr/>
          <a:lstStyle/>
          <a:p>
            <a:fld id="{C7275DDA-B7C7-4838-A6F4-407370056DDD}" type="slidenum">
              <a:rPr lang="en-US" smtClean="0"/>
              <a:t>‹#›</a:t>
            </a:fld>
            <a:endParaRPr lang="en-US"/>
          </a:p>
        </p:txBody>
      </p:sp>
    </p:spTree>
    <p:extLst>
      <p:ext uri="{BB962C8B-B14F-4D97-AF65-F5344CB8AC3E}">
        <p14:creationId xmlns:p14="http://schemas.microsoft.com/office/powerpoint/2010/main" val="2722794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2CE86-14B1-CE1B-1991-185BB9A15A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96FC31-C5CC-EFF9-1997-45D6D2DBE9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DA130C-6DA8-D6D9-C2F9-FC6C92E19C1F}"/>
              </a:ext>
            </a:extLst>
          </p:cNvPr>
          <p:cNvSpPr>
            <a:spLocks noGrp="1"/>
          </p:cNvSpPr>
          <p:nvPr>
            <p:ph type="dt" sz="half" idx="10"/>
          </p:nvPr>
        </p:nvSpPr>
        <p:spPr/>
        <p:txBody>
          <a:bodyPr/>
          <a:lstStyle/>
          <a:p>
            <a:fld id="{94C3F813-A6C9-4A8F-B5B3-ADDF7282B7DE}" type="datetimeFigureOut">
              <a:rPr lang="en-US" smtClean="0"/>
              <a:t>8/19/2026</a:t>
            </a:fld>
            <a:endParaRPr lang="en-US"/>
          </a:p>
        </p:txBody>
      </p:sp>
      <p:sp>
        <p:nvSpPr>
          <p:cNvPr id="5" name="Footer Placeholder 4">
            <a:extLst>
              <a:ext uri="{FF2B5EF4-FFF2-40B4-BE49-F238E27FC236}">
                <a16:creationId xmlns:a16="http://schemas.microsoft.com/office/drawing/2014/main" id="{C0978E0E-8DD7-D60A-6D9B-093A542FA2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D9ECEE-EAC9-6DEC-C656-9B0FB580FB46}"/>
              </a:ext>
            </a:extLst>
          </p:cNvPr>
          <p:cNvSpPr>
            <a:spLocks noGrp="1"/>
          </p:cNvSpPr>
          <p:nvPr>
            <p:ph type="sldNum" sz="quarter" idx="12"/>
          </p:nvPr>
        </p:nvSpPr>
        <p:spPr/>
        <p:txBody>
          <a:bodyPr/>
          <a:lstStyle/>
          <a:p>
            <a:fld id="{C7275DDA-B7C7-4838-A6F4-407370056DDD}" type="slidenum">
              <a:rPr lang="en-US" smtClean="0"/>
              <a:t>‹#›</a:t>
            </a:fld>
            <a:endParaRPr lang="en-US"/>
          </a:p>
        </p:txBody>
      </p:sp>
    </p:spTree>
    <p:extLst>
      <p:ext uri="{BB962C8B-B14F-4D97-AF65-F5344CB8AC3E}">
        <p14:creationId xmlns:p14="http://schemas.microsoft.com/office/powerpoint/2010/main" val="3992608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EF0C8-4AA6-686D-C5DD-3346D60327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312643-FA5F-846B-49A8-BA94E0AEB6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63F3DC-2E8D-2087-6767-D4B3D5750E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38979F-D274-E748-BD17-54E188BCF3FE}"/>
              </a:ext>
            </a:extLst>
          </p:cNvPr>
          <p:cNvSpPr>
            <a:spLocks noGrp="1"/>
          </p:cNvSpPr>
          <p:nvPr>
            <p:ph type="dt" sz="half" idx="10"/>
          </p:nvPr>
        </p:nvSpPr>
        <p:spPr/>
        <p:txBody>
          <a:bodyPr/>
          <a:lstStyle/>
          <a:p>
            <a:fld id="{94C3F813-A6C9-4A8F-B5B3-ADDF7282B7DE}" type="datetimeFigureOut">
              <a:rPr lang="en-US" smtClean="0"/>
              <a:t>8/19/2026</a:t>
            </a:fld>
            <a:endParaRPr lang="en-US"/>
          </a:p>
        </p:txBody>
      </p:sp>
      <p:sp>
        <p:nvSpPr>
          <p:cNvPr id="6" name="Footer Placeholder 5">
            <a:extLst>
              <a:ext uri="{FF2B5EF4-FFF2-40B4-BE49-F238E27FC236}">
                <a16:creationId xmlns:a16="http://schemas.microsoft.com/office/drawing/2014/main" id="{089820FC-73B6-1B4E-41CD-58B93C427C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110706-3579-E460-B036-5B88E4F43734}"/>
              </a:ext>
            </a:extLst>
          </p:cNvPr>
          <p:cNvSpPr>
            <a:spLocks noGrp="1"/>
          </p:cNvSpPr>
          <p:nvPr>
            <p:ph type="sldNum" sz="quarter" idx="12"/>
          </p:nvPr>
        </p:nvSpPr>
        <p:spPr/>
        <p:txBody>
          <a:bodyPr/>
          <a:lstStyle/>
          <a:p>
            <a:fld id="{C7275DDA-B7C7-4838-A6F4-407370056DDD}" type="slidenum">
              <a:rPr lang="en-US" smtClean="0"/>
              <a:t>‹#›</a:t>
            </a:fld>
            <a:endParaRPr lang="en-US"/>
          </a:p>
        </p:txBody>
      </p:sp>
    </p:spTree>
    <p:extLst>
      <p:ext uri="{BB962C8B-B14F-4D97-AF65-F5344CB8AC3E}">
        <p14:creationId xmlns:p14="http://schemas.microsoft.com/office/powerpoint/2010/main" val="2921864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97CB-8707-BBED-04FF-DAAE405947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6F13DA-FE35-6BAD-671A-31940D3B86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023DBF-1308-5A7C-50F1-5B5B1ECCBD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F3159F-3745-3B02-C2B4-28393F84AF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083259-1E4F-337E-D4D9-73BAF40620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DA2CED-358A-2D85-3652-E50951A5BB2C}"/>
              </a:ext>
            </a:extLst>
          </p:cNvPr>
          <p:cNvSpPr>
            <a:spLocks noGrp="1"/>
          </p:cNvSpPr>
          <p:nvPr>
            <p:ph type="dt" sz="half" idx="10"/>
          </p:nvPr>
        </p:nvSpPr>
        <p:spPr/>
        <p:txBody>
          <a:bodyPr/>
          <a:lstStyle/>
          <a:p>
            <a:fld id="{94C3F813-A6C9-4A8F-B5B3-ADDF7282B7DE}" type="datetimeFigureOut">
              <a:rPr lang="en-US" smtClean="0"/>
              <a:t>8/19/2026</a:t>
            </a:fld>
            <a:endParaRPr lang="en-US"/>
          </a:p>
        </p:txBody>
      </p:sp>
      <p:sp>
        <p:nvSpPr>
          <p:cNvPr id="8" name="Footer Placeholder 7">
            <a:extLst>
              <a:ext uri="{FF2B5EF4-FFF2-40B4-BE49-F238E27FC236}">
                <a16:creationId xmlns:a16="http://schemas.microsoft.com/office/drawing/2014/main" id="{70E207C3-648B-38B6-D40D-6CDDFE5090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CEB502-D08C-0DAF-6F3D-0ADF096D016C}"/>
              </a:ext>
            </a:extLst>
          </p:cNvPr>
          <p:cNvSpPr>
            <a:spLocks noGrp="1"/>
          </p:cNvSpPr>
          <p:nvPr>
            <p:ph type="sldNum" sz="quarter" idx="12"/>
          </p:nvPr>
        </p:nvSpPr>
        <p:spPr/>
        <p:txBody>
          <a:bodyPr/>
          <a:lstStyle/>
          <a:p>
            <a:fld id="{C7275DDA-B7C7-4838-A6F4-407370056DDD}" type="slidenum">
              <a:rPr lang="en-US" smtClean="0"/>
              <a:t>‹#›</a:t>
            </a:fld>
            <a:endParaRPr lang="en-US"/>
          </a:p>
        </p:txBody>
      </p:sp>
    </p:spTree>
    <p:extLst>
      <p:ext uri="{BB962C8B-B14F-4D97-AF65-F5344CB8AC3E}">
        <p14:creationId xmlns:p14="http://schemas.microsoft.com/office/powerpoint/2010/main" val="4284686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17554-A005-F5E5-6BE3-2BB9F1AF8B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1538BF1-0682-D95F-8A54-ADAF54FFF180}"/>
              </a:ext>
            </a:extLst>
          </p:cNvPr>
          <p:cNvSpPr>
            <a:spLocks noGrp="1"/>
          </p:cNvSpPr>
          <p:nvPr>
            <p:ph type="dt" sz="half" idx="10"/>
          </p:nvPr>
        </p:nvSpPr>
        <p:spPr/>
        <p:txBody>
          <a:bodyPr/>
          <a:lstStyle/>
          <a:p>
            <a:fld id="{94C3F813-A6C9-4A8F-B5B3-ADDF7282B7DE}" type="datetimeFigureOut">
              <a:rPr lang="en-US" smtClean="0"/>
              <a:t>8/19/2026</a:t>
            </a:fld>
            <a:endParaRPr lang="en-US"/>
          </a:p>
        </p:txBody>
      </p:sp>
      <p:sp>
        <p:nvSpPr>
          <p:cNvPr id="4" name="Footer Placeholder 3">
            <a:extLst>
              <a:ext uri="{FF2B5EF4-FFF2-40B4-BE49-F238E27FC236}">
                <a16:creationId xmlns:a16="http://schemas.microsoft.com/office/drawing/2014/main" id="{13C497B2-B184-9C09-8BAA-692E1D536C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BDA19F-A1ED-C98C-DA9C-CC3C25B271CA}"/>
              </a:ext>
            </a:extLst>
          </p:cNvPr>
          <p:cNvSpPr>
            <a:spLocks noGrp="1"/>
          </p:cNvSpPr>
          <p:nvPr>
            <p:ph type="sldNum" sz="quarter" idx="12"/>
          </p:nvPr>
        </p:nvSpPr>
        <p:spPr/>
        <p:txBody>
          <a:bodyPr/>
          <a:lstStyle/>
          <a:p>
            <a:fld id="{C7275DDA-B7C7-4838-A6F4-407370056DDD}" type="slidenum">
              <a:rPr lang="en-US" smtClean="0"/>
              <a:t>‹#›</a:t>
            </a:fld>
            <a:endParaRPr lang="en-US"/>
          </a:p>
        </p:txBody>
      </p:sp>
    </p:spTree>
    <p:extLst>
      <p:ext uri="{BB962C8B-B14F-4D97-AF65-F5344CB8AC3E}">
        <p14:creationId xmlns:p14="http://schemas.microsoft.com/office/powerpoint/2010/main" val="1189830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620263-B52D-015B-94A2-AA0939D7BDCD}"/>
              </a:ext>
            </a:extLst>
          </p:cNvPr>
          <p:cNvSpPr>
            <a:spLocks noGrp="1"/>
          </p:cNvSpPr>
          <p:nvPr>
            <p:ph type="dt" sz="half" idx="10"/>
          </p:nvPr>
        </p:nvSpPr>
        <p:spPr/>
        <p:txBody>
          <a:bodyPr/>
          <a:lstStyle/>
          <a:p>
            <a:fld id="{94C3F813-A6C9-4A8F-B5B3-ADDF7282B7DE}" type="datetimeFigureOut">
              <a:rPr lang="en-US" smtClean="0"/>
              <a:t>8/19/2026</a:t>
            </a:fld>
            <a:endParaRPr lang="en-US"/>
          </a:p>
        </p:txBody>
      </p:sp>
      <p:sp>
        <p:nvSpPr>
          <p:cNvPr id="3" name="Footer Placeholder 2">
            <a:extLst>
              <a:ext uri="{FF2B5EF4-FFF2-40B4-BE49-F238E27FC236}">
                <a16:creationId xmlns:a16="http://schemas.microsoft.com/office/drawing/2014/main" id="{AD318163-11B5-9143-01D4-A2E4015F42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3A1294-581A-5E93-F11E-84257BF1B0ED}"/>
              </a:ext>
            </a:extLst>
          </p:cNvPr>
          <p:cNvSpPr>
            <a:spLocks noGrp="1"/>
          </p:cNvSpPr>
          <p:nvPr>
            <p:ph type="sldNum" sz="quarter" idx="12"/>
          </p:nvPr>
        </p:nvSpPr>
        <p:spPr/>
        <p:txBody>
          <a:bodyPr/>
          <a:lstStyle/>
          <a:p>
            <a:fld id="{C7275DDA-B7C7-4838-A6F4-407370056DDD}" type="slidenum">
              <a:rPr lang="en-US" smtClean="0"/>
              <a:t>‹#›</a:t>
            </a:fld>
            <a:endParaRPr lang="en-US"/>
          </a:p>
        </p:txBody>
      </p:sp>
    </p:spTree>
    <p:extLst>
      <p:ext uri="{BB962C8B-B14F-4D97-AF65-F5344CB8AC3E}">
        <p14:creationId xmlns:p14="http://schemas.microsoft.com/office/powerpoint/2010/main" val="1159949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D5870-CD0C-AD34-F192-84EADA40A6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229061-937F-BA1B-A9B4-BDAD238006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AB3640-5A39-7300-80C8-F5FFD04C8F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7230E1-9448-7158-7F16-6DEA0BA45F58}"/>
              </a:ext>
            </a:extLst>
          </p:cNvPr>
          <p:cNvSpPr>
            <a:spLocks noGrp="1"/>
          </p:cNvSpPr>
          <p:nvPr>
            <p:ph type="dt" sz="half" idx="10"/>
          </p:nvPr>
        </p:nvSpPr>
        <p:spPr/>
        <p:txBody>
          <a:bodyPr/>
          <a:lstStyle/>
          <a:p>
            <a:fld id="{94C3F813-A6C9-4A8F-B5B3-ADDF7282B7DE}" type="datetimeFigureOut">
              <a:rPr lang="en-US" smtClean="0"/>
              <a:t>8/19/2026</a:t>
            </a:fld>
            <a:endParaRPr lang="en-US"/>
          </a:p>
        </p:txBody>
      </p:sp>
      <p:sp>
        <p:nvSpPr>
          <p:cNvPr id="6" name="Footer Placeholder 5">
            <a:extLst>
              <a:ext uri="{FF2B5EF4-FFF2-40B4-BE49-F238E27FC236}">
                <a16:creationId xmlns:a16="http://schemas.microsoft.com/office/drawing/2014/main" id="{B7B17032-74D2-92C5-70CA-21B03B73E0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5544C8-2662-DEB9-97C0-3F4C41D7208D}"/>
              </a:ext>
            </a:extLst>
          </p:cNvPr>
          <p:cNvSpPr>
            <a:spLocks noGrp="1"/>
          </p:cNvSpPr>
          <p:nvPr>
            <p:ph type="sldNum" sz="quarter" idx="12"/>
          </p:nvPr>
        </p:nvSpPr>
        <p:spPr/>
        <p:txBody>
          <a:bodyPr/>
          <a:lstStyle/>
          <a:p>
            <a:fld id="{C7275DDA-B7C7-4838-A6F4-407370056DDD}" type="slidenum">
              <a:rPr lang="en-US" smtClean="0"/>
              <a:t>‹#›</a:t>
            </a:fld>
            <a:endParaRPr lang="en-US"/>
          </a:p>
        </p:txBody>
      </p:sp>
    </p:spTree>
    <p:extLst>
      <p:ext uri="{BB962C8B-B14F-4D97-AF65-F5344CB8AC3E}">
        <p14:creationId xmlns:p14="http://schemas.microsoft.com/office/powerpoint/2010/main" val="312415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0EA37-D1EF-D7E9-F657-A1A705141E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825DBF9-5883-1101-B030-AE5E4F515F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384FBE-2D87-3D4C-1610-0F32C65F01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199E4C-6596-3E6D-32FF-9138FAABC812}"/>
              </a:ext>
            </a:extLst>
          </p:cNvPr>
          <p:cNvSpPr>
            <a:spLocks noGrp="1"/>
          </p:cNvSpPr>
          <p:nvPr>
            <p:ph type="dt" sz="half" idx="10"/>
          </p:nvPr>
        </p:nvSpPr>
        <p:spPr/>
        <p:txBody>
          <a:bodyPr/>
          <a:lstStyle/>
          <a:p>
            <a:fld id="{94C3F813-A6C9-4A8F-B5B3-ADDF7282B7DE}" type="datetimeFigureOut">
              <a:rPr lang="en-US" smtClean="0"/>
              <a:t>8/19/2026</a:t>
            </a:fld>
            <a:endParaRPr lang="en-US"/>
          </a:p>
        </p:txBody>
      </p:sp>
      <p:sp>
        <p:nvSpPr>
          <p:cNvPr id="6" name="Footer Placeholder 5">
            <a:extLst>
              <a:ext uri="{FF2B5EF4-FFF2-40B4-BE49-F238E27FC236}">
                <a16:creationId xmlns:a16="http://schemas.microsoft.com/office/drawing/2014/main" id="{1FC77E7C-8DA3-2405-BDE0-D8D249FF90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763600-0541-22CA-3B89-0898A686604F}"/>
              </a:ext>
            </a:extLst>
          </p:cNvPr>
          <p:cNvSpPr>
            <a:spLocks noGrp="1"/>
          </p:cNvSpPr>
          <p:nvPr>
            <p:ph type="sldNum" sz="quarter" idx="12"/>
          </p:nvPr>
        </p:nvSpPr>
        <p:spPr/>
        <p:txBody>
          <a:bodyPr/>
          <a:lstStyle/>
          <a:p>
            <a:fld id="{C7275DDA-B7C7-4838-A6F4-407370056DDD}" type="slidenum">
              <a:rPr lang="en-US" smtClean="0"/>
              <a:t>‹#›</a:t>
            </a:fld>
            <a:endParaRPr lang="en-US"/>
          </a:p>
        </p:txBody>
      </p:sp>
    </p:spTree>
    <p:extLst>
      <p:ext uri="{BB962C8B-B14F-4D97-AF65-F5344CB8AC3E}">
        <p14:creationId xmlns:p14="http://schemas.microsoft.com/office/powerpoint/2010/main" val="4150978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76870-FDD6-6BEE-DDBA-78A2EA21FC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6AFEC5-67E2-3D7F-0817-3C21B544D6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B215E6-0119-1D03-DB21-1281F3D04B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3F813-A6C9-4A8F-B5B3-ADDF7282B7DE}" type="datetimeFigureOut">
              <a:rPr lang="en-US" smtClean="0"/>
              <a:t>8/19/2026</a:t>
            </a:fld>
            <a:endParaRPr lang="en-US"/>
          </a:p>
        </p:txBody>
      </p:sp>
      <p:sp>
        <p:nvSpPr>
          <p:cNvPr id="5" name="Footer Placeholder 4">
            <a:extLst>
              <a:ext uri="{FF2B5EF4-FFF2-40B4-BE49-F238E27FC236}">
                <a16:creationId xmlns:a16="http://schemas.microsoft.com/office/drawing/2014/main" id="{D4F7BE42-D5E1-CC2B-879F-E8B278A620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126614-B136-FB58-94E2-D4097294D3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75DDA-B7C7-4838-A6F4-407370056DDD}" type="slidenum">
              <a:rPr lang="en-US" smtClean="0"/>
              <a:t>‹#›</a:t>
            </a:fld>
            <a:endParaRPr lang="en-US"/>
          </a:p>
        </p:txBody>
      </p:sp>
    </p:spTree>
    <p:extLst>
      <p:ext uri="{BB962C8B-B14F-4D97-AF65-F5344CB8AC3E}">
        <p14:creationId xmlns:p14="http://schemas.microsoft.com/office/powerpoint/2010/main" val="11012603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CE6E7-1F4C-E417-5264-63123F72F45D}"/>
              </a:ext>
            </a:extLst>
          </p:cNvPr>
          <p:cNvSpPr>
            <a:spLocks noGrp="1"/>
          </p:cNvSpPr>
          <p:nvPr>
            <p:ph type="ctrTitle"/>
          </p:nvPr>
        </p:nvSpPr>
        <p:spPr/>
        <p:txBody>
          <a:bodyPr/>
          <a:lstStyle/>
          <a:p>
            <a:r>
              <a:rPr lang="en-US" b="1" dirty="0"/>
              <a:t>Evolution of Property Management</a:t>
            </a:r>
          </a:p>
        </p:txBody>
      </p:sp>
      <p:sp>
        <p:nvSpPr>
          <p:cNvPr id="3" name="Subtitle 2">
            <a:extLst>
              <a:ext uri="{FF2B5EF4-FFF2-40B4-BE49-F238E27FC236}">
                <a16:creationId xmlns:a16="http://schemas.microsoft.com/office/drawing/2014/main" id="{9FDDF974-0B73-0AC3-7920-3512D035A2C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0646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2A158-937F-4100-267D-D4E42CC6824C}"/>
              </a:ext>
            </a:extLst>
          </p:cNvPr>
          <p:cNvSpPr>
            <a:spLocks noGrp="1"/>
          </p:cNvSpPr>
          <p:nvPr>
            <p:ph type="title"/>
          </p:nvPr>
        </p:nvSpPr>
        <p:spPr/>
        <p:txBody>
          <a:bodyPr/>
          <a:lstStyle/>
          <a:p>
            <a:r>
              <a:rPr lang="en-US" b="1" dirty="0"/>
              <a:t>The 21</a:t>
            </a:r>
            <a:r>
              <a:rPr lang="en-US" b="1" baseline="30000" dirty="0"/>
              <a:t>st</a:t>
            </a:r>
            <a:r>
              <a:rPr lang="en-US" b="1" dirty="0"/>
              <a:t> or present property manager </a:t>
            </a:r>
          </a:p>
        </p:txBody>
      </p:sp>
      <p:sp>
        <p:nvSpPr>
          <p:cNvPr id="3" name="Content Placeholder 2">
            <a:extLst>
              <a:ext uri="{FF2B5EF4-FFF2-40B4-BE49-F238E27FC236}">
                <a16:creationId xmlns:a16="http://schemas.microsoft.com/office/drawing/2014/main" id="{93AC686A-EA85-1C2F-29DE-190922AFAAC9}"/>
              </a:ext>
            </a:extLst>
          </p:cNvPr>
          <p:cNvSpPr>
            <a:spLocks noGrp="1"/>
          </p:cNvSpPr>
          <p:nvPr>
            <p:ph idx="1"/>
          </p:nvPr>
        </p:nvSpPr>
        <p:spPr/>
        <p:txBody>
          <a:bodyPr/>
          <a:lstStyle/>
          <a:p>
            <a:r>
              <a:rPr lang="en-US" dirty="0"/>
              <a:t>Sustainability component </a:t>
            </a:r>
          </a:p>
          <a:p>
            <a:r>
              <a:rPr lang="en-US" dirty="0"/>
              <a:t>Technology driven </a:t>
            </a:r>
          </a:p>
          <a:p>
            <a:endParaRPr lang="en-US" dirty="0"/>
          </a:p>
          <a:p>
            <a:r>
              <a:rPr lang="en-US" dirty="0"/>
              <a:t>Real time monitoring of performances and activities </a:t>
            </a:r>
          </a:p>
        </p:txBody>
      </p:sp>
    </p:spTree>
    <p:extLst>
      <p:ext uri="{BB962C8B-B14F-4D97-AF65-F5344CB8AC3E}">
        <p14:creationId xmlns:p14="http://schemas.microsoft.com/office/powerpoint/2010/main" val="3178451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C7E70-3466-84E2-0522-189FB809D1D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6CC392-BE6B-9CC4-0F60-D8FB10D42780}"/>
              </a:ext>
            </a:extLst>
          </p:cNvPr>
          <p:cNvSpPr>
            <a:spLocks noGrp="1"/>
          </p:cNvSpPr>
          <p:nvPr>
            <p:ph idx="1"/>
          </p:nvPr>
        </p:nvSpPr>
        <p:spPr/>
        <p:txBody>
          <a:bodyPr>
            <a:normAutofit lnSpcReduction="10000"/>
          </a:bodyPr>
          <a:lstStyle/>
          <a:p>
            <a:pPr marL="0" indent="0">
              <a:buNone/>
            </a:pPr>
            <a:r>
              <a:rPr lang="en-US" b="1" dirty="0"/>
              <a:t>Current practices include:</a:t>
            </a:r>
          </a:p>
          <a:p>
            <a:pPr lvl="0">
              <a:buFont typeface="Wingdings" panose="05000000000000000000" pitchFamily="2" charset="2"/>
              <a:buChar char="ü"/>
            </a:pPr>
            <a:r>
              <a:rPr lang="en-US" dirty="0"/>
              <a:t>Property management software and digital records. </a:t>
            </a:r>
          </a:p>
          <a:p>
            <a:pPr lvl="0">
              <a:buFont typeface="Wingdings" panose="05000000000000000000" pitchFamily="2" charset="2"/>
              <a:buChar char="ü"/>
            </a:pPr>
            <a:r>
              <a:rPr lang="en-US" dirty="0"/>
              <a:t>Online rent collection and tenant communication. </a:t>
            </a:r>
          </a:p>
          <a:p>
            <a:pPr lvl="0">
              <a:buFont typeface="Wingdings" panose="05000000000000000000" pitchFamily="2" charset="2"/>
              <a:buChar char="ü"/>
            </a:pPr>
            <a:r>
              <a:rPr lang="en-US" dirty="0"/>
              <a:t>Computerized maintenance management. </a:t>
            </a:r>
          </a:p>
          <a:p>
            <a:pPr lvl="0">
              <a:buFont typeface="Wingdings" panose="05000000000000000000" pitchFamily="2" charset="2"/>
              <a:buChar char="ü"/>
            </a:pPr>
            <a:r>
              <a:rPr lang="en-US" dirty="0"/>
              <a:t>Smart buildings and IoT sensors. </a:t>
            </a:r>
          </a:p>
          <a:p>
            <a:pPr lvl="0">
              <a:buFont typeface="Wingdings" panose="05000000000000000000" pitchFamily="2" charset="2"/>
              <a:buChar char="ü"/>
            </a:pPr>
            <a:r>
              <a:rPr lang="en-US" dirty="0"/>
              <a:t>Energy monitoring and efficiency management. </a:t>
            </a:r>
          </a:p>
          <a:p>
            <a:pPr lvl="0">
              <a:buFont typeface="Wingdings" panose="05000000000000000000" pitchFamily="2" charset="2"/>
              <a:buChar char="ü"/>
            </a:pPr>
            <a:r>
              <a:rPr lang="en-US" dirty="0"/>
              <a:t>Sustainability and ESG considerations. </a:t>
            </a:r>
          </a:p>
          <a:p>
            <a:pPr lvl="0">
              <a:buFont typeface="Wingdings" panose="05000000000000000000" pitchFamily="2" charset="2"/>
              <a:buChar char="ü"/>
            </a:pPr>
            <a:r>
              <a:rPr lang="en-US" dirty="0"/>
              <a:t>Data analytics for decision-making. </a:t>
            </a:r>
          </a:p>
          <a:p>
            <a:pPr lvl="0">
              <a:buFont typeface="Wingdings" panose="05000000000000000000" pitchFamily="2" charset="2"/>
              <a:buChar char="ü"/>
            </a:pPr>
            <a:r>
              <a:rPr lang="en-US" dirty="0" err="1"/>
              <a:t>PropTech</a:t>
            </a:r>
            <a:r>
              <a:rPr lang="en-US" dirty="0"/>
              <a:t> and automated building systems.</a:t>
            </a:r>
          </a:p>
          <a:p>
            <a:endParaRPr lang="en-US" dirty="0"/>
          </a:p>
        </p:txBody>
      </p:sp>
    </p:spTree>
    <p:extLst>
      <p:ext uri="{BB962C8B-B14F-4D97-AF65-F5344CB8AC3E}">
        <p14:creationId xmlns:p14="http://schemas.microsoft.com/office/powerpoint/2010/main" val="456775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8076D-2E07-F9E1-78AC-D92210B3F790}"/>
              </a:ext>
            </a:extLst>
          </p:cNvPr>
          <p:cNvSpPr>
            <a:spLocks noGrp="1"/>
          </p:cNvSpPr>
          <p:nvPr>
            <p:ph type="title"/>
          </p:nvPr>
        </p:nvSpPr>
        <p:spPr/>
        <p:txBody>
          <a:bodyPr/>
          <a:lstStyle/>
          <a:p>
            <a:r>
              <a:rPr lang="en-US" b="1" dirty="0"/>
              <a:t>Caretakers </a:t>
            </a:r>
          </a:p>
        </p:txBody>
      </p:sp>
      <p:sp>
        <p:nvSpPr>
          <p:cNvPr id="3" name="Content Placeholder 2">
            <a:extLst>
              <a:ext uri="{FF2B5EF4-FFF2-40B4-BE49-F238E27FC236}">
                <a16:creationId xmlns:a16="http://schemas.microsoft.com/office/drawing/2014/main" id="{EFFECF39-BBD0-D5EB-6FE3-FEC648DDC369}"/>
              </a:ext>
            </a:extLst>
          </p:cNvPr>
          <p:cNvSpPr>
            <a:spLocks noGrp="1"/>
          </p:cNvSpPr>
          <p:nvPr>
            <p:ph idx="1"/>
          </p:nvPr>
        </p:nvSpPr>
        <p:spPr/>
        <p:txBody>
          <a:bodyPr/>
          <a:lstStyle/>
          <a:p>
            <a:r>
              <a:rPr lang="en-US" dirty="0"/>
              <a:t>Also commonly known as “</a:t>
            </a:r>
            <a:r>
              <a:rPr lang="en-US" b="1" dirty="0"/>
              <a:t>house sitters</a:t>
            </a:r>
            <a:r>
              <a:rPr lang="en-US" dirty="0"/>
              <a:t>”</a:t>
            </a:r>
          </a:p>
          <a:p>
            <a:endParaRPr lang="en-US" dirty="0"/>
          </a:p>
          <a:p>
            <a:r>
              <a:rPr lang="en-US" dirty="0"/>
              <a:t>Known by landlord and most times in a closer circle </a:t>
            </a:r>
          </a:p>
          <a:p>
            <a:endParaRPr lang="en-US" dirty="0"/>
          </a:p>
          <a:p>
            <a:r>
              <a:rPr lang="en-US" dirty="0"/>
              <a:t>Watched over buildings, ensured tenant relations, repairs and maintenance, collected rent </a:t>
            </a:r>
            <a:r>
              <a:rPr lang="en-US" dirty="0" err="1"/>
              <a:t>e.t.c</a:t>
            </a:r>
            <a:r>
              <a:rPr lang="en-US" dirty="0"/>
              <a:t> </a:t>
            </a:r>
          </a:p>
          <a:p>
            <a:endParaRPr lang="en-US" dirty="0"/>
          </a:p>
          <a:p>
            <a:r>
              <a:rPr lang="en-US" dirty="0"/>
              <a:t>Also had the privilege to stay on the premises for little or no payment </a:t>
            </a:r>
          </a:p>
          <a:p>
            <a:endParaRPr lang="en-US" dirty="0"/>
          </a:p>
        </p:txBody>
      </p:sp>
    </p:spTree>
    <p:extLst>
      <p:ext uri="{BB962C8B-B14F-4D97-AF65-F5344CB8AC3E}">
        <p14:creationId xmlns:p14="http://schemas.microsoft.com/office/powerpoint/2010/main" val="1054100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240D8-5834-8ED0-30D4-7F4C3BB8236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5FC53BA-5BE8-CE5D-3AF1-819E3ED2B279}"/>
              </a:ext>
            </a:extLst>
          </p:cNvPr>
          <p:cNvSpPr>
            <a:spLocks noGrp="1"/>
          </p:cNvSpPr>
          <p:nvPr>
            <p:ph idx="1"/>
          </p:nvPr>
        </p:nvSpPr>
        <p:spPr/>
        <p:txBody>
          <a:bodyPr/>
          <a:lstStyle/>
          <a:p>
            <a:endParaRPr lang="en-US" b="1" dirty="0"/>
          </a:p>
          <a:p>
            <a:r>
              <a:rPr lang="en-US" b="1" dirty="0"/>
              <a:t>Transition to professional management:</a:t>
            </a:r>
            <a:r>
              <a:rPr lang="en-US" dirty="0"/>
              <a:t> As property portfolios became larger and more complex, caretaker duties expanded into </a:t>
            </a:r>
            <a:r>
              <a:rPr lang="en-US" b="1" dirty="0"/>
              <a:t>rent collection, record keeping, tenant relations, maintenance coordination, and property supervision</a:t>
            </a:r>
            <a:r>
              <a:rPr lang="en-US" dirty="0"/>
              <a:t>.</a:t>
            </a:r>
          </a:p>
          <a:p>
            <a:endParaRPr lang="en-US" dirty="0"/>
          </a:p>
          <a:p>
            <a:r>
              <a:rPr lang="en-US" dirty="0"/>
              <a:t>Caretaking became only one component of professional property management, supported by property managers, facility managers, asset managers, accountants, and specialized contractors.</a:t>
            </a:r>
          </a:p>
        </p:txBody>
      </p:sp>
    </p:spTree>
    <p:extLst>
      <p:ext uri="{BB962C8B-B14F-4D97-AF65-F5344CB8AC3E}">
        <p14:creationId xmlns:p14="http://schemas.microsoft.com/office/powerpoint/2010/main" val="1893573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CFCA3-750B-DA05-BF82-2ECBD1CB55ED}"/>
              </a:ext>
            </a:extLst>
          </p:cNvPr>
          <p:cNvSpPr>
            <a:spLocks noGrp="1"/>
          </p:cNvSpPr>
          <p:nvPr>
            <p:ph type="title"/>
          </p:nvPr>
        </p:nvSpPr>
        <p:spPr/>
        <p:txBody>
          <a:bodyPr/>
          <a:lstStyle/>
          <a:p>
            <a:r>
              <a:rPr lang="en-US" b="1" dirty="0"/>
              <a:t>Traditional period </a:t>
            </a:r>
          </a:p>
        </p:txBody>
      </p:sp>
      <p:sp>
        <p:nvSpPr>
          <p:cNvPr id="3" name="Content Placeholder 2">
            <a:extLst>
              <a:ext uri="{FF2B5EF4-FFF2-40B4-BE49-F238E27FC236}">
                <a16:creationId xmlns:a16="http://schemas.microsoft.com/office/drawing/2014/main" id="{75FC9351-7B68-58C5-11B3-0C42309B4DCA}"/>
              </a:ext>
            </a:extLst>
          </p:cNvPr>
          <p:cNvSpPr>
            <a:spLocks noGrp="1"/>
          </p:cNvSpPr>
          <p:nvPr>
            <p:ph idx="1"/>
          </p:nvPr>
        </p:nvSpPr>
        <p:spPr/>
        <p:txBody>
          <a:bodyPr/>
          <a:lstStyle/>
          <a:p>
            <a:endParaRPr lang="en-US" dirty="0"/>
          </a:p>
          <a:p>
            <a:endParaRPr lang="en-US" dirty="0"/>
          </a:p>
          <a:p>
            <a:r>
              <a:rPr lang="en-US" dirty="0"/>
              <a:t>Characterized by caretaking and supervision and mainly focused on, Protecting buildings and land, Supervising occupants, Collecting rent, Carrying out basic maintenance, Reporting problems to property owners. The emphasis was mainly on security, occupancy and physical upkeep, rather than maximizing property performance.</a:t>
            </a:r>
          </a:p>
          <a:p>
            <a:endParaRPr lang="en-US" dirty="0"/>
          </a:p>
        </p:txBody>
      </p:sp>
    </p:spTree>
    <p:extLst>
      <p:ext uri="{BB962C8B-B14F-4D97-AF65-F5344CB8AC3E}">
        <p14:creationId xmlns:p14="http://schemas.microsoft.com/office/powerpoint/2010/main" val="1262659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5EC9-DC65-3965-7039-5C9E3EAB67D1}"/>
              </a:ext>
            </a:extLst>
          </p:cNvPr>
          <p:cNvSpPr>
            <a:spLocks noGrp="1"/>
          </p:cNvSpPr>
          <p:nvPr>
            <p:ph type="title"/>
          </p:nvPr>
        </p:nvSpPr>
        <p:spPr/>
        <p:txBody>
          <a:bodyPr/>
          <a:lstStyle/>
          <a:p>
            <a:r>
              <a:rPr lang="en-US" b="1" dirty="0"/>
              <a:t>Industrialization and Urbanization </a:t>
            </a:r>
          </a:p>
        </p:txBody>
      </p:sp>
      <p:sp>
        <p:nvSpPr>
          <p:cNvPr id="3" name="Content Placeholder 2">
            <a:extLst>
              <a:ext uri="{FF2B5EF4-FFF2-40B4-BE49-F238E27FC236}">
                <a16:creationId xmlns:a16="http://schemas.microsoft.com/office/drawing/2014/main" id="{C9B407EC-A3DE-B2A8-F57C-3B5FE01B0BC4}"/>
              </a:ext>
            </a:extLst>
          </p:cNvPr>
          <p:cNvSpPr>
            <a:spLocks noGrp="1"/>
          </p:cNvSpPr>
          <p:nvPr>
            <p:ph idx="1"/>
          </p:nvPr>
        </p:nvSpPr>
        <p:spPr/>
        <p:txBody>
          <a:bodyPr/>
          <a:lstStyle/>
          <a:p>
            <a:endParaRPr lang="en-US" dirty="0"/>
          </a:p>
          <a:p>
            <a:r>
              <a:rPr lang="en-US" dirty="0"/>
              <a:t>Increased demand for housing, commercial buildings and rental properties. Owners increasingly required people to manage properties on their behalf. Property management gradually became more organized, involving rent collection and accounting, tenant selection, lease administration, maintenance coordination, management of larger rental portfolios.</a:t>
            </a:r>
          </a:p>
          <a:p>
            <a:endParaRPr lang="en-US" dirty="0"/>
          </a:p>
        </p:txBody>
      </p:sp>
    </p:spTree>
    <p:extLst>
      <p:ext uri="{BB962C8B-B14F-4D97-AF65-F5344CB8AC3E}">
        <p14:creationId xmlns:p14="http://schemas.microsoft.com/office/powerpoint/2010/main" val="3356254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5A0AD-97EA-A960-FB05-D4836114979F}"/>
              </a:ext>
            </a:extLst>
          </p:cNvPr>
          <p:cNvSpPr>
            <a:spLocks noGrp="1"/>
          </p:cNvSpPr>
          <p:nvPr>
            <p:ph type="title"/>
          </p:nvPr>
        </p:nvSpPr>
        <p:spPr/>
        <p:txBody>
          <a:bodyPr/>
          <a:lstStyle/>
          <a:p>
            <a:r>
              <a:rPr lang="en-US" b="1" dirty="0"/>
              <a:t>The Great Depression</a:t>
            </a:r>
          </a:p>
        </p:txBody>
      </p:sp>
      <p:sp>
        <p:nvSpPr>
          <p:cNvPr id="3" name="Content Placeholder 2">
            <a:extLst>
              <a:ext uri="{FF2B5EF4-FFF2-40B4-BE49-F238E27FC236}">
                <a16:creationId xmlns:a16="http://schemas.microsoft.com/office/drawing/2014/main" id="{190A4B08-7A87-A419-45FE-771E991E675D}"/>
              </a:ext>
            </a:extLst>
          </p:cNvPr>
          <p:cNvSpPr>
            <a:spLocks noGrp="1"/>
          </p:cNvSpPr>
          <p:nvPr>
            <p:ph idx="1"/>
          </p:nvPr>
        </p:nvSpPr>
        <p:spPr/>
        <p:txBody>
          <a:bodyPr/>
          <a:lstStyle/>
          <a:p>
            <a:endParaRPr lang="en-US" dirty="0"/>
          </a:p>
          <a:p>
            <a:r>
              <a:rPr lang="en-US" dirty="0"/>
              <a:t>Started around the late 1920s to 1939</a:t>
            </a:r>
          </a:p>
          <a:p>
            <a:r>
              <a:rPr lang="en-US" dirty="0"/>
              <a:t>Characterized by falling property values, vacancies, mortgage defaults and reduced rental income demonstrated that simply maintaining buildings was insufficient.</a:t>
            </a:r>
          </a:p>
          <a:p>
            <a:r>
              <a:rPr lang="en-US" dirty="0"/>
              <a:t>Property managers increasingly needed to focus on controlling operating costs, managing vacancies and rental income, protecting property value., managing financial risks and improving the economic performance of properties.</a:t>
            </a:r>
          </a:p>
          <a:p>
            <a:endParaRPr lang="en-US" dirty="0"/>
          </a:p>
        </p:txBody>
      </p:sp>
    </p:spTree>
    <p:extLst>
      <p:ext uri="{BB962C8B-B14F-4D97-AF65-F5344CB8AC3E}">
        <p14:creationId xmlns:p14="http://schemas.microsoft.com/office/powerpoint/2010/main" val="3756894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54995-21AD-29D0-C2C1-9B5CEF97057D}"/>
              </a:ext>
            </a:extLst>
          </p:cNvPr>
          <p:cNvSpPr>
            <a:spLocks noGrp="1"/>
          </p:cNvSpPr>
          <p:nvPr>
            <p:ph type="title"/>
          </p:nvPr>
        </p:nvSpPr>
        <p:spPr/>
        <p:txBody>
          <a:bodyPr/>
          <a:lstStyle/>
          <a:p>
            <a:r>
              <a:rPr lang="en-US" b="1" dirty="0"/>
              <a:t>Post world war </a:t>
            </a:r>
          </a:p>
        </p:txBody>
      </p:sp>
      <p:sp>
        <p:nvSpPr>
          <p:cNvPr id="3" name="Content Placeholder 2">
            <a:extLst>
              <a:ext uri="{FF2B5EF4-FFF2-40B4-BE49-F238E27FC236}">
                <a16:creationId xmlns:a16="http://schemas.microsoft.com/office/drawing/2014/main" id="{99440F63-E30C-9894-85D2-0EDC8803FFD4}"/>
              </a:ext>
            </a:extLst>
          </p:cNvPr>
          <p:cNvSpPr>
            <a:spLocks noGrp="1"/>
          </p:cNvSpPr>
          <p:nvPr>
            <p:ph idx="1"/>
          </p:nvPr>
        </p:nvSpPr>
        <p:spPr/>
        <p:txBody>
          <a:bodyPr>
            <a:normAutofit/>
          </a:bodyPr>
          <a:lstStyle/>
          <a:p>
            <a:r>
              <a:rPr lang="en-US" dirty="0"/>
              <a:t>After World War II, rapid economic growth, population expansion and urban development resulted in substantial growth in residential, office, retail and industrial properties.</a:t>
            </a:r>
          </a:p>
          <a:p>
            <a:r>
              <a:rPr lang="en-US" dirty="0"/>
              <a:t>Property management became increasingly professional, with greater emphasis on; professional standards and qualifications, formal leases and documentation, planned maintenance, tenant relations, budgeting and financial reporting, building operations.</a:t>
            </a:r>
          </a:p>
          <a:p>
            <a:endParaRPr lang="en-US" dirty="0"/>
          </a:p>
        </p:txBody>
      </p:sp>
    </p:spTree>
    <p:extLst>
      <p:ext uri="{BB962C8B-B14F-4D97-AF65-F5344CB8AC3E}">
        <p14:creationId xmlns:p14="http://schemas.microsoft.com/office/powerpoint/2010/main" val="409799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D1A6B-86BF-127F-2391-97305C4FA9D4}"/>
              </a:ext>
            </a:extLst>
          </p:cNvPr>
          <p:cNvSpPr>
            <a:spLocks noGrp="1"/>
          </p:cNvSpPr>
          <p:nvPr>
            <p:ph type="title"/>
          </p:nvPr>
        </p:nvSpPr>
        <p:spPr/>
        <p:txBody>
          <a:bodyPr/>
          <a:lstStyle/>
          <a:p>
            <a:r>
              <a:rPr lang="en-US" b="1" dirty="0"/>
              <a:t>Strategic and Integrated management </a:t>
            </a:r>
          </a:p>
        </p:txBody>
      </p:sp>
      <p:sp>
        <p:nvSpPr>
          <p:cNvPr id="3" name="Content Placeholder 2">
            <a:extLst>
              <a:ext uri="{FF2B5EF4-FFF2-40B4-BE49-F238E27FC236}">
                <a16:creationId xmlns:a16="http://schemas.microsoft.com/office/drawing/2014/main" id="{72227E02-18D8-FFD3-452C-F8F5BEBE1B14}"/>
              </a:ext>
            </a:extLst>
          </p:cNvPr>
          <p:cNvSpPr>
            <a:spLocks noGrp="1"/>
          </p:cNvSpPr>
          <p:nvPr>
            <p:ph idx="1"/>
          </p:nvPr>
        </p:nvSpPr>
        <p:spPr/>
        <p:txBody>
          <a:bodyPr>
            <a:normAutofit/>
          </a:bodyPr>
          <a:lstStyle/>
          <a:p>
            <a:r>
              <a:rPr lang="en-US" dirty="0"/>
              <a:t>Around 1990-2000’s</a:t>
            </a:r>
          </a:p>
          <a:p>
            <a:r>
              <a:rPr lang="en-US" dirty="0"/>
              <a:t>Property management became more strategic as property portfolios became larger and more complex. Managers increasingly coordinated different professional functions such as finance, maintenance, leasing, legal services and facilities management.</a:t>
            </a:r>
          </a:p>
          <a:p>
            <a:endParaRPr lang="en-US" dirty="0"/>
          </a:p>
        </p:txBody>
      </p:sp>
    </p:spTree>
    <p:extLst>
      <p:ext uri="{BB962C8B-B14F-4D97-AF65-F5344CB8AC3E}">
        <p14:creationId xmlns:p14="http://schemas.microsoft.com/office/powerpoint/2010/main" val="2504137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A9AB8-2A18-0051-D61A-6E750E02920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E0E54C6-F311-3AD4-04C0-8CB48EE643A8}"/>
              </a:ext>
            </a:extLst>
          </p:cNvPr>
          <p:cNvSpPr>
            <a:spLocks noGrp="1"/>
          </p:cNvSpPr>
          <p:nvPr>
            <p:ph idx="1"/>
          </p:nvPr>
        </p:nvSpPr>
        <p:spPr/>
        <p:txBody>
          <a:bodyPr/>
          <a:lstStyle/>
          <a:p>
            <a:pPr marL="0" indent="0">
              <a:buNone/>
            </a:pPr>
            <a:r>
              <a:rPr lang="en-US" b="1" dirty="0"/>
              <a:t>The focus shifted toward:</a:t>
            </a:r>
          </a:p>
          <a:p>
            <a:pPr lvl="0">
              <a:buFont typeface="Wingdings" panose="05000000000000000000" pitchFamily="2" charset="2"/>
              <a:buChar char="ü"/>
            </a:pPr>
            <a:r>
              <a:rPr lang="en-US" dirty="0"/>
              <a:t>Long-term asset value. </a:t>
            </a:r>
          </a:p>
          <a:p>
            <a:pPr lvl="0">
              <a:buFont typeface="Wingdings" panose="05000000000000000000" pitchFamily="2" charset="2"/>
              <a:buChar char="ü"/>
            </a:pPr>
            <a:r>
              <a:rPr lang="en-US" dirty="0"/>
              <a:t>Customer and tenant satisfaction. </a:t>
            </a:r>
          </a:p>
          <a:p>
            <a:pPr lvl="0">
              <a:buFont typeface="Wingdings" panose="05000000000000000000" pitchFamily="2" charset="2"/>
              <a:buChar char="ü"/>
            </a:pPr>
            <a:r>
              <a:rPr lang="en-US" dirty="0"/>
              <a:t>Performance measurement and KPIs. </a:t>
            </a:r>
          </a:p>
          <a:p>
            <a:pPr lvl="0">
              <a:buFont typeface="Wingdings" panose="05000000000000000000" pitchFamily="2" charset="2"/>
              <a:buChar char="ü"/>
            </a:pPr>
            <a:r>
              <a:rPr lang="en-US" dirty="0"/>
              <a:t>Strategic maintenance. </a:t>
            </a:r>
          </a:p>
          <a:p>
            <a:pPr lvl="0">
              <a:buFont typeface="Wingdings" panose="05000000000000000000" pitchFamily="2" charset="2"/>
              <a:buChar char="ü"/>
            </a:pPr>
            <a:r>
              <a:rPr lang="en-US" dirty="0"/>
              <a:t>Risk management. </a:t>
            </a:r>
          </a:p>
          <a:p>
            <a:pPr lvl="0">
              <a:buFont typeface="Wingdings" panose="05000000000000000000" pitchFamily="2" charset="2"/>
              <a:buChar char="ü"/>
            </a:pPr>
            <a:r>
              <a:rPr lang="en-US" dirty="0"/>
              <a:t>Energy and environmental management. </a:t>
            </a:r>
          </a:p>
          <a:p>
            <a:pPr lvl="0">
              <a:buFont typeface="Wingdings" panose="05000000000000000000" pitchFamily="2" charset="2"/>
              <a:buChar char="ü"/>
            </a:pPr>
            <a:r>
              <a:rPr lang="en-US" dirty="0"/>
              <a:t>Integration of property, facilities and asset management.</a:t>
            </a:r>
          </a:p>
          <a:p>
            <a:endParaRPr lang="en-US" dirty="0"/>
          </a:p>
        </p:txBody>
      </p:sp>
    </p:spTree>
    <p:extLst>
      <p:ext uri="{BB962C8B-B14F-4D97-AF65-F5344CB8AC3E}">
        <p14:creationId xmlns:p14="http://schemas.microsoft.com/office/powerpoint/2010/main" val="23465459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498</Words>
  <Application>Microsoft Office PowerPoint</Application>
  <PresentationFormat>Widescreen</PresentationFormat>
  <Paragraphs>53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Office Theme</vt:lpstr>
      <vt:lpstr>Evolution of Property Management</vt:lpstr>
      <vt:lpstr>Caretakers </vt:lpstr>
      <vt:lpstr>PowerPoint Presentation</vt:lpstr>
      <vt:lpstr>Traditional period </vt:lpstr>
      <vt:lpstr>Industrialization and Urbanization </vt:lpstr>
      <vt:lpstr>The Great Depression</vt:lpstr>
      <vt:lpstr>Post world war </vt:lpstr>
      <vt:lpstr>Strategic and Integrated management </vt:lpstr>
      <vt:lpstr>PowerPoint Presentation</vt:lpstr>
      <vt:lpstr>The 21st or present property manager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5</cp:revision>
  <dcterms:created xsi:type="dcterms:W3CDTF">2026-08-19T07:17:49Z</dcterms:created>
  <dcterms:modified xsi:type="dcterms:W3CDTF">2026-08-19T08:38:54Z</dcterms:modified>
</cp:coreProperties>
</file>