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19"/>
  </p:handoutMasterIdLst>
  <p:sldIdLst>
    <p:sldId id="257" r:id="rId2"/>
    <p:sldId id="258" r:id="rId3"/>
    <p:sldId id="259" r:id="rId4"/>
    <p:sldId id="304" r:id="rId5"/>
    <p:sldId id="305" r:id="rId6"/>
    <p:sldId id="306" r:id="rId7"/>
    <p:sldId id="307" r:id="rId8"/>
    <p:sldId id="308" r:id="rId9"/>
    <p:sldId id="309" r:id="rId10"/>
    <p:sldId id="281" r:id="rId11"/>
    <p:sldId id="280" r:id="rId12"/>
    <p:sldId id="272" r:id="rId13"/>
    <p:sldId id="274" r:id="rId14"/>
    <p:sldId id="275" r:id="rId15"/>
    <p:sldId id="276" r:id="rId16"/>
    <p:sldId id="277" r:id="rId17"/>
    <p:sldId id="278" r:id="rId18"/>
  </p:sldIdLst>
  <p:sldSz cx="9144000" cy="6858000" type="screen4x3"/>
  <p:notesSz cx="6881813" cy="92964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2" userDrawn="1">
          <p15:clr>
            <a:srgbClr val="A4A3A4"/>
          </p15:clr>
        </p15:guide>
        <p15:guide id="2" pos="28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05"/>
    <p:restoredTop sz="94660"/>
  </p:normalViewPr>
  <p:slideViewPr>
    <p:cSldViewPr showGuides="1">
      <p:cViewPr varScale="1">
        <p:scale>
          <a:sx n="59" d="100"/>
          <a:sy n="59" d="100"/>
        </p:scale>
        <p:origin x="1684" y="76"/>
      </p:cViewPr>
      <p:guideLst>
        <p:guide orient="horz" pos="2172"/>
        <p:guide pos="28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5138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3" cy="465138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29F3AA0-3E05-4B0C-BEB2-BA472B648F4F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4/9/2026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82913" cy="465138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8829675"/>
            <a:ext cx="2982913" cy="465138"/>
          </a:xfrm>
          <a:prstGeom prst="rect">
            <a:avLst/>
          </a:prstGeom>
        </p:spPr>
        <p:txBody>
          <a:bodyPr vert="horz" lIns="92446" tIns="46223" rIns="92446" bIns="46223" rtlCol="0" anchor="b"/>
          <a:lstStyle/>
          <a:p>
            <a:pPr lvl="0" algn="r" eaLnBrk="1" hangingPunct="1">
              <a:buNone/>
            </a:pPr>
            <a:fld id="{9A0DB2DC-4C9A-4742-B13C-FB6460FD3503}" type="slidenum">
              <a:rPr lang="en-US" sz="1200" dirty="0"/>
              <a:t>‹#›</a:t>
            </a:fld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410C715-E7C8-4C36-94FC-948440F0DE8F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4/9/2026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pitchFamily="34" charset="0"/>
              </a:rPr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410C715-E7C8-4C36-94FC-948440F0DE8F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4/9/2026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pitchFamily="34" charset="0"/>
              </a:rPr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410C715-E7C8-4C36-94FC-948440F0DE8F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4/9/2026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pitchFamily="34" charset="0"/>
              </a:rPr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410C715-E7C8-4C36-94FC-948440F0DE8F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4/9/2026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pitchFamily="34" charset="0"/>
              </a:rPr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410C715-E7C8-4C36-94FC-948440F0DE8F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4/9/2026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pitchFamily="34" charset="0"/>
              </a:rPr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410C715-E7C8-4C36-94FC-948440F0DE8F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4/9/2026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pitchFamily="34" charset="0"/>
              </a:rPr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410C715-E7C8-4C36-94FC-948440F0DE8F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4/9/2026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pitchFamily="34" charset="0"/>
              </a:rPr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410C715-E7C8-4C36-94FC-948440F0DE8F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4/9/2026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pitchFamily="34" charset="0"/>
              </a:rPr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410C715-E7C8-4C36-94FC-948440F0DE8F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4/9/2026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pitchFamily="34" charset="0"/>
              </a:rPr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410C715-E7C8-4C36-94FC-948440F0DE8F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4/9/2026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pitchFamily="34" charset="0"/>
              </a:rPr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410C715-E7C8-4C36-94FC-948440F0DE8F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4/9/2026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pitchFamily="34" charset="0"/>
              </a:rPr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410C715-E7C8-4C36-94FC-948440F0DE8F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4/9/2026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pitchFamily="34" charset="0"/>
              </a:rPr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410C715-E7C8-4C36-94FC-948440F0DE8F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4/9/2026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Calibri" panose="020F0502020204030204" pitchFamily="34" charset="0"/>
              </a:rPr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228600" y="152401"/>
            <a:ext cx="8686800" cy="914399"/>
          </a:xfrm>
        </p:spPr>
        <p:txBody>
          <a:bodyPr vert="horz" wrap="square" lIns="91440" tIns="45720" rIns="91440" bIns="45720" anchor="ctr" anchorCtr="0"/>
          <a:lstStyle/>
          <a:p>
            <a:pPr eaLnBrk="1" hangingPunct="1"/>
            <a:r>
              <a:rPr lang="en-US" b="1" dirty="0">
                <a:latin typeface="Times New Roman" panose="02020603050405020304" charset="0"/>
                <a:cs typeface="Times New Roman" panose="02020603050405020304" charset="0"/>
              </a:rPr>
              <a:t>STARTING AN ENTERPRISE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763000" cy="54102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Finding a business name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Business registration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Intellectual property rights registration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Building a business team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Mobilizing business resources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Developing an operations and marketing plan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1"/>
            <a:ext cx="8229600" cy="685800"/>
          </a:xfrm>
        </p:spPr>
        <p:txBody>
          <a:bodyPr vert="horz" wrap="square" lIns="91440" tIns="45720" rIns="91440" bIns="45720" anchor="ctr" anchorCtr="0"/>
          <a:lstStyle/>
          <a:p>
            <a:pPr eaLnBrk="1" hangingPunct="1"/>
            <a:r>
              <a:rPr sz="3200" b="1" dirty="0">
                <a:latin typeface="Times New Roman" panose="02020603050405020304" charset="0"/>
                <a:cs typeface="Times New Roman" panose="02020603050405020304" charset="0"/>
              </a:rPr>
              <a:t>BUSINESS REGISTRATION 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152400" y="685801"/>
            <a:ext cx="8915400" cy="6019799"/>
          </a:xfrm>
        </p:spPr>
        <p:txBody>
          <a:bodyPr vert="horz" wrap="square" lIns="91440" tIns="45720" rIns="91440" bIns="45720" anchor="t" anchorCtr="0"/>
          <a:lstStyle/>
          <a:p>
            <a:pPr marL="0" indent="0" algn="just" eaLnBrk="1" hangingPunct="1"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charset="0"/>
                <a:cs typeface="Times New Roman" panose="02020603050405020304" charset="0"/>
              </a:rPr>
              <a:t>It is the formal process by which persons or firms or corporate bodies legally register their business name or entity with the competent authority (the Registrar) so that the business operates under a recognized legal identity.</a:t>
            </a:r>
          </a:p>
          <a:p>
            <a:pPr marL="0" indent="0" algn="just"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 &amp; institutional framework (key references)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Uganda Registration Services Bureau (URSB)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the primary agency for business registration (business names, companies, partnerships, LLPs, etc.). URSB is mandated under its establishing Act to register businesses required by law.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Companies Act, 2012 (as commenced)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the principal statute governing company formation, rights/responsibilities of directors and shareholders, and corporate governance.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Uganda Revenue Authority (URA)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handles tax registration (TIN), PAYE, VAT and other tax compliance for registered businesses.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National Social Security Fund (NSSF)</a:t>
            </a:r>
            <a:r>
              <a:rPr lang="en-US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handles mandatory social security registrations and contributions for employees. </a:t>
            </a:r>
          </a:p>
          <a:p>
            <a:pPr marL="0" indent="0" algn="just" eaLnBrk="1" hangingPunct="1">
              <a:buFont typeface="Wingdings" panose="05000000000000000000" pitchFamily="2" charset="2"/>
              <a:buChar char="Ø"/>
            </a:pPr>
            <a:endParaRPr lang="en-US" sz="24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304800" y="83820"/>
            <a:ext cx="8534400" cy="1059180"/>
          </a:xfrm>
        </p:spPr>
        <p:txBody>
          <a:bodyPr vert="horz" wrap="square" lIns="91440" tIns="45720" rIns="91440" bIns="45720" anchor="ctr" anchorCtr="0"/>
          <a:lstStyle/>
          <a:p>
            <a:pPr algn="just" eaLnBrk="1" hangingPunct="1"/>
            <a:r>
              <a:rPr lang="en-US" sz="3600" b="1" dirty="0">
                <a:latin typeface="Times New Roman" panose="02020603050405020304" charset="0"/>
                <a:cs typeface="Times New Roman" panose="02020603050405020304" charset="0"/>
              </a:rPr>
              <a:t>Requirements for Registering a company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304800" y="1066801"/>
            <a:ext cx="8686800" cy="5644514"/>
          </a:xfrm>
        </p:spPr>
        <p:txBody>
          <a:bodyPr vert="horz" wrap="square" lIns="91440" tIns="45720" rIns="91440" bIns="45720" anchor="t" anchorCtr="0"/>
          <a:lstStyle/>
          <a:p>
            <a:pPr marL="0" indent="0" algn="just" eaLnBrk="1" hangingPunct="1">
              <a:buNone/>
            </a:pP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 requirements </a:t>
            </a:r>
          </a:p>
          <a:p>
            <a:pPr marL="857250" lvl="1" indent="-457200" algn="just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of the company</a:t>
            </a:r>
          </a:p>
          <a:p>
            <a:pPr marL="857250" lvl="1" indent="-457200" algn="just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Registered office and address</a:t>
            </a:r>
          </a:p>
          <a:p>
            <a:pPr marL="857250" lvl="1" indent="-457200" algn="just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 of company</a:t>
            </a:r>
          </a:p>
          <a:p>
            <a:pPr marL="857250" lvl="1" indent="-457200" algn="just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Share capital</a:t>
            </a:r>
          </a:p>
          <a:p>
            <a:pPr marL="857250" lvl="1" indent="-457200" algn="just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 of the company</a:t>
            </a:r>
          </a:p>
          <a:p>
            <a:pPr marL="857250" lvl="1" indent="-457200" algn="just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Particulars of directors and company secretary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304800" y="1"/>
            <a:ext cx="8458200" cy="609599"/>
          </a:xfrm>
        </p:spPr>
        <p:txBody>
          <a:bodyPr vert="horz" wrap="square" lIns="91440" tIns="45720" rIns="91440" bIns="45720" anchor="ctr" anchorCtr="0"/>
          <a:lstStyle/>
          <a:p>
            <a:pPr algn="just" eaLnBrk="1" hangingPunct="1"/>
            <a:r>
              <a:rPr sz="4000" b="1" dirty="0">
                <a:latin typeface="Times New Roman" panose="02020603050405020304" charset="0"/>
                <a:cs typeface="Times New Roman" panose="02020603050405020304" charset="0"/>
              </a:rPr>
              <a:t>Requirements cont’d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76200" y="609600"/>
            <a:ext cx="8909050" cy="6100444"/>
          </a:xfrm>
        </p:spPr>
        <p:txBody>
          <a:bodyPr vert="horz" wrap="square" lIns="91440" tIns="45720" rIns="91440" bIns="45720" anchor="t" anchorCtr="0"/>
          <a:lstStyle/>
          <a:p>
            <a:pPr marL="0" indent="0" algn="just" eaLnBrk="1" hangingPunct="1">
              <a:buNone/>
            </a:pPr>
            <a:r>
              <a:rPr sz="2400" b="1" dirty="0">
                <a:latin typeface="Times New Roman" panose="02020603050405020304" charset="0"/>
                <a:cs typeface="Times New Roman" panose="02020603050405020304" charset="0"/>
              </a:rPr>
              <a:t>Requisite documents: </a:t>
            </a:r>
            <a:r>
              <a:rPr sz="2400" dirty="0">
                <a:latin typeface="Times New Roman" panose="02020603050405020304" charset="0"/>
                <a:cs typeface="Times New Roman" panose="02020603050405020304" charset="0"/>
              </a:rPr>
              <a:t>Before a company is registered by the registrar of companies, certain documents need to be provided by the promoter of the company and these include;</a:t>
            </a:r>
          </a:p>
          <a:p>
            <a:pPr lvl="1" algn="just" eaLnBrk="1" hangingPunct="1">
              <a:buFont typeface="Wingdings" panose="05000000000000000000" pitchFamily="2" charset="2"/>
              <a:buChar char="Ø"/>
            </a:pPr>
            <a:r>
              <a:rPr sz="2400" dirty="0">
                <a:latin typeface="Times New Roman" panose="02020603050405020304" charset="0"/>
                <a:cs typeface="Times New Roman" panose="02020603050405020304" charset="0"/>
              </a:rPr>
              <a:t>Reservation of name form</a:t>
            </a:r>
          </a:p>
          <a:p>
            <a:pPr lvl="1" algn="just" eaLnBrk="1" hangingPunct="1">
              <a:buFont typeface="Wingdings" panose="05000000000000000000" pitchFamily="2" charset="2"/>
              <a:buChar char="Ø"/>
            </a:pPr>
            <a:r>
              <a:rPr sz="2400" dirty="0">
                <a:latin typeface="Times New Roman" panose="02020603050405020304" charset="0"/>
                <a:cs typeface="Times New Roman" panose="02020603050405020304" charset="0"/>
              </a:rPr>
              <a:t>Memorandum and Articles of Association of the company</a:t>
            </a:r>
          </a:p>
          <a:p>
            <a:pPr lvl="1" algn="just" eaLnBrk="1" hangingPunct="1">
              <a:buFont typeface="Wingdings" panose="05000000000000000000" pitchFamily="2" charset="2"/>
              <a:buChar char="Ø"/>
            </a:pPr>
            <a:r>
              <a:rPr sz="2400" dirty="0">
                <a:latin typeface="Times New Roman" panose="02020603050405020304" charset="0"/>
                <a:cs typeface="Times New Roman" panose="02020603050405020304" charset="0"/>
              </a:rPr>
              <a:t>Notice of situation of the office of the company</a:t>
            </a:r>
          </a:p>
          <a:p>
            <a:pPr lvl="1" algn="just" eaLnBrk="1" hangingPunct="1">
              <a:buFont typeface="Wingdings" panose="05000000000000000000" pitchFamily="2" charset="2"/>
              <a:buChar char="Ø"/>
            </a:pPr>
            <a:r>
              <a:rPr sz="2400" dirty="0">
                <a:latin typeface="Times New Roman" panose="02020603050405020304" charset="0"/>
                <a:cs typeface="Times New Roman" panose="02020603050405020304" charset="0"/>
              </a:rPr>
              <a:t>Particulars of directors and company secretary </a:t>
            </a:r>
          </a:p>
          <a:p>
            <a:pPr lvl="1" algn="just" eaLnBrk="1" hangingPunct="1">
              <a:buFont typeface="Wingdings" panose="05000000000000000000" pitchFamily="2" charset="2"/>
              <a:buChar char="Ø"/>
            </a:pPr>
            <a:r>
              <a:rPr sz="2400" dirty="0">
                <a:latin typeface="Times New Roman" panose="02020603050405020304" charset="0"/>
                <a:cs typeface="Times New Roman" panose="02020603050405020304" charset="0"/>
              </a:rPr>
              <a:t>Statement of authorized share capital of the company</a:t>
            </a:r>
          </a:p>
          <a:p>
            <a:pPr lvl="1" algn="just" eaLnBrk="1" hangingPunct="1">
              <a:buFont typeface="Wingdings" panose="05000000000000000000" pitchFamily="2" charset="2"/>
              <a:buChar char="Ø"/>
            </a:pPr>
            <a:r>
              <a:rPr sz="2400" dirty="0">
                <a:latin typeface="Times New Roman" panose="02020603050405020304" charset="0"/>
                <a:cs typeface="Times New Roman" panose="02020603050405020304" charset="0"/>
              </a:rPr>
              <a:t>Statutory declaration of compliance wit the requirements for registration of a company</a:t>
            </a:r>
          </a:p>
          <a:p>
            <a:pPr lvl="1" algn="just" eaLnBrk="1" hangingPunct="1">
              <a:buFont typeface="Wingdings" panose="05000000000000000000" pitchFamily="2" charset="2"/>
              <a:buChar char="Ø"/>
            </a:pPr>
            <a:r>
              <a:rPr sz="2400" dirty="0">
                <a:latin typeface="Times New Roman" panose="02020603050405020304" charset="0"/>
                <a:cs typeface="Times New Roman" panose="02020603050405020304" charset="0"/>
              </a:rPr>
              <a:t>Evidence  of payment of registration fees.</a:t>
            </a:r>
            <a:endParaRPr lang="en-US" sz="2400" dirty="0">
              <a:latin typeface="Times New Roman" panose="02020603050405020304" charset="0"/>
              <a:cs typeface="Times New Roman" panose="02020603050405020304" charset="0"/>
            </a:endParaRPr>
          </a:p>
          <a:p>
            <a:pPr lvl="1" algn="just" eaLnBrk="1" hangingPunct="1"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charset="0"/>
                <a:cs typeface="Times New Roman" panose="02020603050405020304" charset="0"/>
              </a:rPr>
              <a:t>Obtain a Tax payer Identification Number (TIN)</a:t>
            </a:r>
          </a:p>
          <a:p>
            <a:pPr lvl="1" algn="just" eaLnBrk="1" hangingPunct="1"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charset="0"/>
                <a:cs typeface="Times New Roman" panose="02020603050405020304" charset="0"/>
              </a:rPr>
              <a:t>Obtain a trading license </a:t>
            </a:r>
          </a:p>
          <a:p>
            <a:pPr lvl="1" algn="just" eaLnBrk="1" hangingPunct="1">
              <a:buFont typeface="Wingdings" panose="05000000000000000000" pitchFamily="2" charset="2"/>
              <a:buChar char="Ø"/>
            </a:pPr>
            <a:r>
              <a:rPr lang="en-US" sz="2400" dirty="0">
                <a:latin typeface="Times New Roman" panose="02020603050405020304" charset="0"/>
                <a:cs typeface="Times New Roman" panose="02020603050405020304" charset="0"/>
              </a:rPr>
              <a:t>Register with National </a:t>
            </a:r>
            <a:r>
              <a:rPr lang="en-US" sz="2400">
                <a:latin typeface="Times New Roman" panose="02020603050405020304" charset="0"/>
                <a:cs typeface="Times New Roman" panose="02020603050405020304" charset="0"/>
              </a:rPr>
              <a:t>Social Security fund</a:t>
            </a:r>
            <a:endParaRPr sz="24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100965"/>
            <a:ext cx="8305800" cy="584835"/>
          </a:xfrm>
        </p:spPr>
        <p:txBody>
          <a:bodyPr vert="horz" wrap="square" lIns="91440" tIns="45720" rIns="91440" bIns="45720" anchor="ctr" anchorCtr="0"/>
          <a:lstStyle/>
          <a:p>
            <a:pPr algn="just" eaLnBrk="1" hangingPunct="1"/>
            <a:r>
              <a:rPr sz="3200" b="1" dirty="0">
                <a:latin typeface="Times New Roman" panose="02020603050405020304" charset="0"/>
                <a:cs typeface="Times New Roman" panose="02020603050405020304" charset="0"/>
              </a:rPr>
              <a:t>Requirements cont’d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763000" cy="5995035"/>
          </a:xfrm>
        </p:spPr>
        <p:txBody>
          <a:bodyPr vert="horz" wrap="square" lIns="91440" tIns="45720" rIns="91440" bIns="45720" anchor="t" anchorCtr="0"/>
          <a:lstStyle/>
          <a:p>
            <a:pPr marL="0" indent="0" algn="just" eaLnBrk="1" hangingPunct="1">
              <a:lnSpc>
                <a:spcPct val="150000"/>
              </a:lnSpc>
              <a:buNone/>
            </a:pPr>
            <a:r>
              <a:rPr sz="2800" b="1" dirty="0">
                <a:latin typeface="Times New Roman" panose="02020603050405020304" charset="0"/>
                <a:cs typeface="Times New Roman" panose="02020603050405020304" charset="0"/>
              </a:rPr>
              <a:t>Tax requirements: </a:t>
            </a:r>
            <a:r>
              <a:rPr sz="2800" dirty="0">
                <a:latin typeface="Times New Roman" panose="02020603050405020304" charset="0"/>
                <a:cs typeface="Times New Roman" panose="02020603050405020304" charset="0"/>
              </a:rPr>
              <a:t>companies are subject to taxation under the Income Tax Act and these include</a:t>
            </a:r>
            <a:r>
              <a:rPr sz="2400" dirty="0">
                <a:latin typeface="Times New Roman" panose="02020603050405020304" charset="0"/>
                <a:cs typeface="Times New Roman" panose="02020603050405020304" charset="0"/>
              </a:rPr>
              <a:t>;</a:t>
            </a:r>
          </a:p>
          <a:p>
            <a:pPr marL="857250" lvl="1" indent="-457200" algn="just" eaLnBrk="1" hangingPunct="1">
              <a:buFont typeface="Wingdings" panose="05000000000000000000" pitchFamily="2" charset="2"/>
              <a:buChar char="Ø"/>
            </a:pPr>
            <a:r>
              <a:rPr sz="3200" dirty="0">
                <a:latin typeface="Times New Roman" panose="02020603050405020304" charset="0"/>
                <a:cs typeface="Times New Roman" panose="02020603050405020304" charset="0"/>
              </a:rPr>
              <a:t>Capital Gains Tax</a:t>
            </a:r>
          </a:p>
          <a:p>
            <a:pPr marL="857250" lvl="1" indent="-457200" algn="just" eaLnBrk="1" hangingPunct="1">
              <a:buFont typeface="Wingdings" panose="05000000000000000000" pitchFamily="2" charset="2"/>
              <a:buChar char="Ø"/>
            </a:pPr>
            <a:r>
              <a:rPr sz="3200" dirty="0">
                <a:latin typeface="Times New Roman" panose="02020603050405020304" charset="0"/>
                <a:cs typeface="Times New Roman" panose="02020603050405020304" charset="0"/>
              </a:rPr>
              <a:t>Value Added Tax</a:t>
            </a:r>
          </a:p>
          <a:p>
            <a:pPr marL="857250" lvl="1" indent="-457200" algn="just" eaLnBrk="1" hangingPunct="1">
              <a:buFont typeface="Wingdings" panose="05000000000000000000" pitchFamily="2" charset="2"/>
              <a:buChar char="Ø"/>
            </a:pPr>
            <a:r>
              <a:rPr sz="3200" dirty="0">
                <a:latin typeface="Times New Roman" panose="02020603050405020304" charset="0"/>
                <a:cs typeface="Times New Roman" panose="02020603050405020304" charset="0"/>
              </a:rPr>
              <a:t>With holding Tax</a:t>
            </a:r>
          </a:p>
          <a:p>
            <a:pPr marL="857250" lvl="1" indent="-457200" algn="just" eaLnBrk="1" hangingPunct="1">
              <a:buFont typeface="Wingdings" panose="05000000000000000000" pitchFamily="2" charset="2"/>
              <a:buChar char="Ø"/>
            </a:pPr>
            <a:r>
              <a:rPr sz="3200" dirty="0">
                <a:latin typeface="Times New Roman" panose="02020603050405020304" charset="0"/>
                <a:cs typeface="Times New Roman" panose="02020603050405020304" charset="0"/>
              </a:rPr>
              <a:t>Pay As You Earn Tax</a:t>
            </a:r>
          </a:p>
          <a:p>
            <a:pPr marL="857250" lvl="1" indent="-457200" algn="just" eaLnBrk="1" hangingPunct="1">
              <a:buFont typeface="Wingdings" panose="05000000000000000000" pitchFamily="2" charset="2"/>
              <a:buChar char="Ø"/>
            </a:pPr>
            <a:r>
              <a:rPr sz="3200" dirty="0">
                <a:latin typeface="Times New Roman" panose="02020603050405020304" charset="0"/>
                <a:cs typeface="Times New Roman" panose="02020603050405020304" charset="0"/>
              </a:rPr>
              <a:t>Local Service Tax</a:t>
            </a:r>
          </a:p>
          <a:p>
            <a:pPr marL="400050" lvl="1" indent="0" algn="just" eaLnBrk="1" hangingPunct="1">
              <a:buNone/>
            </a:pPr>
            <a:r>
              <a:rPr sz="3200" b="1" dirty="0">
                <a:latin typeface="Times New Roman" panose="02020603050405020304" charset="0"/>
                <a:cs typeface="Times New Roman" panose="02020603050405020304" charset="0"/>
              </a:rPr>
              <a:t>Note: </a:t>
            </a:r>
            <a:r>
              <a:rPr sz="3200" dirty="0">
                <a:latin typeface="Times New Roman" panose="02020603050405020304" charset="0"/>
                <a:cs typeface="Times New Roman" panose="02020603050405020304" charset="0"/>
              </a:rPr>
              <a:t>several incentives are given to foreign companies under the Investment Code Act.</a:t>
            </a:r>
          </a:p>
          <a:p>
            <a:pPr marL="400050" lvl="1" indent="0" algn="just" eaLnBrk="1" hangingPunct="1">
              <a:lnSpc>
                <a:spcPct val="200000"/>
              </a:lnSpc>
              <a:buNone/>
            </a:pPr>
            <a:endParaRPr sz="20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304800" y="1"/>
            <a:ext cx="8458200" cy="762000"/>
          </a:xfrm>
        </p:spPr>
        <p:txBody>
          <a:bodyPr vert="horz" wrap="square" lIns="91440" tIns="45720" rIns="91440" bIns="45720" anchor="ctr" anchorCtr="0"/>
          <a:lstStyle/>
          <a:p>
            <a:pPr eaLnBrk="1" hangingPunct="1"/>
            <a:r>
              <a:rPr sz="4000" b="1" dirty="0">
                <a:latin typeface="Times New Roman" panose="02020603050405020304" charset="0"/>
                <a:cs typeface="Times New Roman" panose="02020603050405020304" charset="0"/>
              </a:rPr>
              <a:t>Foreign investment in Uganda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839200" cy="593407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Under Uganda law, foreigners are allowed to wholly own companies or partly own companies with Ugandans.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The laws that govern foreign investments are the Investment Code Act, the Foreign Exchange Act, Citizenship and Immigration Control Act, Land Act among other.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The requirements include;</a:t>
            </a:r>
          </a:p>
          <a:p>
            <a:pPr marL="742950" marR="0" lvl="1" indent="-28575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Entry requirements</a:t>
            </a:r>
          </a:p>
          <a:p>
            <a:pPr marL="742950" marR="0" lvl="1" indent="-28575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Protection of investment</a:t>
            </a:r>
          </a:p>
          <a:p>
            <a:pPr marL="742950" marR="0" lvl="1" indent="-28575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Transfer of invested fund</a:t>
            </a:r>
          </a:p>
          <a:p>
            <a:pPr marL="742950" marR="0" lvl="1" indent="-28575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+mn-ea"/>
                <a:cs typeface="Times New Roman" panose="02020603050405020304" charset="0"/>
              </a:rPr>
              <a:t>Land ownership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534400" cy="609600"/>
          </a:xfrm>
        </p:spPr>
        <p:txBody>
          <a:bodyPr vert="horz" wrap="square" lIns="91440" tIns="45720" rIns="91440" bIns="45720" anchor="ctr" anchorCtr="0"/>
          <a:lstStyle/>
          <a:p>
            <a:pPr eaLnBrk="1" hangingPunct="1"/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Registration of foreign companies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152400" y="762000"/>
            <a:ext cx="8839200" cy="5867400"/>
          </a:xfrm>
        </p:spPr>
        <p:txBody>
          <a:bodyPr vert="horz" wrap="square" lIns="91440" tIns="45720" rIns="91440" bIns="45720" anchor="t" anchorCtr="0"/>
          <a:lstStyle/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are companies incorporated outside Uganda and are registered in Uganda.</a:t>
            </a:r>
          </a:p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Requirements</a:t>
            </a:r>
          </a:p>
          <a:p>
            <a:pPr lvl="1" algn="just" eaLnBrk="1" hangingPunct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Memorandum and Articles of Association or any other document certified by the registrar of companies.</a:t>
            </a:r>
          </a:p>
          <a:p>
            <a:pPr lvl="1" algn="just" eaLnBrk="1" hangingPunct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a certified copy of the certificate of incorporation</a:t>
            </a:r>
          </a:p>
          <a:p>
            <a:pPr lvl="1" algn="just" eaLnBrk="1" hangingPunct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company forms A19, A20, A21 and A22</a:t>
            </a:r>
          </a:p>
          <a:p>
            <a:pPr lvl="1" algn="just" eaLnBrk="1" hangingPunct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 the payment of registration fees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86055"/>
            <a:ext cx="8785860" cy="575945"/>
          </a:xfrm>
        </p:spPr>
        <p:txBody>
          <a:bodyPr vert="horz" wrap="square" lIns="91440" tIns="45720" rIns="91440" bIns="45720" numCol="1" rtlCol="0" anchor="ctr" anchorCtr="0" compatLnSpc="1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555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charset="0"/>
                <a:ea typeface="+mj-ea"/>
                <a:cs typeface="Times New Roman" panose="02020603050405020304" charset="0"/>
              </a:rPr>
              <a:t>BENEFITS OF BUSINESS REGISTRATION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76200" y="914400"/>
            <a:ext cx="8938260" cy="5757545"/>
          </a:xfrm>
        </p:spPr>
        <p:txBody>
          <a:bodyPr vert="horz" wrap="square" lIns="91440" tIns="45720" rIns="91440" bIns="45720" anchor="t" anchorCtr="0"/>
          <a:lstStyle/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sz="2800" dirty="0">
                <a:latin typeface="Times New Roman" panose="02020603050405020304" charset="0"/>
                <a:cs typeface="Times New Roman" panose="02020603050405020304" charset="0"/>
              </a:rPr>
              <a:t>There are rules and regulations to follow in case of any misunderstandings </a:t>
            </a: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sz="2800" dirty="0">
                <a:latin typeface="Times New Roman" panose="02020603050405020304" charset="0"/>
                <a:cs typeface="Times New Roman" panose="02020603050405020304" charset="0"/>
              </a:rPr>
              <a:t>Acquiring the business registration certificate enables investors to access the Investment License and related incentives. </a:t>
            </a: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sz="2800" dirty="0">
                <a:latin typeface="Times New Roman" panose="02020603050405020304" charset="0"/>
                <a:cs typeface="Times New Roman" panose="02020603050405020304" charset="0"/>
              </a:rPr>
              <a:t>The business registration documents are essential for participation in the bidding process for provision of goods, works and services. </a:t>
            </a: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sz="2800" dirty="0">
                <a:latin typeface="Times New Roman" panose="02020603050405020304" charset="0"/>
                <a:cs typeface="Times New Roman" panose="02020603050405020304" charset="0"/>
              </a:rPr>
              <a:t>Better access to financial services e.g. bank loans that are essential for business expansion. </a:t>
            </a: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sz="2800" dirty="0">
                <a:latin typeface="Times New Roman" panose="02020603050405020304" charset="0"/>
                <a:cs typeface="Times New Roman" panose="02020603050405020304" charset="0"/>
              </a:rPr>
              <a:t>Business formalization creates more employment opportunities.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915400" cy="6584950"/>
          </a:xfrm>
        </p:spPr>
        <p:txBody>
          <a:bodyPr vert="horz" wrap="square" lIns="91440" tIns="45720" rIns="91440" bIns="45720" anchor="t" anchorCtr="0"/>
          <a:lstStyle/>
          <a:p>
            <a:pPr marL="0" indent="0" algn="just" eaLnBrk="1" hangingPunct="1">
              <a:lnSpc>
                <a:spcPct val="200000"/>
              </a:lnSpc>
              <a:buNone/>
            </a:pPr>
            <a:r>
              <a:rPr lang="en-US" sz="2400" b="1" dirty="0">
                <a:latin typeface="Times New Roman" panose="02020603050405020304" charset="0"/>
                <a:cs typeface="Times New Roman" panose="02020603050405020304" charset="0"/>
              </a:rPr>
              <a:t>Benefits cont’d</a:t>
            </a:r>
            <a:endParaRPr lang="en-US" sz="2300" b="1" dirty="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dirty="0">
                <a:latin typeface="Times New Roman" panose="02020603050405020304" charset="0"/>
                <a:cs typeface="Times New Roman" panose="02020603050405020304" charset="0"/>
              </a:rPr>
              <a:t>Separation of personalities - on registration the company becomes a separate legal entity from the owners. </a:t>
            </a: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dirty="0">
                <a:latin typeface="Times New Roman" panose="02020603050405020304" charset="0"/>
                <a:cs typeface="Times New Roman" panose="02020603050405020304" charset="0"/>
              </a:rPr>
              <a:t>Enhanced business reputation leads to a broader and loyal clientele essential for business expansion and progress. </a:t>
            </a: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dirty="0">
                <a:latin typeface="Times New Roman" panose="02020603050405020304" charset="0"/>
                <a:cs typeface="Times New Roman" panose="02020603050405020304" charset="0"/>
              </a:rPr>
              <a:t>Competitiveness in the regional market i.e. East African Community </a:t>
            </a: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dirty="0">
                <a:latin typeface="Times New Roman" panose="02020603050405020304" charset="0"/>
                <a:cs typeface="Times New Roman" panose="02020603050405020304" charset="0"/>
              </a:rPr>
              <a:t>Better marketing and advertising opportunities. </a:t>
            </a:r>
          </a:p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dirty="0">
                <a:latin typeface="Times New Roman" panose="02020603050405020304" charset="0"/>
                <a:cs typeface="Times New Roman" panose="02020603050405020304" charset="0"/>
              </a:rPr>
              <a:t>An opportunity to contribute to national development through tax payment.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304800" y="38735"/>
            <a:ext cx="8534400" cy="570865"/>
          </a:xfrm>
        </p:spPr>
        <p:txBody>
          <a:bodyPr vert="horz" wrap="square" lIns="91440" tIns="45720" rIns="91440" bIns="45720" anchor="ctr" anchorCtr="0"/>
          <a:lstStyle/>
          <a:p>
            <a:pPr eaLnBrk="1" hangingPunct="1"/>
            <a:br>
              <a:rPr lang="en-US" b="1" dirty="0"/>
            </a:br>
            <a:r>
              <a:rPr lang="en-US" sz="4000" b="1" dirty="0">
                <a:latin typeface="Times New Roman" panose="02020603050405020304" charset="0"/>
                <a:cs typeface="Times New Roman" panose="02020603050405020304" charset="0"/>
              </a:rPr>
              <a:t>Finding a business name</a:t>
            </a:r>
            <a:br>
              <a:rPr dirty="0"/>
            </a:br>
            <a:endParaRPr b="1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168275" y="609600"/>
            <a:ext cx="8845550" cy="6111875"/>
          </a:xfrm>
        </p:spPr>
        <p:txBody>
          <a:bodyPr vert="horz" wrap="square" lIns="91440" tIns="45720" rIns="91440" bIns="45720" anchor="t" anchorCtr="0"/>
          <a:lstStyle/>
          <a:p>
            <a:pPr algn="just" eaLnBrk="1" hangingPunct="1">
              <a:lnSpc>
                <a:spcPct val="150000"/>
              </a:lnSpc>
              <a:buFont typeface="Wingdings" panose="05000000000000000000" charset="0"/>
              <a:buChar char="Ø"/>
            </a:pPr>
            <a:r>
              <a:rPr dirty="0">
                <a:latin typeface="Times New Roman" panose="02020603050405020304" charset="0"/>
                <a:cs typeface="Times New Roman" panose="02020603050405020304" charset="0"/>
              </a:rPr>
              <a:t>A business name also known as a trade name or company name</a:t>
            </a:r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 its one </a:t>
            </a:r>
            <a:r>
              <a:rPr dirty="0">
                <a:latin typeface="Times New Roman" panose="02020603050405020304" charset="0"/>
                <a:cs typeface="Times New Roman" panose="02020603050405020304" charset="0"/>
              </a:rPr>
              <a:t>that identifies the company, differentiates it from others, represents its brand</a:t>
            </a:r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, </a:t>
            </a:r>
            <a:r>
              <a:rPr dirty="0">
                <a:latin typeface="Times New Roman" panose="02020603050405020304" charset="0"/>
                <a:cs typeface="Times New Roman" panose="02020603050405020304" charset="0"/>
              </a:rPr>
              <a:t>reflects its values and mission.</a:t>
            </a:r>
            <a:endParaRPr lang="en-US" dirty="0">
              <a:latin typeface="Times New Roman" panose="02020603050405020304" charset="0"/>
              <a:cs typeface="Times New Roman" panose="02020603050405020304" charset="0"/>
            </a:endParaRPr>
          </a:p>
          <a:p>
            <a:pPr algn="just" eaLnBrk="1" hangingPunct="1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dirty="0">
                <a:latin typeface="Times New Roman" panose="02020603050405020304" charset="0"/>
                <a:cs typeface="Times New Roman" panose="02020603050405020304" charset="0"/>
              </a:rPr>
              <a:t>It is not merely a label but a strategic asset that shapes customer perception, builds brand loyalty and differentiates the firm from its competitors.</a:t>
            </a:r>
            <a:endParaRPr dirty="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 eaLnBrk="1" hangingPunct="1">
              <a:lnSpc>
                <a:spcPct val="100000"/>
              </a:lnSpc>
              <a:buFont typeface="Wingdings" panose="05000000000000000000" charset="0"/>
              <a:buNone/>
            </a:pPr>
            <a:endParaRPr sz="2800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152400" y="76200"/>
            <a:ext cx="8915400" cy="6781800"/>
          </a:xfrm>
        </p:spPr>
        <p:txBody>
          <a:bodyPr vert="horz" wrap="square" lIns="91440" tIns="45720" rIns="91440" bIns="45720" anchor="t" anchorCtr="0"/>
          <a:lstStyle/>
          <a:p>
            <a:pPr marL="0" indent="0" algn="just" eaLnBrk="1" hangingPunct="1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 of a business name</a:t>
            </a:r>
          </a:p>
          <a:p>
            <a:pPr marL="0" indent="0" algn="just"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good business name should be: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Simple and Easy to Remember – Avoid complex or long words.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Meaningful – Reflect the nature, purpose, or benefit of the business.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Distinctive – Avoid similarity with existing names to prevent confusion or legal disputes.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Relevant to the Target Market – Consider cultural, linguistic, and regional factors.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Flexible for Growth – Should accommodate future expansion or diversification.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Legally Available – Must not infringe on existing trademarks or registered names.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Appealing in Sound and Appearance – Names that sound good are easier to market.</a:t>
            </a:r>
          </a:p>
          <a:p>
            <a:pPr marL="0" indent="0" algn="just"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the acronym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SMARTED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(Simple, Meaningful, Appealing, Relevant, Trademark-free, Expandable, Distinctive).</a:t>
            </a:r>
          </a:p>
          <a:p>
            <a:pPr marL="0" indent="0" algn="just" eaLnBrk="1" hangingPunct="1">
              <a:lnSpc>
                <a:spcPct val="100000"/>
              </a:lnSpc>
              <a:buFont typeface="Wingdings" panose="05000000000000000000" charset="0"/>
              <a:buNone/>
            </a:pPr>
            <a:endParaRPr lang="en-US" sz="2800" dirty="0"/>
          </a:p>
          <a:p>
            <a:pPr algn="just" eaLnBrk="1" hangingPunct="1">
              <a:lnSpc>
                <a:spcPct val="100000"/>
              </a:lnSpc>
              <a:buFont typeface="Wingdings" panose="05000000000000000000" charset="0"/>
              <a:buChar char="Ø"/>
            </a:pP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9958C-B671-7710-DC19-C9C155362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304800"/>
            <a:ext cx="8839200" cy="6324600"/>
          </a:xfrm>
        </p:spPr>
        <p:txBody>
          <a:bodyPr/>
          <a:lstStyle/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Importance of a business name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Brand identity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Marketing tool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 attraction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 recognition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Emotional connection</a:t>
            </a:r>
          </a:p>
        </p:txBody>
      </p:sp>
    </p:spTree>
    <p:extLst>
      <p:ext uri="{BB962C8B-B14F-4D97-AF65-F5344CB8AC3E}">
        <p14:creationId xmlns:p14="http://schemas.microsoft.com/office/powerpoint/2010/main" val="446587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D76D1-B4AA-82B6-E20F-A9B2DA57D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76200"/>
            <a:ext cx="8763000" cy="838200"/>
          </a:xfrm>
        </p:spPr>
        <p:txBody>
          <a:bodyPr/>
          <a:lstStyle/>
          <a:p>
            <a:r>
              <a:rPr lang="en-UG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 of Finding a Business Name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EBAB31-1674-01EE-35CA-1CA0E522C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943600"/>
          </a:xfrm>
        </p:spPr>
        <p:txBody>
          <a:bodyPr/>
          <a:lstStyle/>
          <a:p>
            <a:pPr marL="0" indent="0" algn="just">
              <a:buNone/>
            </a:pPr>
            <a:r>
              <a:rPr lang="en-US" altLang="en-US" b="1" dirty="0"/>
              <a:t>(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Founder’s Name or Initials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the entrepreneur’s name or initials.</a:t>
            </a:r>
            <a:b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Mukwano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Industries” (Uganda) — from the founder’s nickname meaning “friendship.”</a:t>
            </a:r>
            <a:b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Pros: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Personal, authentic, builds trust.</a:t>
            </a:r>
            <a:b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Cons: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May limit brand growth if sold or expanded internationally.</a:t>
            </a:r>
          </a:p>
          <a:p>
            <a:pPr marL="0" indent="0" algn="just">
              <a:buNone/>
            </a:pP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(b) Descriptive Naming</a:t>
            </a: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Describes the nature or function of the business.</a:t>
            </a:r>
            <a:b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“Quality Chemicals Industries,” “Uganda Batteries Ltd.”</a:t>
            </a:r>
            <a:b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Pros: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Clear and self-explanatory.</a:t>
            </a:r>
            <a:b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Cons: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May lack creativity and distinctiveness.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525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F82EF-18DD-CA21-D1E2-B21BE2370E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52400"/>
            <a:ext cx="8915400" cy="6553200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 cont’d</a:t>
            </a:r>
          </a:p>
          <a:p>
            <a:pPr marL="0" indent="0" algn="just">
              <a:buNone/>
              <a:defRPr/>
            </a:pPr>
            <a:r>
              <a:rPr lang="en-U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(c) Acronyms or Abbreviations</a:t>
            </a:r>
            <a:endParaRPr lang="en-U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defRPr/>
            </a:pPr>
            <a:r>
              <a:rPr lang="en-UG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initials or short forms.</a:t>
            </a:r>
            <a:br>
              <a:rPr lang="en-U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G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r>
              <a:rPr lang="en-U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“MTN” (Mobile Telephone Network), “DFCU” (Development Finance Company of Uganda).</a:t>
            </a:r>
            <a:br>
              <a:rPr lang="en-U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Pros:</a:t>
            </a:r>
            <a:r>
              <a:rPr lang="en-U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Easy to recall, fits long names.</a:t>
            </a:r>
            <a:br>
              <a:rPr lang="en-U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Cons:</a:t>
            </a:r>
            <a:r>
              <a:rPr lang="en-U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May lack emotional connection unless well marketed.</a:t>
            </a:r>
          </a:p>
          <a:p>
            <a:pPr marL="0" indent="0" algn="just">
              <a:buNone/>
              <a:defRPr/>
            </a:pPr>
            <a:r>
              <a:rPr lang="en-U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(d) Suggestive or Evocative Names</a:t>
            </a:r>
            <a:endParaRPr lang="en-U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defRPr/>
            </a:pPr>
            <a:r>
              <a:rPr lang="en-U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Imply benefits or emotions without being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exact</a:t>
            </a:r>
            <a:r>
              <a:rPr lang="en-U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G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r>
              <a:rPr lang="en-U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“Dreamline,” “SafeBoda,” “Fresh Dairy.”</a:t>
            </a:r>
            <a:br>
              <a:rPr lang="en-U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Pros:</a:t>
            </a:r>
            <a:r>
              <a:rPr lang="en-U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Memorable, flexible, emotionally engaging.</a:t>
            </a:r>
            <a:br>
              <a:rPr lang="en-U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G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Cons:</a:t>
            </a:r>
            <a:r>
              <a:rPr lang="en-U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Might be vague without proper branding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171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2FBF85-AAB1-5F8D-0B2A-8BA5452F94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52400"/>
            <a:ext cx="8915400" cy="6477000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Methods cont’d</a:t>
            </a:r>
          </a:p>
          <a:p>
            <a:pPr marL="0" indent="0" algn="just">
              <a:buNone/>
            </a:pP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(e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Invented or Coined Words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Completely new words that sound appealing.</a:t>
            </a:r>
            <a:b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“Google,” “Kodak,” “Jumia.”</a:t>
            </a:r>
            <a:b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Pros: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Unique and easy to trademark.</a:t>
            </a:r>
            <a:b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Cons: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Require heavy marketing to create meaning.</a:t>
            </a:r>
          </a:p>
          <a:p>
            <a:pPr marL="0" indent="0" algn="just"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(f) Geographical or Cultural References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place names or cultural elements.</a:t>
            </a:r>
            <a:b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“Rwenzori Bottling Company,” “Nile Breweries.”</a:t>
            </a:r>
            <a:b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Pros: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Creates local identity and pride.</a:t>
            </a:r>
            <a:b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Cons: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May restrict expansion beyond the region.</a:t>
            </a:r>
          </a:p>
          <a:p>
            <a:pPr marL="0" indent="0" algn="just">
              <a:buNone/>
            </a:pP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(g) Combination or Hybrid Names</a:t>
            </a:r>
            <a:endParaRPr lang="en-US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Merging words or ideas to form a unique name.</a:t>
            </a:r>
            <a:b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InstaPay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,” “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AgriTech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,” “</a:t>
            </a:r>
            <a:r>
              <a:rPr lang="en-US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EcoBank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  <a:b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Pros: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Modern, descriptive, and versatile.</a:t>
            </a:r>
            <a:b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Cons: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sound artificial if poorly combined.</a:t>
            </a:r>
          </a:p>
          <a:p>
            <a:pPr marL="0" indent="0">
              <a:buNone/>
            </a:pP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17779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32984-C734-25F1-74CF-CCBA33022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52400"/>
            <a:ext cx="8610600" cy="579437"/>
          </a:xfrm>
        </p:spPr>
        <p:txBody>
          <a:bodyPr/>
          <a:lstStyle/>
          <a:p>
            <a:r>
              <a:rPr lang="en-UG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 and Practical Considerations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D8357C-E335-16BB-BF25-B5A7BEBF8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731837"/>
            <a:ext cx="8839200" cy="5973763"/>
          </a:xfrm>
        </p:spPr>
        <p:txBody>
          <a:bodyPr/>
          <a:lstStyle/>
          <a:p>
            <a:pPr marL="0" indent="0" algn="just">
              <a:buNone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Before finalizing a business name, the entrepreneur must: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Conduct a Name Search at the Uganda Registration Services Bureau (URSB) to ensure uniqueness.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 Trademark Availability with the URSB Intellectual Property Directorate.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Register the Business Name under the Business Names Act (Cap 109) for sole proprietorships or partnerships.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Avoid Offensive or Misleading Names as per URSB regulations.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Verify Domain Name Availability if the business will operate online (e.g., .ug or .com domains).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544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A12FE-25E2-9B1D-DA5B-DB196628F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685800"/>
          </a:xfrm>
        </p:spPr>
        <p:txBody>
          <a:bodyPr/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Steps in choosing a business name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9AC5EF-20DB-C512-0A7B-888F159EE9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7912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Define Your Business Purpose and Target Audience.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Brainstorm Possible Names (individually or in groups).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Shortlist Names that meet SMARTED criteria.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 Legal and Domain Availability.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Test the Name with potential customers and stakeholders.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Register and Protect the Name.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7033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1336</Words>
  <Application>Microsoft Office PowerPoint</Application>
  <PresentationFormat>On-screen Show (4:3)</PresentationFormat>
  <Paragraphs>120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Wingdings</vt:lpstr>
      <vt:lpstr>Office Theme</vt:lpstr>
      <vt:lpstr>STARTING AN ENTERPRISE</vt:lpstr>
      <vt:lpstr> Finding a business name </vt:lpstr>
      <vt:lpstr>PowerPoint Presentation</vt:lpstr>
      <vt:lpstr>PowerPoint Presentation</vt:lpstr>
      <vt:lpstr>Methods of Finding a Business Name</vt:lpstr>
      <vt:lpstr>PowerPoint Presentation</vt:lpstr>
      <vt:lpstr>PowerPoint Presentation</vt:lpstr>
      <vt:lpstr>Legal and Practical Considerations</vt:lpstr>
      <vt:lpstr>Steps in choosing a business name</vt:lpstr>
      <vt:lpstr>BUSINESS REGISTRATION </vt:lpstr>
      <vt:lpstr>Requirements for Registering a company</vt:lpstr>
      <vt:lpstr>Requirements cont’d</vt:lpstr>
      <vt:lpstr>Requirements cont’d</vt:lpstr>
      <vt:lpstr>Foreign investment in Uganda</vt:lpstr>
      <vt:lpstr>Registration of foreign companies</vt:lpstr>
      <vt:lpstr>BENEFITS OF BUSINESS REGISTRATION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ENTREPRENEURIAL PROCESS</dc:title>
  <dc:creator>KASIMU</dc:creator>
  <cp:lastModifiedBy>Administrator</cp:lastModifiedBy>
  <cp:revision>111</cp:revision>
  <dcterms:created xsi:type="dcterms:W3CDTF">2016-10-04T16:36:00Z</dcterms:created>
  <dcterms:modified xsi:type="dcterms:W3CDTF">2026-04-09T14:14:12Z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356E808D579A4B2EAB7A05D3A6CD82F0_13</vt:lpwstr>
  </property>
  <property fmtid="{D5CDD505-2E9C-101B-9397-08002B2CF9AE}" pid="3" name="KSOProductBuildVer">
    <vt:lpwstr>1033-12.2.0.17153</vt:lpwstr>
  </property>
</Properties>
</file>