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2"/>
  </p:notesMasterIdLst>
  <p:handoutMasterIdLst>
    <p:handoutMasterId r:id="rId23"/>
  </p:handoutMasterIdLst>
  <p:sldIdLst>
    <p:sldId id="257" r:id="rId2"/>
    <p:sldId id="258" r:id="rId3"/>
    <p:sldId id="259" r:id="rId4"/>
    <p:sldId id="260" r:id="rId5"/>
    <p:sldId id="261" r:id="rId6"/>
    <p:sldId id="262" r:id="rId7"/>
    <p:sldId id="263" r:id="rId8"/>
    <p:sldId id="264" r:id="rId9"/>
    <p:sldId id="266" r:id="rId10"/>
    <p:sldId id="267" r:id="rId11"/>
    <p:sldId id="268" r:id="rId12"/>
    <p:sldId id="269" r:id="rId13"/>
    <p:sldId id="270" r:id="rId14"/>
    <p:sldId id="273" r:id="rId15"/>
    <p:sldId id="275" r:id="rId16"/>
    <p:sldId id="281" r:id="rId17"/>
    <p:sldId id="276" r:id="rId18"/>
    <p:sldId id="277" r:id="rId19"/>
    <p:sldId id="282" r:id="rId20"/>
    <p:sldId id="278" r:id="rId21"/>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5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59" d="100"/>
          <a:sy n="59" d="100"/>
        </p:scale>
        <p:origin x="1292" y="52"/>
      </p:cViewPr>
      <p:guideLst>
        <p:guide orient="horz" pos="2160"/>
        <p:guide pos="285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sz="quarter" idx="1"/>
          </p:nvPr>
        </p:nvSpPr>
        <p:spPr>
          <a:xfrm>
            <a:off x="3898102" y="0"/>
            <a:ext cx="2982119" cy="464820"/>
          </a:xfrm>
          <a:prstGeom prst="rect">
            <a:avLst/>
          </a:prstGeom>
        </p:spPr>
        <p:txBody>
          <a:bodyPr vert="horz" lIns="92446" tIns="46223" rIns="92446" bIns="46223" rtlCol="0"/>
          <a:lstStyle>
            <a:lvl1pPr algn="r">
              <a:defRPr sz="1200"/>
            </a:lvl1pPr>
          </a:lstStyle>
          <a:p>
            <a:fld id="{CD5F08E6-DDCE-4FDC-9075-C3BDE596B9E1}" type="datetimeFigureOut">
              <a:rPr lang="en-US" smtClean="0"/>
              <a:t>4/8/2026</a:t>
            </a:fld>
            <a:endParaRPr lang="en-US"/>
          </a:p>
        </p:txBody>
      </p:sp>
      <p:sp>
        <p:nvSpPr>
          <p:cNvPr id="4" name="Footer Placeholder 3"/>
          <p:cNvSpPr>
            <a:spLocks noGrp="1"/>
          </p:cNvSpPr>
          <p:nvPr>
            <p:ph type="ftr" sz="quarter" idx="2"/>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5" name="Slide Number Placeholder 4"/>
          <p:cNvSpPr>
            <a:spLocks noGrp="1"/>
          </p:cNvSpPr>
          <p:nvPr>
            <p:ph type="sldNum" sz="quarter" idx="3"/>
          </p:nvPr>
        </p:nvSpPr>
        <p:spPr>
          <a:xfrm>
            <a:off x="3898102" y="8829967"/>
            <a:ext cx="2982119" cy="464820"/>
          </a:xfrm>
          <a:prstGeom prst="rect">
            <a:avLst/>
          </a:prstGeom>
        </p:spPr>
        <p:txBody>
          <a:bodyPr vert="horz" lIns="92446" tIns="46223" rIns="92446" bIns="46223" rtlCol="0" anchor="b"/>
          <a:lstStyle>
            <a:lvl1pPr algn="r">
              <a:defRPr sz="1200"/>
            </a:lvl1pPr>
          </a:lstStyle>
          <a:p>
            <a:fld id="{975AF215-498D-4D5B-91B8-3E4377D6971C}" type="slidenum">
              <a:rPr lang="en-US" smtClean="0"/>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92197" cy="47420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11275" y="0"/>
            <a:ext cx="2992197" cy="474208"/>
          </a:xfrm>
          <a:prstGeom prst="rect">
            <a:avLst/>
          </a:prstGeom>
        </p:spPr>
        <p:txBody>
          <a:bodyPr vert="horz" lIns="91440" tIns="45720" rIns="91440" bIns="45720" rtlCol="0"/>
          <a:lstStyle>
            <a:lvl1pPr algn="r">
              <a:defRPr sz="1200"/>
            </a:lvl1pPr>
          </a:lstStyle>
          <a:p>
            <a:fld id="{3EFD42F7-718C-4B98-AAEC-167E6DDD60A7}" type="datetimeFigureOut">
              <a:rPr lang="en-US" smtClean="0"/>
              <a:t>4/8/2026</a:t>
            </a:fld>
            <a:endParaRPr lang="en-US"/>
          </a:p>
        </p:txBody>
      </p:sp>
      <p:sp>
        <p:nvSpPr>
          <p:cNvPr id="4" name="Slide Image Placeholder 3"/>
          <p:cNvSpPr>
            <a:spLocks noGrp="1" noRot="1" noChangeAspect="1"/>
          </p:cNvSpPr>
          <p:nvPr>
            <p:ph type="sldImg" idx="2"/>
          </p:nvPr>
        </p:nvSpPr>
        <p:spPr>
          <a:xfrm>
            <a:off x="617133" y="1181418"/>
            <a:ext cx="5670804" cy="318982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90507" y="4548457"/>
            <a:ext cx="5524056" cy="372146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77133"/>
            <a:ext cx="2992197" cy="47420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11275" y="8977133"/>
            <a:ext cx="2992197" cy="474207"/>
          </a:xfrm>
          <a:prstGeom prst="rect">
            <a:avLst/>
          </a:prstGeom>
        </p:spPr>
        <p:txBody>
          <a:bodyPr vert="horz" lIns="91440" tIns="45720" rIns="91440" bIns="45720" rtlCol="0" anchor="b"/>
          <a:lstStyle>
            <a:lvl1pPr algn="r">
              <a:defRPr sz="1200"/>
            </a:lvl1pPr>
          </a:lstStyle>
          <a:p>
            <a:fld id="{21B2AA4F-B828-4D7C-AFD3-893933DAFCB4}"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98A16C2-618B-415A-AF9B-42D6FBF7BAF1}"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CFECA3-1215-4632-9269-755033067C8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98A16C2-618B-415A-AF9B-42D6FBF7BAF1}"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CFECA3-1215-4632-9269-755033067C8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98A16C2-618B-415A-AF9B-42D6FBF7BAF1}"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CFECA3-1215-4632-9269-755033067C85}"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98A16C2-618B-415A-AF9B-42D6FBF7BAF1}"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CFECA3-1215-4632-9269-755033067C8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98A16C2-618B-415A-AF9B-42D6FBF7BAF1}"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CFECA3-1215-4632-9269-755033067C8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8A16C2-618B-415A-AF9B-42D6FBF7BAF1}"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CFECA3-1215-4632-9269-755033067C8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98A16C2-618B-415A-AF9B-42D6FBF7BAF1}" type="datetimeFigureOut">
              <a:rPr lang="en-US" smtClean="0"/>
              <a:t>4/8/2026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CFECA3-1215-4632-9269-755033067C8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98A16C2-618B-415A-AF9B-42D6FBF7BAF1}" type="datetimeFigureOut">
              <a:rPr lang="en-US" smtClean="0"/>
              <a:t>4/8/2026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CFECA3-1215-4632-9269-755033067C8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98A16C2-618B-415A-AF9B-42D6FBF7BAF1}" type="datetimeFigureOut">
              <a:rPr lang="en-US" smtClean="0"/>
              <a:t>4/8/2026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CFECA3-1215-4632-9269-755033067C8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8A16C2-618B-415A-AF9B-42D6FBF7BAF1}" type="datetimeFigureOut">
              <a:rPr lang="en-US" smtClean="0"/>
              <a:t>4/8/2026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CFECA3-1215-4632-9269-755033067C8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98A16C2-618B-415A-AF9B-42D6FBF7BAF1}" type="datetimeFigureOut">
              <a:rPr lang="en-US" smtClean="0"/>
              <a:t>4/8/2026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CFECA3-1215-4632-9269-755033067C8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98A16C2-618B-415A-AF9B-42D6FBF7BAF1}" type="datetimeFigureOut">
              <a:rPr lang="en-US" smtClean="0"/>
              <a:t>4/8/2026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CFECA3-1215-4632-9269-755033067C8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8A16C2-618B-415A-AF9B-42D6FBF7BAF1}" type="datetimeFigureOut">
              <a:rPr lang="en-US" smtClean="0"/>
              <a:t>4/8/2026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CFECA3-1215-4632-9269-755033067C8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8750"/>
            <a:ext cx="8610600" cy="1289050"/>
          </a:xfrm>
        </p:spPr>
        <p:txBody>
          <a:bodyPr>
            <a:normAutofit fontScale="90000"/>
          </a:bodyPr>
          <a:lstStyle/>
          <a:p>
            <a:r>
              <a:rPr lang="en-US" sz="4000" b="1" dirty="0">
                <a:latin typeface="Times New Roman" panose="02020603050405020304" charset="0"/>
                <a:cs typeface="Times New Roman" panose="02020603050405020304" charset="0"/>
              </a:rPr>
              <a:t>Business protection (Intellectual Property Right)</a:t>
            </a:r>
          </a:p>
        </p:txBody>
      </p:sp>
      <p:sp>
        <p:nvSpPr>
          <p:cNvPr id="3" name="Content Placeholder 2"/>
          <p:cNvSpPr>
            <a:spLocks noGrp="1"/>
          </p:cNvSpPr>
          <p:nvPr>
            <p:ph idx="1"/>
          </p:nvPr>
        </p:nvSpPr>
        <p:spPr>
          <a:xfrm>
            <a:off x="148590" y="1531620"/>
            <a:ext cx="8875395" cy="5093335"/>
          </a:xfrm>
        </p:spPr>
        <p:txBody>
          <a:bodyPr/>
          <a:lstStyle/>
          <a:p>
            <a:pPr algn="just">
              <a:lnSpc>
                <a:spcPct val="150000"/>
              </a:lnSpc>
              <a:buFont typeface="Wingdings" panose="05000000000000000000" pitchFamily="2" charset="2"/>
              <a:buChar char="Ø"/>
            </a:pPr>
            <a:r>
              <a:rPr lang="en-US" b="1" dirty="0">
                <a:latin typeface="Times New Roman" panose="02020603050405020304" charset="0"/>
                <a:cs typeface="Times New Roman" panose="02020603050405020304" charset="0"/>
              </a:rPr>
              <a:t>IP</a:t>
            </a:r>
            <a:r>
              <a:rPr lang="en-US" dirty="0">
                <a:latin typeface="Times New Roman" panose="02020603050405020304" charset="0"/>
                <a:cs typeface="Times New Roman" panose="02020603050405020304" charset="0"/>
              </a:rPr>
              <a:t> is the type of property that results from the creations of the human mind. </a:t>
            </a:r>
          </a:p>
          <a:p>
            <a:pPr algn="just">
              <a:lnSpc>
                <a:spcPct val="150000"/>
              </a:lnSpc>
              <a:buFont typeface="Wingdings" panose="05000000000000000000" pitchFamily="2" charset="2"/>
              <a:buChar char="Ø"/>
            </a:pPr>
            <a:r>
              <a:rPr lang="en-US" b="1" dirty="0">
                <a:latin typeface="Times New Roman" panose="02020603050405020304" charset="0"/>
                <a:cs typeface="Times New Roman" panose="02020603050405020304" charset="0"/>
              </a:rPr>
              <a:t>Intellectual Property law </a:t>
            </a:r>
            <a:r>
              <a:rPr lang="en-US" dirty="0">
                <a:latin typeface="Times New Roman" panose="02020603050405020304" charset="0"/>
                <a:cs typeface="Times New Roman" panose="02020603050405020304" charset="0"/>
              </a:rPr>
              <a:t>typically grants the author of an intellectual creation exclusive rights for exploiting and benefiting from his/her creation.</a:t>
            </a:r>
            <a:r>
              <a:rPr lang="en-US" dirty="0">
                <a:latin typeface="Arial" panose="020B0604020202020204" pitchFamily="34" charset="0"/>
                <a:cs typeface="Arial" panose="020B0604020202020204" pitchFamily="34" charset="0"/>
              </a:rPr>
              <a:t> </a:t>
            </a:r>
          </a:p>
          <a:p>
            <a:pPr>
              <a:buNone/>
            </a:pPr>
            <a:endParaRPr lang="en-US"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0815"/>
            <a:ext cx="8229600" cy="696595"/>
          </a:xfrm>
        </p:spPr>
        <p:txBody>
          <a:bodyPr>
            <a:normAutofit fontScale="90000"/>
          </a:bodyPr>
          <a:lstStyle/>
          <a:p>
            <a:r>
              <a:rPr lang="en-US" b="1" dirty="0"/>
              <a:t>Industrial  design cont’d</a:t>
            </a:r>
            <a:endParaRPr lang="en-US" dirty="0"/>
          </a:p>
        </p:txBody>
      </p:sp>
      <p:sp>
        <p:nvSpPr>
          <p:cNvPr id="3" name="Content Placeholder 2"/>
          <p:cNvSpPr>
            <a:spLocks noGrp="1"/>
          </p:cNvSpPr>
          <p:nvPr>
            <p:ph idx="1"/>
          </p:nvPr>
        </p:nvSpPr>
        <p:spPr>
          <a:xfrm>
            <a:off x="177165" y="890270"/>
            <a:ext cx="8733155" cy="5627370"/>
          </a:xfrm>
        </p:spPr>
        <p:txBody>
          <a:bodyPr>
            <a:noAutofit/>
          </a:bodyPr>
          <a:lstStyle/>
          <a:p>
            <a:pPr algn="just">
              <a:lnSpc>
                <a:spcPct val="150000"/>
              </a:lnSpc>
              <a:buFont typeface="Wingdings" panose="05000000000000000000" pitchFamily="2" charset="2"/>
              <a:buChar char="Ø"/>
            </a:pPr>
            <a:r>
              <a:rPr lang="en-US" sz="2400" dirty="0">
                <a:latin typeface="Times New Roman" panose="02020603050405020304" charset="0"/>
                <a:cs typeface="Times New Roman" panose="02020603050405020304" charset="0"/>
              </a:rPr>
              <a:t>The design to be protected it must be;</a:t>
            </a:r>
          </a:p>
          <a:p>
            <a:pPr algn="just">
              <a:lnSpc>
                <a:spcPct val="150000"/>
              </a:lnSpc>
              <a:buNone/>
            </a:pPr>
            <a:r>
              <a:rPr lang="en-US" sz="2400" b="1" dirty="0">
                <a:latin typeface="Times New Roman" panose="02020603050405020304" charset="0"/>
                <a:cs typeface="Times New Roman" panose="02020603050405020304" charset="0"/>
              </a:rPr>
              <a:t>New- </a:t>
            </a:r>
            <a:r>
              <a:rPr lang="en-US" sz="2400" dirty="0">
                <a:latin typeface="Times New Roman" panose="02020603050405020304" charset="0"/>
                <a:cs typeface="Times New Roman" panose="02020603050405020304" charset="0"/>
              </a:rPr>
              <a:t>if there are no identical design already made available to the public before the date for filing.</a:t>
            </a:r>
          </a:p>
          <a:p>
            <a:pPr algn="just">
              <a:lnSpc>
                <a:spcPct val="150000"/>
              </a:lnSpc>
              <a:buNone/>
            </a:pPr>
            <a:r>
              <a:rPr lang="en-US" sz="2400" b="1" dirty="0">
                <a:latin typeface="Times New Roman" panose="02020603050405020304" charset="0"/>
                <a:cs typeface="Times New Roman" panose="02020603050405020304" charset="0"/>
              </a:rPr>
              <a:t>Original –</a:t>
            </a:r>
            <a:r>
              <a:rPr lang="en-US" sz="2400" dirty="0">
                <a:latin typeface="Times New Roman" panose="02020603050405020304" charset="0"/>
                <a:cs typeface="Times New Roman" panose="02020603050405020304" charset="0"/>
              </a:rPr>
              <a:t>independently created by the designer and not a copy or imitating the existing design.</a:t>
            </a:r>
          </a:p>
          <a:p>
            <a:pPr algn="just">
              <a:lnSpc>
                <a:spcPct val="150000"/>
              </a:lnSpc>
              <a:buFont typeface="Wingdings" panose="05000000000000000000" pitchFamily="2" charset="2"/>
              <a:buChar char="Ø"/>
            </a:pPr>
            <a:r>
              <a:rPr lang="en-US" sz="2400" b="1" dirty="0">
                <a:latin typeface="Times New Roman" panose="02020603050405020304" charset="0"/>
                <a:cs typeface="Times New Roman" panose="02020603050405020304" charset="0"/>
              </a:rPr>
              <a:t>The design could be used;</a:t>
            </a:r>
          </a:p>
          <a:p>
            <a:pPr lvl="1" algn="just">
              <a:lnSpc>
                <a:spcPct val="150000"/>
              </a:lnSpc>
            </a:pPr>
            <a:r>
              <a:rPr lang="en-US" sz="2400" dirty="0">
                <a:latin typeface="Times New Roman" panose="02020603050405020304" charset="0"/>
                <a:cs typeface="Times New Roman" panose="02020603050405020304" charset="0"/>
              </a:rPr>
              <a:t>A unique selling point of a product</a:t>
            </a:r>
          </a:p>
          <a:p>
            <a:pPr lvl="1" algn="just">
              <a:lnSpc>
                <a:spcPct val="150000"/>
              </a:lnSpc>
            </a:pPr>
            <a:r>
              <a:rPr lang="en-US" sz="2400" dirty="0">
                <a:latin typeface="Times New Roman" panose="02020603050405020304" charset="0"/>
                <a:cs typeface="Times New Roman" panose="02020603050405020304" charset="0"/>
              </a:rPr>
              <a:t>A means to customer loyalty</a:t>
            </a:r>
          </a:p>
          <a:p>
            <a:pPr lvl="1" algn="just">
              <a:lnSpc>
                <a:spcPct val="150000"/>
              </a:lnSpc>
            </a:pPr>
            <a:r>
              <a:rPr lang="en-US" sz="2400" dirty="0">
                <a:latin typeface="Times New Roman" panose="02020603050405020304" charset="0"/>
                <a:cs typeface="Times New Roman" panose="02020603050405020304" charset="0"/>
              </a:rPr>
              <a:t>Customization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56210"/>
            <a:ext cx="8534400" cy="6396990"/>
          </a:xfrm>
        </p:spPr>
        <p:txBody>
          <a:bodyPr>
            <a:normAutofit fontScale="92500" lnSpcReduction="20000"/>
          </a:bodyPr>
          <a:lstStyle/>
          <a:p>
            <a:pPr algn="just">
              <a:lnSpc>
                <a:spcPct val="150000"/>
              </a:lnSpc>
              <a:buNone/>
            </a:pPr>
            <a:r>
              <a:rPr lang="en-US" b="1" dirty="0">
                <a:latin typeface="Times New Roman" panose="02020603050405020304" charset="0"/>
                <a:cs typeface="Times New Roman" panose="02020603050405020304" charset="0"/>
              </a:rPr>
              <a:t>Steps to register your design</a:t>
            </a:r>
          </a:p>
          <a:p>
            <a:pPr algn="just">
              <a:lnSpc>
                <a:spcPct val="150000"/>
              </a:lnSpc>
              <a:buFont typeface="Wingdings" panose="05000000000000000000" pitchFamily="2" charset="2"/>
              <a:buChar char="Ø"/>
            </a:pPr>
            <a:r>
              <a:rPr lang="en-US" dirty="0">
                <a:latin typeface="Times New Roman" panose="02020603050405020304" charset="0"/>
                <a:cs typeface="Times New Roman" panose="02020603050405020304" charset="0"/>
              </a:rPr>
              <a:t>File an application with URSB</a:t>
            </a:r>
          </a:p>
          <a:p>
            <a:pPr algn="just">
              <a:lnSpc>
                <a:spcPct val="150000"/>
              </a:lnSpc>
              <a:buFont typeface="Wingdings" panose="05000000000000000000" pitchFamily="2" charset="2"/>
              <a:buChar char="Ø"/>
            </a:pPr>
            <a:r>
              <a:rPr lang="en-US" dirty="0">
                <a:latin typeface="Times New Roman" panose="02020603050405020304" charset="0"/>
                <a:cs typeface="Times New Roman" panose="02020603050405020304" charset="0"/>
              </a:rPr>
              <a:t>Application is examined and the application is issued with a gazette notice</a:t>
            </a:r>
          </a:p>
          <a:p>
            <a:pPr algn="just">
              <a:lnSpc>
                <a:spcPct val="150000"/>
              </a:lnSpc>
              <a:buNone/>
            </a:pPr>
            <a:r>
              <a:rPr lang="en-US" b="1" dirty="0">
                <a:latin typeface="Times New Roman" panose="02020603050405020304" charset="0"/>
                <a:cs typeface="Times New Roman" panose="02020603050405020304" charset="0"/>
              </a:rPr>
              <a:t>The unregistered design</a:t>
            </a:r>
          </a:p>
          <a:p>
            <a:pPr algn="just">
              <a:lnSpc>
                <a:spcPct val="150000"/>
              </a:lnSpc>
              <a:buFont typeface="Wingdings" panose="05000000000000000000" pitchFamily="2" charset="2"/>
              <a:buChar char="Ø"/>
            </a:pPr>
            <a:r>
              <a:rPr lang="en-US" dirty="0">
                <a:latin typeface="Times New Roman" panose="02020603050405020304" charset="0"/>
                <a:cs typeface="Times New Roman" panose="02020603050405020304" charset="0"/>
              </a:rPr>
              <a:t>Can be freely copied and duplicated</a:t>
            </a:r>
          </a:p>
          <a:p>
            <a:pPr algn="just">
              <a:lnSpc>
                <a:spcPct val="150000"/>
              </a:lnSpc>
              <a:buFont typeface="Wingdings" panose="05000000000000000000" pitchFamily="2" charset="2"/>
              <a:buChar char="Ø"/>
            </a:pPr>
            <a:r>
              <a:rPr lang="en-US" dirty="0">
                <a:latin typeface="Times New Roman" panose="02020603050405020304" charset="0"/>
                <a:cs typeface="Times New Roman" panose="02020603050405020304" charset="0"/>
              </a:rPr>
              <a:t>Can be registered by a competitor and result  in payment  for infringement</a:t>
            </a:r>
          </a:p>
          <a:p>
            <a:pPr algn="just">
              <a:lnSpc>
                <a:spcPct val="150000"/>
              </a:lnSpc>
              <a:buFont typeface="Wingdings" panose="05000000000000000000" pitchFamily="2" charset="2"/>
              <a:buChar char="Ø"/>
            </a:pPr>
            <a:r>
              <a:rPr lang="en-US" dirty="0">
                <a:latin typeface="Times New Roman" panose="02020603050405020304" charset="0"/>
                <a:cs typeface="Times New Roman" panose="02020603050405020304" charset="0"/>
              </a:rPr>
              <a:t>Can not be sold for profit.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458200" cy="1020762"/>
          </a:xfrm>
        </p:spPr>
        <p:txBody>
          <a:bodyPr>
            <a:normAutofit fontScale="90000"/>
          </a:bodyPr>
          <a:lstStyle/>
          <a:p>
            <a:br>
              <a:rPr lang="en-US"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Patents </a:t>
            </a:r>
            <a:br>
              <a:rPr lang="en-US" dirty="0">
                <a:latin typeface="Arial" panose="020B0604020202020204" pitchFamily="34" charset="0"/>
                <a:cs typeface="Arial" panose="020B0604020202020204" pitchFamily="34" charset="0"/>
              </a:rPr>
            </a:br>
            <a:endParaRPr lang="en-US" dirty="0"/>
          </a:p>
        </p:txBody>
      </p:sp>
      <p:sp>
        <p:nvSpPr>
          <p:cNvPr id="3" name="Content Placeholder 2"/>
          <p:cNvSpPr>
            <a:spLocks noGrp="1"/>
          </p:cNvSpPr>
          <p:nvPr>
            <p:ph idx="1"/>
          </p:nvPr>
        </p:nvSpPr>
        <p:spPr>
          <a:xfrm>
            <a:off x="154940" y="1219200"/>
            <a:ext cx="8822690" cy="5457825"/>
          </a:xfrm>
        </p:spPr>
        <p:txBody>
          <a:bodyPr>
            <a:normAutofit fontScale="52500"/>
          </a:bodyPr>
          <a:lstStyle/>
          <a:p>
            <a:pPr algn="just">
              <a:lnSpc>
                <a:spcPct val="150000"/>
              </a:lnSpc>
              <a:buFont typeface="Wingdings" panose="05000000000000000000" pitchFamily="2" charset="2"/>
              <a:buChar char="Ø"/>
            </a:pPr>
            <a:r>
              <a:rPr lang="en-US" sz="4365" dirty="0">
                <a:latin typeface="Times New Roman" panose="02020603050405020304" charset="0"/>
                <a:cs typeface="Times New Roman" panose="02020603050405020304" charset="0"/>
              </a:rPr>
              <a:t> </a:t>
            </a:r>
            <a:r>
              <a:rPr lang="en-US" sz="5760" dirty="0">
                <a:latin typeface="Times New Roman" panose="02020603050405020304" charset="0"/>
                <a:cs typeface="Times New Roman" panose="02020603050405020304" charset="0"/>
              </a:rPr>
              <a:t>Patent is an exclusive right granted by the state for an invention which is a product or a process.</a:t>
            </a:r>
          </a:p>
          <a:p>
            <a:pPr algn="just">
              <a:lnSpc>
                <a:spcPct val="150000"/>
              </a:lnSpc>
              <a:buFont typeface="Wingdings" panose="05000000000000000000" pitchFamily="2" charset="2"/>
              <a:buChar char="Ø"/>
            </a:pPr>
            <a:r>
              <a:rPr lang="en-US" sz="5760" dirty="0">
                <a:latin typeface="Times New Roman" panose="02020603050405020304" charset="0"/>
                <a:cs typeface="Times New Roman" panose="02020603050405020304" charset="0"/>
              </a:rPr>
              <a:t>The product or process should provide in general a new technical solution to a problem of any field.</a:t>
            </a:r>
          </a:p>
          <a:p>
            <a:pPr algn="just">
              <a:lnSpc>
                <a:spcPct val="150000"/>
              </a:lnSpc>
              <a:buFont typeface="Wingdings" panose="05000000000000000000" pitchFamily="2" charset="2"/>
              <a:buChar char="Ø"/>
            </a:pPr>
            <a:r>
              <a:rPr lang="en-US" sz="5760" dirty="0">
                <a:latin typeface="Times New Roman" panose="02020603050405020304" charset="0"/>
                <a:cs typeface="Times New Roman" panose="02020603050405020304" charset="0"/>
              </a:rPr>
              <a:t>The exclusive rights are territorial and patent protection is granted for a limited period, generally 20 years.</a:t>
            </a:r>
          </a:p>
          <a:p>
            <a:pPr>
              <a:buNone/>
            </a:pPr>
            <a:r>
              <a:rPr lang="en-US" dirty="0"/>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00965"/>
            <a:ext cx="8382000" cy="889635"/>
          </a:xfrm>
        </p:spPr>
        <p:txBody>
          <a:bodyPr>
            <a:normAutofit/>
          </a:bodyPr>
          <a:lstStyle/>
          <a:p>
            <a:r>
              <a:rPr lang="en-US" b="1" dirty="0">
                <a:latin typeface="Times New Roman" panose="02020603050405020304" charset="0"/>
                <a:cs typeface="Times New Roman" panose="02020603050405020304" charset="0"/>
              </a:rPr>
              <a:t>Requirements for patentability</a:t>
            </a:r>
          </a:p>
        </p:txBody>
      </p:sp>
      <p:sp>
        <p:nvSpPr>
          <p:cNvPr id="3" name="Content Placeholder 2"/>
          <p:cNvSpPr>
            <a:spLocks noGrp="1"/>
          </p:cNvSpPr>
          <p:nvPr>
            <p:ph idx="1"/>
          </p:nvPr>
        </p:nvSpPr>
        <p:spPr>
          <a:xfrm>
            <a:off x="304800" y="990600"/>
            <a:ext cx="8632190" cy="5486400"/>
          </a:xfrm>
        </p:spPr>
        <p:txBody>
          <a:bodyPr>
            <a:normAutofit fontScale="92500"/>
          </a:bodyPr>
          <a:lstStyle/>
          <a:p>
            <a:pPr algn="just">
              <a:lnSpc>
                <a:spcPct val="150000"/>
              </a:lnSpc>
              <a:buFont typeface="Wingdings" panose="05000000000000000000" pitchFamily="2" charset="2"/>
              <a:buChar char="Ø"/>
            </a:pPr>
            <a:r>
              <a:rPr lang="en-US" dirty="0">
                <a:latin typeface="Times New Roman" panose="02020603050405020304" charset="0"/>
                <a:cs typeface="Times New Roman" panose="02020603050405020304" charset="0"/>
              </a:rPr>
              <a:t>Novel- must be new, not anticipated by prior art (available information).</a:t>
            </a:r>
          </a:p>
          <a:p>
            <a:pPr algn="just">
              <a:lnSpc>
                <a:spcPct val="150000"/>
              </a:lnSpc>
              <a:buFont typeface="Wingdings" panose="05000000000000000000" pitchFamily="2" charset="2"/>
              <a:buChar char="Ø"/>
            </a:pPr>
            <a:r>
              <a:rPr lang="en-US" dirty="0">
                <a:latin typeface="Times New Roman" panose="02020603050405020304" charset="0"/>
                <a:cs typeface="Times New Roman" panose="02020603050405020304" charset="0"/>
              </a:rPr>
              <a:t>Inventive steps (non-obvious)- not easily deduced by a person with  average knowledge</a:t>
            </a:r>
          </a:p>
          <a:p>
            <a:pPr algn="just">
              <a:lnSpc>
                <a:spcPct val="150000"/>
              </a:lnSpc>
              <a:buFont typeface="Wingdings" panose="05000000000000000000" pitchFamily="2" charset="2"/>
              <a:buChar char="Ø"/>
            </a:pPr>
            <a:r>
              <a:rPr lang="en-US" dirty="0">
                <a:latin typeface="Times New Roman" panose="02020603050405020304" charset="0"/>
                <a:cs typeface="Times New Roman" panose="02020603050405020304" charset="0"/>
              </a:rPr>
              <a:t>Industrially applicable- invention must be usable</a:t>
            </a:r>
          </a:p>
          <a:p>
            <a:pPr algn="just">
              <a:lnSpc>
                <a:spcPct val="150000"/>
              </a:lnSpc>
              <a:buFont typeface="Wingdings" panose="05000000000000000000" pitchFamily="2" charset="2"/>
              <a:buChar char="Ø"/>
            </a:pPr>
            <a:r>
              <a:rPr lang="en-US" dirty="0">
                <a:latin typeface="Times New Roman" panose="02020603050405020304" charset="0"/>
                <a:cs typeface="Times New Roman" panose="02020603050405020304" charset="0"/>
              </a:rPr>
              <a:t>Subject matter- must be accepted, as patentable under the industrial property Act, 2014</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3990"/>
            <a:ext cx="8229600" cy="722630"/>
          </a:xfrm>
        </p:spPr>
        <p:txBody>
          <a:bodyPr>
            <a:normAutofit fontScale="90000"/>
          </a:bodyPr>
          <a:lstStyle/>
          <a:p>
            <a:r>
              <a:rPr lang="en-US" b="1" dirty="0">
                <a:latin typeface="Times New Roman" panose="02020603050405020304" charset="0"/>
                <a:cs typeface="Times New Roman" panose="02020603050405020304" charset="0"/>
              </a:rPr>
              <a:t>Why patent?</a:t>
            </a:r>
          </a:p>
        </p:txBody>
      </p:sp>
      <p:sp>
        <p:nvSpPr>
          <p:cNvPr id="3" name="Content Placeholder 2"/>
          <p:cNvSpPr>
            <a:spLocks noGrp="1"/>
          </p:cNvSpPr>
          <p:nvPr>
            <p:ph idx="1"/>
          </p:nvPr>
        </p:nvSpPr>
        <p:spPr>
          <a:xfrm>
            <a:off x="149225" y="990600"/>
            <a:ext cx="8830945" cy="5486400"/>
          </a:xfrm>
        </p:spPr>
        <p:txBody>
          <a:bodyPr>
            <a:normAutofit/>
          </a:bodyPr>
          <a:lstStyle/>
          <a:p>
            <a:pPr algn="just">
              <a:buFont typeface="Wingdings" panose="05000000000000000000" pitchFamily="2" charset="2"/>
              <a:buChar char="Ø"/>
            </a:pPr>
            <a:r>
              <a:rPr lang="en-US" dirty="0">
                <a:latin typeface="Times New Roman" panose="02020603050405020304" charset="0"/>
                <a:cs typeface="Times New Roman" panose="02020603050405020304" charset="0"/>
              </a:rPr>
              <a:t>Market position improvements at the local and the global market. </a:t>
            </a:r>
          </a:p>
          <a:p>
            <a:pPr algn="just">
              <a:buFont typeface="Wingdings" panose="05000000000000000000" pitchFamily="2" charset="2"/>
              <a:buChar char="Ø"/>
            </a:pPr>
            <a:r>
              <a:rPr lang="en-US" dirty="0">
                <a:latin typeface="Times New Roman" panose="02020603050405020304" charset="0"/>
                <a:cs typeface="Times New Roman" panose="02020603050405020304" charset="0"/>
              </a:rPr>
              <a:t>Improving competence of the enterprise and product development.</a:t>
            </a:r>
          </a:p>
          <a:p>
            <a:pPr algn="just">
              <a:buFont typeface="Wingdings" panose="05000000000000000000" pitchFamily="2" charset="2"/>
              <a:buChar char="Ø"/>
            </a:pPr>
            <a:r>
              <a:rPr lang="en-US" dirty="0">
                <a:latin typeface="Times New Roman" panose="02020603050405020304" charset="0"/>
                <a:cs typeface="Times New Roman" panose="02020603050405020304" charset="0"/>
              </a:rPr>
              <a:t>Opening door for licensing and internationalization.</a:t>
            </a:r>
          </a:p>
          <a:p>
            <a:pPr algn="just">
              <a:buFont typeface="Wingdings" panose="05000000000000000000" pitchFamily="2" charset="2"/>
              <a:buChar char="Ø"/>
            </a:pPr>
            <a:r>
              <a:rPr lang="en-US" dirty="0">
                <a:latin typeface="Times New Roman" panose="02020603050405020304" charset="0"/>
                <a:cs typeface="Times New Roman" panose="02020603050405020304" charset="0"/>
              </a:rPr>
              <a:t>Need to benefit from the simplified legal regime i.e. utility model, patent, designs</a:t>
            </a:r>
          </a:p>
          <a:p>
            <a:pPr algn="just">
              <a:buFont typeface="Wingdings" panose="05000000000000000000" pitchFamily="2" charset="2"/>
              <a:buChar char="Ø"/>
            </a:pPr>
            <a:r>
              <a:rPr lang="en-US" dirty="0">
                <a:latin typeface="Times New Roman" panose="02020603050405020304" charset="0"/>
                <a:cs typeface="Times New Roman" panose="02020603050405020304" charset="0"/>
              </a:rPr>
              <a:t>IP rights increase the value of the product.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5730"/>
            <a:ext cx="8229600" cy="765175"/>
          </a:xfrm>
        </p:spPr>
        <p:txBody>
          <a:bodyPr>
            <a:normAutofit/>
          </a:bodyPr>
          <a:lstStyle/>
          <a:p>
            <a:r>
              <a:rPr lang="en-US" b="1" dirty="0">
                <a:latin typeface="Times New Roman" panose="02020603050405020304" charset="0"/>
                <a:cs typeface="Times New Roman" panose="02020603050405020304" charset="0"/>
              </a:rPr>
              <a:t>Trade secrets</a:t>
            </a:r>
          </a:p>
        </p:txBody>
      </p:sp>
      <p:sp>
        <p:nvSpPr>
          <p:cNvPr id="3" name="Content Placeholder 2"/>
          <p:cNvSpPr>
            <a:spLocks noGrp="1"/>
          </p:cNvSpPr>
          <p:nvPr>
            <p:ph idx="1"/>
          </p:nvPr>
        </p:nvSpPr>
        <p:spPr>
          <a:xfrm>
            <a:off x="304800" y="935990"/>
            <a:ext cx="8610600" cy="5693410"/>
          </a:xfrm>
        </p:spPr>
        <p:txBody>
          <a:bodyPr>
            <a:normAutofit lnSpcReduction="20000"/>
          </a:bodyPr>
          <a:lstStyle/>
          <a:p>
            <a:pPr algn="just">
              <a:lnSpc>
                <a:spcPct val="150000"/>
              </a:lnSpc>
              <a:buFont typeface="Wingdings" panose="05000000000000000000" pitchFamily="2" charset="2"/>
              <a:buChar char="Ø"/>
            </a:pPr>
            <a:r>
              <a:rPr lang="en-US" dirty="0"/>
              <a:t>I</a:t>
            </a:r>
            <a:r>
              <a:rPr lang="en-US" dirty="0">
                <a:latin typeface="Times New Roman" panose="02020603050405020304" charset="0"/>
                <a:cs typeface="Times New Roman" panose="02020603050405020304" charset="0"/>
              </a:rPr>
              <a:t>nformation that provides a business with a competitive advantage and is treated in a way that can reasonably be expected to prevent the public or competitors from learning about it.</a:t>
            </a:r>
          </a:p>
          <a:p>
            <a:pPr algn="just">
              <a:lnSpc>
                <a:spcPct val="150000"/>
              </a:lnSpc>
              <a:buFont typeface="Wingdings" panose="05000000000000000000" pitchFamily="2" charset="2"/>
              <a:buChar char="Ø"/>
            </a:pPr>
            <a:r>
              <a:rPr lang="en-US" dirty="0">
                <a:latin typeface="Times New Roman" panose="02020603050405020304" charset="0"/>
                <a:cs typeface="Times New Roman" panose="02020603050405020304" charset="0"/>
              </a:rPr>
              <a:t>For example Coca cola formula, KFC recipe, UHURU recipe among others.</a:t>
            </a:r>
          </a:p>
          <a:p>
            <a:pPr algn="just">
              <a:lnSpc>
                <a:spcPct val="150000"/>
              </a:lnSpc>
              <a:buFont typeface="Wingdings" panose="05000000000000000000" pitchFamily="2" charset="2"/>
              <a:buChar char="Ø"/>
            </a:pPr>
            <a:r>
              <a:rPr lang="en-US" dirty="0">
                <a:latin typeface="Times New Roman" panose="02020603050405020304" charset="0"/>
                <a:cs typeface="Times New Roman" panose="02020603050405020304" charset="0"/>
              </a:rPr>
              <a:t>Trade secret remains valid as long as one does not discover it.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261620"/>
            <a:ext cx="8395970" cy="5864860"/>
          </a:xfrm>
        </p:spPr>
        <p:txBody>
          <a:bodyPr>
            <a:normAutofit lnSpcReduction="20000"/>
          </a:bodyPr>
          <a:lstStyle/>
          <a:p>
            <a:pPr marL="0" indent="0" algn="just">
              <a:lnSpc>
                <a:spcPct val="200000"/>
              </a:lnSpc>
              <a:buFont typeface="Wingdings" panose="05000000000000000000" charset="0"/>
              <a:buNone/>
            </a:pPr>
            <a:r>
              <a:rPr lang="en-US" b="1">
                <a:latin typeface="Times New Roman" panose="02020603050405020304" charset="0"/>
                <a:cs typeface="Times New Roman" panose="02020603050405020304" charset="0"/>
                <a:sym typeface="+mn-ea"/>
              </a:rPr>
              <a:t>Minimum standards for trade secrets</a:t>
            </a:r>
            <a:endParaRPr lang="en-US" b="1">
              <a:latin typeface="Times New Roman" panose="02020603050405020304" charset="0"/>
              <a:cs typeface="Times New Roman" panose="02020603050405020304" charset="0"/>
            </a:endParaRPr>
          </a:p>
          <a:p>
            <a:pPr algn="just">
              <a:lnSpc>
                <a:spcPct val="200000"/>
              </a:lnSpc>
              <a:buFont typeface="Wingdings" panose="05000000000000000000" charset="0"/>
              <a:buChar char="Ø"/>
            </a:pPr>
            <a:r>
              <a:rPr lang="en-US">
                <a:latin typeface="Times New Roman" panose="02020603050405020304" charset="0"/>
                <a:cs typeface="Times New Roman" panose="02020603050405020304" charset="0"/>
              </a:rPr>
              <a:t>The information is a secret.</a:t>
            </a:r>
          </a:p>
          <a:p>
            <a:pPr algn="just">
              <a:lnSpc>
                <a:spcPct val="200000"/>
              </a:lnSpc>
              <a:buFont typeface="Wingdings" panose="05000000000000000000" charset="0"/>
              <a:buChar char="Ø"/>
            </a:pPr>
            <a:r>
              <a:rPr lang="en-US">
                <a:latin typeface="Times New Roman" panose="02020603050405020304" charset="0"/>
                <a:cs typeface="Times New Roman" panose="02020603050405020304" charset="0"/>
              </a:rPr>
              <a:t>The information has commercial value because it’s a secret.</a:t>
            </a:r>
          </a:p>
          <a:p>
            <a:pPr algn="just">
              <a:lnSpc>
                <a:spcPct val="200000"/>
              </a:lnSpc>
              <a:buFont typeface="Wingdings" panose="05000000000000000000" charset="0"/>
              <a:buChar char="Ø"/>
            </a:pPr>
            <a:r>
              <a:rPr lang="en-US">
                <a:latin typeface="Times New Roman" panose="02020603050405020304" charset="0"/>
                <a:cs typeface="Times New Roman" panose="02020603050405020304" charset="0"/>
              </a:rPr>
              <a:t>The owner of the secret has taken reasonable steps to protect the secret.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21920"/>
            <a:ext cx="8610600" cy="697865"/>
          </a:xfrm>
        </p:spPr>
        <p:txBody>
          <a:bodyPr>
            <a:normAutofit fontScale="90000"/>
          </a:bodyPr>
          <a:lstStyle/>
          <a:p>
            <a:r>
              <a:rPr lang="en-US" sz="4000" b="1" dirty="0">
                <a:latin typeface="Times New Roman" panose="02020603050405020304" charset="0"/>
                <a:cs typeface="Times New Roman" panose="02020603050405020304" charset="0"/>
              </a:rPr>
              <a:t>Copyrights  </a:t>
            </a:r>
          </a:p>
        </p:txBody>
      </p:sp>
      <p:sp>
        <p:nvSpPr>
          <p:cNvPr id="3" name="Content Placeholder 2"/>
          <p:cNvSpPr>
            <a:spLocks noGrp="1"/>
          </p:cNvSpPr>
          <p:nvPr>
            <p:ph idx="1"/>
          </p:nvPr>
        </p:nvSpPr>
        <p:spPr>
          <a:xfrm>
            <a:off x="139700" y="705485"/>
            <a:ext cx="8826500" cy="6033770"/>
          </a:xfrm>
        </p:spPr>
        <p:txBody>
          <a:bodyPr>
            <a:normAutofit fontScale="90000"/>
          </a:bodyPr>
          <a:lstStyle/>
          <a:p>
            <a:pPr algn="just">
              <a:buFont typeface="Wingdings" panose="05000000000000000000" pitchFamily="2" charset="2"/>
              <a:buChar char="Ø"/>
            </a:pPr>
            <a:r>
              <a:rPr lang="en-US" dirty="0">
                <a:latin typeface="Times New Roman" panose="02020603050405020304" charset="0"/>
                <a:cs typeface="Times New Roman" panose="02020603050405020304" charset="0"/>
                <a:sym typeface="+mn-ea"/>
              </a:rPr>
              <a:t>A copyright is the form of legal protection offered under law to the author of original works of authorship.</a:t>
            </a:r>
            <a:endParaRPr lang="en-US" dirty="0">
              <a:latin typeface="Times New Roman" panose="02020603050405020304" charset="0"/>
              <a:cs typeface="Times New Roman" panose="02020603050405020304" charset="0"/>
            </a:endParaRPr>
          </a:p>
          <a:p>
            <a:pPr algn="just">
              <a:buFont typeface="Wingdings" panose="05000000000000000000" pitchFamily="2" charset="2"/>
              <a:buChar char="Ø"/>
            </a:pPr>
            <a:r>
              <a:rPr lang="en-US" dirty="0">
                <a:latin typeface="Times New Roman" panose="02020603050405020304" charset="0"/>
                <a:cs typeface="Times New Roman" panose="02020603050405020304" charset="0"/>
              </a:rPr>
              <a:t>For example, if you are a song writer, author or visual artist, you will be creating works that you might sell so if you don’t protect you work, some else can appreciate it.</a:t>
            </a:r>
          </a:p>
          <a:p>
            <a:pPr algn="just">
              <a:buFont typeface="Wingdings" panose="05000000000000000000" pitchFamily="2" charset="2"/>
              <a:buChar char="Ø"/>
            </a:pPr>
            <a:r>
              <a:rPr lang="en-US" dirty="0">
                <a:latin typeface="Times New Roman" panose="02020603050405020304" charset="0"/>
                <a:cs typeface="Times New Roman" panose="02020603050405020304" charset="0"/>
              </a:rPr>
              <a:t>Copyright protection is offered for both unpublished and published work i.e. the owner of the copyright has the sole right to print, reprint, sell and distribute, revise, record and perform the work.</a:t>
            </a:r>
          </a:p>
          <a:p>
            <a:pPr algn="just">
              <a:buFont typeface="Wingdings" panose="05000000000000000000" pitchFamily="2" charset="2"/>
              <a:buChar char="Ø"/>
            </a:pPr>
            <a:r>
              <a:rPr lang="en-US" dirty="0">
                <a:latin typeface="Times New Roman" panose="02020603050405020304" charset="0"/>
                <a:cs typeface="Times New Roman" panose="02020603050405020304" charset="0"/>
              </a:rPr>
              <a:t>copyright is secured automatically when the work is created.</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 y="0"/>
            <a:ext cx="8787765" cy="6536690"/>
          </a:xfrm>
        </p:spPr>
        <p:txBody>
          <a:bodyPr>
            <a:noAutofit/>
          </a:bodyPr>
          <a:lstStyle/>
          <a:p>
            <a:pPr marL="0" indent="0" algn="just">
              <a:lnSpc>
                <a:spcPct val="150000"/>
              </a:lnSpc>
              <a:buFont typeface="Wingdings" panose="05000000000000000000" pitchFamily="2" charset="2"/>
              <a:buNone/>
            </a:pPr>
            <a:r>
              <a:rPr lang="en-US" sz="2400" b="1" dirty="0">
                <a:latin typeface="Times New Roman" panose="02020603050405020304" charset="0"/>
                <a:cs typeface="Times New Roman" panose="02020603050405020304" charset="0"/>
              </a:rPr>
              <a:t>Examples include;</a:t>
            </a:r>
            <a:r>
              <a:rPr lang="en-US" sz="2400" dirty="0">
                <a:latin typeface="Times New Roman" panose="02020603050405020304" charset="0"/>
                <a:cs typeface="Times New Roman" panose="02020603050405020304" charset="0"/>
              </a:rPr>
              <a:t> literary and scientific works such as novels, poems, plays, films and music works; artistic works such as drawings, paintings, photographs, sculptures etc.</a:t>
            </a:r>
          </a:p>
          <a:p>
            <a:pPr marL="0" indent="0" algn="just">
              <a:lnSpc>
                <a:spcPct val="150000"/>
              </a:lnSpc>
              <a:buFont typeface="Wingdings" panose="05000000000000000000" pitchFamily="2" charset="2"/>
              <a:buNone/>
            </a:pPr>
            <a:r>
              <a:rPr lang="en-US" sz="2400" b="1" dirty="0">
                <a:latin typeface="Times New Roman" panose="02020603050405020304" charset="0"/>
                <a:cs typeface="Times New Roman" panose="02020603050405020304" charset="0"/>
              </a:rPr>
              <a:t>This means if you own a copyright, you can decide whether to;</a:t>
            </a:r>
          </a:p>
          <a:p>
            <a:pPr algn="just">
              <a:lnSpc>
                <a:spcPct val="150000"/>
              </a:lnSpc>
              <a:buFont typeface="Wingdings" panose="05000000000000000000" charset="0"/>
              <a:buChar char="Ø"/>
            </a:pPr>
            <a:r>
              <a:rPr lang="en-US" sz="2400" dirty="0">
                <a:latin typeface="Times New Roman" panose="02020603050405020304" charset="0"/>
                <a:cs typeface="Times New Roman" panose="02020603050405020304" charset="0"/>
              </a:rPr>
              <a:t> Allow other businesses or people to use the copyrighted work.</a:t>
            </a:r>
          </a:p>
          <a:p>
            <a:pPr algn="just">
              <a:lnSpc>
                <a:spcPct val="150000"/>
              </a:lnSpc>
              <a:buFont typeface="Wingdings" panose="05000000000000000000" charset="0"/>
              <a:buChar char="Ø"/>
            </a:pPr>
            <a:r>
              <a:rPr lang="en-US" sz="2400" dirty="0">
                <a:latin typeface="Times New Roman" panose="02020603050405020304" charset="0"/>
                <a:cs typeface="Times New Roman" panose="02020603050405020304" charset="0"/>
              </a:rPr>
              <a:t>Allow work to be coped, adapted, published, performed or broadcast</a:t>
            </a:r>
          </a:p>
          <a:p>
            <a:pPr algn="just">
              <a:lnSpc>
                <a:spcPct val="150000"/>
              </a:lnSpc>
              <a:buFont typeface="Wingdings" panose="05000000000000000000" charset="0"/>
              <a:buChar char="Ø"/>
            </a:pPr>
            <a:r>
              <a:rPr lang="en-US" sz="2400" dirty="0">
                <a:latin typeface="Times New Roman" panose="02020603050405020304" charset="0"/>
                <a:cs typeface="Times New Roman" panose="02020603050405020304" charset="0"/>
              </a:rPr>
              <a:t>Allow other businesses to use work for a royalty or licence fee</a:t>
            </a:r>
          </a:p>
          <a:p>
            <a:pPr algn="just">
              <a:lnSpc>
                <a:spcPct val="150000"/>
              </a:lnSpc>
              <a:buFont typeface="Wingdings" panose="05000000000000000000" charset="0"/>
              <a:buChar char="Ø"/>
            </a:pPr>
            <a:r>
              <a:rPr lang="en-US" sz="2400" dirty="0">
                <a:latin typeface="Times New Roman" panose="02020603050405020304" charset="0"/>
                <a:cs typeface="Times New Roman" panose="02020603050405020304" charset="0"/>
              </a:rPr>
              <a:t>Sell the copyright</a:t>
            </a:r>
          </a:p>
          <a:p>
            <a:pPr algn="just">
              <a:lnSpc>
                <a:spcPct val="150000"/>
              </a:lnSpc>
              <a:buFont typeface="Wingdings" panose="05000000000000000000" charset="0"/>
              <a:buChar char="Ø"/>
            </a:pPr>
            <a:r>
              <a:rPr lang="en-US" sz="2400" dirty="0">
                <a:latin typeface="Times New Roman" panose="02020603050405020304" charset="0"/>
                <a:cs typeface="Times New Roman" panose="02020603050405020304" charset="0"/>
              </a:rPr>
              <a:t>Designate ownership of the copyright through your will to another person.</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77165" y="154305"/>
            <a:ext cx="8828405" cy="6207760"/>
          </a:xfrm>
        </p:spPr>
        <p:txBody>
          <a:bodyPr>
            <a:normAutofit fontScale="70000"/>
          </a:bodyPr>
          <a:lstStyle/>
          <a:p>
            <a:pPr marL="0" indent="0" algn="just">
              <a:lnSpc>
                <a:spcPct val="150000"/>
              </a:lnSpc>
              <a:buNone/>
            </a:pPr>
            <a:r>
              <a:rPr lang="en-US" sz="3430" b="1">
                <a:latin typeface="Times New Roman" panose="02020603050405020304" charset="0"/>
                <a:cs typeface="Times New Roman" panose="02020603050405020304" charset="0"/>
              </a:rPr>
              <a:t>Copyright protects against the following kinds of infringement</a:t>
            </a:r>
            <a:endParaRPr lang="en-US" sz="3430">
              <a:latin typeface="Times New Roman" panose="02020603050405020304" charset="0"/>
              <a:cs typeface="Times New Roman" panose="02020603050405020304" charset="0"/>
            </a:endParaRPr>
          </a:p>
          <a:p>
            <a:pPr algn="just">
              <a:lnSpc>
                <a:spcPct val="150000"/>
              </a:lnSpc>
              <a:buFont typeface="Wingdings" panose="05000000000000000000" charset="0"/>
              <a:buChar char="Ø"/>
            </a:pPr>
            <a:r>
              <a:rPr lang="en-US" sz="3430">
                <a:latin typeface="Times New Roman" panose="02020603050405020304" charset="0"/>
                <a:cs typeface="Times New Roman" panose="02020603050405020304" charset="0"/>
              </a:rPr>
              <a:t>When the work is copied</a:t>
            </a:r>
          </a:p>
          <a:p>
            <a:pPr algn="just">
              <a:lnSpc>
                <a:spcPct val="150000"/>
              </a:lnSpc>
              <a:buFont typeface="Wingdings" panose="05000000000000000000" charset="0"/>
              <a:buChar char="Ø"/>
            </a:pPr>
            <a:r>
              <a:rPr lang="en-US" sz="3430">
                <a:latin typeface="Times New Roman" panose="02020603050405020304" charset="0"/>
                <a:cs typeface="Times New Roman" panose="02020603050405020304" charset="0"/>
              </a:rPr>
              <a:t>Copies of the work are distributed to the public</a:t>
            </a:r>
          </a:p>
          <a:p>
            <a:pPr algn="just">
              <a:lnSpc>
                <a:spcPct val="150000"/>
              </a:lnSpc>
              <a:buFont typeface="Wingdings" panose="05000000000000000000" charset="0"/>
              <a:buChar char="Ø"/>
            </a:pPr>
            <a:r>
              <a:rPr lang="en-US" sz="3430">
                <a:latin typeface="Times New Roman" panose="02020603050405020304" charset="0"/>
                <a:cs typeface="Times New Roman" panose="02020603050405020304" charset="0"/>
              </a:rPr>
              <a:t>The work is performed, played or showed in public or broadcast or included in a cable programme service</a:t>
            </a:r>
          </a:p>
          <a:p>
            <a:pPr algn="just">
              <a:lnSpc>
                <a:spcPct val="150000"/>
              </a:lnSpc>
              <a:buFont typeface="Wingdings" panose="05000000000000000000" charset="0"/>
              <a:buChar char="Ø"/>
            </a:pPr>
            <a:r>
              <a:rPr lang="en-US" sz="3430">
                <a:latin typeface="Times New Roman" panose="02020603050405020304" charset="0"/>
                <a:cs typeface="Times New Roman" panose="02020603050405020304" charset="0"/>
              </a:rPr>
              <a:t>In the case of a literary, dramatic or artistic work, the work is adapted in some recorded form (whether in writing or otherwise).</a:t>
            </a:r>
          </a:p>
          <a:p>
            <a:pPr algn="just">
              <a:lnSpc>
                <a:spcPct val="150000"/>
              </a:lnSpc>
              <a:buFont typeface="Wingdings" panose="05000000000000000000" charset="0"/>
              <a:buChar char="Ø"/>
            </a:pPr>
            <a:r>
              <a:rPr lang="en-US" sz="3430">
                <a:latin typeface="Times New Roman" panose="02020603050405020304" charset="0"/>
                <a:cs typeface="Times New Roman" panose="02020603050405020304" charset="0"/>
              </a:rPr>
              <a:t>Aperson makes, imports, possesses for business purposes or sells or hires out the means for making infringing copies without a copyright licence.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normAutofit/>
          </a:bodyPr>
          <a:lstStyle/>
          <a:p>
            <a:r>
              <a:rPr lang="en-US" sz="3600" b="1" dirty="0">
                <a:solidFill>
                  <a:schemeClr val="tx1"/>
                </a:solidFill>
                <a:latin typeface="Times New Roman" panose="02020603050405020304" pitchFamily="18" charset="0"/>
                <a:cs typeface="Times New Roman" panose="02020603050405020304" pitchFamily="18" charset="0"/>
              </a:rPr>
              <a:t>Legal Framework</a:t>
            </a:r>
            <a:endParaRPr lang="en-US"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52400" y="838200"/>
            <a:ext cx="8839200" cy="5867400"/>
          </a:xfrm>
        </p:spPr>
        <p:txBody>
          <a:bodyPr>
            <a:normAutofit fontScale="92500" lnSpcReduction="20000"/>
          </a:bodyPr>
          <a:lstStyle/>
          <a:p>
            <a:pPr algn="just">
              <a:buFont typeface="Wingdings" panose="05000000000000000000" pitchFamily="2" charset="2"/>
              <a:buChar char="Ø"/>
            </a:pPr>
            <a:r>
              <a:rPr lang="en-US" dirty="0">
                <a:latin typeface="Arial" panose="020B0604020202020204" pitchFamily="34" charset="0"/>
                <a:cs typeface="Arial" panose="020B0604020202020204" pitchFamily="34" charset="0"/>
              </a:rPr>
              <a:t>The 1995 Constitution (Right of every person to own property- Article 26)</a:t>
            </a:r>
          </a:p>
          <a:p>
            <a:pPr algn="just">
              <a:buFont typeface="Wingdings" panose="05000000000000000000" pitchFamily="2" charset="2"/>
              <a:buChar char="Ø"/>
            </a:pPr>
            <a:r>
              <a:rPr lang="en-US" dirty="0">
                <a:latin typeface="Arial" panose="020B0604020202020204" pitchFamily="34" charset="0"/>
                <a:cs typeface="Arial" panose="020B0604020202020204" pitchFamily="34" charset="0"/>
              </a:rPr>
              <a:t>The Copyright and Neighboring Rights Act No. 2006. </a:t>
            </a:r>
          </a:p>
          <a:p>
            <a:pPr algn="just">
              <a:buFont typeface="Wingdings" panose="05000000000000000000" pitchFamily="2" charset="2"/>
              <a:buChar char="Ø"/>
            </a:pPr>
            <a:r>
              <a:rPr lang="en-US" dirty="0">
                <a:latin typeface="Arial" panose="020B0604020202020204" pitchFamily="34" charset="0"/>
                <a:cs typeface="Arial" panose="020B0604020202020204" pitchFamily="34" charset="0"/>
              </a:rPr>
              <a:t>The Copyrights and Neighboring Right Regulations, S.I No. 1 of 2010. </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The Industrial   Property Act, 2014                                                                   </a:t>
            </a:r>
          </a:p>
          <a:p>
            <a:pPr algn="just">
              <a:buFont typeface="Wingdings" panose="05000000000000000000" pitchFamily="2" charset="2"/>
              <a:buChar char="Ø"/>
            </a:pPr>
            <a:r>
              <a:rPr lang="en-US" dirty="0">
                <a:latin typeface="Arial" panose="020B0604020202020204" pitchFamily="34" charset="0"/>
                <a:cs typeface="Arial" panose="020B0604020202020204" pitchFamily="34" charset="0"/>
              </a:rPr>
              <a:t>The Trademarks Act No. 17 of 2010. </a:t>
            </a:r>
          </a:p>
          <a:p>
            <a:pPr algn="just">
              <a:buFont typeface="Wingdings" panose="05000000000000000000" pitchFamily="2" charset="2"/>
              <a:buChar char="Ø"/>
            </a:pPr>
            <a:r>
              <a:rPr lang="en-US" dirty="0">
                <a:latin typeface="Arial" panose="020B0604020202020204" pitchFamily="34" charset="0"/>
                <a:cs typeface="Arial" panose="020B0604020202020204" pitchFamily="34" charset="0"/>
              </a:rPr>
              <a:t>The United Kingdom Designs (Protection) Act Cap 218. </a:t>
            </a:r>
          </a:p>
          <a:p>
            <a:pPr algn="just">
              <a:buFont typeface="Wingdings" panose="05000000000000000000" pitchFamily="2" charset="2"/>
              <a:buChar char="Ø"/>
            </a:pPr>
            <a:r>
              <a:rPr lang="en-US" dirty="0">
                <a:latin typeface="Arial" panose="020B0604020202020204" pitchFamily="34" charset="0"/>
                <a:cs typeface="Arial" panose="020B0604020202020204" pitchFamily="34" charset="0"/>
              </a:rPr>
              <a:t>The Trade Secrets Protection Act, 2009. </a:t>
            </a:r>
          </a:p>
          <a:p>
            <a:pPr algn="just">
              <a:buFont typeface="Wingdings" panose="05000000000000000000" pitchFamily="2" charset="2"/>
              <a:buChar char="Ø"/>
            </a:pPr>
            <a:r>
              <a:rPr lang="en-US" dirty="0">
                <a:latin typeface="Arial" panose="020B0604020202020204" pitchFamily="34" charset="0"/>
                <a:cs typeface="Arial" panose="020B0604020202020204" pitchFamily="34" charset="0"/>
              </a:rPr>
              <a:t>Industrial Property Act, 2014</a:t>
            </a:r>
          </a:p>
          <a:p>
            <a:pPr algn="just">
              <a:buFont typeface="Wingdings" panose="05000000000000000000" pitchFamily="2" charset="2"/>
              <a:buChar char="Ø"/>
            </a:pPr>
            <a:r>
              <a:rPr lang="en-US" dirty="0">
                <a:latin typeface="Arial" panose="020B0604020202020204" pitchFamily="34" charset="0"/>
                <a:cs typeface="Arial" panose="020B0604020202020204" pitchFamily="34" charset="0"/>
              </a:rPr>
              <a:t>Geographical Indications Act, 2013</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45415"/>
            <a:ext cx="8534400" cy="922020"/>
          </a:xfrm>
        </p:spPr>
        <p:txBody>
          <a:bodyPr>
            <a:normAutofit fontScale="90000"/>
          </a:bodyPr>
          <a:lstStyle/>
          <a:p>
            <a:r>
              <a:rPr lang="en-US" sz="3555" b="1" dirty="0">
                <a:latin typeface="Times New Roman" panose="02020603050405020304" charset="0"/>
                <a:cs typeface="Times New Roman" panose="02020603050405020304" charset="0"/>
              </a:rPr>
              <a:t>The importance of protecting intellectual property</a:t>
            </a:r>
          </a:p>
        </p:txBody>
      </p:sp>
      <p:sp>
        <p:nvSpPr>
          <p:cNvPr id="3" name="Content Placeholder 2"/>
          <p:cNvSpPr>
            <a:spLocks noGrp="1"/>
          </p:cNvSpPr>
          <p:nvPr>
            <p:ph idx="1"/>
          </p:nvPr>
        </p:nvSpPr>
        <p:spPr>
          <a:xfrm>
            <a:off x="228600" y="1273175"/>
            <a:ext cx="8726805" cy="5386705"/>
          </a:xfrm>
        </p:spPr>
        <p:txBody>
          <a:bodyPr>
            <a:normAutofit lnSpcReduction="10000"/>
          </a:bodyPr>
          <a:lstStyle/>
          <a:p>
            <a:pPr marL="0" indent="0" algn="just">
              <a:buNone/>
            </a:pPr>
            <a:r>
              <a:rPr lang="en-US" dirty="0">
                <a:latin typeface="Times New Roman" panose="02020603050405020304" charset="0"/>
                <a:cs typeface="Times New Roman" panose="02020603050405020304" charset="0"/>
              </a:rPr>
              <a:t>You IP rights can;</a:t>
            </a:r>
          </a:p>
          <a:p>
            <a:pPr algn="just">
              <a:buFont typeface="Wingdings" panose="05000000000000000000" charset="0"/>
              <a:buChar char="Ø"/>
            </a:pPr>
            <a:r>
              <a:rPr lang="en-US" dirty="0">
                <a:latin typeface="Times New Roman" panose="02020603050405020304" charset="0"/>
                <a:cs typeface="Times New Roman" panose="02020603050405020304" charset="0"/>
              </a:rPr>
              <a:t>Set your business apart from competitors</a:t>
            </a:r>
          </a:p>
          <a:p>
            <a:pPr algn="just">
              <a:buFont typeface="Wingdings" panose="05000000000000000000" charset="0"/>
              <a:buChar char="Ø"/>
            </a:pPr>
            <a:r>
              <a:rPr lang="en-US" dirty="0">
                <a:latin typeface="Times New Roman" panose="02020603050405020304" charset="0"/>
                <a:cs typeface="Times New Roman" panose="02020603050405020304" charset="0"/>
              </a:rPr>
              <a:t>Be sold or licensed providing an important revenue stream</a:t>
            </a:r>
          </a:p>
          <a:p>
            <a:pPr algn="just">
              <a:buFont typeface="Wingdings" panose="05000000000000000000" charset="0"/>
              <a:buChar char="Ø"/>
            </a:pPr>
            <a:r>
              <a:rPr lang="en-US" dirty="0">
                <a:latin typeface="Times New Roman" panose="02020603050405020304" charset="0"/>
                <a:cs typeface="Times New Roman" panose="02020603050405020304" charset="0"/>
              </a:rPr>
              <a:t>Offer customers something new and different</a:t>
            </a:r>
          </a:p>
          <a:p>
            <a:pPr algn="just">
              <a:buFont typeface="Wingdings" panose="05000000000000000000" charset="0"/>
              <a:buChar char="Ø"/>
            </a:pPr>
            <a:r>
              <a:rPr lang="en-US" dirty="0">
                <a:latin typeface="Times New Roman" panose="02020603050405020304" charset="0"/>
                <a:cs typeface="Times New Roman" panose="02020603050405020304" charset="0"/>
              </a:rPr>
              <a:t>Form an essential part of your marketing or branding</a:t>
            </a:r>
          </a:p>
          <a:p>
            <a:pPr algn="just">
              <a:buFont typeface="Wingdings" panose="05000000000000000000" charset="0"/>
              <a:buChar char="Ø"/>
            </a:pPr>
            <a:r>
              <a:rPr lang="en-US" dirty="0">
                <a:latin typeface="Times New Roman" panose="02020603050405020304" charset="0"/>
                <a:cs typeface="Times New Roman" panose="02020603050405020304" charset="0"/>
              </a:rPr>
              <a:t>Be used as security for loans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b="1" dirty="0">
                <a:latin typeface="Times New Roman" panose="02020603050405020304" charset="0"/>
                <a:cs typeface="Times New Roman" panose="02020603050405020304" charset="0"/>
              </a:rPr>
              <a:t>Intellectual Property Laws </a:t>
            </a:r>
            <a:endParaRPr lang="en-US" dirty="0">
              <a:latin typeface="Times New Roman" panose="02020603050405020304" charset="0"/>
              <a:cs typeface="Times New Roman" panose="02020603050405020304" charset="0"/>
            </a:endParaRPr>
          </a:p>
        </p:txBody>
      </p:sp>
      <p:sp>
        <p:nvSpPr>
          <p:cNvPr id="3" name="Content Placeholder 2"/>
          <p:cNvSpPr>
            <a:spLocks noGrp="1"/>
          </p:cNvSpPr>
          <p:nvPr>
            <p:ph idx="1"/>
          </p:nvPr>
        </p:nvSpPr>
        <p:spPr>
          <a:xfrm>
            <a:off x="304800" y="1219200"/>
            <a:ext cx="8534400" cy="5181600"/>
          </a:xfrm>
        </p:spPr>
        <p:txBody>
          <a:bodyPr>
            <a:normAutofit lnSpcReduction="10000"/>
          </a:bodyPr>
          <a:lstStyle/>
          <a:p>
            <a:pPr algn="just">
              <a:lnSpc>
                <a:spcPct val="200000"/>
              </a:lnSpc>
              <a:buFont typeface="Wingdings" panose="05000000000000000000" pitchFamily="2" charset="2"/>
              <a:buChar char="Ø"/>
            </a:pPr>
            <a:r>
              <a:rPr lang="en-US" dirty="0">
                <a:latin typeface="Times New Roman" panose="02020603050405020304" charset="0"/>
                <a:cs typeface="Times New Roman" panose="02020603050405020304" charset="0"/>
              </a:rPr>
              <a:t>Trademark law</a:t>
            </a:r>
          </a:p>
          <a:p>
            <a:pPr algn="just">
              <a:lnSpc>
                <a:spcPct val="200000"/>
              </a:lnSpc>
              <a:buFont typeface="Wingdings" panose="05000000000000000000" pitchFamily="2" charset="2"/>
              <a:buChar char="Ø"/>
            </a:pPr>
            <a:r>
              <a:rPr lang="en-US" dirty="0">
                <a:latin typeface="Times New Roman" panose="02020603050405020304" charset="0"/>
                <a:cs typeface="Times New Roman" panose="02020603050405020304" charset="0"/>
              </a:rPr>
              <a:t>Patent law</a:t>
            </a:r>
          </a:p>
          <a:p>
            <a:pPr algn="just">
              <a:lnSpc>
                <a:spcPct val="200000"/>
              </a:lnSpc>
              <a:buFont typeface="Wingdings" panose="05000000000000000000" pitchFamily="2" charset="2"/>
              <a:buChar char="Ø"/>
            </a:pPr>
            <a:r>
              <a:rPr lang="en-US" dirty="0">
                <a:latin typeface="Times New Roman" panose="02020603050405020304" charset="0"/>
                <a:cs typeface="Times New Roman" panose="02020603050405020304" charset="0"/>
              </a:rPr>
              <a:t>Utility Model law</a:t>
            </a:r>
          </a:p>
          <a:p>
            <a:pPr algn="just">
              <a:lnSpc>
                <a:spcPct val="200000"/>
              </a:lnSpc>
              <a:buFont typeface="Wingdings" panose="05000000000000000000" pitchFamily="2" charset="2"/>
              <a:buChar char="Ø"/>
            </a:pPr>
            <a:r>
              <a:rPr lang="en-US" dirty="0">
                <a:latin typeface="Times New Roman" panose="02020603050405020304" charset="0"/>
                <a:cs typeface="Times New Roman" panose="02020603050405020304" charset="0"/>
              </a:rPr>
              <a:t>Industrial design law</a:t>
            </a:r>
          </a:p>
          <a:p>
            <a:pPr algn="just">
              <a:lnSpc>
                <a:spcPct val="200000"/>
              </a:lnSpc>
              <a:buFont typeface="Wingdings" panose="05000000000000000000" pitchFamily="2" charset="2"/>
              <a:buChar char="Ø"/>
            </a:pPr>
            <a:r>
              <a:rPr lang="en-US" dirty="0">
                <a:latin typeface="Times New Roman" panose="02020603050405020304" charset="0"/>
                <a:cs typeface="Times New Roman" panose="02020603050405020304" charset="0"/>
              </a:rPr>
              <a:t>Copyright and neighboring rights law</a:t>
            </a:r>
          </a:p>
          <a:p>
            <a:pPr algn="just">
              <a:lnSpc>
                <a:spcPct val="150000"/>
              </a:lnSpc>
              <a:buFont typeface="Wingdings" panose="05000000000000000000" pitchFamily="2" charset="2"/>
              <a:buChar char="Ø"/>
            </a:pPr>
            <a:endParaRPr lang="en-US" dirty="0">
              <a:latin typeface="Times New Roman" panose="02020603050405020304" charset="0"/>
              <a:cs typeface="Times New Roman" panose="020206030504050203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14630"/>
            <a:ext cx="8458200" cy="801370"/>
          </a:xfrm>
        </p:spPr>
        <p:txBody>
          <a:bodyPr>
            <a:normAutofit/>
          </a:bodyPr>
          <a:lstStyle/>
          <a:p>
            <a:r>
              <a:rPr lang="en-US" b="1" dirty="0">
                <a:solidFill>
                  <a:schemeClr val="tx1"/>
                </a:solidFill>
                <a:latin typeface="Times New Roman" panose="02020603050405020304" charset="0"/>
                <a:cs typeface="Times New Roman" panose="02020603050405020304" charset="0"/>
              </a:rPr>
              <a:t>Types of Intellectual Property (IP)</a:t>
            </a:r>
            <a:endParaRPr lang="en-US" dirty="0">
              <a:latin typeface="Times New Roman" panose="02020603050405020304" charset="0"/>
              <a:cs typeface="Times New Roman" panose="02020603050405020304" charset="0"/>
            </a:endParaRPr>
          </a:p>
        </p:txBody>
      </p:sp>
      <p:sp>
        <p:nvSpPr>
          <p:cNvPr id="3" name="Content Placeholder 2"/>
          <p:cNvSpPr>
            <a:spLocks noGrp="1"/>
          </p:cNvSpPr>
          <p:nvPr>
            <p:ph idx="1"/>
          </p:nvPr>
        </p:nvSpPr>
        <p:spPr>
          <a:xfrm>
            <a:off x="304800" y="1270635"/>
            <a:ext cx="8534400" cy="5206365"/>
          </a:xfrm>
        </p:spPr>
        <p:txBody>
          <a:bodyPr>
            <a:normAutofit lnSpcReduction="10000"/>
          </a:bodyPr>
          <a:lstStyle/>
          <a:p>
            <a:pPr algn="just">
              <a:lnSpc>
                <a:spcPct val="200000"/>
              </a:lnSpc>
              <a:buFont typeface="Wingdings" panose="05000000000000000000" pitchFamily="2" charset="2"/>
              <a:buChar char="Ø"/>
            </a:pPr>
            <a:r>
              <a:rPr lang="en-US" dirty="0">
                <a:latin typeface="Times New Roman" panose="02020603050405020304" charset="0"/>
                <a:cs typeface="Times New Roman" panose="02020603050405020304" charset="0"/>
              </a:rPr>
              <a:t>Patents and Utility model systems</a:t>
            </a:r>
          </a:p>
          <a:p>
            <a:pPr algn="just">
              <a:lnSpc>
                <a:spcPct val="200000"/>
              </a:lnSpc>
              <a:buFont typeface="Wingdings" panose="05000000000000000000" pitchFamily="2" charset="2"/>
              <a:buChar char="Ø"/>
            </a:pPr>
            <a:r>
              <a:rPr lang="en-US" dirty="0">
                <a:latin typeface="Times New Roman" panose="02020603050405020304" charset="0"/>
                <a:cs typeface="Times New Roman" panose="02020603050405020304" charset="0"/>
              </a:rPr>
              <a:t>Industrial designs </a:t>
            </a:r>
          </a:p>
          <a:p>
            <a:pPr algn="just">
              <a:lnSpc>
                <a:spcPct val="200000"/>
              </a:lnSpc>
              <a:buFont typeface="Wingdings" panose="05000000000000000000" pitchFamily="2" charset="2"/>
              <a:buChar char="Ø"/>
            </a:pPr>
            <a:r>
              <a:rPr lang="en-US" dirty="0">
                <a:latin typeface="Times New Roman" panose="02020603050405020304" charset="0"/>
                <a:cs typeface="Times New Roman" panose="02020603050405020304" charset="0"/>
              </a:rPr>
              <a:t>Trademarks/Service marks </a:t>
            </a:r>
          </a:p>
          <a:p>
            <a:pPr algn="just">
              <a:lnSpc>
                <a:spcPct val="200000"/>
              </a:lnSpc>
              <a:buFont typeface="Wingdings" panose="05000000000000000000" pitchFamily="2" charset="2"/>
              <a:buChar char="Ø"/>
            </a:pPr>
            <a:r>
              <a:rPr lang="en-US" dirty="0">
                <a:latin typeface="Times New Roman" panose="02020603050405020304" charset="0"/>
                <a:cs typeface="Times New Roman" panose="02020603050405020304" charset="0"/>
              </a:rPr>
              <a:t> Copyright and Neighboring Rights</a:t>
            </a:r>
          </a:p>
          <a:p>
            <a:pPr algn="just">
              <a:lnSpc>
                <a:spcPct val="200000"/>
              </a:lnSpc>
              <a:buFont typeface="Wingdings" panose="05000000000000000000" pitchFamily="2" charset="2"/>
              <a:buChar char="Ø"/>
            </a:pPr>
            <a:r>
              <a:rPr lang="en-US" dirty="0">
                <a:latin typeface="Times New Roman" panose="02020603050405020304" charset="0"/>
                <a:cs typeface="Times New Roman" panose="02020603050405020304" charset="0"/>
              </a:rPr>
              <a:t>Trade secrets</a:t>
            </a:r>
          </a:p>
          <a:p>
            <a:pPr>
              <a:buNone/>
            </a:pPr>
            <a:endParaRPr lang="en-US" dirty="0">
              <a:latin typeface="Times New Roman" panose="02020603050405020304" charset="0"/>
              <a:cs typeface="Times New Roman" panose="020206030504050203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4295"/>
            <a:ext cx="8458200" cy="681990"/>
          </a:xfrm>
        </p:spPr>
        <p:txBody>
          <a:bodyPr>
            <a:normAutofit fontScale="90000"/>
          </a:bodyPr>
          <a:lstStyle/>
          <a:p>
            <a:r>
              <a:rPr lang="en-US" sz="4000" b="1" dirty="0">
                <a:latin typeface="Times New Roman" panose="02020603050405020304" charset="0"/>
                <a:cs typeface="Times New Roman" panose="02020603050405020304" charset="0"/>
              </a:rPr>
              <a:t>Trade mark and Service mark</a:t>
            </a:r>
          </a:p>
        </p:txBody>
      </p:sp>
      <p:sp>
        <p:nvSpPr>
          <p:cNvPr id="3" name="Content Placeholder 2"/>
          <p:cNvSpPr>
            <a:spLocks noGrp="1"/>
          </p:cNvSpPr>
          <p:nvPr>
            <p:ph idx="1"/>
          </p:nvPr>
        </p:nvSpPr>
        <p:spPr>
          <a:xfrm>
            <a:off x="121920" y="755650"/>
            <a:ext cx="8957310" cy="5797550"/>
          </a:xfrm>
        </p:spPr>
        <p:txBody>
          <a:bodyPr>
            <a:normAutofit/>
          </a:bodyPr>
          <a:lstStyle/>
          <a:p>
            <a:pPr algn="just">
              <a:buFont typeface="Wingdings" panose="05000000000000000000" pitchFamily="2" charset="2"/>
              <a:buChar char="Ø"/>
            </a:pPr>
            <a:r>
              <a:rPr lang="en-US" sz="3025" dirty="0">
                <a:latin typeface="Times New Roman" panose="02020603050405020304" charset="0"/>
                <a:cs typeface="Times New Roman" panose="02020603050405020304" charset="0"/>
              </a:rPr>
              <a:t>A trade mark is any word, phrase, symbol, logo, sound, smell, color, brand label among others or a combination of  words, symbols, logo, sound etc that identifies and distinguishes your business from other businesses.</a:t>
            </a:r>
          </a:p>
          <a:p>
            <a:pPr algn="just">
              <a:buNone/>
            </a:pPr>
            <a:r>
              <a:rPr lang="en-US" sz="3025" b="1" dirty="0">
                <a:latin typeface="Times New Roman" panose="02020603050405020304" charset="0"/>
                <a:cs typeface="Times New Roman" panose="02020603050405020304" charset="0"/>
              </a:rPr>
              <a:t>Examples</a:t>
            </a:r>
          </a:p>
          <a:p>
            <a:pPr algn="just">
              <a:buFont typeface="Wingdings" panose="05000000000000000000" pitchFamily="2" charset="2"/>
              <a:buChar char="§"/>
            </a:pPr>
            <a:r>
              <a:rPr lang="en-US" sz="3025" dirty="0" err="1">
                <a:latin typeface="Times New Roman" panose="02020603050405020304" charset="0"/>
                <a:cs typeface="Times New Roman" panose="02020603050405020304" charset="0"/>
              </a:rPr>
              <a:t>Jesa</a:t>
            </a:r>
            <a:endParaRPr lang="en-US" sz="3025" dirty="0">
              <a:latin typeface="Times New Roman" panose="02020603050405020304" charset="0"/>
              <a:cs typeface="Times New Roman" panose="02020603050405020304" charset="0"/>
            </a:endParaRPr>
          </a:p>
          <a:p>
            <a:pPr algn="just">
              <a:buFont typeface="Wingdings" panose="05000000000000000000" pitchFamily="2" charset="2"/>
              <a:buChar char="§"/>
            </a:pPr>
            <a:r>
              <a:rPr lang="en-US" sz="3025" dirty="0" err="1">
                <a:latin typeface="Times New Roman" panose="02020603050405020304" charset="0"/>
                <a:cs typeface="Times New Roman" panose="02020603050405020304" charset="0"/>
              </a:rPr>
              <a:t>Uhuru</a:t>
            </a:r>
            <a:endParaRPr lang="en-US" sz="3025" dirty="0">
              <a:latin typeface="Times New Roman" panose="02020603050405020304" charset="0"/>
              <a:cs typeface="Times New Roman" panose="02020603050405020304" charset="0"/>
            </a:endParaRPr>
          </a:p>
          <a:p>
            <a:pPr algn="just">
              <a:buFont typeface="Wingdings" panose="05000000000000000000" pitchFamily="2" charset="2"/>
              <a:buChar char="§"/>
            </a:pPr>
            <a:r>
              <a:rPr lang="en-US" sz="3025" dirty="0" err="1">
                <a:latin typeface="Times New Roman" panose="02020603050405020304" charset="0"/>
                <a:cs typeface="Times New Roman" panose="02020603050405020304" charset="0"/>
              </a:rPr>
              <a:t>Movit</a:t>
            </a:r>
            <a:endParaRPr lang="en-US" sz="3025" dirty="0">
              <a:latin typeface="Times New Roman" panose="02020603050405020304" charset="0"/>
              <a:cs typeface="Times New Roman" panose="02020603050405020304" charset="0"/>
            </a:endParaRPr>
          </a:p>
          <a:p>
            <a:pPr algn="just">
              <a:buFont typeface="Wingdings" panose="05000000000000000000" pitchFamily="2" charset="2"/>
              <a:buChar char="§"/>
            </a:pPr>
            <a:r>
              <a:rPr lang="en-US" sz="3025" dirty="0">
                <a:latin typeface="Times New Roman" panose="02020603050405020304" charset="0"/>
                <a:cs typeface="Times New Roman" panose="02020603050405020304" charset="0"/>
              </a:rPr>
              <a:t>NSSF</a:t>
            </a:r>
          </a:p>
          <a:p>
            <a:pPr algn="just">
              <a:buFont typeface="Wingdings" panose="05000000000000000000" pitchFamily="2" charset="2"/>
              <a:buChar char="§"/>
            </a:pPr>
            <a:r>
              <a:rPr lang="en-US" sz="3025" dirty="0">
                <a:latin typeface="Times New Roman" panose="02020603050405020304" charset="0"/>
                <a:cs typeface="Times New Roman" panose="02020603050405020304" charset="0"/>
              </a:rPr>
              <a:t>Sound (Nokia, Microsoft)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8425"/>
            <a:ext cx="8458200" cy="734060"/>
          </a:xfrm>
        </p:spPr>
        <p:txBody>
          <a:bodyPr>
            <a:normAutofit fontScale="90000"/>
          </a:bodyPr>
          <a:lstStyle/>
          <a:p>
            <a:r>
              <a:rPr lang="en-US" b="1" dirty="0">
                <a:latin typeface="Times New Roman" panose="02020603050405020304" charset="0"/>
                <a:cs typeface="Times New Roman" panose="02020603050405020304" charset="0"/>
              </a:rPr>
              <a:t>Why Trade mark</a:t>
            </a:r>
          </a:p>
        </p:txBody>
      </p:sp>
      <p:sp>
        <p:nvSpPr>
          <p:cNvPr id="3" name="Content Placeholder 2"/>
          <p:cNvSpPr>
            <a:spLocks noGrp="1"/>
          </p:cNvSpPr>
          <p:nvPr>
            <p:ph idx="1"/>
          </p:nvPr>
        </p:nvSpPr>
        <p:spPr>
          <a:xfrm>
            <a:off x="304800" y="840740"/>
            <a:ext cx="8671560" cy="5895340"/>
          </a:xfrm>
        </p:spPr>
        <p:txBody>
          <a:bodyPr>
            <a:normAutofit fontScale="90000" lnSpcReduction="20000"/>
          </a:bodyPr>
          <a:lstStyle/>
          <a:p>
            <a:pPr algn="just">
              <a:lnSpc>
                <a:spcPct val="150000"/>
              </a:lnSpc>
              <a:buFont typeface="Wingdings" panose="05000000000000000000" pitchFamily="2" charset="2"/>
              <a:buChar char="Ø"/>
            </a:pPr>
            <a:r>
              <a:rPr lang="en-US" dirty="0">
                <a:latin typeface="Times New Roman" panose="02020603050405020304" charset="0"/>
                <a:cs typeface="Times New Roman" panose="02020603050405020304" charset="0"/>
              </a:rPr>
              <a:t>Resonate with consumers, captures their attention and causes your product to standout.</a:t>
            </a:r>
          </a:p>
          <a:p>
            <a:pPr algn="just">
              <a:lnSpc>
                <a:spcPct val="150000"/>
              </a:lnSpc>
              <a:buFont typeface="Wingdings" panose="05000000000000000000" pitchFamily="2" charset="2"/>
              <a:buChar char="Ø"/>
            </a:pPr>
            <a:r>
              <a:rPr lang="en-US" dirty="0">
                <a:latin typeface="Times New Roman" panose="02020603050405020304" charset="0"/>
                <a:cs typeface="Times New Roman" panose="02020603050405020304" charset="0"/>
              </a:rPr>
              <a:t>Minimize marketplace confusion and differentiate the product by facilitating choice among different products which helps to build a brand.</a:t>
            </a:r>
          </a:p>
          <a:p>
            <a:pPr algn="just">
              <a:lnSpc>
                <a:spcPct val="150000"/>
              </a:lnSpc>
              <a:buFont typeface="Wingdings" panose="05000000000000000000" pitchFamily="2" charset="2"/>
              <a:buChar char="Ø"/>
            </a:pPr>
            <a:r>
              <a:rPr lang="en-US" dirty="0">
                <a:latin typeface="Times New Roman" panose="02020603050405020304" charset="0"/>
                <a:cs typeface="Times New Roman" panose="02020603050405020304" charset="0"/>
              </a:rPr>
              <a:t>Embody the emotional attributes of a product, consumer’s lifestyles, aspirations and desires.</a:t>
            </a:r>
          </a:p>
          <a:p>
            <a:pPr algn="just">
              <a:lnSpc>
                <a:spcPct val="150000"/>
              </a:lnSpc>
              <a:buFont typeface="Wingdings" panose="05000000000000000000" pitchFamily="2" charset="2"/>
              <a:buChar char="Ø"/>
            </a:pPr>
            <a:r>
              <a:rPr lang="en-US" dirty="0">
                <a:latin typeface="Times New Roman" panose="02020603050405020304" charset="0"/>
                <a:cs typeface="Times New Roman" panose="02020603050405020304" charset="0"/>
              </a:rPr>
              <a:t>Trade marks work effectively across borders, cultures and languages.</a:t>
            </a:r>
          </a:p>
          <a:p>
            <a:pPr algn="just">
              <a:lnSpc>
                <a:spcPct val="150000"/>
              </a:lnSpc>
              <a:buFont typeface="Wingdings" panose="05000000000000000000" pitchFamily="2" charset="2"/>
              <a:buChar char="Ø"/>
            </a:pPr>
            <a:endParaRPr lang="en-US" dirty="0">
              <a:latin typeface="Times New Roman" panose="02020603050405020304" charset="0"/>
              <a:cs typeface="Times New Roman" panose="020206030504050203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1130"/>
            <a:ext cx="8534400" cy="889000"/>
          </a:xfrm>
        </p:spPr>
        <p:txBody>
          <a:bodyPr/>
          <a:lstStyle/>
          <a:p>
            <a:r>
              <a:rPr lang="en-US" sz="4000" b="1" dirty="0">
                <a:latin typeface="Times New Roman" panose="02020603050405020304" charset="0"/>
                <a:cs typeface="Times New Roman" panose="02020603050405020304" charset="0"/>
              </a:rPr>
              <a:t>Why Trade mark cont’d</a:t>
            </a:r>
            <a:endParaRPr lang="en-US" sz="4000" dirty="0">
              <a:latin typeface="Times New Roman" panose="02020603050405020304" charset="0"/>
              <a:cs typeface="Times New Roman" panose="02020603050405020304" charset="0"/>
            </a:endParaRPr>
          </a:p>
        </p:txBody>
      </p:sp>
      <p:sp>
        <p:nvSpPr>
          <p:cNvPr id="3" name="Content Placeholder 2"/>
          <p:cNvSpPr>
            <a:spLocks noGrp="1"/>
          </p:cNvSpPr>
          <p:nvPr>
            <p:ph idx="1"/>
          </p:nvPr>
        </p:nvSpPr>
        <p:spPr>
          <a:xfrm>
            <a:off x="304800" y="1040130"/>
            <a:ext cx="8610600" cy="5624830"/>
          </a:xfrm>
        </p:spPr>
        <p:txBody>
          <a:bodyPr>
            <a:normAutofit fontScale="90000" lnSpcReduction="10000"/>
          </a:bodyPr>
          <a:lstStyle/>
          <a:p>
            <a:pPr algn="just">
              <a:lnSpc>
                <a:spcPct val="150000"/>
              </a:lnSpc>
              <a:buFont typeface="Wingdings" panose="05000000000000000000" pitchFamily="2" charset="2"/>
              <a:buChar char="Ø"/>
            </a:pPr>
            <a:r>
              <a:rPr lang="en-US" dirty="0">
                <a:latin typeface="Times New Roman" panose="02020603050405020304" charset="0"/>
                <a:cs typeface="Times New Roman" panose="02020603050405020304" charset="0"/>
              </a:rPr>
              <a:t>T</a:t>
            </a:r>
            <a:r>
              <a:rPr lang="en-US" dirty="0">
                <a:latin typeface="Times New Roman" panose="02020603050405020304" charset="0"/>
                <a:cs typeface="Times New Roman" panose="02020603050405020304" charset="0"/>
                <a:sym typeface="+mn-ea"/>
              </a:rPr>
              <a:t>re and add value if property maintained.</a:t>
            </a:r>
            <a:endParaRPr lang="en-US" dirty="0">
              <a:latin typeface="Times New Roman" panose="02020603050405020304" charset="0"/>
              <a:cs typeface="Times New Roman" panose="02020603050405020304" charset="0"/>
            </a:endParaRPr>
          </a:p>
          <a:p>
            <a:pPr algn="just">
              <a:lnSpc>
                <a:spcPct val="150000"/>
              </a:lnSpc>
              <a:buFont typeface="Wingdings" panose="05000000000000000000" pitchFamily="2" charset="2"/>
              <a:buChar char="Ø"/>
            </a:pPr>
            <a:r>
              <a:rPr lang="en-US" dirty="0">
                <a:latin typeface="Times New Roman" panose="02020603050405020304" charset="0"/>
                <a:cs typeface="Times New Roman" panose="02020603050405020304" charset="0"/>
                <a:sym typeface="+mn-ea"/>
              </a:rPr>
              <a:t>Trade marks are a gateway to the internet.</a:t>
            </a:r>
            <a:endParaRPr lang="en-US" dirty="0">
              <a:latin typeface="Times New Roman" panose="02020603050405020304" charset="0"/>
              <a:cs typeface="Times New Roman" panose="02020603050405020304" charset="0"/>
            </a:endParaRPr>
          </a:p>
          <a:p>
            <a:pPr algn="just">
              <a:lnSpc>
                <a:spcPct val="150000"/>
              </a:lnSpc>
              <a:buFont typeface="Wingdings" panose="05000000000000000000" pitchFamily="2" charset="2"/>
              <a:buChar char="Ø"/>
            </a:pPr>
            <a:r>
              <a:rPr lang="en-US" dirty="0">
                <a:latin typeface="Times New Roman" panose="02020603050405020304" charset="0"/>
                <a:cs typeface="Times New Roman" panose="02020603050405020304" charset="0"/>
              </a:rPr>
              <a:t>rade marks are properties that can be brought and sold, pledged or licensed.</a:t>
            </a:r>
          </a:p>
          <a:p>
            <a:pPr algn="just">
              <a:lnSpc>
                <a:spcPct val="150000"/>
              </a:lnSpc>
              <a:buFont typeface="Wingdings" panose="05000000000000000000" pitchFamily="2" charset="2"/>
              <a:buChar char="Ø"/>
            </a:pPr>
            <a:r>
              <a:rPr lang="en-US" dirty="0">
                <a:latin typeface="Times New Roman" panose="02020603050405020304" charset="0"/>
                <a:cs typeface="Times New Roman" panose="02020603050405020304" charset="0"/>
              </a:rPr>
              <a:t>Registration protects you against those who imitate or copy you brand.</a:t>
            </a:r>
          </a:p>
          <a:p>
            <a:pPr algn="just">
              <a:lnSpc>
                <a:spcPct val="150000"/>
              </a:lnSpc>
              <a:buFont typeface="Wingdings" panose="05000000000000000000" pitchFamily="2" charset="2"/>
              <a:buChar char="Ø"/>
            </a:pPr>
            <a:r>
              <a:rPr lang="en-US" dirty="0">
                <a:latin typeface="Times New Roman" panose="02020603050405020304" charset="0"/>
                <a:cs typeface="Times New Roman" panose="02020603050405020304" charset="0"/>
              </a:rPr>
              <a:t>They endure and add value if properly maintained.</a:t>
            </a:r>
          </a:p>
          <a:p>
            <a:pPr algn="just">
              <a:lnSpc>
                <a:spcPct val="150000"/>
              </a:lnSpc>
              <a:buFont typeface="Wingdings" panose="05000000000000000000" pitchFamily="2" charset="2"/>
              <a:buChar char="Ø"/>
            </a:pPr>
            <a:r>
              <a:rPr lang="en-US" dirty="0">
                <a:latin typeface="Times New Roman" panose="02020603050405020304" charset="0"/>
                <a:cs typeface="Times New Roman" panose="02020603050405020304" charset="0"/>
              </a:rPr>
              <a:t>Trademarks are a gateway to the internet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7480"/>
            <a:ext cx="8458200" cy="845185"/>
          </a:xfrm>
        </p:spPr>
        <p:txBody>
          <a:bodyPr/>
          <a:lstStyle/>
          <a:p>
            <a:r>
              <a:rPr lang="en-US" b="1" dirty="0">
                <a:latin typeface="Times New Roman" panose="02020603050405020304" charset="0"/>
                <a:cs typeface="Times New Roman" panose="02020603050405020304" charset="0"/>
              </a:rPr>
              <a:t>Protecting your brand in Uganda</a:t>
            </a:r>
          </a:p>
        </p:txBody>
      </p:sp>
      <p:sp>
        <p:nvSpPr>
          <p:cNvPr id="3" name="Content Placeholder 2"/>
          <p:cNvSpPr>
            <a:spLocks noGrp="1"/>
          </p:cNvSpPr>
          <p:nvPr>
            <p:ph idx="1"/>
          </p:nvPr>
        </p:nvSpPr>
        <p:spPr>
          <a:xfrm>
            <a:off x="304800" y="1050925"/>
            <a:ext cx="8534400" cy="5426075"/>
          </a:xfrm>
        </p:spPr>
        <p:txBody>
          <a:bodyPr>
            <a:normAutofit fontScale="90000"/>
          </a:bodyPr>
          <a:lstStyle/>
          <a:p>
            <a:pPr algn="just">
              <a:lnSpc>
                <a:spcPct val="150000"/>
              </a:lnSpc>
              <a:buFont typeface="Wingdings" panose="05000000000000000000" pitchFamily="2" charset="2"/>
              <a:buChar char="Ø"/>
            </a:pPr>
            <a:r>
              <a:rPr lang="en-US" dirty="0">
                <a:latin typeface="Times New Roman" panose="02020603050405020304" charset="0"/>
                <a:cs typeface="Times New Roman" panose="02020603050405020304" charset="0"/>
              </a:rPr>
              <a:t>Protection is through registration by applying to URSB.</a:t>
            </a:r>
          </a:p>
          <a:p>
            <a:pPr algn="just">
              <a:lnSpc>
                <a:spcPct val="150000"/>
              </a:lnSpc>
              <a:buFont typeface="Wingdings" panose="05000000000000000000" pitchFamily="2" charset="2"/>
              <a:buChar char="Ø"/>
            </a:pPr>
            <a:r>
              <a:rPr lang="en-US" dirty="0">
                <a:latin typeface="Times New Roman" panose="02020603050405020304" charset="0"/>
                <a:cs typeface="Times New Roman" panose="02020603050405020304" charset="0"/>
              </a:rPr>
              <a:t>Application and search fee 75.000=</a:t>
            </a:r>
          </a:p>
          <a:p>
            <a:pPr algn="just">
              <a:lnSpc>
                <a:spcPct val="150000"/>
              </a:lnSpc>
              <a:buFont typeface="Wingdings" panose="05000000000000000000" pitchFamily="2" charset="2"/>
              <a:buChar char="Ø"/>
            </a:pPr>
            <a:r>
              <a:rPr lang="en-US" dirty="0">
                <a:latin typeface="Times New Roman" panose="02020603050405020304" charset="0"/>
                <a:cs typeface="Times New Roman" panose="02020603050405020304" charset="0"/>
              </a:rPr>
              <a:t>Gazette notice published at a cost for 60 days.</a:t>
            </a:r>
          </a:p>
          <a:p>
            <a:pPr algn="just">
              <a:lnSpc>
                <a:spcPct val="150000"/>
              </a:lnSpc>
              <a:buFont typeface="Wingdings" panose="05000000000000000000" pitchFamily="2" charset="2"/>
              <a:buChar char="Ø"/>
            </a:pPr>
            <a:r>
              <a:rPr lang="en-US" dirty="0">
                <a:latin typeface="Times New Roman" panose="02020603050405020304" charset="0"/>
                <a:cs typeface="Times New Roman" panose="02020603050405020304" charset="0"/>
              </a:rPr>
              <a:t>If there is no opposition , registration fee is 100.000=.</a:t>
            </a:r>
          </a:p>
          <a:p>
            <a:pPr algn="just">
              <a:lnSpc>
                <a:spcPct val="150000"/>
              </a:lnSpc>
              <a:buFont typeface="Wingdings" panose="05000000000000000000" pitchFamily="2" charset="2"/>
              <a:buChar char="Ø"/>
            </a:pPr>
            <a:r>
              <a:rPr lang="en-US" dirty="0">
                <a:latin typeface="Times New Roman" panose="02020603050405020304" charset="0"/>
                <a:cs typeface="Times New Roman" panose="02020603050405020304" charset="0"/>
              </a:rPr>
              <a:t>Registration is for 7 years initially and is renewable after every 10 years.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4310"/>
            <a:ext cx="8382000" cy="745490"/>
          </a:xfrm>
        </p:spPr>
        <p:txBody>
          <a:bodyPr>
            <a:normAutofit fontScale="90000"/>
          </a:bodyPr>
          <a:lstStyle/>
          <a:p>
            <a:r>
              <a:rPr lang="en-US" b="1" dirty="0">
                <a:latin typeface="Times New Roman" panose="02020603050405020304" charset="0"/>
                <a:cs typeface="Times New Roman" panose="02020603050405020304" charset="0"/>
              </a:rPr>
              <a:t>Industrial  design</a:t>
            </a:r>
          </a:p>
        </p:txBody>
      </p:sp>
      <p:sp>
        <p:nvSpPr>
          <p:cNvPr id="3" name="Content Placeholder 2"/>
          <p:cNvSpPr>
            <a:spLocks noGrp="1"/>
          </p:cNvSpPr>
          <p:nvPr>
            <p:ph idx="1"/>
          </p:nvPr>
        </p:nvSpPr>
        <p:spPr>
          <a:xfrm>
            <a:off x="304800" y="981075"/>
            <a:ext cx="8534400" cy="5495925"/>
          </a:xfrm>
        </p:spPr>
        <p:txBody>
          <a:bodyPr>
            <a:normAutofit lnSpcReduction="20000"/>
          </a:bodyPr>
          <a:lstStyle/>
          <a:p>
            <a:pPr algn="just">
              <a:lnSpc>
                <a:spcPct val="200000"/>
              </a:lnSpc>
              <a:buFont typeface="Wingdings" panose="05000000000000000000" pitchFamily="2" charset="2"/>
              <a:buChar char="Ø"/>
            </a:pPr>
            <a:r>
              <a:rPr lang="en-US" dirty="0">
                <a:latin typeface="Times New Roman" panose="02020603050405020304" charset="0"/>
                <a:cs typeface="Times New Roman" panose="02020603050405020304" charset="0"/>
              </a:rPr>
              <a:t>Is that aspect of a useful object which is artistic by an industrial process, manual or mechanical.</a:t>
            </a:r>
          </a:p>
          <a:p>
            <a:pPr algn="just">
              <a:lnSpc>
                <a:spcPct val="200000"/>
              </a:lnSpc>
              <a:buFont typeface="Wingdings" panose="05000000000000000000" pitchFamily="2" charset="2"/>
              <a:buChar char="Ø"/>
            </a:pPr>
            <a:r>
              <a:rPr lang="en-US" dirty="0">
                <a:latin typeface="Times New Roman" panose="02020603050405020304" charset="0"/>
                <a:cs typeface="Times New Roman" panose="02020603050405020304" charset="0"/>
              </a:rPr>
              <a:t>These include;</a:t>
            </a:r>
          </a:p>
          <a:p>
            <a:pPr lvl="1" algn="just">
              <a:lnSpc>
                <a:spcPct val="200000"/>
              </a:lnSpc>
              <a:buFont typeface="Wingdings" panose="05000000000000000000" pitchFamily="2" charset="2"/>
              <a:buChar char="§"/>
            </a:pPr>
            <a:r>
              <a:rPr lang="en-US" dirty="0">
                <a:latin typeface="Times New Roman" panose="02020603050405020304" charset="0"/>
                <a:cs typeface="Times New Roman" panose="02020603050405020304" charset="0"/>
              </a:rPr>
              <a:t>Shapes</a:t>
            </a:r>
          </a:p>
          <a:p>
            <a:pPr lvl="1" algn="just">
              <a:lnSpc>
                <a:spcPct val="200000"/>
              </a:lnSpc>
              <a:buFont typeface="Wingdings" panose="05000000000000000000" pitchFamily="2" charset="2"/>
              <a:buChar char="§"/>
            </a:pPr>
            <a:r>
              <a:rPr lang="en-US" dirty="0">
                <a:latin typeface="Times New Roman" panose="02020603050405020304" charset="0"/>
                <a:cs typeface="Times New Roman" panose="02020603050405020304" charset="0"/>
              </a:rPr>
              <a:t>Patterns</a:t>
            </a:r>
          </a:p>
          <a:p>
            <a:pPr lvl="1" algn="just">
              <a:lnSpc>
                <a:spcPct val="200000"/>
              </a:lnSpc>
              <a:buFont typeface="Wingdings" panose="05000000000000000000" pitchFamily="2" charset="2"/>
              <a:buChar char="§"/>
            </a:pPr>
            <a:r>
              <a:rPr lang="en-US" dirty="0">
                <a:latin typeface="Times New Roman" panose="02020603050405020304" charset="0"/>
                <a:cs typeface="Times New Roman" panose="02020603050405020304" charset="0"/>
              </a:rPr>
              <a:t>Colors etc or their combination.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TotalTime>
  <Words>1182</Words>
  <Application>Microsoft Office PowerPoint</Application>
  <PresentationFormat>On-screen Show (4:3)</PresentationFormat>
  <Paragraphs>121</Paragraphs>
  <Slides>20</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Times New Roman</vt:lpstr>
      <vt:lpstr>Wingdings</vt:lpstr>
      <vt:lpstr>Office Theme</vt:lpstr>
      <vt:lpstr>Business protection (Intellectual Property Right)</vt:lpstr>
      <vt:lpstr>Legal Framework</vt:lpstr>
      <vt:lpstr>Intellectual Property Laws </vt:lpstr>
      <vt:lpstr>Types of Intellectual Property (IP)</vt:lpstr>
      <vt:lpstr>Trade mark and Service mark</vt:lpstr>
      <vt:lpstr>Why Trade mark</vt:lpstr>
      <vt:lpstr>Why Trade mark cont’d</vt:lpstr>
      <vt:lpstr>Protecting your brand in Uganda</vt:lpstr>
      <vt:lpstr>Industrial  design</vt:lpstr>
      <vt:lpstr>Industrial  design cont’d</vt:lpstr>
      <vt:lpstr>PowerPoint Presentation</vt:lpstr>
      <vt:lpstr> Patents  </vt:lpstr>
      <vt:lpstr>Requirements for patentability</vt:lpstr>
      <vt:lpstr>Why patent?</vt:lpstr>
      <vt:lpstr>Trade secrets</vt:lpstr>
      <vt:lpstr>PowerPoint Presentation</vt:lpstr>
      <vt:lpstr>Copyrights  </vt:lpstr>
      <vt:lpstr>PowerPoint Presentation</vt:lpstr>
      <vt:lpstr>PowerPoint Presentation</vt:lpstr>
      <vt:lpstr>The importance of protecting intellectual property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protection (Intellectual Property Right)</dc:title>
  <dc:creator>janida</dc:creator>
  <cp:lastModifiedBy>Administrator</cp:lastModifiedBy>
  <cp:revision>72</cp:revision>
  <dcterms:created xsi:type="dcterms:W3CDTF">2017-11-03T06:50:00Z</dcterms:created>
  <dcterms:modified xsi:type="dcterms:W3CDTF">2026-04-08T18:42:07Z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E31AB949057D4BCC8F092104D1A2CAAD_13</vt:lpwstr>
  </property>
  <property fmtid="{D5CDD505-2E9C-101B-9397-08002B2CF9AE}" pid="3" name="KSOProductBuildVer">
    <vt:lpwstr>1033-12.2.0.17153</vt:lpwstr>
  </property>
</Properties>
</file>