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7" r:id="rId3"/>
    <p:sldId id="258" r:id="rId4"/>
    <p:sldId id="272" r:id="rId5"/>
    <p:sldId id="273" r:id="rId6"/>
    <p:sldId id="259" r:id="rId7"/>
    <p:sldId id="260" r:id="rId8"/>
    <p:sldId id="263" r:id="rId9"/>
    <p:sldId id="274" r:id="rId10"/>
    <p:sldId id="275" r:id="rId11"/>
    <p:sldId id="276" r:id="rId12"/>
    <p:sldId id="277" r:id="rId13"/>
    <p:sldId id="264" r:id="rId14"/>
    <p:sldId id="265" r:id="rId15"/>
    <p:sldId id="268" r:id="rId16"/>
    <p:sldId id="279" r:id="rId17"/>
  </p:sldIdLst>
  <p:sldSz cx="9144000" cy="6858000" type="screen4x3"/>
  <p:notesSz cx="6858000" cy="9144000"/>
  <p:defaultTextStyle>
    <a:defPPr>
      <a:defRPr lang="en-US"/>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p:scale>
          <a:sx n="58" d="100"/>
          <a:sy n="58" d="100"/>
        </p:scale>
        <p:origin x="152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2" name="Rectangle 2"/>
          <p:cNvSpPr>
            <a:spLocks noGrp="1" noChangeArrowheads="1"/>
          </p:cNvSpPr>
          <p:nvPr>
            <p:ph type="hdr" sz="quarter"/>
          </p:nvPr>
        </p:nvSpPr>
        <p:spPr bwMode="auto">
          <a:xfrm>
            <a:off x="2" y="1"/>
            <a:ext cx="3076575" cy="512763"/>
          </a:xfrm>
          <a:prstGeom prst="rect">
            <a:avLst/>
          </a:prstGeom>
          <a:noFill/>
          <a:ln w="9525">
            <a:noFill/>
            <a:miter lim="800000"/>
          </a:ln>
          <a:effectLst/>
        </p:spPr>
        <p:txBody>
          <a:bodyPr vert="horz" wrap="square" lIns="91492" tIns="45745" rIns="91492" bIns="45745" numCol="1" anchor="t" anchorCtr="0" compatLnSpc="1"/>
          <a:lstStyle>
            <a:lvl1pPr algn="l">
              <a:defRPr sz="1100"/>
            </a:lvl1pPr>
          </a:lstStyle>
          <a:p>
            <a:endParaRPr lang="en-US"/>
          </a:p>
        </p:txBody>
      </p:sp>
      <p:sp>
        <p:nvSpPr>
          <p:cNvPr id="1048663" name="Rectangle 3"/>
          <p:cNvSpPr>
            <a:spLocks noGrp="1" noChangeArrowheads="1"/>
          </p:cNvSpPr>
          <p:nvPr>
            <p:ph type="dt" idx="1"/>
          </p:nvPr>
        </p:nvSpPr>
        <p:spPr bwMode="auto">
          <a:xfrm>
            <a:off x="4021139" y="1"/>
            <a:ext cx="3076575" cy="512763"/>
          </a:xfrm>
          <a:prstGeom prst="rect">
            <a:avLst/>
          </a:prstGeom>
          <a:noFill/>
          <a:ln w="9525">
            <a:noFill/>
            <a:miter lim="800000"/>
          </a:ln>
          <a:effectLst/>
        </p:spPr>
        <p:txBody>
          <a:bodyPr vert="horz" wrap="square" lIns="91492" tIns="45745" rIns="91492" bIns="45745" numCol="1" anchor="t" anchorCtr="0" compatLnSpc="1"/>
          <a:lstStyle>
            <a:lvl1pPr algn="r">
              <a:defRPr sz="1100"/>
            </a:lvl1pPr>
          </a:lstStyle>
          <a:p>
            <a:endParaRPr lang="en-US"/>
          </a:p>
        </p:txBody>
      </p:sp>
      <p:sp>
        <p:nvSpPr>
          <p:cNvPr id="1048664"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ln>
          <a:effectLst/>
        </p:spPr>
      </p:sp>
      <p:sp>
        <p:nvSpPr>
          <p:cNvPr id="1048665" name="Rectangle 5"/>
          <p:cNvSpPr>
            <a:spLocks noGrp="1" noChangeArrowheads="1"/>
          </p:cNvSpPr>
          <p:nvPr>
            <p:ph type="body" sz="quarter" idx="3"/>
          </p:nvPr>
        </p:nvSpPr>
        <p:spPr bwMode="auto">
          <a:xfrm>
            <a:off x="709614" y="4862514"/>
            <a:ext cx="5680075" cy="4605337"/>
          </a:xfrm>
          <a:prstGeom prst="rect">
            <a:avLst/>
          </a:prstGeom>
          <a:noFill/>
          <a:ln w="9525">
            <a:noFill/>
            <a:miter lim="800000"/>
          </a:ln>
          <a:effectLst/>
        </p:spPr>
        <p:txBody>
          <a:bodyPr vert="horz" wrap="square" lIns="91492" tIns="45745" rIns="91492" bIns="45745"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6" name="Rectangle 6"/>
          <p:cNvSpPr>
            <a:spLocks noGrp="1" noChangeArrowheads="1"/>
          </p:cNvSpPr>
          <p:nvPr>
            <p:ph type="ftr" sz="quarter" idx="4"/>
          </p:nvPr>
        </p:nvSpPr>
        <p:spPr bwMode="auto">
          <a:xfrm>
            <a:off x="2" y="9720264"/>
            <a:ext cx="3076575" cy="512762"/>
          </a:xfrm>
          <a:prstGeom prst="rect">
            <a:avLst/>
          </a:prstGeom>
          <a:noFill/>
          <a:ln w="9525">
            <a:noFill/>
            <a:miter lim="800000"/>
          </a:ln>
          <a:effectLst/>
        </p:spPr>
        <p:txBody>
          <a:bodyPr vert="horz" wrap="square" lIns="91492" tIns="45745" rIns="91492" bIns="45745" numCol="1" anchor="b" anchorCtr="0" compatLnSpc="1"/>
          <a:lstStyle>
            <a:lvl1pPr algn="l">
              <a:defRPr sz="1100"/>
            </a:lvl1pPr>
          </a:lstStyle>
          <a:p>
            <a:endParaRPr lang="en-US"/>
          </a:p>
        </p:txBody>
      </p:sp>
      <p:sp>
        <p:nvSpPr>
          <p:cNvPr id="1048667" name="Rectangle 7"/>
          <p:cNvSpPr>
            <a:spLocks noGrp="1" noChangeArrowheads="1"/>
          </p:cNvSpPr>
          <p:nvPr>
            <p:ph type="sldNum" sz="quarter" idx="5"/>
          </p:nvPr>
        </p:nvSpPr>
        <p:spPr bwMode="auto">
          <a:xfrm>
            <a:off x="4021139" y="9720264"/>
            <a:ext cx="3076575" cy="512762"/>
          </a:xfrm>
          <a:prstGeom prst="rect">
            <a:avLst/>
          </a:prstGeom>
          <a:noFill/>
          <a:ln w="9525">
            <a:noFill/>
            <a:miter lim="800000"/>
          </a:ln>
          <a:effectLst/>
        </p:spPr>
        <p:txBody>
          <a:bodyPr vert="horz" wrap="square" lIns="91492" tIns="45745" rIns="91492" bIns="45745" numCol="1" anchor="b" anchorCtr="0" compatLnSpc="1"/>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4"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1048605"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048606" name="Date Placeholder 3"/>
          <p:cNvSpPr>
            <a:spLocks noGrp="1"/>
          </p:cNvSpPr>
          <p:nvPr>
            <p:ph type="dt" sz="half" idx="10"/>
          </p:nvPr>
        </p:nvSpPr>
        <p:spPr/>
        <p:txBody>
          <a:bodyPr/>
          <a:lstStyle/>
          <a:p>
            <a:pPr lvl="0"/>
            <a:endParaRPr lang="zh-CN" altLang="en-US" dirty="0"/>
          </a:p>
        </p:txBody>
      </p:sp>
      <p:sp>
        <p:nvSpPr>
          <p:cNvPr id="1048607" name="Footer Placeholder 4"/>
          <p:cNvSpPr>
            <a:spLocks noGrp="1"/>
          </p:cNvSpPr>
          <p:nvPr>
            <p:ph type="ftr" sz="quarter" idx="11"/>
          </p:nvPr>
        </p:nvSpPr>
        <p:spPr/>
        <p:txBody>
          <a:bodyPr/>
          <a:lstStyle/>
          <a:p>
            <a:pPr lvl="0"/>
            <a:endParaRPr lang="zh-CN" altLang="en-US" dirty="0"/>
          </a:p>
        </p:txBody>
      </p:sp>
      <p:sp>
        <p:nvSpPr>
          <p:cNvPr id="1048608"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29" name="Title 1"/>
          <p:cNvSpPr>
            <a:spLocks noGrp="1"/>
          </p:cNvSpPr>
          <p:nvPr>
            <p:ph type="title"/>
          </p:nvPr>
        </p:nvSpPr>
        <p:spPr/>
        <p:txBody>
          <a:bodyPr/>
          <a:lstStyle/>
          <a:p>
            <a:r>
              <a:rPr lang="en-US"/>
              <a:t>Click to edit Master title style</a:t>
            </a:r>
          </a:p>
        </p:txBody>
      </p:sp>
      <p:sp>
        <p:nvSpPr>
          <p:cNvPr id="1048630"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31" name="Date Placeholder 3"/>
          <p:cNvSpPr>
            <a:spLocks noGrp="1"/>
          </p:cNvSpPr>
          <p:nvPr>
            <p:ph type="dt" sz="half" idx="10"/>
          </p:nvPr>
        </p:nvSpPr>
        <p:spPr/>
        <p:txBody>
          <a:bodyPr/>
          <a:lstStyle/>
          <a:p>
            <a:pPr lvl="0"/>
            <a:endParaRPr lang="zh-CN" altLang="en-US" dirty="0"/>
          </a:p>
        </p:txBody>
      </p:sp>
      <p:sp>
        <p:nvSpPr>
          <p:cNvPr id="1048632" name="Footer Placeholder 4"/>
          <p:cNvSpPr>
            <a:spLocks noGrp="1"/>
          </p:cNvSpPr>
          <p:nvPr>
            <p:ph type="ftr" sz="quarter" idx="11"/>
          </p:nvPr>
        </p:nvSpPr>
        <p:spPr/>
        <p:txBody>
          <a:bodyPr/>
          <a:lstStyle/>
          <a:p>
            <a:pPr lvl="0"/>
            <a:endParaRPr lang="zh-CN" altLang="en-US" dirty="0"/>
          </a:p>
        </p:txBody>
      </p:sp>
      <p:sp>
        <p:nvSpPr>
          <p:cNvPr id="1048633"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18"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1048619" name="Vertical Text Placeholder 2"/>
          <p:cNvSpPr>
            <a:spLocks noGrp="1"/>
          </p:cNvSpPr>
          <p:nvPr>
            <p:ph type="body" orient="vert" idx="1"/>
          </p:nvPr>
        </p:nvSpPr>
        <p:spPr>
          <a:xfrm>
            <a:off x="457200" y="274638"/>
            <a:ext cx="60529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20" name="Date Placeholder 3"/>
          <p:cNvSpPr>
            <a:spLocks noGrp="1"/>
          </p:cNvSpPr>
          <p:nvPr>
            <p:ph type="dt" sz="half" idx="10"/>
          </p:nvPr>
        </p:nvSpPr>
        <p:spPr/>
        <p:txBody>
          <a:bodyPr/>
          <a:lstStyle/>
          <a:p>
            <a:pPr lvl="0"/>
            <a:endParaRPr lang="zh-CN" altLang="en-US" dirty="0"/>
          </a:p>
        </p:txBody>
      </p:sp>
      <p:sp>
        <p:nvSpPr>
          <p:cNvPr id="1048621" name="Footer Placeholder 4"/>
          <p:cNvSpPr>
            <a:spLocks noGrp="1"/>
          </p:cNvSpPr>
          <p:nvPr>
            <p:ph type="ftr" sz="quarter" idx="11"/>
          </p:nvPr>
        </p:nvSpPr>
        <p:spPr/>
        <p:txBody>
          <a:bodyPr/>
          <a:lstStyle/>
          <a:p>
            <a:pPr lvl="0"/>
            <a:endParaRPr lang="zh-CN" altLang="en-US" dirty="0"/>
          </a:p>
        </p:txBody>
      </p:sp>
      <p:sp>
        <p:nvSpPr>
          <p:cNvPr id="1048622"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1048613" name="Title 1"/>
          <p:cNvSpPr>
            <a:spLocks noGrp="1"/>
          </p:cNvSpPr>
          <p:nvPr>
            <p:ph type="title"/>
          </p:nvPr>
        </p:nvSpPr>
        <p:spPr/>
        <p:txBody>
          <a:bodyPr/>
          <a:lstStyle/>
          <a:p>
            <a:r>
              <a:rPr lang="en-US"/>
              <a:t>Click to edit Master title style</a:t>
            </a:r>
          </a:p>
        </p:txBody>
      </p:sp>
      <p:sp>
        <p:nvSpPr>
          <p:cNvPr id="1048614"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15" name="Date Placeholder 3"/>
          <p:cNvSpPr>
            <a:spLocks noGrp="1"/>
          </p:cNvSpPr>
          <p:nvPr>
            <p:ph type="dt" sz="half" idx="10"/>
          </p:nvPr>
        </p:nvSpPr>
        <p:spPr/>
        <p:txBody>
          <a:bodyPr/>
          <a:lstStyle/>
          <a:p>
            <a:pPr lvl="0"/>
            <a:endParaRPr lang="zh-CN" altLang="en-US" dirty="0"/>
          </a:p>
        </p:txBody>
      </p:sp>
      <p:sp>
        <p:nvSpPr>
          <p:cNvPr id="1048616" name="Footer Placeholder 4"/>
          <p:cNvSpPr>
            <a:spLocks noGrp="1"/>
          </p:cNvSpPr>
          <p:nvPr>
            <p:ph type="ftr" sz="quarter" idx="11"/>
          </p:nvPr>
        </p:nvSpPr>
        <p:spPr/>
        <p:txBody>
          <a:bodyPr/>
          <a:lstStyle/>
          <a:p>
            <a:pPr lvl="0"/>
            <a:endParaRPr lang="zh-CN" altLang="en-US" dirty="0"/>
          </a:p>
        </p:txBody>
      </p:sp>
      <p:sp>
        <p:nvSpPr>
          <p:cNvPr id="1048617"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t>Click to edit Master title style</a:t>
            </a:r>
          </a:p>
        </p:txBody>
      </p:sp>
      <p:sp>
        <p:nvSpPr>
          <p:cNvPr id="1048582"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3" name="Date Placeholder 3"/>
          <p:cNvSpPr>
            <a:spLocks noGrp="1"/>
          </p:cNvSpPr>
          <p:nvPr>
            <p:ph type="dt" sz="half" idx="10"/>
          </p:nvPr>
        </p:nvSpPr>
        <p:spPr/>
        <p:txBody>
          <a:bodyPr/>
          <a:lstStyle/>
          <a:p>
            <a:pPr lvl="0"/>
            <a:endParaRPr lang="zh-CN" altLang="en-US" dirty="0"/>
          </a:p>
        </p:txBody>
      </p:sp>
      <p:sp>
        <p:nvSpPr>
          <p:cNvPr id="1048584" name="Footer Placeholder 4"/>
          <p:cNvSpPr>
            <a:spLocks noGrp="1"/>
          </p:cNvSpPr>
          <p:nvPr>
            <p:ph type="ftr" sz="quarter" idx="11"/>
          </p:nvPr>
        </p:nvSpPr>
        <p:spPr/>
        <p:txBody>
          <a:bodyPr/>
          <a:lstStyle/>
          <a:p>
            <a:pPr lvl="0"/>
            <a:endParaRPr lang="zh-CN" altLang="en-US" dirty="0"/>
          </a:p>
        </p:txBody>
      </p:sp>
      <p:sp>
        <p:nvSpPr>
          <p:cNvPr id="1048585"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34" name="Title 1"/>
          <p:cNvSpPr>
            <a:spLocks noGrp="1"/>
          </p:cNvSpPr>
          <p:nvPr>
            <p:ph type="title"/>
          </p:nvPr>
        </p:nvSpPr>
        <p:spPr>
          <a:xfrm>
            <a:off x="623888" y="1709738"/>
            <a:ext cx="7886700" cy="2852737"/>
          </a:xfrm>
        </p:spPr>
        <p:txBody>
          <a:bodyPr anchor="b"/>
          <a:lstStyle>
            <a:lvl1pPr>
              <a:defRPr sz="4500"/>
            </a:lvl1pPr>
          </a:lstStyle>
          <a:p>
            <a:r>
              <a:rPr lang="en-US"/>
              <a:t>Click to edit Master title style</a:t>
            </a:r>
          </a:p>
        </p:txBody>
      </p:sp>
      <p:sp>
        <p:nvSpPr>
          <p:cNvPr id="1048635"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048636" name="Date Placeholder 3"/>
          <p:cNvSpPr>
            <a:spLocks noGrp="1"/>
          </p:cNvSpPr>
          <p:nvPr>
            <p:ph type="dt" sz="half" idx="10"/>
          </p:nvPr>
        </p:nvSpPr>
        <p:spPr/>
        <p:txBody>
          <a:bodyPr/>
          <a:lstStyle/>
          <a:p>
            <a:pPr lvl="0"/>
            <a:endParaRPr lang="zh-CN" altLang="en-US" dirty="0"/>
          </a:p>
        </p:txBody>
      </p:sp>
      <p:sp>
        <p:nvSpPr>
          <p:cNvPr id="1048637" name="Footer Placeholder 4"/>
          <p:cNvSpPr>
            <a:spLocks noGrp="1"/>
          </p:cNvSpPr>
          <p:nvPr>
            <p:ph type="ftr" sz="quarter" idx="11"/>
          </p:nvPr>
        </p:nvSpPr>
        <p:spPr/>
        <p:txBody>
          <a:bodyPr/>
          <a:lstStyle/>
          <a:p>
            <a:pPr lvl="0"/>
            <a:endParaRPr lang="zh-CN" altLang="en-US" dirty="0"/>
          </a:p>
        </p:txBody>
      </p:sp>
      <p:sp>
        <p:nvSpPr>
          <p:cNvPr id="1048638" name="Slide Number Placeholder 5"/>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39" name="Title 1"/>
          <p:cNvSpPr>
            <a:spLocks noGrp="1"/>
          </p:cNvSpPr>
          <p:nvPr>
            <p:ph type="title"/>
          </p:nvPr>
        </p:nvSpPr>
        <p:spPr/>
        <p:txBody>
          <a:bodyPr/>
          <a:lstStyle/>
          <a:p>
            <a:r>
              <a:rPr lang="en-US"/>
              <a:t>Click to edit Master title style</a:t>
            </a:r>
          </a:p>
        </p:txBody>
      </p:sp>
      <p:sp>
        <p:nvSpPr>
          <p:cNvPr id="1048640" name="Content Placeholder 2"/>
          <p:cNvSpPr>
            <a:spLocks noGrp="1"/>
          </p:cNvSpPr>
          <p:nvPr>
            <p:ph sz="half" idx="1"/>
          </p:nvPr>
        </p:nvSpPr>
        <p:spPr>
          <a:xfrm>
            <a:off x="457200" y="1600200"/>
            <a:ext cx="4032504"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1" name="Content Placeholder 3"/>
          <p:cNvSpPr>
            <a:spLocks noGrp="1"/>
          </p:cNvSpPr>
          <p:nvPr>
            <p:ph sz="half" idx="2"/>
          </p:nvPr>
        </p:nvSpPr>
        <p:spPr>
          <a:xfrm>
            <a:off x="4654296" y="1600200"/>
            <a:ext cx="4032504"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2" name="Date Placeholder 4"/>
          <p:cNvSpPr>
            <a:spLocks noGrp="1"/>
          </p:cNvSpPr>
          <p:nvPr>
            <p:ph type="dt" sz="half" idx="10"/>
          </p:nvPr>
        </p:nvSpPr>
        <p:spPr/>
        <p:txBody>
          <a:bodyPr/>
          <a:lstStyle/>
          <a:p>
            <a:pPr lvl="0"/>
            <a:endParaRPr lang="zh-CN" altLang="en-US" dirty="0"/>
          </a:p>
        </p:txBody>
      </p:sp>
      <p:sp>
        <p:nvSpPr>
          <p:cNvPr id="1048643" name="Footer Placeholder 5"/>
          <p:cNvSpPr>
            <a:spLocks noGrp="1"/>
          </p:cNvSpPr>
          <p:nvPr>
            <p:ph type="ftr" sz="quarter" idx="11"/>
          </p:nvPr>
        </p:nvSpPr>
        <p:spPr/>
        <p:txBody>
          <a:bodyPr/>
          <a:lstStyle/>
          <a:p>
            <a:pPr lvl="0"/>
            <a:endParaRPr lang="zh-CN" altLang="en-US" dirty="0"/>
          </a:p>
        </p:txBody>
      </p:sp>
      <p:sp>
        <p:nvSpPr>
          <p:cNvPr id="1048644" name="Slide Number Placeholder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5" name="Title 1"/>
          <p:cNvSpPr>
            <a:spLocks noGrp="1"/>
          </p:cNvSpPr>
          <p:nvPr>
            <p:ph type="title"/>
          </p:nvPr>
        </p:nvSpPr>
        <p:spPr>
          <a:xfrm>
            <a:off x="629841" y="365125"/>
            <a:ext cx="7886700" cy="1325563"/>
          </a:xfrm>
        </p:spPr>
        <p:txBody>
          <a:bodyPr/>
          <a:lstStyle/>
          <a:p>
            <a:r>
              <a:rPr lang="en-US"/>
              <a:t>Click to edit Master title style</a:t>
            </a:r>
          </a:p>
        </p:txBody>
      </p:sp>
      <p:sp>
        <p:nvSpPr>
          <p:cNvPr id="1048646"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647" name="Content Placeholder 3"/>
          <p:cNvSpPr>
            <a:spLocks noGrp="1"/>
          </p:cNvSpPr>
          <p:nvPr>
            <p:ph sz="half" idx="2"/>
          </p:nvPr>
        </p:nvSpPr>
        <p:spPr>
          <a:xfrm>
            <a:off x="629841"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8"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649"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0" name="Date Placeholder 6"/>
          <p:cNvSpPr>
            <a:spLocks noGrp="1"/>
          </p:cNvSpPr>
          <p:nvPr>
            <p:ph type="dt" sz="half" idx="10"/>
          </p:nvPr>
        </p:nvSpPr>
        <p:spPr/>
        <p:txBody>
          <a:bodyPr/>
          <a:lstStyle/>
          <a:p>
            <a:pPr lvl="0"/>
            <a:endParaRPr lang="zh-CN" altLang="en-US" dirty="0"/>
          </a:p>
        </p:txBody>
      </p:sp>
      <p:sp>
        <p:nvSpPr>
          <p:cNvPr id="1048651" name="Footer Placeholder 7"/>
          <p:cNvSpPr>
            <a:spLocks noGrp="1"/>
          </p:cNvSpPr>
          <p:nvPr>
            <p:ph type="ftr" sz="quarter" idx="11"/>
          </p:nvPr>
        </p:nvSpPr>
        <p:spPr/>
        <p:txBody>
          <a:bodyPr/>
          <a:lstStyle/>
          <a:p>
            <a:pPr lvl="0"/>
            <a:endParaRPr lang="zh-CN" altLang="en-US" dirty="0"/>
          </a:p>
        </p:txBody>
      </p:sp>
      <p:sp>
        <p:nvSpPr>
          <p:cNvPr id="1048652" name="Slide Number Placeholder 8"/>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09" name="Title 1"/>
          <p:cNvSpPr>
            <a:spLocks noGrp="1"/>
          </p:cNvSpPr>
          <p:nvPr>
            <p:ph type="title"/>
          </p:nvPr>
        </p:nvSpPr>
        <p:spPr/>
        <p:txBody>
          <a:bodyPr/>
          <a:lstStyle/>
          <a:p>
            <a:r>
              <a:rPr lang="en-US"/>
              <a:t>Click to edit Master title style</a:t>
            </a:r>
          </a:p>
        </p:txBody>
      </p:sp>
      <p:sp>
        <p:nvSpPr>
          <p:cNvPr id="1048610" name="Date Placeholder 2"/>
          <p:cNvSpPr>
            <a:spLocks noGrp="1"/>
          </p:cNvSpPr>
          <p:nvPr>
            <p:ph type="dt" sz="half" idx="10"/>
          </p:nvPr>
        </p:nvSpPr>
        <p:spPr/>
        <p:txBody>
          <a:bodyPr/>
          <a:lstStyle/>
          <a:p>
            <a:pPr lvl="0"/>
            <a:endParaRPr lang="zh-CN" altLang="en-US" dirty="0"/>
          </a:p>
        </p:txBody>
      </p:sp>
      <p:sp>
        <p:nvSpPr>
          <p:cNvPr id="1048611" name="Footer Placeholder 3"/>
          <p:cNvSpPr>
            <a:spLocks noGrp="1"/>
          </p:cNvSpPr>
          <p:nvPr>
            <p:ph type="ftr" sz="quarter" idx="11"/>
          </p:nvPr>
        </p:nvSpPr>
        <p:spPr/>
        <p:txBody>
          <a:bodyPr/>
          <a:lstStyle/>
          <a:p>
            <a:pPr lvl="0"/>
            <a:endParaRPr lang="zh-CN" altLang="en-US" dirty="0"/>
          </a:p>
        </p:txBody>
      </p:sp>
      <p:sp>
        <p:nvSpPr>
          <p:cNvPr id="1048612" name="Slide Number Placeholder 4"/>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53" name="Date Placeholder 1"/>
          <p:cNvSpPr>
            <a:spLocks noGrp="1"/>
          </p:cNvSpPr>
          <p:nvPr>
            <p:ph type="dt" sz="half" idx="10"/>
          </p:nvPr>
        </p:nvSpPr>
        <p:spPr/>
        <p:txBody>
          <a:bodyPr/>
          <a:lstStyle/>
          <a:p>
            <a:pPr lvl="0"/>
            <a:endParaRPr lang="zh-CN" altLang="en-US" dirty="0"/>
          </a:p>
        </p:txBody>
      </p:sp>
      <p:sp>
        <p:nvSpPr>
          <p:cNvPr id="1048654" name="Footer Placeholder 2"/>
          <p:cNvSpPr>
            <a:spLocks noGrp="1"/>
          </p:cNvSpPr>
          <p:nvPr>
            <p:ph type="ftr" sz="quarter" idx="11"/>
          </p:nvPr>
        </p:nvSpPr>
        <p:spPr/>
        <p:txBody>
          <a:bodyPr/>
          <a:lstStyle/>
          <a:p>
            <a:pPr lvl="0"/>
            <a:endParaRPr lang="zh-CN" altLang="en-US" dirty="0"/>
          </a:p>
        </p:txBody>
      </p:sp>
      <p:sp>
        <p:nvSpPr>
          <p:cNvPr id="1048655" name="Slide Number Placeholder 3"/>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56"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8657"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8"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659" name="Date Placeholder 4"/>
          <p:cNvSpPr>
            <a:spLocks noGrp="1"/>
          </p:cNvSpPr>
          <p:nvPr>
            <p:ph type="dt" sz="half" idx="10"/>
          </p:nvPr>
        </p:nvSpPr>
        <p:spPr/>
        <p:txBody>
          <a:bodyPr/>
          <a:lstStyle/>
          <a:p>
            <a:pPr lvl="0"/>
            <a:endParaRPr lang="zh-CN" altLang="en-US" dirty="0"/>
          </a:p>
        </p:txBody>
      </p:sp>
      <p:sp>
        <p:nvSpPr>
          <p:cNvPr id="1048660" name="Footer Placeholder 5"/>
          <p:cNvSpPr>
            <a:spLocks noGrp="1"/>
          </p:cNvSpPr>
          <p:nvPr>
            <p:ph type="ftr" sz="quarter" idx="11"/>
          </p:nvPr>
        </p:nvSpPr>
        <p:spPr/>
        <p:txBody>
          <a:bodyPr/>
          <a:lstStyle/>
          <a:p>
            <a:pPr lvl="0"/>
            <a:endParaRPr lang="zh-CN" altLang="en-US" dirty="0"/>
          </a:p>
        </p:txBody>
      </p:sp>
      <p:sp>
        <p:nvSpPr>
          <p:cNvPr id="1048661" name="Slide Number Placeholder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23"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8624"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1048625"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626" name="Date Placeholder 4"/>
          <p:cNvSpPr>
            <a:spLocks noGrp="1"/>
          </p:cNvSpPr>
          <p:nvPr>
            <p:ph type="dt" sz="half" idx="10"/>
          </p:nvPr>
        </p:nvSpPr>
        <p:spPr/>
        <p:txBody>
          <a:bodyPr/>
          <a:lstStyle/>
          <a:p>
            <a:pPr lvl="0"/>
            <a:endParaRPr lang="zh-CN" altLang="en-US" dirty="0"/>
          </a:p>
        </p:txBody>
      </p:sp>
      <p:sp>
        <p:nvSpPr>
          <p:cNvPr id="1048627" name="Footer Placeholder 5"/>
          <p:cNvSpPr>
            <a:spLocks noGrp="1"/>
          </p:cNvSpPr>
          <p:nvPr>
            <p:ph type="ftr" sz="quarter" idx="11"/>
          </p:nvPr>
        </p:nvSpPr>
        <p:spPr/>
        <p:txBody>
          <a:bodyPr/>
          <a:lstStyle/>
          <a:p>
            <a:pPr lvl="0"/>
            <a:endParaRPr lang="zh-CN" altLang="en-US" dirty="0"/>
          </a:p>
        </p:txBody>
      </p:sp>
      <p:sp>
        <p:nvSpPr>
          <p:cNvPr id="1048628" name="Slide Number Placeholder 6"/>
          <p:cNvSpPr>
            <a:spLocks noGrp="1"/>
          </p:cNvSpPr>
          <p:nvPr>
            <p:ph type="sldNum" sz="quarter" idx="12"/>
          </p:nvPr>
        </p:nvSpPr>
        <p:spPr/>
        <p:txBody>
          <a:bodyPr/>
          <a:lstStyle/>
          <a:p>
            <a:pPr lvl="0"/>
            <a:fld id="{9A0DB2DC-4C9A-4742-B13C-FB6460FD3503}" type="slidenum">
              <a:rPr lang="zh-CN" altLang="en-US" dirty="0"/>
              <a:t>‹#›</a:t>
            </a:fld>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48576" name="Title 1025"/>
          <p:cNvSpPr>
            <a:spLocks noGrp="1"/>
          </p:cNvSpPr>
          <p:nvPr>
            <p:ph type="title"/>
          </p:nvPr>
        </p:nvSpPr>
        <p:spPr>
          <a:xfrm>
            <a:off x="457200" y="274638"/>
            <a:ext cx="8229600" cy="1143000"/>
          </a:xfrm>
          <a:prstGeom prst="rect">
            <a:avLst/>
          </a:prstGeom>
          <a:noFill/>
          <a:ln w="9525">
            <a:noFill/>
          </a:ln>
        </p:spPr>
        <p:txBody>
          <a:bodyPr anchor="ctr" anchorCtr="0"/>
          <a:lstStyle/>
          <a:p>
            <a:pPr lvl="0"/>
            <a:r>
              <a:t>Click to edit Master title style</a:t>
            </a:r>
          </a:p>
        </p:txBody>
      </p:sp>
      <p:sp>
        <p:nvSpPr>
          <p:cNvPr id="1048577" name="Text Placeholder 1026"/>
          <p:cNvSpPr>
            <a:spLocks noGrp="1"/>
          </p:cNvSpPr>
          <p:nvPr>
            <p:ph type="body" idx="1"/>
          </p:nvPr>
        </p:nvSpPr>
        <p:spPr>
          <a:xfrm>
            <a:off x="457200" y="1600200"/>
            <a:ext cx="8229600" cy="4525963"/>
          </a:xfrm>
          <a:prstGeom prst="rect">
            <a:avLst/>
          </a:prstGeom>
          <a:noFill/>
          <a:ln w="9525">
            <a:noFill/>
          </a:ln>
        </p:spPr>
        <p:txBody>
          <a:bodyPr/>
          <a:lstStyle/>
          <a:p>
            <a:pPr lvl="0"/>
            <a:r>
              <a:t>Click to edit Master text styles</a:t>
            </a:r>
          </a:p>
          <a:p>
            <a:pPr lvl="1"/>
            <a:r>
              <a:t>Second level</a:t>
            </a:r>
          </a:p>
          <a:p>
            <a:pPr lvl="2"/>
            <a:r>
              <a:t>Third level</a:t>
            </a:r>
          </a:p>
          <a:p>
            <a:pPr lvl="3"/>
            <a:r>
              <a:t>Fourth level</a:t>
            </a:r>
          </a:p>
          <a:p>
            <a:pPr lvl="4"/>
            <a:r>
              <a:t>Fifth level</a:t>
            </a:r>
          </a:p>
        </p:txBody>
      </p:sp>
      <p:sp>
        <p:nvSpPr>
          <p:cNvPr id="1048578" name="Date Placeholder 1027"/>
          <p:cNvSpPr>
            <a:spLocks noGrp="1"/>
          </p:cNvSpPr>
          <p:nvPr>
            <p:ph type="dt" sz="half" idx="2"/>
          </p:nvPr>
        </p:nvSpPr>
        <p:spPr>
          <a:xfrm>
            <a:off x="457200" y="6245225"/>
            <a:ext cx="2133600" cy="476250"/>
          </a:xfrm>
          <a:prstGeom prst="rect">
            <a:avLst/>
          </a:prstGeom>
          <a:noFill/>
          <a:ln w="9525">
            <a:noFill/>
          </a:ln>
        </p:spPr>
        <p:txBody>
          <a:bodyPr/>
          <a:lstStyle>
            <a:lvl1pPr>
              <a:defRPr sz="1400">
                <a:ea typeface="SimSun" panose="02010600030101010101" pitchFamily="2" charset="-122"/>
              </a:defRPr>
            </a:lvl1pPr>
          </a:lstStyle>
          <a:p>
            <a:pPr lvl="0"/>
            <a:endParaRPr lang="zh-CN" altLang="en-US" dirty="0"/>
          </a:p>
        </p:txBody>
      </p:sp>
      <p:sp>
        <p:nvSpPr>
          <p:cNvPr id="1048579" name="Footer Placeholder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ea typeface="SimSun" panose="02010600030101010101" pitchFamily="2" charset="-122"/>
              </a:defRPr>
            </a:lvl1pPr>
          </a:lstStyle>
          <a:p>
            <a:pPr lvl="0"/>
            <a:endParaRPr lang="zh-CN" altLang="en-US" dirty="0"/>
          </a:p>
        </p:txBody>
      </p:sp>
      <p:sp>
        <p:nvSpPr>
          <p:cNvPr id="1048580" name="Slide Number Placeholder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ea typeface="SimSun" panose="02010600030101010101" pitchFamily="2" charset="-122"/>
              </a:defRPr>
            </a:lvl1pPr>
          </a:lstStyle>
          <a:p>
            <a:pPr lvl="0"/>
            <a:fld id="{9A0DB2DC-4C9A-4742-B13C-FB6460FD3503}" type="slidenum">
              <a:rPr lang="zh-CN" altLang="en-US" dirty="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3"/>
          <p:cNvSpPr>
            <a:spLocks noGrp="1"/>
          </p:cNvSpPr>
          <p:nvPr>
            <p:ph type="title"/>
          </p:nvPr>
        </p:nvSpPr>
        <p:spPr>
          <a:xfrm>
            <a:off x="457200" y="108585"/>
            <a:ext cx="8229600" cy="903605"/>
          </a:xfrm>
        </p:spPr>
        <p:txBody>
          <a:bodyPr/>
          <a:lstStyle/>
          <a:p>
            <a:r>
              <a:rPr lang="en-US" sz="4000" b="1">
                <a:latin typeface="Times New Roman" panose="02020603050405020304" charset="0"/>
                <a:cs typeface="Times New Roman" panose="02020603050405020304" charset="0"/>
              </a:rPr>
              <a:t>BUILDING A BUSINESS TEAM</a:t>
            </a:r>
          </a:p>
        </p:txBody>
      </p:sp>
      <p:sp>
        <p:nvSpPr>
          <p:cNvPr id="1048587" name="Content Placeholder 4"/>
          <p:cNvSpPr>
            <a:spLocks noGrp="1"/>
          </p:cNvSpPr>
          <p:nvPr>
            <p:ph idx="1"/>
          </p:nvPr>
        </p:nvSpPr>
        <p:spPr>
          <a:xfrm>
            <a:off x="135890" y="951230"/>
            <a:ext cx="8900606" cy="5729605"/>
          </a:xfrm>
        </p:spPr>
        <p:txBody>
          <a:bodyPr/>
          <a:lstStyle/>
          <a:p>
            <a:pPr algn="just">
              <a:buFont typeface="Wingdings" panose="05000000000000000000" charset="0"/>
              <a:buChar char="Ø"/>
            </a:pPr>
            <a:r>
              <a:rPr lang="en-US" dirty="0">
                <a:latin typeface="Times New Roman" panose="02020603050405020304" charset="0"/>
                <a:cs typeface="Times New Roman" panose="02020603050405020304" charset="0"/>
              </a:rPr>
              <a:t>A business team is a group of people who make different contributions towards the achievement of a common goal.</a:t>
            </a:r>
          </a:p>
          <a:p>
            <a:pPr algn="just">
              <a:buFont typeface="Wingdings" panose="05000000000000000000" charset="0"/>
              <a:buChar char="Ø"/>
            </a:pPr>
            <a:r>
              <a:rPr lang="en-US" altLang="en-US" sz="2400" b="1" dirty="0">
                <a:latin typeface="Times New Roman" panose="02020603050405020304" pitchFamily="18" charset="0"/>
                <a:cs typeface="Times New Roman" panose="02020603050405020304" pitchFamily="18" charset="0"/>
              </a:rPr>
              <a:t>Why Do Teams Matter in Entrepreneurship?</a:t>
            </a:r>
            <a:endParaRPr lang="en-US" altLang="en-US" sz="2400" dirty="0">
              <a:latin typeface="Times New Roman" panose="02020603050405020304" pitchFamily="18" charset="0"/>
              <a:cs typeface="Times New Roman" panose="02020603050405020304" pitchFamily="18" charset="0"/>
            </a:endParaRPr>
          </a:p>
          <a:p>
            <a:pPr lvl="1" algn="just"/>
            <a:r>
              <a:rPr lang="en-US" altLang="en-US" sz="2400" dirty="0">
                <a:latin typeface="Times New Roman" panose="02020603050405020304" pitchFamily="18" charset="0"/>
                <a:cs typeface="Times New Roman" panose="02020603050405020304" pitchFamily="18" charset="0"/>
              </a:rPr>
              <a:t>No single entrepreneur can possess </a:t>
            </a:r>
            <a:r>
              <a:rPr lang="en-US" altLang="en-US" sz="2400" b="1" dirty="0">
                <a:latin typeface="Times New Roman" panose="02020603050405020304" pitchFamily="18" charset="0"/>
                <a:cs typeface="Times New Roman" panose="02020603050405020304" pitchFamily="18" charset="0"/>
              </a:rPr>
              <a:t>all skills</a:t>
            </a:r>
            <a:r>
              <a:rPr lang="en-US" altLang="en-US" sz="2400" dirty="0">
                <a:latin typeface="Times New Roman" panose="02020603050405020304" pitchFamily="18" charset="0"/>
                <a:cs typeface="Times New Roman" panose="02020603050405020304" pitchFamily="18" charset="0"/>
              </a:rPr>
              <a:t> needed (finance, marketing, operations, innovation, legal, etc.).</a:t>
            </a:r>
          </a:p>
          <a:p>
            <a:pPr lvl="1" algn="just"/>
            <a:r>
              <a:rPr lang="en-US" altLang="en-US" sz="2400" dirty="0">
                <a:latin typeface="Times New Roman" panose="02020603050405020304" pitchFamily="18" charset="0"/>
                <a:cs typeface="Times New Roman" panose="02020603050405020304" pitchFamily="18" charset="0"/>
              </a:rPr>
              <a:t>Strong teams increase chances of </a:t>
            </a:r>
            <a:r>
              <a:rPr lang="en-US" altLang="en-US" sz="2400" b="1" dirty="0">
                <a:latin typeface="Times New Roman" panose="02020603050405020304" pitchFamily="18" charset="0"/>
                <a:cs typeface="Times New Roman" panose="02020603050405020304" pitchFamily="18" charset="0"/>
              </a:rPr>
              <a:t>venture success</a:t>
            </a:r>
            <a:r>
              <a:rPr lang="en-US" altLang="en-US" sz="2400"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investor confidence</a:t>
            </a:r>
            <a:r>
              <a:rPr lang="en-US" altLang="en-US" sz="2400" dirty="0">
                <a:latin typeface="Times New Roman" panose="02020603050405020304" pitchFamily="18" charset="0"/>
                <a:cs typeface="Times New Roman" panose="02020603050405020304" pitchFamily="18" charset="0"/>
              </a:rPr>
              <a:t>, and </a:t>
            </a:r>
            <a:r>
              <a:rPr lang="en-US" altLang="en-US" sz="2400" b="1" dirty="0">
                <a:latin typeface="Times New Roman" panose="02020603050405020304" pitchFamily="18" charset="0"/>
                <a:cs typeface="Times New Roman" panose="02020603050405020304" pitchFamily="18" charset="0"/>
              </a:rPr>
              <a:t>sustainability</a:t>
            </a:r>
            <a:r>
              <a:rPr lang="en-US" altLang="en-US" sz="2400" dirty="0">
                <a:latin typeface="Times New Roman" panose="02020603050405020304" pitchFamily="18" charset="0"/>
                <a:cs typeface="Times New Roman" panose="02020603050405020304" pitchFamily="18" charset="0"/>
              </a:rPr>
              <a:t>.</a:t>
            </a:r>
          </a:p>
          <a:p>
            <a:pPr lvl="1" algn="just"/>
            <a:r>
              <a:rPr lang="en-US" altLang="en-US" sz="2400" dirty="0">
                <a:latin typeface="Times New Roman" panose="02020603050405020304" pitchFamily="18" charset="0"/>
                <a:cs typeface="Times New Roman" panose="02020603050405020304" pitchFamily="18" charset="0"/>
              </a:rPr>
              <a:t>Teams bring </a:t>
            </a:r>
            <a:r>
              <a:rPr lang="en-US" altLang="en-US" sz="2400" b="1" dirty="0">
                <a:latin typeface="Times New Roman" panose="02020603050405020304" pitchFamily="18" charset="0"/>
                <a:cs typeface="Times New Roman" panose="02020603050405020304" pitchFamily="18" charset="0"/>
              </a:rPr>
              <a:t>diverse perspectives</a:t>
            </a:r>
            <a:r>
              <a:rPr lang="en-US" altLang="en-US" sz="2400" dirty="0">
                <a:latin typeface="Times New Roman" panose="02020603050405020304" pitchFamily="18" charset="0"/>
                <a:cs typeface="Times New Roman" panose="02020603050405020304" pitchFamily="18" charset="0"/>
              </a:rPr>
              <a:t>, shared responsibility, and resilience in uncertain markets.</a:t>
            </a:r>
          </a:p>
          <a:p>
            <a:pPr lvl="1" algn="just"/>
            <a:r>
              <a:rPr lang="en-US" altLang="en-US" sz="2400" b="1" dirty="0">
                <a:latin typeface="Times New Roman" panose="02020603050405020304" pitchFamily="18" charset="0"/>
                <a:cs typeface="Times New Roman" panose="02020603050405020304" pitchFamily="18" charset="0"/>
              </a:rPr>
              <a:t>Example:</a:t>
            </a:r>
            <a:r>
              <a:rPr lang="en-US" altLang="en-US" sz="2400" dirty="0">
                <a:latin typeface="Times New Roman" panose="02020603050405020304" pitchFamily="18" charset="0"/>
                <a:cs typeface="Times New Roman" panose="02020603050405020304" pitchFamily="18" charset="0"/>
              </a:rPr>
              <a:t> Many successful start-ups (e.g., Google, Apple, </a:t>
            </a:r>
            <a:r>
              <a:rPr lang="en-US" altLang="en-US" sz="2400" dirty="0" err="1">
                <a:latin typeface="Times New Roman" panose="02020603050405020304" pitchFamily="18" charset="0"/>
                <a:cs typeface="Times New Roman" panose="02020603050405020304" pitchFamily="18" charset="0"/>
              </a:rPr>
              <a:t>SafeBoda</a:t>
            </a:r>
            <a:r>
              <a:rPr lang="en-US" altLang="en-US" sz="2400" dirty="0">
                <a:latin typeface="Times New Roman" panose="02020603050405020304" pitchFamily="18" charset="0"/>
                <a:cs typeface="Times New Roman" panose="02020603050405020304" pitchFamily="18" charset="0"/>
              </a:rPr>
              <a:t> in Uganda) were founded by co-founders with </a:t>
            </a:r>
            <a:r>
              <a:rPr lang="en-US" altLang="en-US" sz="2400" b="1" dirty="0">
                <a:latin typeface="Times New Roman" panose="02020603050405020304" pitchFamily="18" charset="0"/>
                <a:cs typeface="Times New Roman" panose="02020603050405020304" pitchFamily="18" charset="0"/>
              </a:rPr>
              <a:t>complementary skills</a:t>
            </a:r>
            <a:r>
              <a:rPr lang="en-US" altLang="en-US" sz="2400" dirty="0">
                <a:latin typeface="Times New Roman" panose="02020603050405020304" pitchFamily="18" charset="0"/>
                <a:cs typeface="Times New Roman" panose="02020603050405020304" pitchFamily="18" charset="0"/>
              </a:rPr>
              <a:t>.</a:t>
            </a:r>
          </a:p>
          <a:p>
            <a:pPr algn="just">
              <a:buFont typeface="Wingdings" panose="05000000000000000000" charset="0"/>
              <a:buChar char="Ø"/>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1B7E5E-4334-92FB-0DCE-24DBAF3061B3}"/>
              </a:ext>
            </a:extLst>
          </p:cNvPr>
          <p:cNvSpPr>
            <a:spLocks noGrp="1"/>
          </p:cNvSpPr>
          <p:nvPr>
            <p:ph idx="1"/>
          </p:nvPr>
        </p:nvSpPr>
        <p:spPr>
          <a:xfrm>
            <a:off x="179512" y="188640"/>
            <a:ext cx="8712968" cy="6408712"/>
          </a:xfrm>
        </p:spPr>
        <p:txBody>
          <a:bodyPr/>
          <a:lstStyle/>
          <a:p>
            <a:pPr marL="0" indent="0" algn="just">
              <a:buNone/>
            </a:pPr>
            <a:r>
              <a:rPr lang="en-US" b="1" dirty="0">
                <a:latin typeface="Times New Roman" panose="02020603050405020304" pitchFamily="18" charset="0"/>
                <a:cs typeface="Times New Roman" panose="02020603050405020304" pitchFamily="18" charset="0"/>
              </a:rPr>
              <a:t>Key components of an operations plan</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Product/service process</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Location and facilities</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Technology and equipment</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Capacity planning</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Human resources (operations workforce)</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Procurement and supply chain management</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Inventory management</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Quality management</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Operations budget</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Risk management and contingency plans</a:t>
            </a:r>
          </a:p>
          <a:p>
            <a:pPr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Performance indicators</a:t>
            </a:r>
          </a:p>
          <a:p>
            <a:pPr algn="just">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220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15A9A4-D282-8F10-B023-512AB319311B}"/>
              </a:ext>
            </a:extLst>
          </p:cNvPr>
          <p:cNvSpPr>
            <a:spLocks noGrp="1"/>
          </p:cNvSpPr>
          <p:nvPr>
            <p:ph idx="1"/>
          </p:nvPr>
        </p:nvSpPr>
        <p:spPr>
          <a:xfrm>
            <a:off x="107504" y="116632"/>
            <a:ext cx="8928992" cy="6840760"/>
          </a:xfrm>
        </p:spPr>
        <p:txBody>
          <a:bodyPr/>
          <a:lstStyle/>
          <a:p>
            <a:pPr marL="0" indent="0" algn="just">
              <a:buNone/>
            </a:pPr>
            <a:r>
              <a:rPr lang="en-UG" sz="2800" b="1" dirty="0"/>
              <a:t>Steps in Developing an Operations Plan</a:t>
            </a:r>
            <a:endParaRPr lang="en-US" altLang="en-US"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Define Operational Objectives- </a:t>
            </a:r>
            <a:r>
              <a:rPr lang="en-US" altLang="en-US" sz="2400" dirty="0">
                <a:latin typeface="Times New Roman" panose="02020603050405020304" pitchFamily="18" charset="0"/>
                <a:cs typeface="Times New Roman" panose="02020603050405020304" pitchFamily="18" charset="0"/>
              </a:rPr>
              <a:t>Align with business strategy (e.g., reduce lead time by 20%).</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Map the Production or Service Process- </a:t>
            </a:r>
            <a:r>
              <a:rPr lang="en-US" altLang="en-US" sz="2400" dirty="0">
                <a:latin typeface="Times New Roman" panose="02020603050405020304" pitchFamily="18" charset="0"/>
                <a:cs typeface="Times New Roman" panose="02020603050405020304" pitchFamily="18" charset="0"/>
              </a:rPr>
              <a:t>Create a flow chart of how inputs become outputs.</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Determine Resource Requirements- </a:t>
            </a:r>
            <a:r>
              <a:rPr lang="en-US" altLang="en-US" sz="2400" dirty="0">
                <a:latin typeface="Times New Roman" panose="02020603050405020304" pitchFamily="18" charset="0"/>
                <a:cs typeface="Times New Roman" panose="02020603050405020304" pitchFamily="18" charset="0"/>
              </a:rPr>
              <a:t>Identify personnel, machinery, capital, and materials needed.</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Develop an Operations Schedule- </a:t>
            </a:r>
            <a:r>
              <a:rPr lang="en-US" altLang="en-US" sz="2400" dirty="0">
                <a:latin typeface="Times New Roman" panose="02020603050405020304" pitchFamily="18" charset="0"/>
                <a:cs typeface="Times New Roman" panose="02020603050405020304" pitchFamily="18" charset="0"/>
              </a:rPr>
              <a:t>Use Gantt charts or timelines to allocate tasks and deadlines.</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Estimate Operational Costs- </a:t>
            </a:r>
            <a:r>
              <a:rPr lang="en-US" altLang="en-US" sz="2400" dirty="0">
                <a:latin typeface="Times New Roman" panose="02020603050405020304" pitchFamily="18" charset="0"/>
                <a:cs typeface="Times New Roman" panose="02020603050405020304" pitchFamily="18" charset="0"/>
              </a:rPr>
              <a:t>Prepare an operations budget (fixed and variable costs).</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Design Quality and Control Systems- </a:t>
            </a:r>
            <a:r>
              <a:rPr lang="en-US" altLang="en-US" sz="2400" dirty="0">
                <a:latin typeface="Times New Roman" panose="02020603050405020304" pitchFamily="18" charset="0"/>
                <a:cs typeface="Times New Roman" panose="02020603050405020304" pitchFamily="18" charset="0"/>
              </a:rPr>
              <a:t>Specify quality assurance and inspection procedures.</a:t>
            </a:r>
          </a:p>
          <a:p>
            <a:pPr algn="just">
              <a:buFont typeface="Wingdings" panose="05000000000000000000" pitchFamily="2" charset="2"/>
              <a:buChar char="Ø"/>
            </a:pPr>
            <a:r>
              <a:rPr lang="en-US" altLang="en-US" sz="2400" b="1" dirty="0">
                <a:latin typeface="Times New Roman" panose="02020603050405020304" pitchFamily="18" charset="0"/>
                <a:cs typeface="Times New Roman" panose="02020603050405020304" pitchFamily="18" charset="0"/>
              </a:rPr>
              <a:t>Plan for Risks and Contingencies- </a:t>
            </a:r>
            <a:r>
              <a:rPr lang="en-US" altLang="en-US" sz="2400" dirty="0">
                <a:latin typeface="Times New Roman" panose="02020603050405020304" pitchFamily="18" charset="0"/>
                <a:cs typeface="Times New Roman" panose="02020603050405020304" pitchFamily="18" charset="0"/>
              </a:rPr>
              <a:t>Include alternative suppliers, safety measures, and emergency response plans.</a:t>
            </a:r>
          </a:p>
          <a:p>
            <a:pPr algn="just">
              <a:buFont typeface="Wingdings" panose="05000000000000000000" pitchFamily="2" charset="2"/>
              <a:buChar char="Ø"/>
            </a:pPr>
            <a:r>
              <a:rPr lang="en-US" altLang="en-US" sz="2000" b="1" dirty="0">
                <a:latin typeface="Times New Roman" panose="02020603050405020304" pitchFamily="18" charset="0"/>
                <a:cs typeface="Times New Roman" panose="02020603050405020304" pitchFamily="18" charset="0"/>
              </a:rPr>
              <a:t>Set Key Performance Indicators (KPIs)- </a:t>
            </a:r>
            <a:r>
              <a:rPr lang="en-US" altLang="en-US" sz="2000" dirty="0">
                <a:latin typeface="Times New Roman" panose="02020603050405020304" pitchFamily="18" charset="0"/>
                <a:cs typeface="Times New Roman" panose="02020603050405020304" pitchFamily="18" charset="0"/>
              </a:rPr>
              <a:t>Metrics such as unit cost, cycle time, or customer satisfaction.</a:t>
            </a:r>
          </a:p>
          <a:p>
            <a:pPr marL="0" indent="0">
              <a:buNone/>
            </a:pPr>
            <a:endParaRPr lang="en-US" dirty="0"/>
          </a:p>
        </p:txBody>
      </p:sp>
    </p:spTree>
    <p:extLst>
      <p:ext uri="{BB962C8B-B14F-4D97-AF65-F5344CB8AC3E}">
        <p14:creationId xmlns:p14="http://schemas.microsoft.com/office/powerpoint/2010/main" val="2598611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48EB74-426E-3193-4C3A-D882228FFA10}"/>
              </a:ext>
            </a:extLst>
          </p:cNvPr>
          <p:cNvSpPr>
            <a:spLocks noGrp="1"/>
          </p:cNvSpPr>
          <p:nvPr>
            <p:ph idx="1"/>
          </p:nvPr>
        </p:nvSpPr>
        <p:spPr>
          <a:xfrm>
            <a:off x="179512" y="188640"/>
            <a:ext cx="8784976" cy="6480720"/>
          </a:xfrm>
        </p:spPr>
        <p:txBody>
          <a:bodyPr/>
          <a:lstStyle/>
          <a:p>
            <a:pPr marL="0" indent="0" algn="just">
              <a:buNone/>
            </a:pPr>
            <a:r>
              <a:rPr lang="en-US" altLang="en-US" b="1" dirty="0">
                <a:latin typeface="Times New Roman" panose="02020603050405020304" pitchFamily="18" charset="0"/>
                <a:cs typeface="Times New Roman" panose="02020603050405020304" pitchFamily="18" charset="0"/>
              </a:rPr>
              <a:t>Common Challenges in Developing an Operations Plan</a:t>
            </a:r>
            <a:endParaRPr lang="en-US" altLang="en-US"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Inaccurate demand forecasts.</a:t>
            </a:r>
          </a:p>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Limited financial or technical resources.</a:t>
            </a:r>
          </a:p>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Poor supplier reliability.</a:t>
            </a:r>
          </a:p>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Inadequate quality management systems.</a:t>
            </a:r>
          </a:p>
          <a:p>
            <a:pPr algn="just">
              <a:buFont typeface="Wingdings" panose="05000000000000000000" pitchFamily="2" charset="2"/>
              <a:buChar char="Ø"/>
            </a:pPr>
            <a:r>
              <a:rPr lang="en-US" altLang="en-US" sz="3200" dirty="0">
                <a:latin typeface="Times New Roman" panose="02020603050405020304" pitchFamily="18" charset="0"/>
                <a:cs typeface="Times New Roman" panose="02020603050405020304" pitchFamily="18" charset="0"/>
              </a:rPr>
              <a:t>Insufficient skilled labor.</a:t>
            </a:r>
          </a:p>
          <a:p>
            <a:pPr lvl="1" algn="just"/>
            <a:r>
              <a:rPr lang="en-US" altLang="en-US" sz="3200" b="1" dirty="0">
                <a:latin typeface="Times New Roman" panose="02020603050405020304" pitchFamily="18" charset="0"/>
                <a:cs typeface="Times New Roman" panose="02020603050405020304" pitchFamily="18" charset="0"/>
              </a:rPr>
              <a:t>Solutions:</a:t>
            </a:r>
            <a:r>
              <a:rPr lang="en-US" altLang="en-US" sz="3200" dirty="0">
                <a:latin typeface="Times New Roman" panose="02020603050405020304" pitchFamily="18" charset="0"/>
                <a:cs typeface="Times New Roman" panose="02020603050405020304" pitchFamily="18" charset="0"/>
              </a:rPr>
              <a:t> Continuous monitoring, flexible planning, partnerships, staff training, and adopting technology</a:t>
            </a:r>
            <a:r>
              <a:rPr lang="en-US" altLang="en-US" dirty="0">
                <a:latin typeface="Times New Roman" panose="02020603050405020304" pitchFamily="18" charset="0"/>
                <a:cs typeface="Times New Roman" panose="02020603050405020304" pitchFamily="18" charset="0"/>
              </a:rPr>
              <a:t>.</a:t>
            </a:r>
          </a:p>
          <a:p>
            <a:pPr marL="0" indent="0">
              <a:buNone/>
            </a:pPr>
            <a:endParaRPr lang="en-US" dirty="0"/>
          </a:p>
        </p:txBody>
      </p:sp>
    </p:spTree>
    <p:extLst>
      <p:ext uri="{BB962C8B-B14F-4D97-AF65-F5344CB8AC3E}">
        <p14:creationId xmlns:p14="http://schemas.microsoft.com/office/powerpoint/2010/main" val="4263203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itle 3"/>
          <p:cNvSpPr>
            <a:spLocks noGrp="1"/>
          </p:cNvSpPr>
          <p:nvPr>
            <p:ph type="title"/>
          </p:nvPr>
        </p:nvSpPr>
        <p:spPr>
          <a:xfrm>
            <a:off x="457200" y="132080"/>
            <a:ext cx="8291264" cy="632624"/>
          </a:xfrm>
        </p:spPr>
        <p:txBody>
          <a:bodyPr/>
          <a:lstStyle/>
          <a:p>
            <a:r>
              <a:rPr lang="en-US" sz="3600" b="1" dirty="0">
                <a:latin typeface="Times New Roman" panose="02020603050405020304" charset="0"/>
                <a:cs typeface="Times New Roman" panose="02020603050405020304" charset="0"/>
              </a:rPr>
              <a:t>Developing a marketing plan</a:t>
            </a:r>
          </a:p>
        </p:txBody>
      </p:sp>
      <p:sp>
        <p:nvSpPr>
          <p:cNvPr id="1048603" name="Content Placeholder 4"/>
          <p:cNvSpPr>
            <a:spLocks noGrp="1"/>
          </p:cNvSpPr>
          <p:nvPr>
            <p:ph idx="1"/>
          </p:nvPr>
        </p:nvSpPr>
        <p:spPr>
          <a:xfrm>
            <a:off x="121285" y="764704"/>
            <a:ext cx="8829675" cy="5961215"/>
          </a:xfrm>
        </p:spPr>
        <p:txBody>
          <a:bodyPr/>
          <a:lstStyle/>
          <a:p>
            <a:pPr algn="just">
              <a:lnSpc>
                <a:spcPct val="100000"/>
              </a:lnSpc>
              <a:buFont typeface="Wingdings" panose="05000000000000000000" charset="0"/>
              <a:buChar char="Ø"/>
            </a:pPr>
            <a:r>
              <a:rPr lang="en-US" sz="2400" dirty="0">
                <a:latin typeface="Times New Roman" panose="02020603050405020304" charset="0"/>
                <a:cs typeface="Times New Roman" panose="02020603050405020304" charset="0"/>
              </a:rPr>
              <a:t>Marketing involves identifying, developing, communicating, offering, and exchanging value with clients to meet their demands and achieve business objectives, understanding customer preferences, promoting products or services, and building relationships for sales and loyalty.</a:t>
            </a:r>
          </a:p>
          <a:p>
            <a:pPr marL="0" indent="0" algn="just">
              <a:lnSpc>
                <a:spcPct val="100000"/>
              </a:lnSpc>
              <a:buNone/>
            </a:pPr>
            <a:endParaRPr lang="en-US" sz="2400" dirty="0">
              <a:latin typeface="Times New Roman" panose="02020603050405020304" charset="0"/>
              <a:cs typeface="Times New Roman" panose="02020603050405020304" charset="0"/>
            </a:endParaRPr>
          </a:p>
          <a:p>
            <a:pPr algn="just">
              <a:lnSpc>
                <a:spcPct val="100000"/>
              </a:lnSpc>
              <a:buFont typeface="Wingdings" panose="05000000000000000000" charset="0"/>
              <a:buChar char="Ø"/>
            </a:pPr>
            <a:r>
              <a:rPr lang="en-US" sz="2400" dirty="0">
                <a:latin typeface="Times New Roman" panose="02020603050405020304" charset="0"/>
                <a:cs typeface="Times New Roman" panose="02020603050405020304" charset="0"/>
              </a:rPr>
              <a:t>A marketing plan is a strategic document outlining the company's marketing goals, target market, strategies, and actions to achieve those goals, aiming to attract and retain consumers while utilizing resources within a limited budget.</a:t>
            </a:r>
          </a:p>
          <a:p>
            <a:pPr marL="0" indent="0" algn="just">
              <a:lnSpc>
                <a:spcPct val="100000"/>
              </a:lnSpc>
              <a:buNone/>
            </a:pPr>
            <a:endParaRPr lang="en-US" sz="2400" dirty="0">
              <a:latin typeface="Times New Roman" panose="02020603050405020304" charset="0"/>
              <a:cs typeface="Times New Roman" panose="02020603050405020304" charset="0"/>
            </a:endParaRPr>
          </a:p>
          <a:p>
            <a:pPr algn="just">
              <a:buFont typeface="Wingdings" panose="05000000000000000000" charset="0"/>
              <a:buChar char="Ø"/>
            </a:pPr>
            <a:r>
              <a:rPr lang="en-US" altLang="en-US" sz="2400" dirty="0"/>
              <a:t>For </a:t>
            </a:r>
            <a:r>
              <a:rPr lang="en-US" altLang="en-US" sz="2400" dirty="0">
                <a:latin typeface="Times New Roman" panose="02020603050405020304" pitchFamily="18" charset="0"/>
                <a:cs typeface="Times New Roman" panose="02020603050405020304" pitchFamily="18" charset="0"/>
              </a:rPr>
              <a:t>entrepreneurs, it serves as both a roadmap and a management tool — guiding decision-making on products, pricing, distribution, and promotion</a:t>
            </a:r>
            <a:r>
              <a:rPr lang="en-US" altLang="en-US" sz="2400" dirty="0"/>
              <a:t>.</a:t>
            </a:r>
          </a:p>
          <a:p>
            <a:pPr algn="just">
              <a:lnSpc>
                <a:spcPct val="100000"/>
              </a:lnSpc>
              <a:buFont typeface="Wingdings" panose="05000000000000000000" charset="0"/>
              <a:buChar char="Ø"/>
            </a:pPr>
            <a:endParaRPr lang="en-US" sz="2800" dirty="0">
              <a:latin typeface="Times New Roman" panose="02020603050405020304" charset="0"/>
              <a:cs typeface="Times New Roman" panose="02020603050405020304" charset="0"/>
            </a:endParaRPr>
          </a:p>
          <a:p>
            <a:pPr marL="0" indent="0">
              <a:buNone/>
            </a:pPr>
            <a:endParaRPr lang="en-US" dirty="0"/>
          </a:p>
          <a:p>
            <a:pPr marL="0" indent="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5" y="116632"/>
            <a:ext cx="8928992" cy="6624736"/>
          </a:xfrm>
        </p:spPr>
        <p:txBody>
          <a:bodyPr/>
          <a:lstStyle/>
          <a:p>
            <a:pPr marL="0" indent="0">
              <a:buFont typeface="Arial" panose="020B0604020202020204" pitchFamily="34" charset="0"/>
              <a:buNone/>
              <a:defRPr/>
            </a:pPr>
            <a:r>
              <a:rPr lang="en-UG" sz="2800" b="1" dirty="0"/>
              <a:t>Purpose and Importance of a Marketing Plan</a:t>
            </a:r>
            <a:endParaRPr lang="en-UG" sz="2800" dirty="0"/>
          </a:p>
          <a:p>
            <a:pPr marL="0" indent="0" algn="just">
              <a:buNone/>
              <a:defRPr/>
            </a:pPr>
            <a:r>
              <a:rPr lang="en-UG" sz="2400" dirty="0"/>
              <a:t>A marketing plan serves to:</a:t>
            </a:r>
          </a:p>
          <a:p>
            <a:pPr algn="just">
              <a:buFont typeface="Wingdings" panose="05000000000000000000" pitchFamily="2" charset="2"/>
              <a:buChar char="Ø"/>
              <a:defRPr/>
            </a:pPr>
            <a:r>
              <a:rPr lang="en-US" sz="2400" dirty="0"/>
              <a:t>Strategic guidance</a:t>
            </a:r>
          </a:p>
          <a:p>
            <a:pPr algn="just">
              <a:buFont typeface="Wingdings" panose="05000000000000000000" pitchFamily="2" charset="2"/>
              <a:buChar char="Ø"/>
              <a:defRPr/>
            </a:pPr>
            <a:r>
              <a:rPr lang="en-US" sz="2400" dirty="0"/>
              <a:t>Efficiency </a:t>
            </a:r>
          </a:p>
          <a:p>
            <a:pPr algn="just">
              <a:buFont typeface="Wingdings" panose="05000000000000000000" pitchFamily="2" charset="2"/>
              <a:buChar char="Ø"/>
              <a:defRPr/>
            </a:pPr>
            <a:r>
              <a:rPr lang="en-US" sz="2400" dirty="0"/>
              <a:t>Targeted audience</a:t>
            </a:r>
          </a:p>
          <a:p>
            <a:pPr algn="just">
              <a:buFont typeface="Wingdings" panose="05000000000000000000" pitchFamily="2" charset="2"/>
              <a:buChar char="Ø"/>
              <a:defRPr/>
            </a:pPr>
            <a:r>
              <a:rPr lang="en-US" sz="2400" dirty="0"/>
              <a:t>Measurable results</a:t>
            </a:r>
          </a:p>
          <a:p>
            <a:pPr algn="just">
              <a:buFont typeface="Wingdings" panose="05000000000000000000" pitchFamily="2" charset="2"/>
              <a:buChar char="Ø"/>
              <a:defRPr/>
            </a:pPr>
            <a:r>
              <a:rPr lang="en-US" sz="2400" dirty="0"/>
              <a:t>Adaptability </a:t>
            </a:r>
          </a:p>
          <a:p>
            <a:pPr algn="just">
              <a:buFont typeface="Wingdings" panose="05000000000000000000" pitchFamily="2" charset="2"/>
              <a:buChar char="Ø"/>
              <a:defRPr/>
            </a:pPr>
            <a:r>
              <a:rPr lang="en-US" sz="2400" dirty="0"/>
              <a:t>Competitive advantage </a:t>
            </a:r>
          </a:p>
          <a:p>
            <a:pPr algn="just">
              <a:buFont typeface="Wingdings" panose="05000000000000000000" pitchFamily="2" charset="2"/>
              <a:buChar char="Ø"/>
              <a:defRPr/>
            </a:pPr>
            <a:r>
              <a:rPr lang="en-US" sz="2400" dirty="0"/>
              <a:t>Customer retention</a:t>
            </a:r>
          </a:p>
          <a:p>
            <a:pPr algn="just">
              <a:buFont typeface="Wingdings" panose="05000000000000000000" pitchFamily="2" charset="2"/>
              <a:buChar char="Ø"/>
              <a:defRPr/>
            </a:pPr>
            <a:r>
              <a:rPr lang="en-US" sz="2400" dirty="0"/>
              <a:t>Cost management</a:t>
            </a:r>
          </a:p>
          <a:p>
            <a:pPr algn="just">
              <a:buFont typeface="Wingdings" panose="05000000000000000000" pitchFamily="2" charset="2"/>
              <a:buChar char="Ø"/>
              <a:defRPr/>
            </a:pPr>
            <a:r>
              <a:rPr lang="en-US" sz="2400" dirty="0"/>
              <a:t>Risk mitigation</a:t>
            </a:r>
          </a:p>
          <a:p>
            <a:pPr algn="just">
              <a:buFont typeface="Wingdings" panose="05000000000000000000" pitchFamily="2" charset="2"/>
              <a:buChar char="Ø"/>
              <a:defRPr/>
            </a:pPr>
            <a:r>
              <a:rPr lang="en-US" sz="2400" dirty="0"/>
              <a:t>Long-term sustainability </a:t>
            </a:r>
            <a:endParaRPr lang="en-UG" sz="2400" dirty="0"/>
          </a:p>
          <a:p>
            <a:pPr marL="0" indent="0" algn="just">
              <a:buNone/>
              <a:defRPr/>
            </a:pPr>
            <a:r>
              <a:rPr lang="en-UG" sz="2400" dirty="0"/>
              <a:t>According to OECD (2020), SMEs with formal marketing plans are </a:t>
            </a:r>
            <a:r>
              <a:rPr lang="en-UG" sz="2400" b="1" dirty="0"/>
              <a:t>40% more likely</a:t>
            </a:r>
            <a:r>
              <a:rPr lang="en-UG" sz="2400" dirty="0"/>
              <a:t> to experience year-on-year sales growth compared to those without structured plans.</a:t>
            </a:r>
          </a:p>
          <a:p>
            <a:pPr algn="just">
              <a:lnSpc>
                <a:spcPct val="200000"/>
              </a:lnSpc>
              <a:buFont typeface="Wingdings" panose="05000000000000000000" charset="0"/>
              <a:buChar char="Ø"/>
            </a:pPr>
            <a:endParaRPr lang="en-US" sz="2800" dirty="0">
              <a:latin typeface="Times New Roman" panose="02020603050405020304" charset="0"/>
              <a:cs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06076"/>
          </a:xfrm>
        </p:spPr>
        <p:txBody>
          <a:bodyPr/>
          <a:lstStyle/>
          <a:p>
            <a:br>
              <a:rPr lang="en-US" sz="4000" b="1" dirty="0">
                <a:latin typeface="Times New Roman" panose="02020603050405020304" charset="0"/>
                <a:cs typeface="Times New Roman" panose="02020603050405020304" charset="0"/>
              </a:rPr>
            </a:br>
            <a:r>
              <a:rPr lang="en-US" sz="3600" b="1" dirty="0">
                <a:latin typeface="Times New Roman" panose="02020603050405020304" charset="0"/>
                <a:cs typeface="Times New Roman" panose="02020603050405020304" charset="0"/>
              </a:rPr>
              <a:t>Components  of a marketing plan</a:t>
            </a:r>
            <a:br>
              <a:rPr lang="en-US" dirty="0"/>
            </a:br>
            <a:endParaRPr lang="en-US" dirty="0"/>
          </a:p>
        </p:txBody>
      </p:sp>
      <p:sp>
        <p:nvSpPr>
          <p:cNvPr id="3" name="Content Placeholder 2"/>
          <p:cNvSpPr>
            <a:spLocks noGrp="1"/>
          </p:cNvSpPr>
          <p:nvPr>
            <p:ph idx="1"/>
          </p:nvPr>
        </p:nvSpPr>
        <p:spPr>
          <a:xfrm>
            <a:off x="175895" y="894715"/>
            <a:ext cx="8860601" cy="5774645"/>
          </a:xfrm>
        </p:spPr>
        <p:txBody>
          <a:bodyPr/>
          <a:lstStyle/>
          <a:p>
            <a:pPr algn="just">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Executive Summary</a:t>
            </a:r>
          </a:p>
          <a:p>
            <a:pPr algn="just">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Situation Analysis</a:t>
            </a:r>
          </a:p>
          <a:p>
            <a:pPr algn="just">
              <a:buFont typeface="Wingdings" panose="05000000000000000000" pitchFamily="2" charset="2"/>
              <a:buChar char="Ø"/>
            </a:pPr>
            <a:r>
              <a:rPr lang="en-UG" dirty="0">
                <a:latin typeface="Times New Roman" panose="02020603050405020304" pitchFamily="18" charset="0"/>
                <a:cs typeface="Times New Roman" panose="02020603050405020304" pitchFamily="18" charset="0"/>
              </a:rPr>
              <a:t>Marketing Objectives</a:t>
            </a: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G" dirty="0">
                <a:latin typeface="Times New Roman" panose="02020603050405020304" pitchFamily="18" charset="0"/>
                <a:cs typeface="Times New Roman" panose="02020603050405020304" pitchFamily="18" charset="0"/>
              </a:rPr>
              <a:t>Target Market</a:t>
            </a: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Marketing strategy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Budget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Implementation timelines</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Monitoring and measurement</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Contingency plan</a:t>
            </a:r>
          </a:p>
          <a:p>
            <a:pPr algn="just">
              <a:buFont typeface="Wingdings" panose="05000000000000000000" pitchFamily="2" charset="2"/>
              <a:buChar char="Ø"/>
            </a:pPr>
            <a:endParaRPr lang="en-U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pPr marL="0" lvl="0" indent="0" algn="just">
              <a:buNone/>
            </a:pPr>
            <a:endParaRPr lang="en-US" sz="2400" dirty="0">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4AC5A6-1CA5-8077-AD96-ADD5C7973D2E}"/>
              </a:ext>
            </a:extLst>
          </p:cNvPr>
          <p:cNvSpPr>
            <a:spLocks noGrp="1"/>
          </p:cNvSpPr>
          <p:nvPr>
            <p:ph idx="1"/>
          </p:nvPr>
        </p:nvSpPr>
        <p:spPr>
          <a:xfrm>
            <a:off x="179512" y="260648"/>
            <a:ext cx="8856984" cy="6597352"/>
          </a:xfrm>
        </p:spPr>
        <p:txBody>
          <a:bodyPr/>
          <a:lstStyle/>
          <a:p>
            <a:pPr marL="0" indent="0" algn="just">
              <a:buFont typeface="Arial" panose="020B0604020202020204" pitchFamily="34" charset="0"/>
              <a:buNone/>
            </a:pPr>
            <a:r>
              <a:rPr lang="en-US" altLang="en-US" b="1" dirty="0">
                <a:latin typeface="Times New Roman" panose="02020603050405020304" pitchFamily="18" charset="0"/>
                <a:cs typeface="Times New Roman" panose="02020603050405020304" pitchFamily="18" charset="0"/>
              </a:rPr>
              <a:t>Common Mistakes in Marketing Planning</a:t>
            </a:r>
            <a:endParaRPr lang="en-US" altLang="en-US" dirty="0">
              <a:latin typeface="Times New Roman" panose="02020603050405020304" pitchFamily="18" charset="0"/>
              <a:cs typeface="Times New Roman" panose="02020603050405020304" pitchFamily="18" charset="0"/>
            </a:endParaRPr>
          </a:p>
          <a:p>
            <a:pPr lvl="1" algn="just">
              <a:lnSpc>
                <a:spcPct val="150000"/>
              </a:lnSpc>
            </a:pPr>
            <a:r>
              <a:rPr lang="en-US" altLang="en-US" sz="3200" dirty="0">
                <a:latin typeface="Times New Roman" panose="02020603050405020304" pitchFamily="18" charset="0"/>
                <a:cs typeface="Times New Roman" panose="02020603050405020304" pitchFamily="18" charset="0"/>
              </a:rPr>
              <a:t>Lack of market research</a:t>
            </a:r>
          </a:p>
          <a:p>
            <a:pPr lvl="1" algn="just">
              <a:lnSpc>
                <a:spcPct val="150000"/>
              </a:lnSpc>
            </a:pPr>
            <a:r>
              <a:rPr lang="en-US" altLang="en-US" sz="3200" dirty="0">
                <a:latin typeface="Times New Roman" panose="02020603050405020304" pitchFamily="18" charset="0"/>
                <a:cs typeface="Times New Roman" panose="02020603050405020304" pitchFamily="18" charset="0"/>
              </a:rPr>
              <a:t>Overly ambitious goals</a:t>
            </a:r>
          </a:p>
          <a:p>
            <a:pPr lvl="1" algn="just">
              <a:lnSpc>
                <a:spcPct val="150000"/>
              </a:lnSpc>
            </a:pPr>
            <a:r>
              <a:rPr lang="en-US" altLang="en-US" sz="3200" dirty="0">
                <a:latin typeface="Times New Roman" panose="02020603050405020304" pitchFamily="18" charset="0"/>
                <a:cs typeface="Times New Roman" panose="02020603050405020304" pitchFamily="18" charset="0"/>
              </a:rPr>
              <a:t>Ignoring competition</a:t>
            </a:r>
          </a:p>
          <a:p>
            <a:pPr lvl="1" algn="just">
              <a:lnSpc>
                <a:spcPct val="150000"/>
              </a:lnSpc>
            </a:pPr>
            <a:r>
              <a:rPr lang="en-US" altLang="en-US" sz="3200" dirty="0">
                <a:latin typeface="Times New Roman" panose="02020603050405020304" pitchFamily="18" charset="0"/>
                <a:cs typeface="Times New Roman" panose="02020603050405020304" pitchFamily="18" charset="0"/>
              </a:rPr>
              <a:t>Poor budgeting</a:t>
            </a:r>
          </a:p>
          <a:p>
            <a:pPr lvl="1" algn="just">
              <a:lnSpc>
                <a:spcPct val="150000"/>
              </a:lnSpc>
            </a:pPr>
            <a:r>
              <a:rPr lang="en-US" altLang="en-US" sz="3200" dirty="0">
                <a:latin typeface="Times New Roman" panose="02020603050405020304" pitchFamily="18" charset="0"/>
                <a:cs typeface="Times New Roman" panose="02020603050405020304" pitchFamily="18" charset="0"/>
              </a:rPr>
              <a:t>Failure to monitor progress</a:t>
            </a:r>
          </a:p>
          <a:p>
            <a:pPr marL="457200" lvl="1" indent="0" algn="just">
              <a:buNone/>
              <a:defRPr/>
            </a:pPr>
            <a:endParaRPr lang="en-UG" sz="32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3475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Content Placeholder 4"/>
          <p:cNvSpPr>
            <a:spLocks noGrp="1"/>
          </p:cNvSpPr>
          <p:nvPr>
            <p:ph idx="1"/>
          </p:nvPr>
        </p:nvSpPr>
        <p:spPr>
          <a:xfrm>
            <a:off x="107504" y="116632"/>
            <a:ext cx="8877111" cy="6649293"/>
          </a:xfrm>
        </p:spPr>
        <p:txBody>
          <a:bodyPr/>
          <a:lstStyle/>
          <a:p>
            <a:pPr marL="0" indent="0" algn="just">
              <a:buFont typeface="Arial" panose="020B0604020202020204" pitchFamily="34" charset="0"/>
              <a:buNone/>
            </a:pPr>
            <a:r>
              <a:rPr lang="en-US" altLang="en-US" sz="2800" b="1" dirty="0">
                <a:latin typeface="Times New Roman" panose="02020603050405020304" pitchFamily="18" charset="0"/>
                <a:cs typeface="Times New Roman" panose="02020603050405020304" pitchFamily="18" charset="0"/>
              </a:rPr>
              <a:t>Characteristics of a Good Business Team</a:t>
            </a:r>
            <a:endParaRPr lang="en-US" altLang="en-US"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Shared Vision and Goals</a:t>
            </a:r>
            <a:r>
              <a:rPr lang="en-US" altLang="en-US" sz="2800" dirty="0">
                <a:latin typeface="Times New Roman" panose="02020603050405020304" pitchFamily="18" charset="0"/>
                <a:cs typeface="Times New Roman" panose="02020603050405020304" pitchFamily="18" charset="0"/>
              </a:rPr>
              <a:t> – alignment around mission and values.</a:t>
            </a: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Complementary Skills</a:t>
            </a:r>
            <a:r>
              <a:rPr lang="en-US" altLang="en-US" sz="2800" dirty="0">
                <a:latin typeface="Times New Roman" panose="02020603050405020304" pitchFamily="18" charset="0"/>
                <a:cs typeface="Times New Roman" panose="02020603050405020304" pitchFamily="18" charset="0"/>
              </a:rPr>
              <a:t> – technical, managerial, financial, marketing, innovation.</a:t>
            </a: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Clear Roles and Responsibilities</a:t>
            </a:r>
            <a:r>
              <a:rPr lang="en-US" altLang="en-US" sz="2800" dirty="0">
                <a:latin typeface="Times New Roman" panose="02020603050405020304" pitchFamily="18" charset="0"/>
                <a:cs typeface="Times New Roman" panose="02020603050405020304" pitchFamily="18" charset="0"/>
              </a:rPr>
              <a:t> – who does what, reducing conflict.</a:t>
            </a: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Trust and Communication</a:t>
            </a:r>
            <a:r>
              <a:rPr lang="en-US" altLang="en-US" sz="2800" dirty="0">
                <a:latin typeface="Times New Roman" panose="02020603050405020304" pitchFamily="18" charset="0"/>
                <a:cs typeface="Times New Roman" panose="02020603050405020304" pitchFamily="18" charset="0"/>
              </a:rPr>
              <a:t> – openness, feedback, and transparency.</a:t>
            </a: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Commitment and Accountability</a:t>
            </a:r>
            <a:r>
              <a:rPr lang="en-US" altLang="en-US" sz="2800" dirty="0">
                <a:latin typeface="Times New Roman" panose="02020603050405020304" pitchFamily="18" charset="0"/>
                <a:cs typeface="Times New Roman" panose="02020603050405020304" pitchFamily="18" charset="0"/>
              </a:rPr>
              <a:t> – shared responsibility for outcomes.</a:t>
            </a:r>
          </a:p>
          <a:p>
            <a:pPr algn="just">
              <a:buFont typeface="Wingdings" panose="05000000000000000000" pitchFamily="2" charset="2"/>
              <a:buChar char="Ø"/>
            </a:pPr>
            <a:r>
              <a:rPr lang="en-US" altLang="en-US" sz="2800" b="1" dirty="0">
                <a:latin typeface="Times New Roman" panose="02020603050405020304" pitchFamily="18" charset="0"/>
                <a:cs typeface="Times New Roman" panose="02020603050405020304" pitchFamily="18" charset="0"/>
              </a:rPr>
              <a:t>Diversity</a:t>
            </a:r>
            <a:r>
              <a:rPr lang="en-US" altLang="en-US" sz="2800" dirty="0">
                <a:latin typeface="Times New Roman" panose="02020603050405020304" pitchFamily="18" charset="0"/>
                <a:cs typeface="Times New Roman" panose="02020603050405020304" pitchFamily="18" charset="0"/>
              </a:rPr>
              <a:t> – in skills, gender, age, culture, and thinking.</a:t>
            </a:r>
          </a:p>
          <a:p>
            <a:pPr marL="0" indent="0" algn="just">
              <a:buFont typeface="Wingdings" panose="05000000000000000000" charset="0"/>
              <a:buNone/>
            </a:pPr>
            <a:endParaRPr lang="en-US" sz="2800" dirty="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Content Placeholder 4"/>
          <p:cNvSpPr>
            <a:spLocks noGrp="1"/>
          </p:cNvSpPr>
          <p:nvPr>
            <p:ph idx="1"/>
          </p:nvPr>
        </p:nvSpPr>
        <p:spPr>
          <a:xfrm>
            <a:off x="113030" y="260649"/>
            <a:ext cx="8919210" cy="6458922"/>
          </a:xfrm>
        </p:spPr>
        <p:txBody>
          <a:bodyPr/>
          <a:lstStyle/>
          <a:p>
            <a:pPr marL="0" indent="0" algn="just">
              <a:lnSpc>
                <a:spcPct val="150000"/>
              </a:lnSpc>
              <a:buFont typeface="Arial" panose="020B0604020202020204" pitchFamily="34" charset="0"/>
              <a:buNone/>
              <a:defRPr/>
            </a:pPr>
            <a:r>
              <a:rPr lang="en-UG" b="1" dirty="0">
                <a:latin typeface="Times New Roman" panose="02020603050405020304" pitchFamily="18" charset="0"/>
                <a:cs typeface="Times New Roman" panose="02020603050405020304" pitchFamily="18" charset="0"/>
              </a:rPr>
              <a:t>Stages of Team Formation (Tuckman’s Model)</a:t>
            </a:r>
            <a:endParaRPr lang="en-UG"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Forming</a:t>
            </a:r>
            <a:r>
              <a:rPr lang="en-UG" sz="2800" dirty="0">
                <a:latin typeface="Times New Roman" panose="02020603050405020304" pitchFamily="18" charset="0"/>
                <a:cs typeface="Times New Roman" panose="02020603050405020304" pitchFamily="18" charset="0"/>
              </a:rPr>
              <a:t> – coming together, testing boundaries, polite communication.</a:t>
            </a:r>
          </a:p>
          <a:p>
            <a:pPr algn="just">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Storming</a:t>
            </a:r>
            <a:r>
              <a:rPr lang="en-UG" sz="2800" dirty="0">
                <a:latin typeface="Times New Roman" panose="02020603050405020304" pitchFamily="18" charset="0"/>
                <a:cs typeface="Times New Roman" panose="02020603050405020304" pitchFamily="18" charset="0"/>
              </a:rPr>
              <a:t> – conflicts over roles, leadership, decision-making.</a:t>
            </a:r>
          </a:p>
          <a:p>
            <a:pPr algn="just">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Norming</a:t>
            </a:r>
            <a:r>
              <a:rPr lang="en-UG" sz="2800" dirty="0">
                <a:latin typeface="Times New Roman" panose="02020603050405020304" pitchFamily="18" charset="0"/>
                <a:cs typeface="Times New Roman" panose="02020603050405020304" pitchFamily="18" charset="0"/>
              </a:rPr>
              <a:t> – establishing rules, cohesion, collaboration.</a:t>
            </a:r>
          </a:p>
          <a:p>
            <a:pPr algn="just">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Performing</a:t>
            </a:r>
            <a:r>
              <a:rPr lang="en-UG" sz="2800" dirty="0">
                <a:latin typeface="Times New Roman" panose="02020603050405020304" pitchFamily="18" charset="0"/>
                <a:cs typeface="Times New Roman" panose="02020603050405020304" pitchFamily="18" charset="0"/>
              </a:rPr>
              <a:t> – productive stage, high trust, effective results.</a:t>
            </a:r>
          </a:p>
          <a:p>
            <a:pPr algn="just">
              <a:buFont typeface="Wingdings" panose="05000000000000000000" pitchFamily="2" charset="2"/>
              <a:buChar char="Ø"/>
              <a:defRPr/>
            </a:pPr>
            <a:r>
              <a:rPr lang="en-UG" sz="2800" i="1" dirty="0">
                <a:latin typeface="Times New Roman" panose="02020603050405020304" pitchFamily="18" charset="0"/>
                <a:cs typeface="Times New Roman" panose="02020603050405020304" pitchFamily="18" charset="0"/>
              </a:rPr>
              <a:t>(</a:t>
            </a:r>
            <a:r>
              <a:rPr lang="en-UG" sz="2800" b="1" i="1" dirty="0">
                <a:latin typeface="Times New Roman" panose="02020603050405020304" pitchFamily="18" charset="0"/>
                <a:cs typeface="Times New Roman" panose="02020603050405020304" pitchFamily="18" charset="0"/>
              </a:rPr>
              <a:t>Adjourning</a:t>
            </a:r>
            <a:r>
              <a:rPr lang="en-US" sz="2800" b="1" i="1" dirty="0">
                <a:latin typeface="Times New Roman" panose="02020603050405020304" pitchFamily="18" charset="0"/>
                <a:cs typeface="Times New Roman" panose="02020603050405020304" pitchFamily="18" charset="0"/>
              </a:rPr>
              <a:t>)</a:t>
            </a:r>
            <a:r>
              <a:rPr lang="en-UG" sz="2800" b="1" dirty="0">
                <a:latin typeface="Times New Roman" panose="02020603050405020304" pitchFamily="18" charset="0"/>
                <a:cs typeface="Times New Roman" panose="02020603050405020304" pitchFamily="18" charset="0"/>
              </a:rPr>
              <a:t> </a:t>
            </a:r>
            <a:r>
              <a:rPr lang="en-UG" sz="2800" dirty="0">
                <a:latin typeface="Times New Roman" panose="02020603050405020304" pitchFamily="18" charset="0"/>
                <a:cs typeface="Times New Roman" panose="02020603050405020304" pitchFamily="18" charset="0"/>
              </a:rPr>
              <a:t>– for temporary </a:t>
            </a:r>
            <a:r>
              <a:rPr lang="en-US" sz="2800" dirty="0">
                <a:latin typeface="Times New Roman" panose="02020603050405020304" pitchFamily="18" charset="0"/>
                <a:cs typeface="Times New Roman" panose="02020603050405020304" pitchFamily="18" charset="0"/>
              </a:rPr>
              <a:t>business </a:t>
            </a:r>
            <a:r>
              <a:rPr lang="en-UG" sz="2800" dirty="0">
                <a:latin typeface="Times New Roman" panose="02020603050405020304" pitchFamily="18" charset="0"/>
                <a:cs typeface="Times New Roman" panose="02020603050405020304" pitchFamily="18" charset="0"/>
              </a:rPr>
              <a:t>projects, team disbands after task completion.</a:t>
            </a:r>
          </a:p>
          <a:p>
            <a:pPr marL="0" indent="0" algn="just">
              <a:buNone/>
            </a:pPr>
            <a:endParaRPr lang="en-US" sz="2000" dirty="0">
              <a:latin typeface="Times New Roman" panose="0202060305040502030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C5B36B-9C8F-69AE-322B-6CE74F7E31FF}"/>
              </a:ext>
            </a:extLst>
          </p:cNvPr>
          <p:cNvSpPr>
            <a:spLocks noGrp="1"/>
          </p:cNvSpPr>
          <p:nvPr>
            <p:ph idx="1"/>
          </p:nvPr>
        </p:nvSpPr>
        <p:spPr>
          <a:xfrm>
            <a:off x="179512" y="188640"/>
            <a:ext cx="8856984" cy="6480720"/>
          </a:xfrm>
        </p:spPr>
        <p:txBody>
          <a:bodyPr/>
          <a:lstStyle/>
          <a:p>
            <a:pPr marL="0" indent="0">
              <a:lnSpc>
                <a:spcPct val="150000"/>
              </a:lnSpc>
              <a:buFont typeface="Arial" panose="020B0604020202020204" pitchFamily="34" charset="0"/>
              <a:buNone/>
              <a:defRPr/>
            </a:pPr>
            <a:r>
              <a:rPr lang="en-UG" b="1" dirty="0">
                <a:latin typeface="Times New Roman" panose="02020603050405020304" pitchFamily="18" charset="0"/>
                <a:cs typeface="Times New Roman" panose="02020603050405020304" pitchFamily="18" charset="0"/>
              </a:rPr>
              <a:t>Roles in a Business Team</a:t>
            </a:r>
            <a:endParaRPr lang="en-UG"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Visionary/Leader</a:t>
            </a:r>
            <a:r>
              <a:rPr lang="en-UG" sz="2800" dirty="0">
                <a:latin typeface="Times New Roman" panose="02020603050405020304" pitchFamily="18" charset="0"/>
                <a:cs typeface="Times New Roman" panose="02020603050405020304" pitchFamily="18" charset="0"/>
              </a:rPr>
              <a:t> – sets direction, motivates.</a:t>
            </a: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Operator/Manager</a:t>
            </a:r>
            <a:r>
              <a:rPr lang="en-UG" sz="2800" dirty="0">
                <a:latin typeface="Times New Roman" panose="02020603050405020304" pitchFamily="18" charset="0"/>
                <a:cs typeface="Times New Roman" panose="02020603050405020304" pitchFamily="18" charset="0"/>
              </a:rPr>
              <a:t> – ensures daily execution.</a:t>
            </a: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Finance Person</a:t>
            </a:r>
            <a:r>
              <a:rPr lang="en-UG" sz="2800" dirty="0">
                <a:latin typeface="Times New Roman" panose="02020603050405020304" pitchFamily="18" charset="0"/>
                <a:cs typeface="Times New Roman" panose="02020603050405020304" pitchFamily="18" charset="0"/>
              </a:rPr>
              <a:t> – manages funds, budgets.</a:t>
            </a: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Marketing/Sales Lead</a:t>
            </a:r>
            <a:r>
              <a:rPr lang="en-UG" sz="2800" dirty="0">
                <a:latin typeface="Times New Roman" panose="02020603050405020304" pitchFamily="18" charset="0"/>
                <a:cs typeface="Times New Roman" panose="02020603050405020304" pitchFamily="18" charset="0"/>
              </a:rPr>
              <a:t> – drives customer engagement.</a:t>
            </a: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Innovator/Technical Expert</a:t>
            </a:r>
            <a:r>
              <a:rPr lang="en-UG" sz="2800" dirty="0">
                <a:latin typeface="Times New Roman" panose="02020603050405020304" pitchFamily="18" charset="0"/>
                <a:cs typeface="Times New Roman" panose="02020603050405020304" pitchFamily="18" charset="0"/>
              </a:rPr>
              <a:t> – develops product/service.</a:t>
            </a:r>
          </a:p>
          <a:p>
            <a:pPr algn="just">
              <a:lnSpc>
                <a:spcPct val="150000"/>
              </a:lnSpc>
              <a:buFont typeface="Wingdings" panose="05000000000000000000" pitchFamily="2" charset="2"/>
              <a:buChar char="Ø"/>
              <a:defRPr/>
            </a:pPr>
            <a:r>
              <a:rPr lang="en-UG" sz="2800" b="1" dirty="0">
                <a:latin typeface="Times New Roman" panose="02020603050405020304" pitchFamily="18" charset="0"/>
                <a:cs typeface="Times New Roman" panose="02020603050405020304" pitchFamily="18" charset="0"/>
              </a:rPr>
              <a:t>Networker/External Relations</a:t>
            </a:r>
            <a:r>
              <a:rPr lang="en-UG" sz="2800" dirty="0">
                <a:latin typeface="Times New Roman" panose="02020603050405020304" pitchFamily="18" charset="0"/>
                <a:cs typeface="Times New Roman" panose="02020603050405020304" pitchFamily="18" charset="0"/>
              </a:rPr>
              <a:t> – builds partnerships, investor relations.</a:t>
            </a:r>
          </a:p>
          <a:p>
            <a:pPr marL="0" indent="0">
              <a:buNone/>
            </a:pPr>
            <a:endParaRPr lang="en-US" dirty="0"/>
          </a:p>
        </p:txBody>
      </p:sp>
    </p:spTree>
    <p:extLst>
      <p:ext uri="{BB962C8B-B14F-4D97-AF65-F5344CB8AC3E}">
        <p14:creationId xmlns:p14="http://schemas.microsoft.com/office/powerpoint/2010/main" val="1134365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0A4E1F-8EF2-AF61-B67E-D78416913C3C}"/>
              </a:ext>
            </a:extLst>
          </p:cNvPr>
          <p:cNvSpPr>
            <a:spLocks noGrp="1"/>
          </p:cNvSpPr>
          <p:nvPr>
            <p:ph idx="1"/>
          </p:nvPr>
        </p:nvSpPr>
        <p:spPr>
          <a:xfrm>
            <a:off x="179512" y="116632"/>
            <a:ext cx="8784976" cy="6624736"/>
          </a:xfrm>
        </p:spPr>
        <p:txBody>
          <a:bodyPr/>
          <a:lstStyle/>
          <a:p>
            <a:pPr marL="0" indent="0" algn="just">
              <a:buFont typeface="Arial" panose="020B0604020202020204" pitchFamily="34" charset="0"/>
              <a:buNone/>
              <a:defRPr/>
            </a:pPr>
            <a:r>
              <a:rPr lang="en-UG" sz="2400" b="1" dirty="0">
                <a:latin typeface="Times New Roman" panose="02020603050405020304" pitchFamily="18" charset="0"/>
                <a:cs typeface="Times New Roman" panose="02020603050405020304" pitchFamily="18" charset="0"/>
              </a:rPr>
              <a:t>Challenges in Building a Business Team</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S" sz="2400" dirty="0">
                <a:latin typeface="Times New Roman" panose="02020603050405020304" pitchFamily="18" charset="0"/>
                <a:cs typeface="Times New Roman" panose="02020603050405020304" pitchFamily="18" charset="0"/>
              </a:rPr>
              <a:t>Talent acquisition and hiring </a:t>
            </a: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Lack of clarity in roles.</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S" sz="2400" dirty="0">
                <a:latin typeface="Times New Roman" panose="02020603050405020304" pitchFamily="18" charset="0"/>
                <a:cs typeface="Times New Roman" panose="02020603050405020304" pitchFamily="18" charset="0"/>
              </a:rPr>
              <a:t>Communication breakdown</a:t>
            </a: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Financial disagreements (equity, profit-sharing).</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S" sz="2400" dirty="0">
                <a:latin typeface="Times New Roman" panose="02020603050405020304" pitchFamily="18" charset="0"/>
                <a:cs typeface="Times New Roman" panose="02020603050405020304" pitchFamily="18" charset="0"/>
              </a:rPr>
              <a:t>Lack of shared vision</a:t>
            </a:r>
          </a:p>
          <a:p>
            <a:pPr algn="just">
              <a:buFont typeface="Wingdings" panose="05000000000000000000" pitchFamily="2" charset="2"/>
              <a:buChar char="Ø"/>
              <a:defRPr/>
            </a:pPr>
            <a:r>
              <a:rPr lang="en-US" sz="2400" dirty="0">
                <a:latin typeface="Times New Roman" panose="02020603050405020304" pitchFamily="18" charset="0"/>
                <a:cs typeface="Times New Roman" panose="02020603050405020304" pitchFamily="18" charset="0"/>
              </a:rPr>
              <a:t>Lack of development/engagement </a:t>
            </a:r>
          </a:p>
          <a:p>
            <a:pPr marL="0" indent="0" algn="just">
              <a:buNone/>
              <a:defRPr/>
            </a:pPr>
            <a:endParaRPr lang="en-UG" sz="2400" dirty="0">
              <a:latin typeface="Times New Roman" panose="02020603050405020304" pitchFamily="18" charset="0"/>
              <a:cs typeface="Times New Roman" panose="02020603050405020304" pitchFamily="18" charset="0"/>
            </a:endParaRPr>
          </a:p>
          <a:p>
            <a:pPr marL="0" indent="0" algn="just">
              <a:buNone/>
              <a:defRPr/>
            </a:pPr>
            <a:r>
              <a:rPr lang="en-UG" sz="2400" b="1" dirty="0">
                <a:latin typeface="Times New Roman" panose="02020603050405020304" pitchFamily="18" charset="0"/>
                <a:cs typeface="Times New Roman" panose="02020603050405020304" pitchFamily="18" charset="0"/>
              </a:rPr>
              <a:t>Strategies to Overcome:</a:t>
            </a:r>
            <a:endParaRPr lang="en-US"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Establish clear communication and agreements early.</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Use conflict resolution mechanisms.</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Promote inclusive leadership.</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Regular team reflections and feedback sessions</a:t>
            </a:r>
            <a:r>
              <a:rPr lang="en-UG" sz="2400" dirty="0"/>
              <a:t>.</a:t>
            </a:r>
          </a:p>
          <a:p>
            <a:pPr marL="0" indent="0">
              <a:buNone/>
            </a:pPr>
            <a:endParaRPr lang="en-US" dirty="0"/>
          </a:p>
        </p:txBody>
      </p:sp>
    </p:spTree>
    <p:extLst>
      <p:ext uri="{BB962C8B-B14F-4D97-AF65-F5344CB8AC3E}">
        <p14:creationId xmlns:p14="http://schemas.microsoft.com/office/powerpoint/2010/main" val="2403116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3"/>
          <p:cNvSpPr>
            <a:spLocks noGrp="1"/>
          </p:cNvSpPr>
          <p:nvPr>
            <p:ph type="title"/>
          </p:nvPr>
        </p:nvSpPr>
        <p:spPr>
          <a:xfrm>
            <a:off x="212090" y="119380"/>
            <a:ext cx="8474710" cy="930275"/>
          </a:xfrm>
        </p:spPr>
        <p:txBody>
          <a:bodyPr/>
          <a:lstStyle/>
          <a:p>
            <a:r>
              <a:rPr lang="en-US" b="1"/>
              <a:t>Mobilizing business resource</a:t>
            </a:r>
          </a:p>
        </p:txBody>
      </p:sp>
      <p:sp>
        <p:nvSpPr>
          <p:cNvPr id="1048593" name="Content Placeholder 4"/>
          <p:cNvSpPr>
            <a:spLocks noGrp="1"/>
          </p:cNvSpPr>
          <p:nvPr>
            <p:ph idx="1"/>
          </p:nvPr>
        </p:nvSpPr>
        <p:spPr>
          <a:xfrm>
            <a:off x="156210" y="972820"/>
            <a:ext cx="8880475" cy="5697855"/>
          </a:xfrm>
        </p:spPr>
        <p:txBody>
          <a:bodyPr/>
          <a:lstStyle/>
          <a:p>
            <a:pPr algn="just">
              <a:buFont typeface="Wingdings" panose="05000000000000000000" charset="0"/>
              <a:buChar char="Ø"/>
            </a:pPr>
            <a:r>
              <a:rPr lang="en-US" dirty="0">
                <a:latin typeface="Times New Roman" panose="02020603050405020304" charset="0"/>
                <a:cs typeface="Times New Roman" panose="02020603050405020304" charset="0"/>
              </a:rPr>
              <a:t>Entrepreneurial resources are the essential elements and assets that business owners need in order to start, grow, and maintain a profitable firm. </a:t>
            </a:r>
          </a:p>
          <a:p>
            <a:pPr algn="just">
              <a:buFont typeface="Wingdings" panose="05000000000000000000" charset="0"/>
              <a:buChar char="Ø"/>
            </a:pPr>
            <a:r>
              <a:rPr lang="en-US" dirty="0">
                <a:latin typeface="Times New Roman" panose="02020603050405020304" charset="0"/>
                <a:cs typeface="Times New Roman" panose="02020603050405020304" charset="0"/>
              </a:rPr>
              <a:t>These resources,  could be either tangible or intangible and they are essential to a company's development throughout its start up and growth stages.</a:t>
            </a:r>
          </a:p>
          <a:p>
            <a:pPr algn="just">
              <a:buFont typeface="Wingdings" panose="05000000000000000000" charset="0"/>
              <a:buChar char="Ø"/>
            </a:pPr>
            <a:r>
              <a:rPr lang="en-UG" dirty="0">
                <a:latin typeface="Times New Roman" panose="02020603050405020304" pitchFamily="18" charset="0"/>
                <a:cs typeface="Times New Roman" panose="02020603050405020304" pitchFamily="18" charset="0"/>
              </a:rPr>
              <a:t>Resource mobilization: The process of identifying, acquiring, and utilizing resources efficiently to achieve business goals.</a:t>
            </a:r>
          </a:p>
          <a:p>
            <a:pPr algn="just">
              <a:buFont typeface="Wingdings" panose="05000000000000000000" charset="0"/>
              <a:buChar char="Ø"/>
            </a:pPr>
            <a:endParaRPr lang="en-US" dirty="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Content Placeholder 4"/>
          <p:cNvSpPr>
            <a:spLocks noGrp="1"/>
          </p:cNvSpPr>
          <p:nvPr>
            <p:ph idx="1"/>
          </p:nvPr>
        </p:nvSpPr>
        <p:spPr>
          <a:xfrm>
            <a:off x="107505" y="260649"/>
            <a:ext cx="8928992" cy="6408712"/>
          </a:xfrm>
        </p:spPr>
        <p:txBody>
          <a:bodyPr/>
          <a:lstStyle/>
          <a:p>
            <a:pPr marL="0" indent="0" algn="just">
              <a:buFont typeface="Arial" panose="020B0604020202020204" pitchFamily="34" charset="0"/>
              <a:buNone/>
              <a:defRPr/>
            </a:pPr>
            <a:r>
              <a:rPr lang="en-UG" b="1" dirty="0"/>
              <a:t>Categories of Business Resources</a:t>
            </a:r>
            <a:endParaRPr lang="en-UG" sz="2400" dirty="0"/>
          </a:p>
          <a:p>
            <a:pPr algn="just">
              <a:buFont typeface="Wingdings" panose="05000000000000000000" pitchFamily="2" charset="2"/>
              <a:buChar char="Ø"/>
              <a:defRPr/>
            </a:pPr>
            <a:r>
              <a:rPr lang="en-UG" sz="2000" b="1" dirty="0"/>
              <a:t>Financial Resources</a:t>
            </a:r>
            <a:endParaRPr lang="en-UG" sz="2000" dirty="0"/>
          </a:p>
          <a:p>
            <a:pPr lvl="1" algn="just">
              <a:defRPr/>
            </a:pPr>
            <a:r>
              <a:rPr lang="en-UG" sz="2000" dirty="0"/>
              <a:t>Savings, family/friends, microfinance, venture capital, crowdfunding, grants.</a:t>
            </a:r>
          </a:p>
          <a:p>
            <a:pPr lvl="1" algn="just">
              <a:defRPr/>
            </a:pPr>
            <a:r>
              <a:rPr lang="en-UG" sz="2000" dirty="0"/>
              <a:t>Teaching tip: Ask students how young entrepreneurs in Uganda typically raise startup capital.</a:t>
            </a:r>
          </a:p>
          <a:p>
            <a:pPr algn="just">
              <a:buFont typeface="Wingdings" panose="05000000000000000000" pitchFamily="2" charset="2"/>
              <a:buChar char="Ø"/>
              <a:defRPr/>
            </a:pPr>
            <a:r>
              <a:rPr lang="en-UG" sz="2000" b="1" dirty="0"/>
              <a:t>Human Resources</a:t>
            </a:r>
            <a:endParaRPr lang="en-UG" sz="2000" dirty="0"/>
          </a:p>
          <a:p>
            <a:pPr lvl="1" algn="just">
              <a:defRPr/>
            </a:pPr>
            <a:r>
              <a:rPr lang="en-UG" sz="2000" dirty="0"/>
              <a:t>Skilled/unskilled labor, management team, mentors, advisors.</a:t>
            </a:r>
          </a:p>
          <a:p>
            <a:pPr lvl="1" algn="just">
              <a:defRPr/>
            </a:pPr>
            <a:r>
              <a:rPr lang="en-UG" sz="2000" dirty="0"/>
              <a:t>Volunteerism and internships as alternative mobilization strategies.</a:t>
            </a:r>
          </a:p>
          <a:p>
            <a:pPr algn="just">
              <a:buFont typeface="Wingdings" panose="05000000000000000000" pitchFamily="2" charset="2"/>
              <a:buChar char="Ø"/>
              <a:defRPr/>
            </a:pPr>
            <a:r>
              <a:rPr lang="en-UG" sz="2000" b="1" dirty="0"/>
              <a:t>Physical Resources</a:t>
            </a:r>
            <a:endParaRPr lang="en-UG" sz="2000" dirty="0"/>
          </a:p>
          <a:p>
            <a:pPr lvl="1" algn="just">
              <a:defRPr/>
            </a:pPr>
            <a:r>
              <a:rPr lang="en-UG" sz="2000" dirty="0"/>
              <a:t>Equipment, raw materials, buildings, technology infrastructure.</a:t>
            </a:r>
          </a:p>
          <a:p>
            <a:pPr lvl="1" algn="just">
              <a:defRPr/>
            </a:pPr>
            <a:r>
              <a:rPr lang="en-UG" sz="2000" dirty="0"/>
              <a:t>Shared spaces (coworking hubs, incubators) as cost-saving strategies.</a:t>
            </a:r>
          </a:p>
          <a:p>
            <a:pPr algn="just">
              <a:buFont typeface="Wingdings" panose="05000000000000000000" pitchFamily="2" charset="2"/>
              <a:buChar char="Ø"/>
              <a:defRPr/>
            </a:pPr>
            <a:r>
              <a:rPr lang="en-UG" sz="2000" b="1" dirty="0"/>
              <a:t>Intellectual Resources</a:t>
            </a:r>
            <a:endParaRPr lang="en-UG" sz="2000" dirty="0"/>
          </a:p>
          <a:p>
            <a:pPr lvl="1" algn="just">
              <a:defRPr/>
            </a:pPr>
            <a:r>
              <a:rPr lang="en-UG" sz="2000" dirty="0"/>
              <a:t>Patents, copyrights, brands, innovative ideas, digital assets.</a:t>
            </a:r>
          </a:p>
          <a:p>
            <a:pPr algn="just">
              <a:buFont typeface="Wingdings" panose="05000000000000000000" pitchFamily="2" charset="2"/>
              <a:buChar char="Ø"/>
              <a:defRPr/>
            </a:pPr>
            <a:r>
              <a:rPr lang="en-UG" sz="2000" b="1" dirty="0"/>
              <a:t>Social &amp; Relational Capital</a:t>
            </a:r>
            <a:endParaRPr lang="en-UG" sz="2000" dirty="0"/>
          </a:p>
          <a:p>
            <a:pPr lvl="1" algn="just">
              <a:defRPr/>
            </a:pPr>
            <a:r>
              <a:rPr lang="en-UG" sz="2000" dirty="0"/>
              <a:t>Networks, partnerships, alliances, community goodwill</a:t>
            </a:r>
            <a:endParaRPr lang="en-US" sz="4000" dirty="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itle 3"/>
          <p:cNvSpPr>
            <a:spLocks noGrp="1"/>
          </p:cNvSpPr>
          <p:nvPr>
            <p:ph type="title"/>
          </p:nvPr>
        </p:nvSpPr>
        <p:spPr>
          <a:xfrm>
            <a:off x="102870" y="184151"/>
            <a:ext cx="8938260" cy="1012602"/>
          </a:xfrm>
        </p:spPr>
        <p:txBody>
          <a:bodyPr/>
          <a:lstStyle/>
          <a:p>
            <a:pPr algn="just"/>
            <a:r>
              <a:rPr lang="en-US" sz="3600" b="1" dirty="0">
                <a:latin typeface="Times New Roman" panose="02020603050405020304" charset="0"/>
                <a:cs typeface="Times New Roman" panose="02020603050405020304" charset="0"/>
              </a:rPr>
              <a:t>Developing an Operations and marketing plan</a:t>
            </a:r>
          </a:p>
        </p:txBody>
      </p:sp>
      <p:sp>
        <p:nvSpPr>
          <p:cNvPr id="1048601" name="Content Placeholder 4"/>
          <p:cNvSpPr>
            <a:spLocks noGrp="1"/>
          </p:cNvSpPr>
          <p:nvPr>
            <p:ph idx="1"/>
          </p:nvPr>
        </p:nvSpPr>
        <p:spPr>
          <a:xfrm>
            <a:off x="102870" y="1268760"/>
            <a:ext cx="8938260" cy="5472607"/>
          </a:xfrm>
        </p:spPr>
        <p:txBody>
          <a:bodyPr/>
          <a:lstStyle/>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An </a:t>
            </a:r>
            <a:r>
              <a:rPr lang="en-UG" sz="2800" b="1" dirty="0">
                <a:latin typeface="Times New Roman" panose="02020603050405020304" pitchFamily="18" charset="0"/>
                <a:cs typeface="Times New Roman" panose="02020603050405020304" pitchFamily="18" charset="0"/>
              </a:rPr>
              <a:t>operations plan</a:t>
            </a:r>
            <a:r>
              <a:rPr lang="en-UG" sz="2800" dirty="0">
                <a:latin typeface="Times New Roman" panose="02020603050405020304" pitchFamily="18" charset="0"/>
                <a:cs typeface="Times New Roman" panose="02020603050405020304" pitchFamily="18" charset="0"/>
              </a:rPr>
              <a:t> outlines how a business will produce goods or deliver services efficiently to achieve its strategic goals. It converts the </a:t>
            </a:r>
            <a:r>
              <a:rPr lang="en-UG" sz="2800" b="1" dirty="0">
                <a:latin typeface="Times New Roman" panose="02020603050405020304" pitchFamily="18" charset="0"/>
                <a:cs typeface="Times New Roman" panose="02020603050405020304" pitchFamily="18" charset="0"/>
              </a:rPr>
              <a:t>business strategy</a:t>
            </a:r>
            <a:r>
              <a:rPr lang="en-UG" sz="2800" dirty="0">
                <a:latin typeface="Times New Roman" panose="02020603050405020304" pitchFamily="18" charset="0"/>
                <a:cs typeface="Times New Roman" panose="02020603050405020304" pitchFamily="18" charset="0"/>
              </a:rPr>
              <a:t> into </a:t>
            </a:r>
            <a:r>
              <a:rPr lang="en-UG" sz="2800" b="1" dirty="0">
                <a:latin typeface="Times New Roman" panose="02020603050405020304" pitchFamily="18" charset="0"/>
                <a:cs typeface="Times New Roman" panose="02020603050405020304" pitchFamily="18" charset="0"/>
              </a:rPr>
              <a:t>actionable activities</a:t>
            </a:r>
            <a:r>
              <a:rPr lang="en-UG" sz="2800" dirty="0">
                <a:latin typeface="Times New Roman" panose="02020603050405020304" pitchFamily="18" charset="0"/>
                <a:cs typeface="Times New Roman" panose="02020603050405020304" pitchFamily="18" charset="0"/>
              </a:rPr>
              <a:t>, specifying the </a:t>
            </a:r>
            <a:r>
              <a:rPr lang="en-UG" sz="2800" i="1" dirty="0">
                <a:latin typeface="Times New Roman" panose="02020603050405020304" pitchFamily="18" charset="0"/>
                <a:cs typeface="Times New Roman" panose="02020603050405020304" pitchFamily="18" charset="0"/>
              </a:rPr>
              <a:t>who, what, when, and how</a:t>
            </a:r>
            <a:r>
              <a:rPr lang="en-UG" sz="2800" dirty="0">
                <a:latin typeface="Times New Roman" panose="02020603050405020304" pitchFamily="18" charset="0"/>
                <a:cs typeface="Times New Roman" panose="02020603050405020304" pitchFamily="18" charset="0"/>
              </a:rPr>
              <a:t> of day-to-day operations.</a:t>
            </a:r>
            <a:endParaRPr lang="en-US"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According to </a:t>
            </a:r>
            <a:r>
              <a:rPr lang="en-UG" sz="2800" b="1" dirty="0">
                <a:latin typeface="Times New Roman" panose="02020603050405020304" pitchFamily="18" charset="0"/>
                <a:cs typeface="Times New Roman" panose="02020603050405020304" pitchFamily="18" charset="0"/>
              </a:rPr>
              <a:t>Krajewski, Malhotra, and Ritzman (2023)</a:t>
            </a:r>
            <a:r>
              <a:rPr lang="en-UG" sz="2800" dirty="0">
                <a:latin typeface="Times New Roman" panose="02020603050405020304" pitchFamily="18" charset="0"/>
                <a:cs typeface="Times New Roman" panose="02020603050405020304" pitchFamily="18" charset="0"/>
              </a:rPr>
              <a:t>, an operations plan “details the processes by which resources such as people, materials, and technology are transformed into products or services.”</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In entrepreneurship, the operations plan ensures that limited resources are optimally utilized to create customer value and sustain competitiveness</a:t>
            </a:r>
          </a:p>
          <a:p>
            <a:pPr marL="0" indent="0" algn="just">
              <a:buNone/>
            </a:pPr>
            <a:endParaRPr lang="en-US" sz="2800" dirty="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00FDED-418D-7593-20CE-39B269E65DF9}"/>
              </a:ext>
            </a:extLst>
          </p:cNvPr>
          <p:cNvSpPr>
            <a:spLocks noGrp="1"/>
          </p:cNvSpPr>
          <p:nvPr>
            <p:ph idx="1"/>
          </p:nvPr>
        </p:nvSpPr>
        <p:spPr>
          <a:xfrm>
            <a:off x="107504" y="116632"/>
            <a:ext cx="8928992" cy="6741368"/>
          </a:xfrm>
        </p:spPr>
        <p:txBody>
          <a:bodyPr/>
          <a:lstStyle/>
          <a:p>
            <a:pPr marL="0" indent="0" algn="just">
              <a:buFont typeface="Arial" panose="020B0604020202020204" pitchFamily="34" charset="0"/>
              <a:buNone/>
              <a:defRPr/>
            </a:pPr>
            <a:r>
              <a:rPr lang="en-UG" b="1" dirty="0">
                <a:latin typeface="Times New Roman" panose="02020603050405020304" pitchFamily="18" charset="0"/>
                <a:cs typeface="Times New Roman" panose="02020603050405020304" pitchFamily="18" charset="0"/>
              </a:rPr>
              <a:t>Importance of an Operations Plan</a:t>
            </a:r>
            <a:endParaRPr lang="en-UG" sz="2400" dirty="0">
              <a:latin typeface="Times New Roman" panose="02020603050405020304" pitchFamily="18" charset="0"/>
              <a:cs typeface="Times New Roman" panose="02020603050405020304" pitchFamily="18" charset="0"/>
            </a:endParaRPr>
          </a:p>
          <a:p>
            <a:pPr marL="0" indent="0" algn="just">
              <a:buNone/>
              <a:defRPr/>
            </a:pPr>
            <a:r>
              <a:rPr lang="en-UG" sz="2800" dirty="0">
                <a:latin typeface="Times New Roman" panose="02020603050405020304" pitchFamily="18" charset="0"/>
                <a:cs typeface="Times New Roman" panose="02020603050405020304" pitchFamily="18" charset="0"/>
              </a:rPr>
              <a:t>An </a:t>
            </a:r>
            <a:r>
              <a:rPr lang="en-UG" sz="2800" b="1" dirty="0">
                <a:latin typeface="Times New Roman" panose="02020603050405020304" pitchFamily="18" charset="0"/>
                <a:cs typeface="Times New Roman" panose="02020603050405020304" pitchFamily="18" charset="0"/>
              </a:rPr>
              <a:t>operations plan</a:t>
            </a:r>
            <a:r>
              <a:rPr lang="en-UG" sz="2800" dirty="0">
                <a:latin typeface="Times New Roman" panose="02020603050405020304" pitchFamily="18" charset="0"/>
                <a:cs typeface="Times New Roman" panose="02020603050405020304" pitchFamily="18" charset="0"/>
              </a:rPr>
              <a:t> is a detailed outline of the processes, resources, timelines, and responsibilities required to produce a company’s goods or deli</a:t>
            </a:r>
            <a:endParaRPr lang="en-US" sz="2800" dirty="0">
              <a:latin typeface="Times New Roman" panose="02020603050405020304" pitchFamily="18" charset="0"/>
              <a:cs typeface="Times New Roman" panose="02020603050405020304" pitchFamily="18" charset="0"/>
            </a:endParaRPr>
          </a:p>
          <a:p>
            <a:pPr marL="0" indent="0" algn="just">
              <a:buNone/>
              <a:defRPr/>
            </a:pPr>
            <a:r>
              <a:rPr lang="en-UG" sz="2800" dirty="0">
                <a:latin typeface="Times New Roman" panose="02020603050405020304" pitchFamily="18" charset="0"/>
                <a:cs typeface="Times New Roman" panose="02020603050405020304" pitchFamily="18" charset="0"/>
              </a:rPr>
              <a:t>ver services efficiently and effectively.</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Provides a </a:t>
            </a:r>
            <a:r>
              <a:rPr lang="en-UG" sz="2800" b="1" dirty="0">
                <a:latin typeface="Times New Roman" panose="02020603050405020304" pitchFamily="18" charset="0"/>
                <a:cs typeface="Times New Roman" panose="02020603050405020304" pitchFamily="18" charset="0"/>
              </a:rPr>
              <a:t>roadmap</a:t>
            </a:r>
            <a:r>
              <a:rPr lang="en-UG" sz="2800" dirty="0">
                <a:latin typeface="Times New Roman" panose="02020603050405020304" pitchFamily="18" charset="0"/>
                <a:cs typeface="Times New Roman" panose="02020603050405020304" pitchFamily="18" charset="0"/>
              </a:rPr>
              <a:t> for daily operations.</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Ensures alignment between </a:t>
            </a:r>
            <a:r>
              <a:rPr lang="en-UG" sz="2800" b="1" dirty="0">
                <a:latin typeface="Times New Roman" panose="02020603050405020304" pitchFamily="18" charset="0"/>
                <a:cs typeface="Times New Roman" panose="02020603050405020304" pitchFamily="18" charset="0"/>
              </a:rPr>
              <a:t>strategic goals</a:t>
            </a:r>
            <a:r>
              <a:rPr lang="en-UG" sz="2800" dirty="0">
                <a:latin typeface="Times New Roman" panose="02020603050405020304" pitchFamily="18" charset="0"/>
                <a:cs typeface="Times New Roman" panose="02020603050405020304" pitchFamily="18" charset="0"/>
              </a:rPr>
              <a:t> and </a:t>
            </a:r>
            <a:r>
              <a:rPr lang="en-UG" sz="2800" b="1" dirty="0">
                <a:latin typeface="Times New Roman" panose="02020603050405020304" pitchFamily="18" charset="0"/>
                <a:cs typeface="Times New Roman" panose="02020603050405020304" pitchFamily="18" charset="0"/>
              </a:rPr>
              <a:t>operational activities</a:t>
            </a:r>
            <a:r>
              <a:rPr lang="en-UG" sz="28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Enhances </a:t>
            </a:r>
            <a:r>
              <a:rPr lang="en-UG" sz="2800" b="1" dirty="0">
                <a:latin typeface="Times New Roman" panose="02020603050405020304" pitchFamily="18" charset="0"/>
                <a:cs typeface="Times New Roman" panose="02020603050405020304" pitchFamily="18" charset="0"/>
              </a:rPr>
              <a:t>resource allocation</a:t>
            </a:r>
            <a:r>
              <a:rPr lang="en-UG" sz="2800" dirty="0">
                <a:latin typeface="Times New Roman" panose="02020603050405020304" pitchFamily="18" charset="0"/>
                <a:cs typeface="Times New Roman" panose="02020603050405020304" pitchFamily="18" charset="0"/>
              </a:rPr>
              <a:t> (labour, materials, finances, equipment).</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Facilitates </a:t>
            </a:r>
            <a:r>
              <a:rPr lang="en-UG" sz="2800" b="1" dirty="0">
                <a:latin typeface="Times New Roman" panose="02020603050405020304" pitchFamily="18" charset="0"/>
                <a:cs typeface="Times New Roman" panose="02020603050405020304" pitchFamily="18" charset="0"/>
              </a:rPr>
              <a:t>performance monitoring and control</a:t>
            </a:r>
            <a:r>
              <a:rPr lang="en-UG" sz="28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defRPr/>
            </a:pPr>
            <a:r>
              <a:rPr lang="en-UG" sz="2800" dirty="0">
                <a:latin typeface="Times New Roman" panose="02020603050405020304" pitchFamily="18" charset="0"/>
                <a:cs typeface="Times New Roman" panose="02020603050405020304" pitchFamily="18" charset="0"/>
              </a:rPr>
              <a:t>Supports </a:t>
            </a:r>
            <a:r>
              <a:rPr lang="en-UG" sz="2800" b="1" dirty="0">
                <a:latin typeface="Times New Roman" panose="02020603050405020304" pitchFamily="18" charset="0"/>
                <a:cs typeface="Times New Roman" panose="02020603050405020304" pitchFamily="18" charset="0"/>
              </a:rPr>
              <a:t>risk management</a:t>
            </a:r>
            <a:r>
              <a:rPr lang="en-UG" sz="2800" dirty="0">
                <a:latin typeface="Times New Roman" panose="02020603050405020304" pitchFamily="18" charset="0"/>
                <a:cs typeface="Times New Roman" panose="02020603050405020304" pitchFamily="18" charset="0"/>
              </a:rPr>
              <a:t> by identifying potential bottlenecks.</a:t>
            </a:r>
          </a:p>
          <a:p>
            <a:pPr algn="just">
              <a:buFont typeface="Wingdings" panose="05000000000000000000" pitchFamily="2" charset="2"/>
              <a:buChar char="Ø"/>
              <a:defRPr/>
            </a:pPr>
            <a:r>
              <a:rPr lang="en-UG" sz="2400" dirty="0">
                <a:latin typeface="Times New Roman" panose="02020603050405020304" pitchFamily="18" charset="0"/>
                <a:cs typeface="Times New Roman" panose="02020603050405020304" pitchFamily="18" charset="0"/>
              </a:rPr>
              <a:t>Builds investor confidence by showing operational feasibility</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699302"/>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1171</Words>
  <Application>Microsoft Office PowerPoint</Application>
  <PresentationFormat>On-screen Show (4:3)</PresentationFormat>
  <Paragraphs>136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Wingdings</vt:lpstr>
      <vt:lpstr>Default Design</vt:lpstr>
      <vt:lpstr>BUILDING A BUSINESS TEAM</vt:lpstr>
      <vt:lpstr>PowerPoint Presentation</vt:lpstr>
      <vt:lpstr>PowerPoint Presentation</vt:lpstr>
      <vt:lpstr>PowerPoint Presentation</vt:lpstr>
      <vt:lpstr>PowerPoint Presentation</vt:lpstr>
      <vt:lpstr>Mobilizing business resource</vt:lpstr>
      <vt:lpstr>PowerPoint Presentation</vt:lpstr>
      <vt:lpstr>Developing an Operations and marketing plan</vt:lpstr>
      <vt:lpstr>PowerPoint Presentation</vt:lpstr>
      <vt:lpstr>PowerPoint Presentation</vt:lpstr>
      <vt:lpstr>PowerPoint Presentation</vt:lpstr>
      <vt:lpstr>PowerPoint Presentation</vt:lpstr>
      <vt:lpstr>Developing a marketing plan</vt:lpstr>
      <vt:lpstr>PowerPoint Presentation</vt:lpstr>
      <vt:lpstr> Components  of a marketing plan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BUSINESS TEAM</dc:title>
  <dc:creator>hp</dc:creator>
  <cp:lastModifiedBy>Administrator</cp:lastModifiedBy>
  <cp:revision>55</cp:revision>
  <dcterms:created xsi:type="dcterms:W3CDTF">2024-10-04T13:31:00Z</dcterms:created>
  <dcterms:modified xsi:type="dcterms:W3CDTF">2026-04-16T08:11:43Z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1033-12.2.0.17153</vt:lpwstr>
  </property>
  <property fmtid="{D5CDD505-2E9C-101B-9397-08002B2CF9AE}" pid="3" name="ICV">
    <vt:lpwstr>A5E623BF022E46958BDA7CC4393DBB75_13</vt:lpwstr>
  </property>
</Properties>
</file>