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81" r:id="rId26"/>
    <p:sldId id="282" r:id="rId27"/>
    <p:sldId id="28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1E3938-AE31-43A5-B9A2-F15D97882665}"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998E8-8673-4C23-96B9-25577860DC6C}" type="slidenum">
              <a:rPr lang="en-US" smtClean="0"/>
              <a:t>‹#›</a:t>
            </a:fld>
            <a:endParaRPr lang="en-US"/>
          </a:p>
        </p:txBody>
      </p:sp>
    </p:spTree>
    <p:extLst>
      <p:ext uri="{BB962C8B-B14F-4D97-AF65-F5344CB8AC3E}">
        <p14:creationId xmlns:p14="http://schemas.microsoft.com/office/powerpoint/2010/main" val="2246897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1E3938-AE31-43A5-B9A2-F15D97882665}"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998E8-8673-4C23-96B9-25577860DC6C}" type="slidenum">
              <a:rPr lang="en-US" smtClean="0"/>
              <a:t>‹#›</a:t>
            </a:fld>
            <a:endParaRPr lang="en-US"/>
          </a:p>
        </p:txBody>
      </p:sp>
    </p:spTree>
    <p:extLst>
      <p:ext uri="{BB962C8B-B14F-4D97-AF65-F5344CB8AC3E}">
        <p14:creationId xmlns:p14="http://schemas.microsoft.com/office/powerpoint/2010/main" val="360288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1E3938-AE31-43A5-B9A2-F15D97882665}"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998E8-8673-4C23-96B9-25577860DC6C}" type="slidenum">
              <a:rPr lang="en-US" smtClean="0"/>
              <a:t>‹#›</a:t>
            </a:fld>
            <a:endParaRPr lang="en-US"/>
          </a:p>
        </p:txBody>
      </p:sp>
    </p:spTree>
    <p:extLst>
      <p:ext uri="{BB962C8B-B14F-4D97-AF65-F5344CB8AC3E}">
        <p14:creationId xmlns:p14="http://schemas.microsoft.com/office/powerpoint/2010/main" val="916224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1E3938-AE31-43A5-B9A2-F15D97882665}"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998E8-8673-4C23-96B9-25577860DC6C}" type="slidenum">
              <a:rPr lang="en-US" smtClean="0"/>
              <a:t>‹#›</a:t>
            </a:fld>
            <a:endParaRPr lang="en-US"/>
          </a:p>
        </p:txBody>
      </p:sp>
    </p:spTree>
    <p:extLst>
      <p:ext uri="{BB962C8B-B14F-4D97-AF65-F5344CB8AC3E}">
        <p14:creationId xmlns:p14="http://schemas.microsoft.com/office/powerpoint/2010/main" val="3253988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1E3938-AE31-43A5-B9A2-F15D97882665}"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998E8-8673-4C23-96B9-25577860DC6C}" type="slidenum">
              <a:rPr lang="en-US" smtClean="0"/>
              <a:t>‹#›</a:t>
            </a:fld>
            <a:endParaRPr lang="en-US"/>
          </a:p>
        </p:txBody>
      </p:sp>
    </p:spTree>
    <p:extLst>
      <p:ext uri="{BB962C8B-B14F-4D97-AF65-F5344CB8AC3E}">
        <p14:creationId xmlns:p14="http://schemas.microsoft.com/office/powerpoint/2010/main" val="3988000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1E3938-AE31-43A5-B9A2-F15D97882665}"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7998E8-8673-4C23-96B9-25577860DC6C}" type="slidenum">
              <a:rPr lang="en-US" smtClean="0"/>
              <a:t>‹#›</a:t>
            </a:fld>
            <a:endParaRPr lang="en-US"/>
          </a:p>
        </p:txBody>
      </p:sp>
    </p:spTree>
    <p:extLst>
      <p:ext uri="{BB962C8B-B14F-4D97-AF65-F5344CB8AC3E}">
        <p14:creationId xmlns:p14="http://schemas.microsoft.com/office/powerpoint/2010/main" val="969558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1E3938-AE31-43A5-B9A2-F15D97882665}" type="datetimeFigureOut">
              <a:rPr lang="en-US" smtClean="0"/>
              <a:t>1/29/2025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7998E8-8673-4C23-96B9-25577860DC6C}" type="slidenum">
              <a:rPr lang="en-US" smtClean="0"/>
              <a:t>‹#›</a:t>
            </a:fld>
            <a:endParaRPr lang="en-US"/>
          </a:p>
        </p:txBody>
      </p:sp>
    </p:spTree>
    <p:extLst>
      <p:ext uri="{BB962C8B-B14F-4D97-AF65-F5344CB8AC3E}">
        <p14:creationId xmlns:p14="http://schemas.microsoft.com/office/powerpoint/2010/main" val="2834736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1E3938-AE31-43A5-B9A2-F15D97882665}" type="datetimeFigureOut">
              <a:rPr lang="en-US" smtClean="0"/>
              <a:t>1/29/2025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7998E8-8673-4C23-96B9-25577860DC6C}" type="slidenum">
              <a:rPr lang="en-US" smtClean="0"/>
              <a:t>‹#›</a:t>
            </a:fld>
            <a:endParaRPr lang="en-US"/>
          </a:p>
        </p:txBody>
      </p:sp>
    </p:spTree>
    <p:extLst>
      <p:ext uri="{BB962C8B-B14F-4D97-AF65-F5344CB8AC3E}">
        <p14:creationId xmlns:p14="http://schemas.microsoft.com/office/powerpoint/2010/main" val="195683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1E3938-AE31-43A5-B9A2-F15D97882665}" type="datetimeFigureOut">
              <a:rPr lang="en-US" smtClean="0"/>
              <a:t>1/29/2025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7998E8-8673-4C23-96B9-25577860DC6C}" type="slidenum">
              <a:rPr lang="en-US" smtClean="0"/>
              <a:t>‹#›</a:t>
            </a:fld>
            <a:endParaRPr lang="en-US"/>
          </a:p>
        </p:txBody>
      </p:sp>
    </p:spTree>
    <p:extLst>
      <p:ext uri="{BB962C8B-B14F-4D97-AF65-F5344CB8AC3E}">
        <p14:creationId xmlns:p14="http://schemas.microsoft.com/office/powerpoint/2010/main" val="1705094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1E3938-AE31-43A5-B9A2-F15D97882665}"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7998E8-8673-4C23-96B9-25577860DC6C}" type="slidenum">
              <a:rPr lang="en-US" smtClean="0"/>
              <a:t>‹#›</a:t>
            </a:fld>
            <a:endParaRPr lang="en-US"/>
          </a:p>
        </p:txBody>
      </p:sp>
    </p:spTree>
    <p:extLst>
      <p:ext uri="{BB962C8B-B14F-4D97-AF65-F5344CB8AC3E}">
        <p14:creationId xmlns:p14="http://schemas.microsoft.com/office/powerpoint/2010/main" val="1116434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1E3938-AE31-43A5-B9A2-F15D97882665}"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7998E8-8673-4C23-96B9-25577860DC6C}" type="slidenum">
              <a:rPr lang="en-US" smtClean="0"/>
              <a:t>‹#›</a:t>
            </a:fld>
            <a:endParaRPr lang="en-US"/>
          </a:p>
        </p:txBody>
      </p:sp>
    </p:spTree>
    <p:extLst>
      <p:ext uri="{BB962C8B-B14F-4D97-AF65-F5344CB8AC3E}">
        <p14:creationId xmlns:p14="http://schemas.microsoft.com/office/powerpoint/2010/main" val="3921440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1E3938-AE31-43A5-B9A2-F15D97882665}" type="datetimeFigureOut">
              <a:rPr lang="en-US" smtClean="0"/>
              <a:t>1/29/2025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7998E8-8673-4C23-96B9-25577860DC6C}" type="slidenum">
              <a:rPr lang="en-US" smtClean="0"/>
              <a:t>‹#›</a:t>
            </a:fld>
            <a:endParaRPr lang="en-US"/>
          </a:p>
        </p:txBody>
      </p:sp>
    </p:spTree>
    <p:extLst>
      <p:ext uri="{BB962C8B-B14F-4D97-AF65-F5344CB8AC3E}">
        <p14:creationId xmlns:p14="http://schemas.microsoft.com/office/powerpoint/2010/main" val="3549001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MANAGEMENT INFORMATION SYSTEMS</a:t>
            </a:r>
            <a:endParaRPr lang="en-US" b="1" dirty="0"/>
          </a:p>
        </p:txBody>
      </p:sp>
      <p:sp>
        <p:nvSpPr>
          <p:cNvPr id="3" name="Subtitle 2"/>
          <p:cNvSpPr>
            <a:spLocks noGrp="1"/>
          </p:cNvSpPr>
          <p:nvPr>
            <p:ph type="subTitle" idx="1"/>
          </p:nvPr>
        </p:nvSpPr>
        <p:spPr/>
        <p:txBody>
          <a:bodyPr/>
          <a:lstStyle/>
          <a:p>
            <a:r>
              <a:rPr lang="en-US" b="1" dirty="0" smtClean="0"/>
              <a:t>TOPIC ONE</a:t>
            </a:r>
          </a:p>
          <a:p>
            <a:r>
              <a:rPr lang="en-US" b="1" dirty="0" smtClean="0"/>
              <a:t>INFORMATION SYSTEMS</a:t>
            </a:r>
            <a:endParaRPr lang="en-US" b="1" dirty="0"/>
          </a:p>
        </p:txBody>
      </p:sp>
    </p:spTree>
    <p:extLst>
      <p:ext uri="{BB962C8B-B14F-4D97-AF65-F5344CB8AC3E}">
        <p14:creationId xmlns:p14="http://schemas.microsoft.com/office/powerpoint/2010/main" val="1287859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a:bodyPr>
          <a:lstStyle/>
          <a:p>
            <a:pPr marL="0" indent="0">
              <a:buNone/>
            </a:pPr>
            <a:r>
              <a:rPr lang="en-US" b="1" dirty="0" smtClean="0"/>
              <a:t>7. Common Data Flow: </a:t>
            </a:r>
            <a:r>
              <a:rPr lang="en-US" dirty="0" smtClean="0"/>
              <a:t>Common data flow includes avoiding duplication, combining similar functions and simplifying operations wherever possible. The development of common data flow is an economically sound and logical concept, but it must be viewed from a practical angle.</a:t>
            </a:r>
          </a:p>
          <a:p>
            <a:pPr marL="0" indent="0">
              <a:buNone/>
            </a:pPr>
            <a:r>
              <a:rPr lang="en-US" b="1" dirty="0" smtClean="0"/>
              <a:t> </a:t>
            </a:r>
          </a:p>
          <a:p>
            <a:pPr marL="0" indent="0">
              <a:buNone/>
            </a:pPr>
            <a:r>
              <a:rPr lang="en-US" b="1" dirty="0" smtClean="0"/>
              <a:t>8. Long Term Planning: </a:t>
            </a:r>
            <a:r>
              <a:rPr lang="en-US" dirty="0" smtClean="0"/>
              <a:t>MIS is developed over relatively long periods. A heavy element of planning should be involved. </a:t>
            </a:r>
          </a:p>
          <a:p>
            <a:pPr marL="0" indent="0">
              <a:buNone/>
            </a:pPr>
            <a:endParaRPr lang="en-US" b="1" dirty="0" smtClean="0"/>
          </a:p>
          <a:p>
            <a:pPr marL="0" indent="0">
              <a:buNone/>
            </a:pPr>
            <a:r>
              <a:rPr lang="en-US" b="1" dirty="0" smtClean="0"/>
              <a:t>9. Sub System Concept: </a:t>
            </a:r>
            <a:r>
              <a:rPr lang="en-US" dirty="0" smtClean="0"/>
              <a:t>The MIS should be viewed as a single entity, but it must be broken down into digestible sub-systems which are more meaningful. </a:t>
            </a:r>
          </a:p>
          <a:p>
            <a:pPr marL="0" indent="0">
              <a:buNone/>
            </a:pPr>
            <a:endParaRPr lang="en-US" b="1" dirty="0" smtClean="0"/>
          </a:p>
          <a:p>
            <a:pPr marL="0" indent="0">
              <a:buNone/>
            </a:pPr>
            <a:endParaRPr lang="en-US" b="1" dirty="0"/>
          </a:p>
          <a:p>
            <a:pPr marL="0" indent="0">
              <a:buNone/>
            </a:pPr>
            <a:r>
              <a:rPr lang="en-US" b="1" dirty="0" smtClean="0"/>
              <a:t>10. Central database: </a:t>
            </a:r>
            <a:r>
              <a:rPr lang="en-US" dirty="0" smtClean="0"/>
              <a:t>In the MIS there should be common data base for whole System. </a:t>
            </a:r>
            <a:endParaRPr lang="en-US" dirty="0"/>
          </a:p>
        </p:txBody>
      </p:sp>
    </p:spTree>
    <p:extLst>
      <p:ext uri="{BB962C8B-B14F-4D97-AF65-F5344CB8AC3E}">
        <p14:creationId xmlns:p14="http://schemas.microsoft.com/office/powerpoint/2010/main" val="4042803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49745"/>
          </a:xfrm>
        </p:spPr>
        <p:txBody>
          <a:bodyPr>
            <a:normAutofit fontScale="90000"/>
          </a:bodyPr>
          <a:lstStyle/>
          <a:p>
            <a:r>
              <a:rPr lang="en-US" b="1" dirty="0" smtClean="0"/>
              <a:t/>
            </a:r>
            <a:br>
              <a:rPr lang="en-US" b="1" dirty="0" smtClean="0"/>
            </a:br>
            <a:r>
              <a:rPr lang="en-US" b="1" dirty="0" smtClean="0"/>
              <a:t>Role of MIS in Business Organization with particular reference to Management Levels</a:t>
            </a:r>
            <a:endParaRPr lang="en-US" b="1" dirty="0"/>
          </a:p>
        </p:txBody>
      </p:sp>
      <p:sp>
        <p:nvSpPr>
          <p:cNvPr id="3" name="Content Placeholder 2"/>
          <p:cNvSpPr>
            <a:spLocks noGrp="1"/>
          </p:cNvSpPr>
          <p:nvPr>
            <p:ph idx="1"/>
          </p:nvPr>
        </p:nvSpPr>
        <p:spPr>
          <a:xfrm>
            <a:off x="0" y="1325564"/>
            <a:ext cx="12192000" cy="5532436"/>
          </a:xfrm>
        </p:spPr>
        <p:txBody>
          <a:bodyPr>
            <a:normAutofit lnSpcReduction="10000"/>
          </a:bodyPr>
          <a:lstStyle/>
          <a:p>
            <a:r>
              <a:rPr lang="en-US" dirty="0" smtClean="0"/>
              <a:t>Unstructured					Structured</a:t>
            </a:r>
          </a:p>
          <a:p>
            <a:r>
              <a:rPr lang="en-US" dirty="0" smtClean="0"/>
              <a:t>Non-programmed				Programmed</a:t>
            </a:r>
          </a:p>
          <a:p>
            <a:r>
              <a:rPr lang="en-US" dirty="0" smtClean="0"/>
              <a:t>Futuristic						Historical</a:t>
            </a:r>
          </a:p>
          <a:p>
            <a:r>
              <a:rPr lang="en-US" dirty="0" smtClean="0"/>
              <a:t>Approximate					Exact</a:t>
            </a:r>
          </a:p>
          <a:p>
            <a:r>
              <a:rPr lang="en-US" dirty="0" smtClean="0"/>
              <a:t>External						Internal</a:t>
            </a:r>
          </a:p>
          <a:p>
            <a:r>
              <a:rPr lang="en-US" dirty="0" smtClean="0"/>
              <a:t>Top Management				Operational Management</a:t>
            </a:r>
            <a:endParaRPr lang="en-US" dirty="0"/>
          </a:p>
          <a:p>
            <a:pPr marL="0" indent="0">
              <a:buNone/>
            </a:pPr>
            <a:r>
              <a:rPr lang="en-US" dirty="0" smtClean="0"/>
              <a:t>		Information Needs at different Management Levels</a:t>
            </a:r>
          </a:p>
          <a:p>
            <a:pPr marL="0" indent="0">
              <a:buNone/>
            </a:pPr>
            <a:r>
              <a:rPr lang="en-US" dirty="0" smtClean="0"/>
              <a:t>The type of information being utilized by each level of management is in accordance with the nature of jobs performed by the managers at their respective level. To facilitate the management decision making at all levels of company, the MIS must be integrated. MIS units are companywide. MIS is available for the Top management. </a:t>
            </a:r>
            <a:endParaRPr lang="en-US" dirty="0"/>
          </a:p>
        </p:txBody>
      </p:sp>
    </p:spTree>
    <p:extLst>
      <p:ext uri="{BB962C8B-B14F-4D97-AF65-F5344CB8AC3E}">
        <p14:creationId xmlns:p14="http://schemas.microsoft.com/office/powerpoint/2010/main" val="3977306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339782" cy="6857999"/>
          </a:xfrm>
        </p:spPr>
        <p:txBody>
          <a:bodyPr>
            <a:normAutofit fontScale="92500"/>
          </a:bodyPr>
          <a:lstStyle/>
          <a:p>
            <a:r>
              <a:rPr lang="en-US" dirty="0" smtClean="0"/>
              <a:t>The top management of company should play an active role in designing, modifying and maintenance of the total organization wide management information system. </a:t>
            </a:r>
          </a:p>
          <a:p>
            <a:r>
              <a:rPr lang="en-US" dirty="0" smtClean="0"/>
              <a:t>Information system and Information technology have become a vital component of any successful business and are regarded as major functional areas just like any other functional area of a business organization like marketing, finance, production and HR. </a:t>
            </a:r>
          </a:p>
          <a:p>
            <a:r>
              <a:rPr lang="en-US" dirty="0" smtClean="0"/>
              <a:t>Thus it is important to understand the area of information system just like any other functional area in the business. </a:t>
            </a:r>
          </a:p>
          <a:p>
            <a:r>
              <a:rPr lang="en-US" dirty="0" smtClean="0"/>
              <a:t>MIS is important because all businesses have a need for information about the tasks which are to be performed. Information and technology is used as a tool for solving problems and providing opportunities for increasing productivity and quality. </a:t>
            </a:r>
          </a:p>
          <a:p>
            <a:r>
              <a:rPr lang="en-US" dirty="0" smtClean="0"/>
              <a:t>Information has always been important but it has never been so available, so current and so overwhelming. </a:t>
            </a:r>
          </a:p>
          <a:p>
            <a:r>
              <a:rPr lang="en-US" dirty="0" smtClean="0"/>
              <a:t>Efforts have been made for collection and retrieval of information, However, challenges still remain in the selection analysis and interpretation of the information that will further improve decision making and productivity. </a:t>
            </a:r>
            <a:endParaRPr lang="en-US" dirty="0"/>
          </a:p>
        </p:txBody>
      </p:sp>
    </p:spTree>
    <p:extLst>
      <p:ext uri="{BB962C8B-B14F-4D97-AF65-F5344CB8AC3E}">
        <p14:creationId xmlns:p14="http://schemas.microsoft.com/office/powerpoint/2010/main" val="350491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62181"/>
          </a:xfrm>
        </p:spPr>
        <p:txBody>
          <a:bodyPr>
            <a:normAutofit fontScale="90000"/>
          </a:bodyPr>
          <a:lstStyle/>
          <a:p>
            <a:r>
              <a:rPr lang="en-US" b="1" dirty="0" smtClean="0"/>
              <a:t>MIS Growth and Development Factors responsible for Development of MIS</a:t>
            </a:r>
            <a:endParaRPr lang="en-US" b="1" dirty="0"/>
          </a:p>
        </p:txBody>
      </p:sp>
      <p:sp>
        <p:nvSpPr>
          <p:cNvPr id="3" name="Content Placeholder 2"/>
          <p:cNvSpPr>
            <a:spLocks noGrp="1"/>
          </p:cNvSpPr>
          <p:nvPr>
            <p:ph idx="1"/>
          </p:nvPr>
        </p:nvSpPr>
        <p:spPr>
          <a:xfrm>
            <a:off x="0" y="1366982"/>
            <a:ext cx="12192000" cy="5491017"/>
          </a:xfrm>
        </p:spPr>
        <p:txBody>
          <a:bodyPr>
            <a:normAutofit fontScale="85000" lnSpcReduction="20000"/>
          </a:bodyPr>
          <a:lstStyle/>
          <a:p>
            <a:r>
              <a:rPr lang="en-US" dirty="0" smtClean="0"/>
              <a:t>Factors Responsible for the development of MIS are numerous and have been a prime concern for many Researchers and Practitioners. </a:t>
            </a:r>
          </a:p>
          <a:p>
            <a:r>
              <a:rPr lang="en-US" dirty="0" smtClean="0"/>
              <a:t>Both Internal and external factors must be taken into account when trying to understand and organization’s criteria for deciding about technology. The following are the factors which are responsible for development of MIS: </a:t>
            </a:r>
          </a:p>
          <a:p>
            <a:r>
              <a:rPr lang="en-US" dirty="0" smtClean="0"/>
              <a:t>1. External </a:t>
            </a:r>
          </a:p>
          <a:p>
            <a:r>
              <a:rPr lang="en-US" dirty="0" smtClean="0"/>
              <a:t>2. Internal </a:t>
            </a:r>
          </a:p>
          <a:p>
            <a:endParaRPr lang="en-US" dirty="0"/>
          </a:p>
          <a:p>
            <a:r>
              <a:rPr lang="en-US" b="1" dirty="0" smtClean="0"/>
              <a:t>External Factors: </a:t>
            </a:r>
            <a:r>
              <a:rPr lang="en-US" dirty="0" smtClean="0"/>
              <a:t>External Factors are conditions that exist in organization’s external environment. The factors can be found at the industry level or in national policies. </a:t>
            </a:r>
          </a:p>
          <a:p>
            <a:r>
              <a:rPr lang="en-US" b="1" dirty="0" smtClean="0"/>
              <a:t>(a) Industry level: </a:t>
            </a:r>
            <a:r>
              <a:rPr lang="en-US" dirty="0" smtClean="0"/>
              <a:t>At the industry level, we are looking at characteristics as degree of diffusion of certain technologies, the availability of external know-how, for example, technology suppliers, the degree of innovativeness of the industry, the requirements imposed by major customers and external markets and overall levels of competition and technology sophistication in the industry. </a:t>
            </a:r>
          </a:p>
          <a:p>
            <a:r>
              <a:rPr lang="en-US" b="1" dirty="0" smtClean="0"/>
              <a:t>(b) National Policies: </a:t>
            </a:r>
            <a:r>
              <a:rPr lang="en-US" dirty="0" smtClean="0"/>
              <a:t>For the external factors the national policies also affect the organization that indirectly affects the subsystems of the organization.</a:t>
            </a:r>
            <a:endParaRPr lang="en-US" dirty="0"/>
          </a:p>
        </p:txBody>
      </p:sp>
    </p:spTree>
    <p:extLst>
      <p:ext uri="{BB962C8B-B14F-4D97-AF65-F5344CB8AC3E}">
        <p14:creationId xmlns:p14="http://schemas.microsoft.com/office/powerpoint/2010/main" val="927845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12192001" cy="812800"/>
          </a:xfrm>
        </p:spPr>
        <p:txBody>
          <a:bodyPr/>
          <a:lstStyle/>
          <a:p>
            <a:r>
              <a:rPr lang="en-US" b="1" dirty="0" smtClean="0"/>
              <a:t>Internal Factors</a:t>
            </a:r>
            <a:endParaRPr lang="en-US" b="1" dirty="0"/>
          </a:p>
        </p:txBody>
      </p:sp>
      <p:sp>
        <p:nvSpPr>
          <p:cNvPr id="3" name="Content Placeholder 2"/>
          <p:cNvSpPr>
            <a:spLocks noGrp="1"/>
          </p:cNvSpPr>
          <p:nvPr>
            <p:ph idx="1"/>
          </p:nvPr>
        </p:nvSpPr>
        <p:spPr>
          <a:xfrm>
            <a:off x="0" y="692726"/>
            <a:ext cx="12192000" cy="6165273"/>
          </a:xfrm>
        </p:spPr>
        <p:txBody>
          <a:bodyPr>
            <a:normAutofit lnSpcReduction="10000"/>
          </a:bodyPr>
          <a:lstStyle/>
          <a:p>
            <a:pPr marL="0" indent="0">
              <a:buNone/>
            </a:pPr>
            <a:r>
              <a:rPr lang="en-US" dirty="0" smtClean="0"/>
              <a:t> </a:t>
            </a:r>
            <a:r>
              <a:rPr lang="en-US" b="1" dirty="0" smtClean="0"/>
              <a:t>Internal factors </a:t>
            </a:r>
            <a:r>
              <a:rPr lang="en-US" dirty="0" smtClean="0"/>
              <a:t>internal of the firm that may affect the development of MIS can be grouped into three categories:</a:t>
            </a:r>
          </a:p>
          <a:p>
            <a:pPr marL="0" indent="0">
              <a:buNone/>
            </a:pPr>
            <a:r>
              <a:rPr lang="en-US" b="1" dirty="0" smtClean="0"/>
              <a:t> </a:t>
            </a:r>
            <a:r>
              <a:rPr lang="en-US" b="1" dirty="0" err="1" smtClean="0"/>
              <a:t>i</a:t>
            </a:r>
            <a:r>
              <a:rPr lang="en-US" b="1" dirty="0" smtClean="0"/>
              <a:t>) Past Experience with Technology: </a:t>
            </a:r>
            <a:r>
              <a:rPr lang="en-US" dirty="0" smtClean="0"/>
              <a:t>The organizations past experience about the technology in terms of exposure and organizational learning ultimately affects its future in developing technology. </a:t>
            </a:r>
          </a:p>
          <a:p>
            <a:pPr marL="0" indent="0">
              <a:buNone/>
            </a:pPr>
            <a:r>
              <a:rPr lang="en-US" b="1" dirty="0" smtClean="0"/>
              <a:t>ii) Organizational: </a:t>
            </a:r>
            <a:r>
              <a:rPr lang="en-US" dirty="0" smtClean="0"/>
              <a:t>An organization’s characteristic like size, influence the adoption of MIS application in organization. </a:t>
            </a:r>
          </a:p>
          <a:p>
            <a:pPr marL="0" indent="0">
              <a:buNone/>
            </a:pPr>
            <a:r>
              <a:rPr lang="en-US" dirty="0" smtClean="0"/>
              <a:t>The adoption of certain technologies may appear more appropriate for the larger firms because of the large capital investments and the skilled human resources involve in the implementation and operation of such technologies. </a:t>
            </a:r>
          </a:p>
          <a:p>
            <a:pPr marL="0" indent="0">
              <a:buNone/>
            </a:pPr>
            <a:r>
              <a:rPr lang="en-US" dirty="0" smtClean="0"/>
              <a:t>Smaller firms are less affected by organizational inertia and they show a greater degree of involvement of organizational member’s especially top management during implementation. </a:t>
            </a:r>
          </a:p>
          <a:p>
            <a:pPr marL="0" indent="0">
              <a:buNone/>
            </a:pPr>
            <a:r>
              <a:rPr lang="en-US" dirty="0" smtClean="0"/>
              <a:t>Ready to use software and less Expensive </a:t>
            </a:r>
            <a:r>
              <a:rPr lang="en-US" dirty="0" err="1" smtClean="0"/>
              <a:t>equipments</a:t>
            </a:r>
            <a:r>
              <a:rPr lang="en-US" dirty="0" smtClean="0"/>
              <a:t> of MIS application are more attractive to smaller firms.</a:t>
            </a:r>
            <a:endParaRPr lang="en-US" dirty="0"/>
          </a:p>
        </p:txBody>
      </p:sp>
    </p:spTree>
    <p:extLst>
      <p:ext uri="{BB962C8B-B14F-4D97-AF65-F5344CB8AC3E}">
        <p14:creationId xmlns:p14="http://schemas.microsoft.com/office/powerpoint/2010/main" val="559330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927273"/>
          </a:xfrm>
        </p:spPr>
        <p:txBody>
          <a:bodyPr>
            <a:normAutofit/>
          </a:bodyPr>
          <a:lstStyle/>
          <a:p>
            <a:pPr marL="0" indent="0">
              <a:buNone/>
            </a:pPr>
            <a:r>
              <a:rPr lang="en-US" b="1" dirty="0" smtClean="0"/>
              <a:t>iii) Organizational Pursued strategy: </a:t>
            </a:r>
            <a:r>
              <a:rPr lang="en-US" dirty="0" smtClean="0"/>
              <a:t>Internal factors deal with the organizations pursued strategy on both orientation and technology policy. </a:t>
            </a:r>
          </a:p>
          <a:p>
            <a:pPr marL="0" indent="0">
              <a:buNone/>
            </a:pPr>
            <a:r>
              <a:rPr lang="en-US" dirty="0" smtClean="0"/>
              <a:t>An organization’s strategy reflects its action with market and technology, which ultimately modify its experience and consequently its overall characteristics and capabilities. </a:t>
            </a:r>
          </a:p>
          <a:p>
            <a:pPr marL="0" indent="0">
              <a:buNone/>
            </a:pPr>
            <a:r>
              <a:rPr lang="en-US" dirty="0" smtClean="0"/>
              <a:t>The need for a strong technology has been advocated by a number of authors and investments in MIS should therefore be closely aligned with overall corporate strategy. </a:t>
            </a:r>
          </a:p>
          <a:p>
            <a:pPr marL="0" indent="0">
              <a:buNone/>
            </a:pPr>
            <a:r>
              <a:rPr lang="en-US" b="1" dirty="0" smtClean="0"/>
              <a:t>Other Factors : </a:t>
            </a:r>
          </a:p>
          <a:p>
            <a:pPr marL="0" indent="0">
              <a:buNone/>
            </a:pPr>
            <a:r>
              <a:rPr lang="en-US" dirty="0" smtClean="0"/>
              <a:t>Customer Satisfaction: Development of MIS is affected by customer satisfaction. Customer of the services should be satisfied by the presented system. </a:t>
            </a:r>
          </a:p>
          <a:p>
            <a:pPr marL="0" indent="0">
              <a:buNone/>
            </a:pPr>
            <a:r>
              <a:rPr lang="en-US" b="1" dirty="0" smtClean="0"/>
              <a:t>Effective: </a:t>
            </a:r>
            <a:r>
              <a:rPr lang="en-US" dirty="0" smtClean="0"/>
              <a:t>Development should be effective in terms of organizational benefit &amp; user satisfaction. </a:t>
            </a:r>
          </a:p>
          <a:p>
            <a:pPr marL="0" indent="0">
              <a:buNone/>
            </a:pPr>
            <a:r>
              <a:rPr lang="en-US" b="1" dirty="0" smtClean="0"/>
              <a:t>Efficient: </a:t>
            </a:r>
            <a:r>
              <a:rPr lang="en-US" dirty="0" smtClean="0"/>
              <a:t>Development should use all the resources, organization values efficiently.</a:t>
            </a:r>
            <a:endParaRPr lang="en-US" dirty="0"/>
          </a:p>
        </p:txBody>
      </p:sp>
    </p:spTree>
    <p:extLst>
      <p:ext uri="{BB962C8B-B14F-4D97-AF65-F5344CB8AC3E}">
        <p14:creationId xmlns:p14="http://schemas.microsoft.com/office/powerpoint/2010/main" val="412575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32872"/>
          </a:xfrm>
        </p:spPr>
        <p:txBody>
          <a:bodyPr/>
          <a:lstStyle/>
          <a:p>
            <a:r>
              <a:rPr lang="en-US" b="1" dirty="0" smtClean="0"/>
              <a:t>Development of MIS</a:t>
            </a:r>
            <a:endParaRPr lang="en-US" b="1" dirty="0"/>
          </a:p>
        </p:txBody>
      </p:sp>
      <p:sp>
        <p:nvSpPr>
          <p:cNvPr id="3" name="Content Placeholder 2"/>
          <p:cNvSpPr>
            <a:spLocks noGrp="1"/>
          </p:cNvSpPr>
          <p:nvPr>
            <p:ph idx="1"/>
          </p:nvPr>
        </p:nvSpPr>
        <p:spPr>
          <a:xfrm>
            <a:off x="-1" y="831272"/>
            <a:ext cx="12192001" cy="6026727"/>
          </a:xfrm>
        </p:spPr>
        <p:txBody>
          <a:bodyPr>
            <a:normAutofit fontScale="92500" lnSpcReduction="10000"/>
          </a:bodyPr>
          <a:lstStyle/>
          <a:p>
            <a:r>
              <a:rPr lang="en-US" dirty="0" smtClean="0"/>
              <a:t>The plan for development and its implementation is a basic necessity for MIS. In MIS the information is recognized as major resource like capital and time. </a:t>
            </a:r>
          </a:p>
          <a:p>
            <a:endParaRPr lang="en-US" dirty="0" smtClean="0"/>
          </a:p>
          <a:p>
            <a:r>
              <a:rPr lang="en-US" dirty="0" smtClean="0"/>
              <a:t>If this resource has to be managed well, it calls upon the management to plan for it and control it, so that the information becomes a vital resource for the system. </a:t>
            </a:r>
          </a:p>
          <a:p>
            <a:endParaRPr lang="en-US" dirty="0"/>
          </a:p>
          <a:p>
            <a:r>
              <a:rPr lang="en-US" dirty="0" smtClean="0"/>
              <a:t>The management information system needs good planning. This system should deal with the management information not with data processing alone. </a:t>
            </a:r>
          </a:p>
          <a:p>
            <a:endParaRPr lang="en-US" dirty="0" smtClean="0"/>
          </a:p>
          <a:p>
            <a:r>
              <a:rPr lang="en-US" dirty="0" smtClean="0"/>
              <a:t>It should provide support for the management planning, decision making and action. </a:t>
            </a:r>
          </a:p>
          <a:p>
            <a:endParaRPr lang="en-US" dirty="0"/>
          </a:p>
          <a:p>
            <a:r>
              <a:rPr lang="en-US" dirty="0" smtClean="0"/>
              <a:t>It should provide support to the changing needs of business management. A long range MIS plan provides direction for the development of the system and provides a basis for achieving the specific targets or tasks against time frame.</a:t>
            </a:r>
            <a:endParaRPr lang="en-US" dirty="0"/>
          </a:p>
        </p:txBody>
      </p:sp>
    </p:spTree>
    <p:extLst>
      <p:ext uri="{BB962C8B-B14F-4D97-AF65-F5344CB8AC3E}">
        <p14:creationId xmlns:p14="http://schemas.microsoft.com/office/powerpoint/2010/main" val="4158439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22035"/>
          </a:xfrm>
        </p:spPr>
        <p:txBody>
          <a:bodyPr/>
          <a:lstStyle/>
          <a:p>
            <a:r>
              <a:rPr lang="en-US" b="1" dirty="0" smtClean="0"/>
              <a:t>Following are the contents of MIS planning:</a:t>
            </a:r>
            <a:endParaRPr lang="en-US" b="1" dirty="0"/>
          </a:p>
        </p:txBody>
      </p:sp>
      <p:sp>
        <p:nvSpPr>
          <p:cNvPr id="3" name="Content Placeholder 2"/>
          <p:cNvSpPr>
            <a:spLocks noGrp="1"/>
          </p:cNvSpPr>
          <p:nvPr>
            <p:ph idx="1"/>
          </p:nvPr>
        </p:nvSpPr>
        <p:spPr>
          <a:xfrm>
            <a:off x="0" y="701964"/>
            <a:ext cx="12192000" cy="6253018"/>
          </a:xfrm>
        </p:spPr>
        <p:txBody>
          <a:bodyPr>
            <a:normAutofit fontScale="92500" lnSpcReduction="10000"/>
          </a:bodyPr>
          <a:lstStyle/>
          <a:p>
            <a:pPr marL="514350" indent="-514350">
              <a:buAutoNum type="arabicPeriod"/>
            </a:pPr>
            <a:r>
              <a:rPr lang="en-US" b="1" dirty="0" smtClean="0"/>
              <a:t>MIS Goals and Objectives: </a:t>
            </a:r>
            <a:r>
              <a:rPr lang="en-US" dirty="0" smtClean="0"/>
              <a:t>It is necessary to develop the goal and objectives for the MIS which will support the business goals. </a:t>
            </a:r>
          </a:p>
          <a:p>
            <a:pPr marL="0" indent="0">
              <a:buNone/>
            </a:pPr>
            <a:r>
              <a:rPr lang="en-US" dirty="0" smtClean="0"/>
              <a:t>The MIS goals and objectives will consider management philosophy, policy constraints, Business risk, internal and external environment of the organization and business. </a:t>
            </a:r>
          </a:p>
          <a:p>
            <a:pPr marL="0" indent="0">
              <a:buNone/>
            </a:pPr>
            <a:r>
              <a:rPr lang="en-US" dirty="0" smtClean="0"/>
              <a:t>The goals and objectives of the MIS would be so stated that they can be measured. The typical statements of the goals can be providing online information on the stock and market; the query processing should not exceed more than three seconds and the like. </a:t>
            </a:r>
          </a:p>
          <a:p>
            <a:pPr marL="0" indent="0">
              <a:buNone/>
            </a:pPr>
            <a:r>
              <a:rPr lang="en-US" b="1" dirty="0" smtClean="0"/>
              <a:t>2. Strategy for Plan Achievement: </a:t>
            </a:r>
            <a:r>
              <a:rPr lang="en-US" dirty="0" smtClean="0"/>
              <a:t>The designer has to take a number of strategic decisions for the achievement of MIS goals and objectives. They are </a:t>
            </a:r>
          </a:p>
          <a:p>
            <a:pPr marL="514350" indent="-514350">
              <a:buAutoNum type="alphaLcParenR"/>
            </a:pPr>
            <a:r>
              <a:rPr lang="en-US" b="1" dirty="0" smtClean="0"/>
              <a:t>Development Strategy: </a:t>
            </a:r>
            <a:r>
              <a:rPr lang="en-US" dirty="0" smtClean="0"/>
              <a:t>Ex. an online, batch, a real time. </a:t>
            </a:r>
          </a:p>
          <a:p>
            <a:pPr marL="0" indent="0">
              <a:buNone/>
            </a:pPr>
            <a:r>
              <a:rPr lang="en-US" b="1" dirty="0" smtClean="0"/>
              <a:t>b) System Development Strategy: </a:t>
            </a:r>
            <a:r>
              <a:rPr lang="en-US" dirty="0" smtClean="0"/>
              <a:t>Designer selects an approach to system development like operational verses functional, accounting verses analysis.</a:t>
            </a:r>
          </a:p>
          <a:p>
            <a:pPr marL="0" indent="0">
              <a:buNone/>
            </a:pPr>
            <a:r>
              <a:rPr lang="en-US" b="1" dirty="0" smtClean="0"/>
              <a:t> c) Resources for the Development: </a:t>
            </a:r>
            <a:r>
              <a:rPr lang="en-US" dirty="0" smtClean="0"/>
              <a:t>Designer has to select resources. Resources can be in-house verses external, customized or use of package. </a:t>
            </a:r>
          </a:p>
          <a:p>
            <a:pPr marL="0" indent="0">
              <a:buNone/>
            </a:pPr>
            <a:r>
              <a:rPr lang="en-US" b="1" dirty="0" smtClean="0"/>
              <a:t>d) Manpower Composition: </a:t>
            </a:r>
            <a:r>
              <a:rPr lang="en-US" dirty="0" smtClean="0"/>
              <a:t>The staff should have the staffs of an analyst, and programmer.</a:t>
            </a:r>
            <a:endParaRPr lang="en-US" dirty="0"/>
          </a:p>
        </p:txBody>
      </p:sp>
    </p:spTree>
    <p:extLst>
      <p:ext uri="{BB962C8B-B14F-4D97-AF65-F5344CB8AC3E}">
        <p14:creationId xmlns:p14="http://schemas.microsoft.com/office/powerpoint/2010/main" val="4041595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176963"/>
          </a:xfrm>
        </p:spPr>
        <p:txBody>
          <a:bodyPr>
            <a:normAutofit/>
          </a:bodyPr>
          <a:lstStyle/>
          <a:p>
            <a:pPr marL="0" indent="0">
              <a:buNone/>
            </a:pPr>
            <a:r>
              <a:rPr lang="en-US" b="1" dirty="0" smtClean="0"/>
              <a:t>3.The System Development Schedule: </a:t>
            </a:r>
          </a:p>
          <a:p>
            <a:pPr marL="0" indent="0">
              <a:buNone/>
            </a:pPr>
            <a:r>
              <a:rPr lang="en-US" dirty="0" smtClean="0"/>
              <a:t>A schedule is made for development of the system. While preparing a schedule due consideration is given to importance of the system in the overall  information requirements. </a:t>
            </a:r>
          </a:p>
          <a:p>
            <a:pPr marL="0" indent="0">
              <a:buNone/>
            </a:pPr>
            <a:r>
              <a:rPr lang="en-US" dirty="0" smtClean="0"/>
              <a:t>This development schedule is to be weighed against the time scale for achieving certain information requirements. </a:t>
            </a:r>
          </a:p>
          <a:p>
            <a:pPr marL="0" indent="0">
              <a:buNone/>
            </a:pPr>
            <a:r>
              <a:rPr lang="en-US" b="1" dirty="0" smtClean="0"/>
              <a:t>Hardware and Software Plan : </a:t>
            </a:r>
            <a:r>
              <a:rPr lang="en-US" dirty="0" smtClean="0"/>
              <a:t>Giving due regards to the technical and operational feasibility, the economics of investment is worked out. </a:t>
            </a:r>
          </a:p>
          <a:p>
            <a:pPr marL="0" indent="0">
              <a:buNone/>
            </a:pPr>
            <a:r>
              <a:rPr lang="en-US" dirty="0" smtClean="0"/>
              <a:t>Then the plan of procurement is made after selecting the hardware and software. </a:t>
            </a:r>
          </a:p>
          <a:p>
            <a:pPr marL="0" indent="0">
              <a:buNone/>
            </a:pPr>
            <a:r>
              <a:rPr lang="en-US" dirty="0" smtClean="0"/>
              <a:t>One can take the phased approach of investing starting from the lower configuration of hardware going to the higher as development take place. </a:t>
            </a:r>
          </a:p>
          <a:p>
            <a:pPr marL="0" indent="0">
              <a:buNone/>
            </a:pPr>
            <a:endParaRPr lang="en-US" dirty="0"/>
          </a:p>
          <a:p>
            <a:pPr marL="0" indent="0">
              <a:buNone/>
            </a:pPr>
            <a:r>
              <a:rPr lang="en-US" dirty="0" smtClean="0"/>
              <a:t>The process needs matching the technical decisions with the financial decisions. </a:t>
            </a:r>
            <a:endParaRPr lang="en-US" dirty="0"/>
          </a:p>
        </p:txBody>
      </p:sp>
    </p:spTree>
    <p:extLst>
      <p:ext uri="{BB962C8B-B14F-4D97-AF65-F5344CB8AC3E}">
        <p14:creationId xmlns:p14="http://schemas.microsoft.com/office/powerpoint/2010/main" val="815749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58981"/>
          </a:xfrm>
        </p:spPr>
        <p:txBody>
          <a:bodyPr/>
          <a:lstStyle/>
          <a:p>
            <a:r>
              <a:rPr lang="en-US" b="1" dirty="0"/>
              <a:t>T</a:t>
            </a:r>
            <a:r>
              <a:rPr lang="en-US" b="1" dirty="0" smtClean="0"/>
              <a:t>he stages of Development of MIS</a:t>
            </a:r>
            <a:endParaRPr lang="en-US" b="1" dirty="0"/>
          </a:p>
        </p:txBody>
      </p:sp>
      <p:sp>
        <p:nvSpPr>
          <p:cNvPr id="3" name="Content Placeholder 2"/>
          <p:cNvSpPr>
            <a:spLocks noGrp="1"/>
          </p:cNvSpPr>
          <p:nvPr>
            <p:ph idx="1"/>
          </p:nvPr>
        </p:nvSpPr>
        <p:spPr>
          <a:xfrm>
            <a:off x="0" y="757382"/>
            <a:ext cx="12192000" cy="6100618"/>
          </a:xfrm>
        </p:spPr>
        <p:txBody>
          <a:bodyPr/>
          <a:lstStyle/>
          <a:p>
            <a:r>
              <a:rPr lang="en-US" dirty="0" smtClean="0"/>
              <a:t>In order to develop a system successfully, it is managed by breaking the total development process into smaller basic activities or phases. Any system development process, in general, is understood to have the following phases:</a:t>
            </a:r>
          </a:p>
          <a:p>
            <a:pPr marL="0" indent="0">
              <a:buNone/>
            </a:pPr>
            <a:r>
              <a:rPr lang="en-US" dirty="0" err="1" smtClean="0"/>
              <a:t>i</a:t>
            </a:r>
            <a:r>
              <a:rPr lang="en-US" dirty="0" smtClean="0"/>
              <a:t>) Systems Planning </a:t>
            </a:r>
          </a:p>
          <a:p>
            <a:pPr marL="0" indent="0">
              <a:buNone/>
            </a:pPr>
            <a:endParaRPr lang="en-US" dirty="0" smtClean="0"/>
          </a:p>
          <a:p>
            <a:pPr marL="0" indent="0">
              <a:buNone/>
            </a:pPr>
            <a:r>
              <a:rPr lang="en-US" dirty="0" smtClean="0"/>
              <a:t>ii) Systems Analysis </a:t>
            </a:r>
          </a:p>
          <a:p>
            <a:pPr marL="0" indent="0">
              <a:buNone/>
            </a:pPr>
            <a:endParaRPr lang="en-US" dirty="0" smtClean="0"/>
          </a:p>
          <a:p>
            <a:pPr marL="0" indent="0">
              <a:buNone/>
            </a:pPr>
            <a:r>
              <a:rPr lang="en-US" dirty="0" smtClean="0"/>
              <a:t>iii) Systems Design </a:t>
            </a:r>
          </a:p>
          <a:p>
            <a:pPr marL="0" indent="0">
              <a:buNone/>
            </a:pPr>
            <a:endParaRPr lang="en-US" dirty="0" smtClean="0"/>
          </a:p>
          <a:p>
            <a:pPr marL="0" indent="0">
              <a:buNone/>
            </a:pPr>
            <a:r>
              <a:rPr lang="en-US" dirty="0" smtClean="0"/>
              <a:t>iv) Systems Implementation</a:t>
            </a:r>
          </a:p>
          <a:p>
            <a:pPr marL="0" indent="0">
              <a:buNone/>
            </a:pPr>
            <a:r>
              <a:rPr lang="en-US" dirty="0" smtClean="0"/>
              <a:t> </a:t>
            </a:r>
          </a:p>
          <a:p>
            <a:pPr marL="0" indent="0">
              <a:buNone/>
            </a:pPr>
            <a:r>
              <a:rPr lang="en-US" dirty="0" smtClean="0"/>
              <a:t>v) Systems Operation and Support</a:t>
            </a:r>
            <a:endParaRPr lang="en-US" dirty="0"/>
          </a:p>
        </p:txBody>
      </p:sp>
    </p:spTree>
    <p:extLst>
      <p:ext uri="{BB962C8B-B14F-4D97-AF65-F5344CB8AC3E}">
        <p14:creationId xmlns:p14="http://schemas.microsoft.com/office/powerpoint/2010/main" val="1075452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60581"/>
          </a:xfrm>
        </p:spPr>
        <p:txBody>
          <a:bodyPr/>
          <a:lstStyle/>
          <a:p>
            <a:r>
              <a:rPr lang="en-US" dirty="0" smtClean="0"/>
              <a:t>INTRODUCTION</a:t>
            </a:r>
            <a:endParaRPr lang="en-US" dirty="0"/>
          </a:p>
        </p:txBody>
      </p:sp>
      <p:sp>
        <p:nvSpPr>
          <p:cNvPr id="3" name="Content Placeholder 2"/>
          <p:cNvSpPr>
            <a:spLocks noGrp="1"/>
          </p:cNvSpPr>
          <p:nvPr>
            <p:ph idx="1"/>
          </p:nvPr>
        </p:nvSpPr>
        <p:spPr>
          <a:xfrm>
            <a:off x="0" y="1330036"/>
            <a:ext cx="12192000" cy="5527964"/>
          </a:xfrm>
        </p:spPr>
        <p:txBody>
          <a:bodyPr/>
          <a:lstStyle/>
          <a:p>
            <a:r>
              <a:rPr lang="en-US" dirty="0" smtClean="0"/>
              <a:t>Introduction: Definition, Purpose, Objectives and Role of MIS in Business Organization with particular reference to Management Levels .</a:t>
            </a:r>
          </a:p>
          <a:p>
            <a:endParaRPr lang="en-US" dirty="0"/>
          </a:p>
          <a:p>
            <a:r>
              <a:rPr lang="en-US" b="1" dirty="0" smtClean="0"/>
              <a:t>“'MIS' </a:t>
            </a:r>
            <a:r>
              <a:rPr lang="en-US" dirty="0" smtClean="0"/>
              <a:t>is a planned system of collecting, storing and disseminating data in the form of information needed to carry out the functions of management.”</a:t>
            </a:r>
          </a:p>
          <a:p>
            <a:endParaRPr lang="en-US" dirty="0"/>
          </a:p>
          <a:p>
            <a:r>
              <a:rPr lang="en-US" b="1" dirty="0" smtClean="0"/>
              <a:t>Management: </a:t>
            </a:r>
            <a:r>
              <a:rPr lang="en-US" dirty="0" smtClean="0"/>
              <a:t>Management is art of getting things done through and with the people in formally organized groups. The basic functions performed by a manager in an organization are: Planning, controlling, staffing, organizing, and directing. </a:t>
            </a:r>
          </a:p>
          <a:p>
            <a:r>
              <a:rPr lang="en-US" b="1" dirty="0" smtClean="0"/>
              <a:t>Information: </a:t>
            </a:r>
            <a:r>
              <a:rPr lang="en-US" dirty="0" smtClean="0"/>
              <a:t>Information is considered as valuable component of an organization. Information is data that is processed and is presented in a form which assists decision maker. </a:t>
            </a:r>
            <a:endParaRPr lang="en-US" dirty="0"/>
          </a:p>
        </p:txBody>
      </p:sp>
    </p:spTree>
    <p:extLst>
      <p:ext uri="{BB962C8B-B14F-4D97-AF65-F5344CB8AC3E}">
        <p14:creationId xmlns:p14="http://schemas.microsoft.com/office/powerpoint/2010/main" val="29867060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52944"/>
          </a:xfrm>
        </p:spPr>
        <p:txBody>
          <a:bodyPr/>
          <a:lstStyle/>
          <a:p>
            <a:r>
              <a:rPr lang="en-US" b="1" dirty="0" smtClean="0"/>
              <a:t>Different approaches to Development of MIS</a:t>
            </a:r>
            <a:endParaRPr lang="en-US" b="1" dirty="0"/>
          </a:p>
        </p:txBody>
      </p:sp>
      <p:sp>
        <p:nvSpPr>
          <p:cNvPr id="3" name="Content Placeholder 2"/>
          <p:cNvSpPr>
            <a:spLocks noGrp="1"/>
          </p:cNvSpPr>
          <p:nvPr>
            <p:ph idx="1"/>
          </p:nvPr>
        </p:nvSpPr>
        <p:spPr>
          <a:xfrm>
            <a:off x="0" y="868218"/>
            <a:ext cx="12192000" cy="5989782"/>
          </a:xfrm>
        </p:spPr>
        <p:txBody>
          <a:bodyPr/>
          <a:lstStyle/>
          <a:p>
            <a:r>
              <a:rPr lang="en-US" dirty="0" smtClean="0"/>
              <a:t>There are two basic approaches for development of MIS: </a:t>
            </a:r>
          </a:p>
          <a:p>
            <a:pPr marL="0" indent="0">
              <a:buNone/>
            </a:pPr>
            <a:r>
              <a:rPr lang="en-US" b="1" dirty="0" smtClean="0"/>
              <a:t>a) System development life cycle: </a:t>
            </a:r>
            <a:r>
              <a:rPr lang="en-US" dirty="0" smtClean="0"/>
              <a:t>The system development life cycle have Following steps of development: </a:t>
            </a:r>
          </a:p>
          <a:p>
            <a:pPr marL="0" indent="0">
              <a:buNone/>
            </a:pPr>
            <a:r>
              <a:rPr lang="en-US" dirty="0" err="1" smtClean="0"/>
              <a:t>i</a:t>
            </a:r>
            <a:r>
              <a:rPr lang="en-US" dirty="0" smtClean="0"/>
              <a:t>) Systems Planning </a:t>
            </a:r>
          </a:p>
          <a:p>
            <a:pPr marL="0" indent="0">
              <a:buNone/>
            </a:pPr>
            <a:r>
              <a:rPr lang="en-US" dirty="0" smtClean="0"/>
              <a:t>ii) Systems Analysis</a:t>
            </a:r>
          </a:p>
          <a:p>
            <a:pPr marL="0" indent="0">
              <a:buNone/>
            </a:pPr>
            <a:r>
              <a:rPr lang="en-US" dirty="0" smtClean="0"/>
              <a:t> iii) Systems Design </a:t>
            </a:r>
          </a:p>
          <a:p>
            <a:pPr marL="0" indent="0">
              <a:buNone/>
            </a:pPr>
            <a:r>
              <a:rPr lang="en-US" dirty="0" smtClean="0"/>
              <a:t>iv) Systems Implementation </a:t>
            </a:r>
          </a:p>
          <a:p>
            <a:pPr marL="0" indent="0">
              <a:buNone/>
            </a:pPr>
            <a:r>
              <a:rPr lang="en-US" dirty="0" smtClean="0"/>
              <a:t>v) Systems Operation and Support (System Maintenance) </a:t>
            </a:r>
          </a:p>
          <a:p>
            <a:pPr marL="0" indent="0">
              <a:buNone/>
            </a:pPr>
            <a:r>
              <a:rPr lang="en-US" b="1" dirty="0" smtClean="0"/>
              <a:t>b) Prototyping: </a:t>
            </a:r>
            <a:r>
              <a:rPr lang="en-US" dirty="0" smtClean="0"/>
              <a:t>Prototyping is the process of creating an incomplete model of the future </a:t>
            </a:r>
            <a:r>
              <a:rPr lang="en-US" dirty="0" err="1" smtClean="0"/>
              <a:t>fullfeatured</a:t>
            </a:r>
            <a:r>
              <a:rPr lang="en-US" dirty="0" smtClean="0"/>
              <a:t> system, which can be used to let the users have a first idea of the completed program or allow the clients to evaluate the program</a:t>
            </a:r>
            <a:endParaRPr lang="en-US" dirty="0"/>
          </a:p>
        </p:txBody>
      </p:sp>
    </p:spTree>
    <p:extLst>
      <p:ext uri="{BB962C8B-B14F-4D97-AF65-F5344CB8AC3E}">
        <p14:creationId xmlns:p14="http://schemas.microsoft.com/office/powerpoint/2010/main" val="3299492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701963"/>
          </a:xfrm>
        </p:spPr>
        <p:txBody>
          <a:bodyPr/>
          <a:lstStyle/>
          <a:p>
            <a:r>
              <a:rPr lang="en-US" b="1" dirty="0" smtClean="0"/>
              <a:t>Advantages </a:t>
            </a:r>
            <a:endParaRPr lang="en-US" b="1" dirty="0"/>
          </a:p>
        </p:txBody>
      </p:sp>
      <p:sp>
        <p:nvSpPr>
          <p:cNvPr id="3" name="Content Placeholder 2"/>
          <p:cNvSpPr>
            <a:spLocks noGrp="1"/>
          </p:cNvSpPr>
          <p:nvPr>
            <p:ph idx="1"/>
          </p:nvPr>
        </p:nvSpPr>
        <p:spPr>
          <a:xfrm>
            <a:off x="0" y="701964"/>
            <a:ext cx="12192000" cy="6156036"/>
          </a:xfrm>
        </p:spPr>
        <p:txBody>
          <a:bodyPr>
            <a:normAutofit lnSpcReduction="10000"/>
          </a:bodyPr>
          <a:lstStyle/>
          <a:p>
            <a:pPr marL="0" indent="0">
              <a:buNone/>
            </a:pPr>
            <a:r>
              <a:rPr lang="en-US" dirty="0" err="1" smtClean="0"/>
              <a:t>i</a:t>
            </a:r>
            <a:r>
              <a:rPr lang="en-US" dirty="0" smtClean="0"/>
              <a:t>) The designer and implementer can obtain feedback from the users early in the project development. </a:t>
            </a:r>
          </a:p>
          <a:p>
            <a:pPr marL="0" indent="0">
              <a:buNone/>
            </a:pPr>
            <a:r>
              <a:rPr lang="en-US" dirty="0" smtClean="0"/>
              <a:t>ii) The client and the contractor can compare that the developing system matches with the system specification, according to which the system is built.</a:t>
            </a:r>
          </a:p>
          <a:p>
            <a:pPr marL="0" indent="0">
              <a:buNone/>
            </a:pPr>
            <a:r>
              <a:rPr lang="en-US" dirty="0" smtClean="0"/>
              <a:t>iii) It also gives the engineer some idea about the accuracy of initial project estimates and whether the deadlines can be successfully met. </a:t>
            </a:r>
          </a:p>
          <a:p>
            <a:pPr marL="0" indent="0">
              <a:buNone/>
            </a:pPr>
            <a:r>
              <a:rPr lang="en-US" dirty="0" smtClean="0"/>
              <a:t>The process of prototyping involves the following steps: </a:t>
            </a:r>
          </a:p>
          <a:p>
            <a:pPr marL="0" indent="0">
              <a:buNone/>
            </a:pPr>
            <a:r>
              <a:rPr lang="en-US" dirty="0" err="1" smtClean="0"/>
              <a:t>i</a:t>
            </a:r>
            <a:r>
              <a:rPr lang="en-US" dirty="0" smtClean="0"/>
              <a:t>) Identify basic requirements. </a:t>
            </a:r>
          </a:p>
          <a:p>
            <a:pPr marL="0" indent="0">
              <a:buNone/>
            </a:pPr>
            <a:r>
              <a:rPr lang="en-US" dirty="0" smtClean="0"/>
              <a:t>ii) Develop initial prototype.</a:t>
            </a:r>
          </a:p>
          <a:p>
            <a:pPr marL="0" indent="0">
              <a:buNone/>
            </a:pPr>
            <a:r>
              <a:rPr lang="en-US" dirty="0" smtClean="0"/>
              <a:t>iii) Review: The customers, including end-users, examine the prototype and provide feedback for additions or changes. </a:t>
            </a:r>
          </a:p>
          <a:p>
            <a:pPr marL="0" indent="0">
              <a:buNone/>
            </a:pPr>
            <a:r>
              <a:rPr lang="en-US" dirty="0" smtClean="0"/>
              <a:t>iv) Revise and Enhance the Prototype: Using the feedback both the specifications and the prototype can be improved. If changes are introduced then a repetition of steps 3 and 4 may be needed. </a:t>
            </a:r>
          </a:p>
          <a:p>
            <a:pPr marL="0" indent="0">
              <a:buNone/>
            </a:pPr>
            <a:endParaRPr lang="en-US" dirty="0"/>
          </a:p>
        </p:txBody>
      </p:sp>
    </p:spTree>
    <p:extLst>
      <p:ext uri="{BB962C8B-B14F-4D97-AF65-F5344CB8AC3E}">
        <p14:creationId xmlns:p14="http://schemas.microsoft.com/office/powerpoint/2010/main" val="2341415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57382"/>
          </a:xfrm>
        </p:spPr>
        <p:txBody>
          <a:bodyPr/>
          <a:lstStyle/>
          <a:p>
            <a:r>
              <a:rPr lang="en-US" b="1" dirty="0" smtClean="0"/>
              <a:t>Types of prototyping</a:t>
            </a:r>
            <a:endParaRPr lang="en-US" dirty="0"/>
          </a:p>
        </p:txBody>
      </p:sp>
      <p:sp>
        <p:nvSpPr>
          <p:cNvPr id="3" name="Content Placeholder 2"/>
          <p:cNvSpPr>
            <a:spLocks noGrp="1"/>
          </p:cNvSpPr>
          <p:nvPr>
            <p:ph idx="1"/>
          </p:nvPr>
        </p:nvSpPr>
        <p:spPr>
          <a:xfrm>
            <a:off x="0" y="600364"/>
            <a:ext cx="12192000" cy="6257636"/>
          </a:xfrm>
        </p:spPr>
        <p:txBody>
          <a:bodyPr>
            <a:normAutofit lnSpcReduction="10000"/>
          </a:bodyPr>
          <a:lstStyle/>
          <a:p>
            <a:pPr marL="0" lvl="0" indent="0">
              <a:buNone/>
            </a:pPr>
            <a:r>
              <a:rPr lang="en-US" sz="2400" dirty="0" smtClean="0">
                <a:solidFill>
                  <a:prstClr val="black"/>
                </a:solidFill>
              </a:rPr>
              <a:t>System </a:t>
            </a:r>
            <a:r>
              <a:rPr lang="en-US" sz="2400" dirty="0">
                <a:solidFill>
                  <a:prstClr val="black"/>
                </a:solidFill>
              </a:rPr>
              <a:t>prototyping are of various kinds. However, all the methods are in some way based on two major types of prototyping: </a:t>
            </a:r>
          </a:p>
          <a:p>
            <a:pPr marL="0" lvl="0" indent="0">
              <a:buNone/>
            </a:pPr>
            <a:r>
              <a:rPr lang="en-US" sz="2400" b="1" dirty="0">
                <a:solidFill>
                  <a:prstClr val="black"/>
                </a:solidFill>
              </a:rPr>
              <a:t>Throwaway Prototyping: </a:t>
            </a:r>
            <a:r>
              <a:rPr lang="en-US" sz="2400" dirty="0">
                <a:solidFill>
                  <a:prstClr val="black"/>
                </a:solidFill>
              </a:rPr>
              <a:t>Throwaway or Rapid Prototyping refers to the creation of a model that will eventually be discarded rather than becoming part of the finally delivered system. After preliminary requirements gathering is accomplished, a simple working model of the system is constructed to visually show the users what their requirements may look like when they are implemented into a finished system. The most obvious reason for using Throwaway Prototyping is that it can be done quickly. </a:t>
            </a:r>
          </a:p>
          <a:p>
            <a:pPr marL="0" lvl="0" indent="0">
              <a:buNone/>
            </a:pPr>
            <a:r>
              <a:rPr lang="en-US" sz="2400" b="1" dirty="0">
                <a:solidFill>
                  <a:prstClr val="black"/>
                </a:solidFill>
              </a:rPr>
              <a:t>Evolutionary Prototyping: </a:t>
            </a:r>
            <a:r>
              <a:rPr lang="en-US" sz="2400" dirty="0">
                <a:solidFill>
                  <a:prstClr val="black"/>
                </a:solidFill>
              </a:rPr>
              <a:t>Evolutionary Prototyping </a:t>
            </a:r>
            <a:r>
              <a:rPr lang="en-US" sz="2400" b="1" dirty="0">
                <a:solidFill>
                  <a:prstClr val="black"/>
                </a:solidFill>
              </a:rPr>
              <a:t>(also known as Breadboard Prototyping) </a:t>
            </a:r>
            <a:r>
              <a:rPr lang="en-US" sz="2400" dirty="0">
                <a:solidFill>
                  <a:prstClr val="black"/>
                </a:solidFill>
              </a:rPr>
              <a:t>is quite different from Throwaway Prototyping. </a:t>
            </a:r>
          </a:p>
          <a:p>
            <a:pPr marL="0" lvl="0" indent="0">
              <a:buNone/>
            </a:pPr>
            <a:r>
              <a:rPr lang="en-US" sz="2400" dirty="0">
                <a:solidFill>
                  <a:prstClr val="black"/>
                </a:solidFill>
              </a:rPr>
              <a:t>The main goal when using Evolutionary Prototyping is to build a very good prototype in a structured manner so that we can refine it or make further changes to it. </a:t>
            </a:r>
          </a:p>
          <a:p>
            <a:pPr marL="0" lvl="0" indent="0">
              <a:buNone/>
            </a:pPr>
            <a:r>
              <a:rPr lang="en-US" sz="2400" dirty="0">
                <a:solidFill>
                  <a:prstClr val="black"/>
                </a:solidFill>
              </a:rPr>
              <a:t>The reason for this is that the Evolutionary prototype, when built, forms the heart of the new system, and the improvements and further requirements will be built on to it. </a:t>
            </a:r>
          </a:p>
          <a:p>
            <a:pPr marL="0" lvl="0" indent="0">
              <a:buNone/>
            </a:pPr>
            <a:r>
              <a:rPr lang="en-US" sz="2400" dirty="0">
                <a:solidFill>
                  <a:prstClr val="black"/>
                </a:solidFill>
              </a:rPr>
              <a:t>It is not discarded or removed like the Throwaway Prototype. When developing a system using Evolutionary Prototyping, the system is continually refined and rebuilt. </a:t>
            </a:r>
          </a:p>
          <a:p>
            <a:pPr marL="0" lvl="0" indent="0">
              <a:buNone/>
            </a:pPr>
            <a:r>
              <a:rPr lang="en-US" sz="2400" dirty="0">
                <a:solidFill>
                  <a:prstClr val="black"/>
                </a:solidFill>
              </a:rPr>
              <a:t> </a:t>
            </a:r>
            <a:r>
              <a:rPr lang="en-US" sz="2400" b="1" dirty="0">
                <a:solidFill>
                  <a:prstClr val="black"/>
                </a:solidFill>
              </a:rPr>
              <a:t>Incremental Prototyping: </a:t>
            </a:r>
            <a:r>
              <a:rPr lang="en-US" sz="2400" dirty="0">
                <a:solidFill>
                  <a:prstClr val="black"/>
                </a:solidFill>
              </a:rPr>
              <a:t>The final product is built as separate prototypes. At the end the separate prototypes are merged in an overall design.</a:t>
            </a:r>
          </a:p>
          <a:p>
            <a:endParaRPr lang="en-US" dirty="0"/>
          </a:p>
        </p:txBody>
      </p:sp>
    </p:spTree>
    <p:extLst>
      <p:ext uri="{BB962C8B-B14F-4D97-AF65-F5344CB8AC3E}">
        <p14:creationId xmlns:p14="http://schemas.microsoft.com/office/powerpoint/2010/main" val="3048147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12192001" cy="1126835"/>
          </a:xfrm>
        </p:spPr>
        <p:txBody>
          <a:bodyPr/>
          <a:lstStyle/>
          <a:p>
            <a:r>
              <a:rPr lang="en-US" b="1" dirty="0" smtClean="0"/>
              <a:t>Advantages of Prototyping</a:t>
            </a:r>
            <a:endParaRPr lang="en-US" dirty="0"/>
          </a:p>
        </p:txBody>
      </p:sp>
      <p:sp>
        <p:nvSpPr>
          <p:cNvPr id="3" name="Content Placeholder 2"/>
          <p:cNvSpPr>
            <a:spLocks noGrp="1"/>
          </p:cNvSpPr>
          <p:nvPr>
            <p:ph idx="1"/>
          </p:nvPr>
        </p:nvSpPr>
        <p:spPr>
          <a:xfrm>
            <a:off x="0" y="868218"/>
            <a:ext cx="12192000" cy="5989782"/>
          </a:xfrm>
        </p:spPr>
        <p:txBody>
          <a:bodyPr/>
          <a:lstStyle/>
          <a:p>
            <a:pPr marL="571500" indent="-571500">
              <a:buAutoNum type="romanLcParenR"/>
            </a:pPr>
            <a:r>
              <a:rPr lang="en-US" dirty="0" smtClean="0"/>
              <a:t>Reduced Time and Costs: Prototyping can improve the quality of requirements and specifications provided to developers. Early determination of what the user really wants can result in faster and less expensive software. </a:t>
            </a:r>
          </a:p>
          <a:p>
            <a:pPr marL="571500" indent="-571500">
              <a:buAutoNum type="romanLcParenR"/>
            </a:pPr>
            <a:endParaRPr lang="en-US" dirty="0" smtClean="0"/>
          </a:p>
          <a:p>
            <a:pPr marL="571500" indent="-571500">
              <a:buAutoNum type="romanLcParenR"/>
            </a:pPr>
            <a:endParaRPr lang="en-US" dirty="0"/>
          </a:p>
          <a:p>
            <a:pPr marL="0" indent="0">
              <a:buNone/>
            </a:pPr>
            <a:r>
              <a:rPr lang="en-US" dirty="0" smtClean="0"/>
              <a:t>ii) Improved and Increased User Involvement: Prototyping requires user involvement and allows them to see and interact with a prototype; allowing them to provide better and more complete feedback and specifications. Since users know the problem better than anyone, the final product is more likely to satisfy the users desire for look, feel and performance. </a:t>
            </a:r>
            <a:endParaRPr lang="en-US" dirty="0"/>
          </a:p>
        </p:txBody>
      </p:sp>
    </p:spTree>
    <p:extLst>
      <p:ext uri="{BB962C8B-B14F-4D97-AF65-F5344CB8AC3E}">
        <p14:creationId xmlns:p14="http://schemas.microsoft.com/office/powerpoint/2010/main" val="2599935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43708"/>
          </a:xfrm>
        </p:spPr>
        <p:txBody>
          <a:bodyPr/>
          <a:lstStyle/>
          <a:p>
            <a:r>
              <a:rPr lang="en-US" b="1" dirty="0" smtClean="0"/>
              <a:t>Disadvantages of Prototyping</a:t>
            </a:r>
            <a:endParaRPr lang="en-US" b="1" dirty="0"/>
          </a:p>
        </p:txBody>
      </p:sp>
      <p:sp>
        <p:nvSpPr>
          <p:cNvPr id="3" name="Content Placeholder 2"/>
          <p:cNvSpPr>
            <a:spLocks noGrp="1"/>
          </p:cNvSpPr>
          <p:nvPr>
            <p:ph idx="1"/>
          </p:nvPr>
        </p:nvSpPr>
        <p:spPr>
          <a:xfrm>
            <a:off x="0" y="785090"/>
            <a:ext cx="12192000" cy="6072909"/>
          </a:xfrm>
        </p:spPr>
        <p:txBody>
          <a:bodyPr>
            <a:normAutofit/>
          </a:bodyPr>
          <a:lstStyle/>
          <a:p>
            <a:pPr marL="0" indent="0">
              <a:buNone/>
            </a:pPr>
            <a:r>
              <a:rPr lang="en-US" b="1" dirty="0" err="1" smtClean="0"/>
              <a:t>i</a:t>
            </a:r>
            <a:r>
              <a:rPr lang="en-US" b="1" dirty="0" smtClean="0"/>
              <a:t>) Insufficient Analysis: </a:t>
            </a:r>
            <a:r>
              <a:rPr lang="en-US" dirty="0" smtClean="0"/>
              <a:t>Since a model has to be created, developers will not properly analyze the complete project. This may lead to a poor prototype and a final project that will not satisfy the users. </a:t>
            </a:r>
            <a:endParaRPr lang="en-US" b="1" dirty="0" smtClean="0"/>
          </a:p>
          <a:p>
            <a:pPr marL="0" indent="0">
              <a:buNone/>
            </a:pPr>
            <a:r>
              <a:rPr lang="en-US" b="1" dirty="0" smtClean="0"/>
              <a:t>ii) User Confusion for Prototype and Finished System: </a:t>
            </a:r>
            <a:r>
              <a:rPr lang="en-US" dirty="0" smtClean="0"/>
              <a:t>Users can begin to think that a prototype, intended to be thrown away, is actually a final system that merely needs to be finished or polished. Users can also become attached to features that were included in a prototype for consideration and then removed from the specification for a final system. </a:t>
            </a:r>
            <a:endParaRPr lang="en-US" b="1" dirty="0" smtClean="0"/>
          </a:p>
          <a:p>
            <a:pPr marL="0" indent="0">
              <a:buNone/>
            </a:pPr>
            <a:r>
              <a:rPr lang="en-US" b="1" dirty="0" smtClean="0"/>
              <a:t>iii) Excessive Development Time of the Prototype: </a:t>
            </a:r>
            <a:r>
              <a:rPr lang="en-US" dirty="0" smtClean="0"/>
              <a:t>A key property to prototyping is the fact that it is supposed to be done quickly. If the developers forget about this fact, they will develop a prototype that is too complex. </a:t>
            </a:r>
          </a:p>
          <a:p>
            <a:pPr marL="0" indent="0">
              <a:buNone/>
            </a:pPr>
            <a:r>
              <a:rPr lang="en-US" dirty="0" smtClean="0"/>
              <a:t>iv) </a:t>
            </a:r>
            <a:r>
              <a:rPr lang="en-US" b="1" dirty="0" smtClean="0"/>
              <a:t>Expense of Implementing Prototyping: </a:t>
            </a:r>
            <a:r>
              <a:rPr lang="en-US" dirty="0" smtClean="0"/>
              <a:t>The start up costs for building a development team focused on prototyping may be high. Many companies have to train the team for this purpose which needs extra expensive </a:t>
            </a:r>
          </a:p>
          <a:p>
            <a:pPr marL="0" indent="0">
              <a:buNone/>
            </a:pPr>
            <a:endParaRPr lang="en-US" dirty="0"/>
          </a:p>
        </p:txBody>
      </p:sp>
    </p:spTree>
    <p:extLst>
      <p:ext uri="{BB962C8B-B14F-4D97-AF65-F5344CB8AC3E}">
        <p14:creationId xmlns:p14="http://schemas.microsoft.com/office/powerpoint/2010/main" val="2979015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274618"/>
          </a:xfrm>
        </p:spPr>
        <p:txBody>
          <a:bodyPr>
            <a:normAutofit fontScale="90000"/>
          </a:bodyPr>
          <a:lstStyle/>
          <a:p>
            <a:r>
              <a:rPr lang="en-US" b="1" dirty="0" smtClean="0"/>
              <a:t>Location of MIS in the Organization – Concept and Design MIS for a Business Organization</a:t>
            </a:r>
            <a:endParaRPr lang="en-US" b="1" dirty="0"/>
          </a:p>
        </p:txBody>
      </p:sp>
      <p:sp>
        <p:nvSpPr>
          <p:cNvPr id="3" name="Content Placeholder 2"/>
          <p:cNvSpPr>
            <a:spLocks noGrp="1"/>
          </p:cNvSpPr>
          <p:nvPr>
            <p:ph idx="1"/>
          </p:nvPr>
        </p:nvSpPr>
        <p:spPr>
          <a:xfrm>
            <a:off x="0" y="1825624"/>
            <a:ext cx="12192000" cy="5032375"/>
          </a:xfrm>
        </p:spPr>
        <p:txBody>
          <a:bodyPr>
            <a:normAutofit fontScale="92500" lnSpcReduction="10000"/>
          </a:bodyPr>
          <a:lstStyle/>
          <a:p>
            <a:r>
              <a:rPr lang="en-US" b="1" dirty="0" smtClean="0"/>
              <a:t> Support the Business Process : </a:t>
            </a:r>
            <a:r>
              <a:rPr lang="en-US" dirty="0" smtClean="0"/>
              <a:t>Treats inputs as a request from the customer and outputs as services to customer. Supports current operations and use the system to influence further way of working. </a:t>
            </a:r>
          </a:p>
          <a:p>
            <a:r>
              <a:rPr lang="en-US" b="1" dirty="0" smtClean="0"/>
              <a:t>Support Operation of a Business Organization: </a:t>
            </a:r>
            <a:r>
              <a:rPr lang="en-US" dirty="0" smtClean="0"/>
              <a:t>MIS supports operations of a business organization by giving timely information, maintenance and enhancement which provides flexibility in the operation of organizations. To Support Decision Making: MIS supports the decision making by employee in their daily operations. </a:t>
            </a:r>
          </a:p>
          <a:p>
            <a:r>
              <a:rPr lang="en-US" dirty="0" smtClean="0"/>
              <a:t>MIS also </a:t>
            </a:r>
            <a:r>
              <a:rPr lang="en-US" b="1" dirty="0" smtClean="0"/>
              <a:t>supports managers in decision making to meet the goals and objectives of the organization</a:t>
            </a:r>
            <a:r>
              <a:rPr lang="en-US" dirty="0" smtClean="0"/>
              <a:t>. Different mathematical models and IT tools are used for the purpose evolving strategies to meet competitive needs. Strategies for an Organization: </a:t>
            </a:r>
          </a:p>
          <a:p>
            <a:r>
              <a:rPr lang="en-US" dirty="0" smtClean="0"/>
              <a:t>Today each business is running in a competitive market. </a:t>
            </a:r>
            <a:r>
              <a:rPr lang="en-US" b="1" dirty="0" smtClean="0"/>
              <a:t>MIS supports the organization to evolve appropriate strategies for the business to assented </a:t>
            </a:r>
            <a:r>
              <a:rPr lang="en-US" dirty="0" smtClean="0"/>
              <a:t>in a competitive environment.</a:t>
            </a:r>
            <a:endParaRPr lang="en-US" dirty="0"/>
          </a:p>
        </p:txBody>
      </p:sp>
    </p:spTree>
    <p:extLst>
      <p:ext uri="{BB962C8B-B14F-4D97-AF65-F5344CB8AC3E}">
        <p14:creationId xmlns:p14="http://schemas.microsoft.com/office/powerpoint/2010/main" val="33400549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95926"/>
          </a:xfrm>
        </p:spPr>
        <p:txBody>
          <a:bodyPr/>
          <a:lstStyle/>
          <a:p>
            <a:r>
              <a:rPr lang="en-US" b="1" dirty="0" smtClean="0"/>
              <a:t>Essential Requirement of an Effective MIS</a:t>
            </a:r>
            <a:endParaRPr lang="en-US" b="1" dirty="0"/>
          </a:p>
        </p:txBody>
      </p:sp>
      <p:sp>
        <p:nvSpPr>
          <p:cNvPr id="3" name="Content Placeholder 2"/>
          <p:cNvSpPr>
            <a:spLocks noGrp="1"/>
          </p:cNvSpPr>
          <p:nvPr>
            <p:ph idx="1"/>
          </p:nvPr>
        </p:nvSpPr>
        <p:spPr>
          <a:xfrm>
            <a:off x="0" y="895926"/>
            <a:ext cx="12192000" cy="5962073"/>
          </a:xfrm>
        </p:spPr>
        <p:txBody>
          <a:bodyPr>
            <a:normAutofit/>
          </a:bodyPr>
          <a:lstStyle/>
          <a:p>
            <a:pPr marL="571500" indent="-571500">
              <a:buAutoNum type="romanLcParenBoth"/>
            </a:pPr>
            <a:r>
              <a:rPr lang="en-US" b="1" dirty="0" smtClean="0"/>
              <a:t>Qualified System and Management Staff: </a:t>
            </a:r>
            <a:r>
              <a:rPr lang="en-US" dirty="0" smtClean="0"/>
              <a:t>The prerequisite of an effective MIS is that it should be managed by qualified officers. These officers should have a mutual understanding about the roles and responsibilities of each other. Understand clearly the view of their fellow officers. For this, each organization should have two categories of officers: </a:t>
            </a:r>
          </a:p>
          <a:p>
            <a:pPr marL="514350" indent="-514350">
              <a:buAutoNum type="alphaLcParenBoth"/>
            </a:pPr>
            <a:r>
              <a:rPr lang="en-US" b="1" dirty="0" smtClean="0"/>
              <a:t>System and Computer Experts </a:t>
            </a:r>
            <a:r>
              <a:rPr lang="en-US" dirty="0" smtClean="0"/>
              <a:t>who in addition to their expertise in their subject area , they should also be capable of understanding management concepts to facilitate the understanding of problems asked by concern. They should also be clear about the process of decision making and information requirements for planning. </a:t>
            </a:r>
          </a:p>
          <a:p>
            <a:pPr marL="0" indent="0">
              <a:buNone/>
            </a:pPr>
            <a:r>
              <a:rPr lang="en-US" dirty="0" smtClean="0"/>
              <a:t>(b) </a:t>
            </a:r>
            <a:r>
              <a:rPr lang="en-US" b="1" dirty="0" smtClean="0"/>
              <a:t>Management experts </a:t>
            </a:r>
            <a:r>
              <a:rPr lang="en-US" dirty="0" smtClean="0"/>
              <a:t>who should also understand quite-clearly the concepts and operations of a computer. This basic knowledge of computer will be useful will place them in a comfortable position, while working with systems, technicians in designing or otherwise, of the information system.</a:t>
            </a:r>
            <a:endParaRPr lang="en-US" dirty="0"/>
          </a:p>
        </p:txBody>
      </p:sp>
    </p:spTree>
    <p:extLst>
      <p:ext uri="{BB962C8B-B14F-4D97-AF65-F5344CB8AC3E}">
        <p14:creationId xmlns:p14="http://schemas.microsoft.com/office/powerpoint/2010/main" val="3824471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fontScale="92500" lnSpcReduction="20000"/>
          </a:bodyPr>
          <a:lstStyle/>
          <a:p>
            <a:pPr marL="0" indent="0">
              <a:buNone/>
            </a:pPr>
            <a:r>
              <a:rPr lang="en-US" b="1" dirty="0" smtClean="0"/>
              <a:t>(ii) Futuristic Perspective: </a:t>
            </a:r>
            <a:r>
              <a:rPr lang="en-US" dirty="0" smtClean="0"/>
              <a:t>An effective MIS should be capable of meeting the future requirements of its executives as well. This capability can be achieved by regular monitoring and updating the MIS. </a:t>
            </a:r>
          </a:p>
          <a:p>
            <a:pPr marL="0" indent="0">
              <a:buNone/>
            </a:pPr>
            <a:endParaRPr lang="en-US" b="1" dirty="0" smtClean="0"/>
          </a:p>
          <a:p>
            <a:pPr marL="0" indent="0">
              <a:buNone/>
            </a:pPr>
            <a:r>
              <a:rPr lang="en-US" b="1" dirty="0" smtClean="0"/>
              <a:t>(iii) Support of Top Management: </a:t>
            </a:r>
            <a:r>
              <a:rPr lang="en-US" dirty="0" smtClean="0"/>
              <a:t>For a management information system to be effective, it must receive the full support of top management. The Reasons for this are : </a:t>
            </a:r>
          </a:p>
          <a:p>
            <a:pPr marL="514350" indent="-514350">
              <a:buAutoNum type="alphaLcParenBoth"/>
            </a:pPr>
            <a:r>
              <a:rPr lang="en-US" dirty="0" smtClean="0"/>
              <a:t>Subordinate managers are usually lethargic about activities which do not receive the support of their superiors. </a:t>
            </a:r>
          </a:p>
          <a:p>
            <a:pPr marL="0" indent="0">
              <a:buNone/>
            </a:pPr>
            <a:r>
              <a:rPr lang="en-US" dirty="0" smtClean="0"/>
              <a:t>(b) The resources involved in computer based information system are larger and are growing larger and larger in view of importance gained by management information system. </a:t>
            </a:r>
          </a:p>
          <a:p>
            <a:pPr marL="0" indent="0">
              <a:buNone/>
            </a:pPr>
            <a:r>
              <a:rPr lang="en-US" dirty="0" smtClean="0"/>
              <a:t>(</a:t>
            </a:r>
            <a:r>
              <a:rPr lang="en-US" b="1" dirty="0" smtClean="0"/>
              <a:t>iv) Common Database: </a:t>
            </a:r>
            <a:r>
              <a:rPr lang="en-US" dirty="0" smtClean="0"/>
              <a:t>It is an integrated collection of data and information which is utilized by several information subsystems of an organization. A common database may be defined as a super file which consolidates and integrates data records formerly stored in a separate data file. Such a database can be organized as an integrated collection of data records into a single super file or it can be organized as an integrated collection of several data file. </a:t>
            </a:r>
          </a:p>
          <a:p>
            <a:pPr marL="0" indent="0">
              <a:buNone/>
            </a:pPr>
            <a:r>
              <a:rPr lang="en-US" b="1" dirty="0" smtClean="0"/>
              <a:t>(v) Control and maintenance of MIS: </a:t>
            </a:r>
            <a:r>
              <a:rPr lang="en-US" dirty="0" smtClean="0"/>
              <a:t>Control of the MIS means the operation of the system as it was designed to operate. Sometimes, users develop their own procedures or short cut methods to use the system which reduces its effectiveness. </a:t>
            </a:r>
            <a:endParaRPr lang="en-US" dirty="0"/>
          </a:p>
        </p:txBody>
      </p:sp>
    </p:spTree>
    <p:extLst>
      <p:ext uri="{BB962C8B-B14F-4D97-AF65-F5344CB8AC3E}">
        <p14:creationId xmlns:p14="http://schemas.microsoft.com/office/powerpoint/2010/main" val="3287491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144"/>
            <a:ext cx="12192000" cy="715530"/>
          </a:xfrm>
        </p:spPr>
        <p:txBody>
          <a:bodyPr/>
          <a:lstStyle/>
          <a:p>
            <a:r>
              <a:rPr lang="en-US" dirty="0" err="1" smtClean="0"/>
              <a:t>Cont</a:t>
            </a:r>
            <a:r>
              <a:rPr lang="en-US" dirty="0" smtClean="0"/>
              <a:t>; Introduction</a:t>
            </a:r>
            <a:endParaRPr lang="en-US" dirty="0"/>
          </a:p>
        </p:txBody>
      </p:sp>
      <p:sp>
        <p:nvSpPr>
          <p:cNvPr id="3" name="Content Placeholder 2"/>
          <p:cNvSpPr>
            <a:spLocks noGrp="1"/>
          </p:cNvSpPr>
          <p:nvPr>
            <p:ph idx="1"/>
          </p:nvPr>
        </p:nvSpPr>
        <p:spPr>
          <a:xfrm>
            <a:off x="0" y="868218"/>
            <a:ext cx="12192000" cy="5989782"/>
          </a:xfrm>
        </p:spPr>
        <p:txBody>
          <a:bodyPr/>
          <a:lstStyle/>
          <a:p>
            <a:r>
              <a:rPr lang="en-US" b="1" dirty="0" smtClean="0"/>
              <a:t>System: </a:t>
            </a:r>
            <a:r>
              <a:rPr lang="en-US" dirty="0" smtClean="0"/>
              <a:t>A system is defined as a set of elements which are joined together to achieve a common objective. The elements are interrelated and interdependent. Thus every system is said to be composed of subsystems. A system has one or multiple inputs, these inputs are processed through a transformation process to convert these input(s) to output. </a:t>
            </a:r>
          </a:p>
          <a:p>
            <a:endParaRPr lang="en-US" dirty="0" smtClean="0"/>
          </a:p>
          <a:p>
            <a:endParaRPr lang="en-US" dirty="0"/>
          </a:p>
          <a:p>
            <a:endParaRPr lang="en-US" dirty="0" smtClean="0"/>
          </a:p>
          <a:p>
            <a:endParaRPr lang="en-US" dirty="0"/>
          </a:p>
          <a:p>
            <a:endParaRPr lang="en-US" dirty="0" smtClean="0"/>
          </a:p>
          <a:p>
            <a:r>
              <a:rPr lang="en-US" dirty="0" smtClean="0"/>
              <a:t>Information Generation</a:t>
            </a:r>
            <a:endParaRPr lang="en-US" dirty="0"/>
          </a:p>
          <a:p>
            <a:endParaRPr lang="en-US" dirty="0"/>
          </a:p>
        </p:txBody>
      </p:sp>
      <p:sp>
        <p:nvSpPr>
          <p:cNvPr id="4" name="Rectangle 3"/>
          <p:cNvSpPr/>
          <p:nvPr/>
        </p:nvSpPr>
        <p:spPr>
          <a:xfrm>
            <a:off x="360218" y="3509817"/>
            <a:ext cx="2881746" cy="145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a:t>
            </a:r>
            <a:endParaRPr lang="en-US" dirty="0"/>
          </a:p>
        </p:txBody>
      </p:sp>
      <p:sp>
        <p:nvSpPr>
          <p:cNvPr id="5" name="Rectangle 4"/>
          <p:cNvSpPr/>
          <p:nvPr/>
        </p:nvSpPr>
        <p:spPr>
          <a:xfrm>
            <a:off x="4387273" y="3592945"/>
            <a:ext cx="2124363" cy="13669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PROCESSING</a:t>
            </a:r>
            <a:endParaRPr lang="en-US" dirty="0"/>
          </a:p>
        </p:txBody>
      </p:sp>
      <p:sp>
        <p:nvSpPr>
          <p:cNvPr id="6" name="Rectangle 5"/>
          <p:cNvSpPr/>
          <p:nvPr/>
        </p:nvSpPr>
        <p:spPr>
          <a:xfrm>
            <a:off x="7841673" y="3676073"/>
            <a:ext cx="2327563" cy="1357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INFORMATION</a:t>
            </a:r>
            <a:endParaRPr lang="en-US" dirty="0"/>
          </a:p>
        </p:txBody>
      </p:sp>
      <p:cxnSp>
        <p:nvCxnSpPr>
          <p:cNvPr id="8" name="Straight Arrow Connector 7"/>
          <p:cNvCxnSpPr>
            <a:endCxn id="5" idx="1"/>
          </p:cNvCxnSpPr>
          <p:nvPr/>
        </p:nvCxnSpPr>
        <p:spPr>
          <a:xfrm>
            <a:off x="3241964" y="4276436"/>
            <a:ext cx="114530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0" name="Straight Arrow Connector 9"/>
          <p:cNvCxnSpPr>
            <a:endCxn id="6" idx="1"/>
          </p:cNvCxnSpPr>
          <p:nvPr/>
        </p:nvCxnSpPr>
        <p:spPr>
          <a:xfrm>
            <a:off x="6511636" y="4354945"/>
            <a:ext cx="1330037" cy="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230553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75855"/>
          </a:xfrm>
        </p:spPr>
        <p:txBody>
          <a:bodyPr/>
          <a:lstStyle/>
          <a:p>
            <a:r>
              <a:rPr lang="en-US" b="1" dirty="0" smtClean="0"/>
              <a:t>Basic terms used in MIS</a:t>
            </a:r>
            <a:endParaRPr lang="en-US" b="1" dirty="0"/>
          </a:p>
        </p:txBody>
      </p:sp>
      <p:sp>
        <p:nvSpPr>
          <p:cNvPr id="3" name="Content Placeholder 2"/>
          <p:cNvSpPr>
            <a:spLocks noGrp="1"/>
          </p:cNvSpPr>
          <p:nvPr>
            <p:ph idx="1"/>
          </p:nvPr>
        </p:nvSpPr>
        <p:spPr>
          <a:xfrm>
            <a:off x="0" y="775854"/>
            <a:ext cx="12192000" cy="6082145"/>
          </a:xfrm>
        </p:spPr>
        <p:txBody>
          <a:bodyPr>
            <a:normAutofit/>
          </a:bodyPr>
          <a:lstStyle/>
          <a:p>
            <a:pPr marL="0" indent="0">
              <a:buNone/>
            </a:pPr>
            <a:r>
              <a:rPr lang="en-US" b="1" dirty="0" smtClean="0"/>
              <a:t>1.Hardware</a:t>
            </a:r>
            <a:r>
              <a:rPr lang="en-US" dirty="0" smtClean="0"/>
              <a:t>-Hardware refers to the physical data processing equipment and peripheral devices, For example, CPU, monitor, keyboard, printer, drives, tapes, communication devices, etc.</a:t>
            </a:r>
          </a:p>
          <a:p>
            <a:pPr marL="0" indent="0">
              <a:buNone/>
            </a:pPr>
            <a:endParaRPr lang="en-US" b="1" dirty="0" smtClean="0"/>
          </a:p>
          <a:p>
            <a:pPr marL="0" indent="0">
              <a:buNone/>
            </a:pPr>
            <a:r>
              <a:rPr lang="en-US" b="1" dirty="0" smtClean="0"/>
              <a:t>2. Software -</a:t>
            </a:r>
            <a:r>
              <a:rPr lang="en-US" dirty="0" smtClean="0"/>
              <a:t>Software is a broad term given to the instructions or programs that direct the operating of the hardware. Software could be of two types, i.e. system software and application software.</a:t>
            </a:r>
          </a:p>
          <a:p>
            <a:pPr marL="0" indent="0">
              <a:buNone/>
            </a:pPr>
            <a:endParaRPr lang="en-US" b="1" dirty="0" smtClean="0"/>
          </a:p>
          <a:p>
            <a:pPr marL="0" indent="0">
              <a:buNone/>
            </a:pPr>
            <a:endParaRPr lang="en-US" b="1" dirty="0"/>
          </a:p>
          <a:p>
            <a:pPr marL="0" indent="0">
              <a:buNone/>
            </a:pPr>
            <a:r>
              <a:rPr lang="en-US" b="1" dirty="0" smtClean="0"/>
              <a:t>3. Database -</a:t>
            </a:r>
            <a:r>
              <a:rPr lang="en-US" dirty="0" smtClean="0"/>
              <a:t>Database is a repository where we can store data. The database consists of all data utilized by application software. Data can be stored in different tables or relations.</a:t>
            </a:r>
          </a:p>
        </p:txBody>
      </p:sp>
    </p:spTree>
    <p:extLst>
      <p:ext uri="{BB962C8B-B14F-4D97-AF65-F5344CB8AC3E}">
        <p14:creationId xmlns:p14="http://schemas.microsoft.com/office/powerpoint/2010/main" val="553720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127"/>
            <a:ext cx="12192000" cy="6774873"/>
          </a:xfrm>
        </p:spPr>
        <p:txBody>
          <a:bodyPr>
            <a:normAutofit lnSpcReduction="10000"/>
          </a:bodyPr>
          <a:lstStyle/>
          <a:p>
            <a:pPr marL="0" indent="0">
              <a:buNone/>
            </a:pPr>
            <a:r>
              <a:rPr lang="en-US" b="1" dirty="0" smtClean="0"/>
              <a:t>4. Procedures-</a:t>
            </a:r>
            <a:r>
              <a:rPr lang="en-US" dirty="0" smtClean="0"/>
              <a:t>Formal operating procedures, which are required to operate a system, such as manuals, are also regarded as physical elements.</a:t>
            </a:r>
          </a:p>
          <a:p>
            <a:pPr marL="0" indent="0">
              <a:buNone/>
            </a:pPr>
            <a:endParaRPr lang="en-US" b="1" dirty="0" smtClean="0"/>
          </a:p>
          <a:p>
            <a:pPr marL="0" indent="0">
              <a:buNone/>
            </a:pPr>
            <a:endParaRPr lang="en-US" b="1" dirty="0"/>
          </a:p>
          <a:p>
            <a:pPr marL="0" indent="0">
              <a:buNone/>
            </a:pPr>
            <a:endParaRPr lang="en-US" b="1" dirty="0" smtClean="0"/>
          </a:p>
          <a:p>
            <a:pPr marL="0" indent="0">
              <a:buNone/>
            </a:pPr>
            <a:r>
              <a:rPr lang="en-US" b="1" dirty="0" smtClean="0"/>
              <a:t>5. Operating Personnel-Personnel </a:t>
            </a:r>
            <a:r>
              <a:rPr lang="en-US" dirty="0" smtClean="0"/>
              <a:t>like Computer Operators, Computer Programmers, System Analysts, System Managers, etc., are the operating people of the information systems. </a:t>
            </a:r>
          </a:p>
          <a:p>
            <a:endParaRPr lang="en-US" dirty="0" smtClean="0"/>
          </a:p>
          <a:p>
            <a:endParaRPr lang="en-US" dirty="0"/>
          </a:p>
          <a:p>
            <a:endParaRPr lang="en-US" dirty="0" smtClean="0"/>
          </a:p>
          <a:p>
            <a:pPr marL="0" indent="0">
              <a:buNone/>
            </a:pPr>
            <a:r>
              <a:rPr lang="en-US" b="1" dirty="0" smtClean="0"/>
              <a:t>6. Input and Output-Input </a:t>
            </a:r>
            <a:r>
              <a:rPr lang="en-US" dirty="0" smtClean="0"/>
              <a:t>is the term meaning either an entrance or changes which are inserted into a system and which activate or modify a process. Output is the term denoting either an exit or changes which exit a system and which activate/modify a process</a:t>
            </a:r>
          </a:p>
          <a:p>
            <a:endParaRPr lang="en-US" dirty="0"/>
          </a:p>
        </p:txBody>
      </p:sp>
    </p:spTree>
    <p:extLst>
      <p:ext uri="{BB962C8B-B14F-4D97-AF65-F5344CB8AC3E}">
        <p14:creationId xmlns:p14="http://schemas.microsoft.com/office/powerpoint/2010/main" val="1114322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473"/>
            <a:ext cx="11353800" cy="997527"/>
          </a:xfrm>
        </p:spPr>
        <p:txBody>
          <a:bodyPr/>
          <a:lstStyle/>
          <a:p>
            <a:r>
              <a:rPr lang="en-US" b="1" dirty="0" smtClean="0"/>
              <a:t>Purpose of MIS</a:t>
            </a:r>
            <a:endParaRPr lang="en-US" b="1" dirty="0"/>
          </a:p>
        </p:txBody>
      </p:sp>
      <p:sp>
        <p:nvSpPr>
          <p:cNvPr id="3" name="Content Placeholder 2"/>
          <p:cNvSpPr>
            <a:spLocks noGrp="1"/>
          </p:cNvSpPr>
          <p:nvPr>
            <p:ph idx="1"/>
          </p:nvPr>
        </p:nvSpPr>
        <p:spPr>
          <a:xfrm>
            <a:off x="0" y="877454"/>
            <a:ext cx="11353800" cy="5980545"/>
          </a:xfrm>
        </p:spPr>
        <p:txBody>
          <a:bodyPr>
            <a:normAutofit/>
          </a:bodyPr>
          <a:lstStyle/>
          <a:p>
            <a:r>
              <a:rPr lang="en-US" dirty="0" smtClean="0"/>
              <a:t>1. Management Information Systems are primarily concerned with the delivery of information (both internal and external) to organizational members from the shop floor workers to the management. </a:t>
            </a:r>
          </a:p>
          <a:p>
            <a:endParaRPr lang="en-US" dirty="0"/>
          </a:p>
          <a:p>
            <a:r>
              <a:rPr lang="en-US" dirty="0" smtClean="0"/>
              <a:t>2. The purpose of MIS is to help the smooth running of the business by providing information on the firms data (such as accounting figures) employees from different levels will then evaluate this information so that decisions can be made to ensure that the business remains competitive and successful. </a:t>
            </a:r>
          </a:p>
          <a:p>
            <a:endParaRPr lang="en-US" dirty="0"/>
          </a:p>
          <a:p>
            <a:r>
              <a:rPr lang="en-US" dirty="0" smtClean="0"/>
              <a:t>3. MIS have been created to support the whole range of business's administration and regulatory activities and can be seen in all parts of the world and in all types of industries both public and private sector. </a:t>
            </a:r>
            <a:endParaRPr lang="en-US" dirty="0"/>
          </a:p>
        </p:txBody>
      </p:sp>
    </p:spTree>
    <p:extLst>
      <p:ext uri="{BB962C8B-B14F-4D97-AF65-F5344CB8AC3E}">
        <p14:creationId xmlns:p14="http://schemas.microsoft.com/office/powerpoint/2010/main" val="276919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3891"/>
            <a:ext cx="12192000" cy="895927"/>
          </a:xfrm>
        </p:spPr>
        <p:txBody>
          <a:bodyPr/>
          <a:lstStyle/>
          <a:p>
            <a:r>
              <a:rPr lang="en-US" b="1" dirty="0" smtClean="0"/>
              <a:t>Objectives of MIS:</a:t>
            </a:r>
            <a:endParaRPr lang="en-US" b="1" dirty="0"/>
          </a:p>
        </p:txBody>
      </p:sp>
      <p:sp>
        <p:nvSpPr>
          <p:cNvPr id="3" name="Content Placeholder 2"/>
          <p:cNvSpPr>
            <a:spLocks noGrp="1"/>
          </p:cNvSpPr>
          <p:nvPr>
            <p:ph idx="1"/>
          </p:nvPr>
        </p:nvSpPr>
        <p:spPr>
          <a:xfrm>
            <a:off x="0" y="692726"/>
            <a:ext cx="12192000" cy="6165273"/>
          </a:xfrm>
        </p:spPr>
        <p:txBody>
          <a:bodyPr>
            <a:normAutofit fontScale="92500" lnSpcReduction="20000"/>
          </a:bodyPr>
          <a:lstStyle/>
          <a:p>
            <a:pPr marL="0" indent="0">
              <a:buNone/>
            </a:pPr>
            <a:r>
              <a:rPr lang="en-US" dirty="0" smtClean="0"/>
              <a:t> </a:t>
            </a:r>
            <a:r>
              <a:rPr lang="en-US" b="1" dirty="0" smtClean="0"/>
              <a:t>1. Data Capturing: </a:t>
            </a:r>
            <a:r>
              <a:rPr lang="en-US" dirty="0" smtClean="0"/>
              <a:t>MIS capture data from various internal and external sources of organization. Data capturing may be manual or through computer terminals.</a:t>
            </a:r>
          </a:p>
          <a:p>
            <a:pPr marL="0" indent="0">
              <a:buNone/>
            </a:pPr>
            <a:r>
              <a:rPr lang="en-US" dirty="0" smtClean="0"/>
              <a:t> </a:t>
            </a:r>
          </a:p>
          <a:p>
            <a:pPr marL="0" indent="0">
              <a:buNone/>
            </a:pPr>
            <a:r>
              <a:rPr lang="en-US" b="1" dirty="0" smtClean="0"/>
              <a:t>2. Processing of Data: </a:t>
            </a:r>
            <a:r>
              <a:rPr lang="en-US" dirty="0" smtClean="0"/>
              <a:t>The captured data is processed to convert into required information. Processing of data is done by such activities as calculating, sorting, classifying, and summarizing. </a:t>
            </a:r>
          </a:p>
          <a:p>
            <a:pPr marL="0" indent="0">
              <a:buNone/>
            </a:pPr>
            <a:endParaRPr lang="en-US" dirty="0" smtClean="0"/>
          </a:p>
          <a:p>
            <a:pPr marL="0" indent="0">
              <a:buNone/>
            </a:pPr>
            <a:r>
              <a:rPr lang="en-US" b="1" dirty="0" smtClean="0"/>
              <a:t>3. Storage of Information: </a:t>
            </a:r>
            <a:r>
              <a:rPr lang="en-US" dirty="0" smtClean="0"/>
              <a:t>MIS stores the processed or unprocessed data for future use. If any information is not immediately required, it is saved as an organization record, for later use. </a:t>
            </a:r>
          </a:p>
          <a:p>
            <a:pPr marL="0" indent="0">
              <a:buNone/>
            </a:pPr>
            <a:endParaRPr lang="en-US" dirty="0" smtClean="0"/>
          </a:p>
          <a:p>
            <a:pPr marL="0" indent="0">
              <a:buNone/>
            </a:pPr>
            <a:r>
              <a:rPr lang="en-US" b="1" dirty="0" smtClean="0"/>
              <a:t>4. Retrieval of Information: </a:t>
            </a:r>
            <a:r>
              <a:rPr lang="en-US" dirty="0" smtClean="0"/>
              <a:t>MIS retrieves information from its stores as and when required by various users. </a:t>
            </a:r>
          </a:p>
          <a:p>
            <a:pPr marL="0" indent="0">
              <a:buNone/>
            </a:pPr>
            <a:endParaRPr lang="en-US" dirty="0" smtClean="0"/>
          </a:p>
          <a:p>
            <a:pPr marL="0" indent="0">
              <a:buNone/>
            </a:pPr>
            <a:r>
              <a:rPr lang="en-US" b="1" dirty="0" smtClean="0"/>
              <a:t>5. Dissemination of Information: </a:t>
            </a:r>
            <a:r>
              <a:rPr lang="en-US" dirty="0" smtClean="0"/>
              <a:t>Information, which is a finished product of MIS, is disseminated to the users in the organization. It is periodic or online through computer terminal. </a:t>
            </a:r>
            <a:endParaRPr lang="en-US" dirty="0"/>
          </a:p>
        </p:txBody>
      </p:sp>
    </p:spTree>
    <p:extLst>
      <p:ext uri="{BB962C8B-B14F-4D97-AF65-F5344CB8AC3E}">
        <p14:creationId xmlns:p14="http://schemas.microsoft.com/office/powerpoint/2010/main" val="21956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22036"/>
          </a:xfrm>
        </p:spPr>
        <p:txBody>
          <a:bodyPr/>
          <a:lstStyle/>
          <a:p>
            <a:r>
              <a:rPr lang="en-US" b="1" dirty="0" smtClean="0"/>
              <a:t>Characteristics of MIS</a:t>
            </a:r>
            <a:endParaRPr lang="en-US" b="1" dirty="0"/>
          </a:p>
        </p:txBody>
      </p:sp>
      <p:sp>
        <p:nvSpPr>
          <p:cNvPr id="3" name="Content Placeholder 2"/>
          <p:cNvSpPr>
            <a:spLocks noGrp="1"/>
          </p:cNvSpPr>
          <p:nvPr>
            <p:ph idx="1"/>
          </p:nvPr>
        </p:nvSpPr>
        <p:spPr>
          <a:xfrm>
            <a:off x="0" y="822036"/>
            <a:ext cx="12192000" cy="6035963"/>
          </a:xfrm>
        </p:spPr>
        <p:txBody>
          <a:bodyPr>
            <a:normAutofit lnSpcReduction="10000"/>
          </a:bodyPr>
          <a:lstStyle/>
          <a:p>
            <a:pPr marL="0" indent="0">
              <a:buNone/>
            </a:pPr>
            <a:r>
              <a:rPr lang="en-US" b="1" dirty="0" smtClean="0"/>
              <a:t>1. Systems Approach: </a:t>
            </a:r>
            <a:r>
              <a:rPr lang="en-US" dirty="0" smtClean="0"/>
              <a:t>The information system follows a systems approach. Systems approach means taking a comprehensive view or a complete look at the interlocking subsystems that operate within an organization. </a:t>
            </a:r>
          </a:p>
          <a:p>
            <a:pPr marL="0" indent="0">
              <a:buNone/>
            </a:pPr>
            <a:endParaRPr lang="en-US" b="1" dirty="0" smtClean="0"/>
          </a:p>
          <a:p>
            <a:pPr marL="0" indent="0">
              <a:buNone/>
            </a:pPr>
            <a:r>
              <a:rPr lang="en-US" b="1" dirty="0" smtClean="0"/>
              <a:t>2. Management Oriented: </a:t>
            </a:r>
            <a:r>
              <a:rPr lang="en-US" dirty="0" smtClean="0"/>
              <a:t>Management oriented characteristic of MIS implies that the management actively directs the system development efforts. For planning of MIS, top down approach should be followed. Top down approach suggests that the system development starts from the determination of management’s needs and overall business objective. To ensure that the implementation of system’s polices meet the specification of the system, continued review and participation of the manager is necessary.</a:t>
            </a:r>
          </a:p>
          <a:p>
            <a:pPr marL="0" indent="0">
              <a:buNone/>
            </a:pPr>
            <a:endParaRPr lang="en-US" dirty="0" smtClean="0"/>
          </a:p>
          <a:p>
            <a:pPr marL="0" indent="0">
              <a:buNone/>
            </a:pPr>
            <a:endParaRPr lang="en-US" dirty="0"/>
          </a:p>
          <a:p>
            <a:pPr marL="0" indent="0">
              <a:buNone/>
            </a:pPr>
            <a:r>
              <a:rPr lang="en-US" dirty="0" smtClean="0"/>
              <a:t> </a:t>
            </a:r>
            <a:r>
              <a:rPr lang="en-US" b="1" dirty="0" smtClean="0"/>
              <a:t>3. Need Based: </a:t>
            </a:r>
            <a:r>
              <a:rPr lang="en-US" dirty="0" smtClean="0"/>
              <a:t>MIS design should be as per the information needs of managers at different levels. </a:t>
            </a:r>
            <a:endParaRPr lang="en-US" dirty="0"/>
          </a:p>
        </p:txBody>
      </p:sp>
    </p:spTree>
    <p:extLst>
      <p:ext uri="{BB962C8B-B14F-4D97-AF65-F5344CB8AC3E}">
        <p14:creationId xmlns:p14="http://schemas.microsoft.com/office/powerpoint/2010/main" val="4229012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pPr marL="0" indent="0">
              <a:buNone/>
            </a:pPr>
            <a:r>
              <a:rPr lang="en-US" b="1" dirty="0" smtClean="0"/>
              <a:t>4. Exception Based: </a:t>
            </a:r>
            <a:r>
              <a:rPr lang="en-US" dirty="0" smtClean="0"/>
              <a:t>MIS should be developed on the exception based also, which means that in an abnormal situation, there should be immediate reporting about the exceptional situation to the decision –makers at the required level. </a:t>
            </a:r>
          </a:p>
          <a:p>
            <a:endParaRPr lang="en-US" dirty="0"/>
          </a:p>
          <a:p>
            <a:pPr marL="0" indent="0">
              <a:buNone/>
            </a:pPr>
            <a:endParaRPr lang="en-US" dirty="0" smtClean="0"/>
          </a:p>
          <a:p>
            <a:pPr marL="0" indent="0">
              <a:buNone/>
            </a:pPr>
            <a:endParaRPr lang="en-US" dirty="0" smtClean="0"/>
          </a:p>
          <a:p>
            <a:pPr marL="0" indent="0">
              <a:buNone/>
            </a:pPr>
            <a:r>
              <a:rPr lang="en-US" b="1" dirty="0" smtClean="0"/>
              <a:t>5. Future Oriented: </a:t>
            </a:r>
            <a:r>
              <a:rPr lang="en-US" dirty="0" smtClean="0"/>
              <a:t>MIS should not merely provide past of historical information; rather it should provide information, on the basis of future projections on the actions to be initiated. </a:t>
            </a:r>
          </a:p>
          <a:p>
            <a:endParaRPr lang="en-US" dirty="0"/>
          </a:p>
          <a:p>
            <a:pPr marL="0" indent="0">
              <a:buNone/>
            </a:pPr>
            <a:endParaRPr lang="en-US" dirty="0" smtClean="0"/>
          </a:p>
          <a:p>
            <a:pPr marL="0" indent="0">
              <a:buNone/>
            </a:pPr>
            <a:endParaRPr lang="en-US" dirty="0"/>
          </a:p>
          <a:p>
            <a:pPr marL="0" indent="0">
              <a:buNone/>
            </a:pPr>
            <a:r>
              <a:rPr lang="en-US" b="1" dirty="0" smtClean="0"/>
              <a:t>6. Integrated: </a:t>
            </a:r>
            <a:r>
              <a:rPr lang="en-US" dirty="0" smtClean="0"/>
              <a:t>Integration is significant because of its ability to produce more meaningful information. Integration means taking a comprehensive view or looking at the complete picture of the interlocking subsystems that operate within the company. </a:t>
            </a:r>
            <a:endParaRPr lang="en-US" dirty="0"/>
          </a:p>
        </p:txBody>
      </p:sp>
    </p:spTree>
    <p:extLst>
      <p:ext uri="{BB962C8B-B14F-4D97-AF65-F5344CB8AC3E}">
        <p14:creationId xmlns:p14="http://schemas.microsoft.com/office/powerpoint/2010/main" val="13125362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578</TotalTime>
  <Words>3623</Words>
  <Application>Microsoft Office PowerPoint</Application>
  <PresentationFormat>Widescreen</PresentationFormat>
  <Paragraphs>205</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MANAGEMENT INFORMATION SYSTEMS</vt:lpstr>
      <vt:lpstr>INTRODUCTION</vt:lpstr>
      <vt:lpstr>Cont; Introduction</vt:lpstr>
      <vt:lpstr>Basic terms used in MIS</vt:lpstr>
      <vt:lpstr>PowerPoint Presentation</vt:lpstr>
      <vt:lpstr>Purpose of MIS</vt:lpstr>
      <vt:lpstr>Objectives of MIS:</vt:lpstr>
      <vt:lpstr>Characteristics of MIS</vt:lpstr>
      <vt:lpstr>PowerPoint Presentation</vt:lpstr>
      <vt:lpstr>PowerPoint Presentation</vt:lpstr>
      <vt:lpstr> Role of MIS in Business Organization with particular reference to Management Levels</vt:lpstr>
      <vt:lpstr>PowerPoint Presentation</vt:lpstr>
      <vt:lpstr>MIS Growth and Development Factors responsible for Development of MIS</vt:lpstr>
      <vt:lpstr>Internal Factors</vt:lpstr>
      <vt:lpstr>PowerPoint Presentation</vt:lpstr>
      <vt:lpstr>Development of MIS</vt:lpstr>
      <vt:lpstr>Following are the contents of MIS planning:</vt:lpstr>
      <vt:lpstr>PowerPoint Presentation</vt:lpstr>
      <vt:lpstr>The stages of Development of MIS</vt:lpstr>
      <vt:lpstr>Different approaches to Development of MIS</vt:lpstr>
      <vt:lpstr>Advantages </vt:lpstr>
      <vt:lpstr>Types of prototyping</vt:lpstr>
      <vt:lpstr>Advantages of Prototyping</vt:lpstr>
      <vt:lpstr>Disadvantages of Prototyping</vt:lpstr>
      <vt:lpstr>Location of MIS in the Organization – Concept and Design MIS for a Business Organization</vt:lpstr>
      <vt:lpstr>Essential Requirement of an Effective MIS</vt:lpstr>
      <vt:lpstr>PowerPoint Presentation</vt:lpstr>
    </vt:vector>
  </TitlesOfParts>
  <Company>oprekin.com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INFORMATION SYSTEMS</dc:title>
  <dc:creator>Dell</dc:creator>
  <cp:lastModifiedBy>Dell</cp:lastModifiedBy>
  <cp:revision>24</cp:revision>
  <dcterms:created xsi:type="dcterms:W3CDTF">2024-01-29T23:41:03Z</dcterms:created>
  <dcterms:modified xsi:type="dcterms:W3CDTF">2025-01-29T06:29:24Z</dcterms:modified>
</cp:coreProperties>
</file>