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57" r:id="rId12"/>
    <p:sldId id="258"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9" r:id="rId34"/>
    <p:sldId id="290"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699C2B-E147-4D9F-B67F-9D3C32A7152D}"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0E94F-2938-4EB7-AFF8-C74FD3A094FA}" type="slidenum">
              <a:rPr lang="en-US" smtClean="0"/>
              <a:t>‹#›</a:t>
            </a:fld>
            <a:endParaRPr lang="en-US"/>
          </a:p>
        </p:txBody>
      </p:sp>
    </p:spTree>
    <p:extLst>
      <p:ext uri="{BB962C8B-B14F-4D97-AF65-F5344CB8AC3E}">
        <p14:creationId xmlns:p14="http://schemas.microsoft.com/office/powerpoint/2010/main" val="352451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699C2B-E147-4D9F-B67F-9D3C32A7152D}"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0E94F-2938-4EB7-AFF8-C74FD3A094FA}" type="slidenum">
              <a:rPr lang="en-US" smtClean="0"/>
              <a:t>‹#›</a:t>
            </a:fld>
            <a:endParaRPr lang="en-US"/>
          </a:p>
        </p:txBody>
      </p:sp>
    </p:spTree>
    <p:extLst>
      <p:ext uri="{BB962C8B-B14F-4D97-AF65-F5344CB8AC3E}">
        <p14:creationId xmlns:p14="http://schemas.microsoft.com/office/powerpoint/2010/main" val="148386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699C2B-E147-4D9F-B67F-9D3C32A7152D}"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0E94F-2938-4EB7-AFF8-C74FD3A094FA}" type="slidenum">
              <a:rPr lang="en-US" smtClean="0"/>
              <a:t>‹#›</a:t>
            </a:fld>
            <a:endParaRPr lang="en-US"/>
          </a:p>
        </p:txBody>
      </p:sp>
    </p:spTree>
    <p:extLst>
      <p:ext uri="{BB962C8B-B14F-4D97-AF65-F5344CB8AC3E}">
        <p14:creationId xmlns:p14="http://schemas.microsoft.com/office/powerpoint/2010/main" val="144685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699C2B-E147-4D9F-B67F-9D3C32A7152D}"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0E94F-2938-4EB7-AFF8-C74FD3A094FA}" type="slidenum">
              <a:rPr lang="en-US" smtClean="0"/>
              <a:t>‹#›</a:t>
            </a:fld>
            <a:endParaRPr lang="en-US"/>
          </a:p>
        </p:txBody>
      </p:sp>
    </p:spTree>
    <p:extLst>
      <p:ext uri="{BB962C8B-B14F-4D97-AF65-F5344CB8AC3E}">
        <p14:creationId xmlns:p14="http://schemas.microsoft.com/office/powerpoint/2010/main" val="1814781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699C2B-E147-4D9F-B67F-9D3C32A7152D}"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0E94F-2938-4EB7-AFF8-C74FD3A094FA}" type="slidenum">
              <a:rPr lang="en-US" smtClean="0"/>
              <a:t>‹#›</a:t>
            </a:fld>
            <a:endParaRPr lang="en-US"/>
          </a:p>
        </p:txBody>
      </p:sp>
    </p:spTree>
    <p:extLst>
      <p:ext uri="{BB962C8B-B14F-4D97-AF65-F5344CB8AC3E}">
        <p14:creationId xmlns:p14="http://schemas.microsoft.com/office/powerpoint/2010/main" val="2863738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699C2B-E147-4D9F-B67F-9D3C32A7152D}"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F0E94F-2938-4EB7-AFF8-C74FD3A094FA}" type="slidenum">
              <a:rPr lang="en-US" smtClean="0"/>
              <a:t>‹#›</a:t>
            </a:fld>
            <a:endParaRPr lang="en-US"/>
          </a:p>
        </p:txBody>
      </p:sp>
    </p:spTree>
    <p:extLst>
      <p:ext uri="{BB962C8B-B14F-4D97-AF65-F5344CB8AC3E}">
        <p14:creationId xmlns:p14="http://schemas.microsoft.com/office/powerpoint/2010/main" val="3400055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699C2B-E147-4D9F-B67F-9D3C32A7152D}" type="datetimeFigureOut">
              <a:rPr lang="en-US" smtClean="0"/>
              <a:t>1/29/2025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F0E94F-2938-4EB7-AFF8-C74FD3A094FA}" type="slidenum">
              <a:rPr lang="en-US" smtClean="0"/>
              <a:t>‹#›</a:t>
            </a:fld>
            <a:endParaRPr lang="en-US"/>
          </a:p>
        </p:txBody>
      </p:sp>
    </p:spTree>
    <p:extLst>
      <p:ext uri="{BB962C8B-B14F-4D97-AF65-F5344CB8AC3E}">
        <p14:creationId xmlns:p14="http://schemas.microsoft.com/office/powerpoint/2010/main" val="3386411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699C2B-E147-4D9F-B67F-9D3C32A7152D}" type="datetimeFigureOut">
              <a:rPr lang="en-US" smtClean="0"/>
              <a:t>1/29/2025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F0E94F-2938-4EB7-AFF8-C74FD3A094FA}" type="slidenum">
              <a:rPr lang="en-US" smtClean="0"/>
              <a:t>‹#›</a:t>
            </a:fld>
            <a:endParaRPr lang="en-US"/>
          </a:p>
        </p:txBody>
      </p:sp>
    </p:spTree>
    <p:extLst>
      <p:ext uri="{BB962C8B-B14F-4D97-AF65-F5344CB8AC3E}">
        <p14:creationId xmlns:p14="http://schemas.microsoft.com/office/powerpoint/2010/main" val="136610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99C2B-E147-4D9F-B67F-9D3C32A7152D}" type="datetimeFigureOut">
              <a:rPr lang="en-US" smtClean="0"/>
              <a:t>1/29/2025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F0E94F-2938-4EB7-AFF8-C74FD3A094FA}" type="slidenum">
              <a:rPr lang="en-US" smtClean="0"/>
              <a:t>‹#›</a:t>
            </a:fld>
            <a:endParaRPr lang="en-US"/>
          </a:p>
        </p:txBody>
      </p:sp>
    </p:spTree>
    <p:extLst>
      <p:ext uri="{BB962C8B-B14F-4D97-AF65-F5344CB8AC3E}">
        <p14:creationId xmlns:p14="http://schemas.microsoft.com/office/powerpoint/2010/main" val="868742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99C2B-E147-4D9F-B67F-9D3C32A7152D}"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F0E94F-2938-4EB7-AFF8-C74FD3A094FA}" type="slidenum">
              <a:rPr lang="en-US" smtClean="0"/>
              <a:t>‹#›</a:t>
            </a:fld>
            <a:endParaRPr lang="en-US"/>
          </a:p>
        </p:txBody>
      </p:sp>
    </p:spTree>
    <p:extLst>
      <p:ext uri="{BB962C8B-B14F-4D97-AF65-F5344CB8AC3E}">
        <p14:creationId xmlns:p14="http://schemas.microsoft.com/office/powerpoint/2010/main" val="3010862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99C2B-E147-4D9F-B67F-9D3C32A7152D}"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F0E94F-2938-4EB7-AFF8-C74FD3A094FA}" type="slidenum">
              <a:rPr lang="en-US" smtClean="0"/>
              <a:t>‹#›</a:t>
            </a:fld>
            <a:endParaRPr lang="en-US"/>
          </a:p>
        </p:txBody>
      </p:sp>
    </p:spTree>
    <p:extLst>
      <p:ext uri="{BB962C8B-B14F-4D97-AF65-F5344CB8AC3E}">
        <p14:creationId xmlns:p14="http://schemas.microsoft.com/office/powerpoint/2010/main" val="3852412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99C2B-E147-4D9F-B67F-9D3C32A7152D}" type="datetimeFigureOut">
              <a:rPr lang="en-US" smtClean="0"/>
              <a:t>1/29/2025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0E94F-2938-4EB7-AFF8-C74FD3A094FA}" type="slidenum">
              <a:rPr lang="en-US" smtClean="0"/>
              <a:t>‹#›</a:t>
            </a:fld>
            <a:endParaRPr lang="en-US"/>
          </a:p>
        </p:txBody>
      </p:sp>
    </p:spTree>
    <p:extLst>
      <p:ext uri="{BB962C8B-B14F-4D97-AF65-F5344CB8AC3E}">
        <p14:creationId xmlns:p14="http://schemas.microsoft.com/office/powerpoint/2010/main" val="559781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2595418"/>
          </a:xfrm>
        </p:spPr>
        <p:txBody>
          <a:bodyPr>
            <a:normAutofit/>
          </a:bodyPr>
          <a:lstStyle/>
          <a:p>
            <a:pPr lvl="0"/>
            <a:r>
              <a:rPr lang="en-US" b="1" dirty="0" smtClean="0">
                <a:latin typeface="Bookman Old Style" panose="02050604050505020204" pitchFamily="18" charset="0"/>
              </a:rPr>
              <a:t>SWOT ANALYSIS AND ITS IMPORTANCE.</a:t>
            </a:r>
            <a:br>
              <a:rPr lang="en-US" b="1" dirty="0" smtClean="0">
                <a:latin typeface="Bookman Old Style" panose="02050604050505020204" pitchFamily="18" charset="0"/>
              </a:rPr>
            </a:br>
            <a:endParaRPr lang="en-US" b="1" dirty="0">
              <a:latin typeface="Bookman Old Style" panose="02050604050505020204" pitchFamily="18" charset="0"/>
            </a:endParaRPr>
          </a:p>
        </p:txBody>
      </p:sp>
      <p:sp>
        <p:nvSpPr>
          <p:cNvPr id="3" name="Subtitle 2"/>
          <p:cNvSpPr>
            <a:spLocks noGrp="1"/>
          </p:cNvSpPr>
          <p:nvPr>
            <p:ph type="subTitle" idx="1"/>
          </p:nvPr>
        </p:nvSpPr>
        <p:spPr>
          <a:xfrm>
            <a:off x="0" y="3334327"/>
            <a:ext cx="12192000" cy="3523673"/>
          </a:xfrm>
        </p:spPr>
        <p:txBody>
          <a:bodyPr>
            <a:normAutofit/>
          </a:bodyPr>
          <a:lstStyle/>
          <a:p>
            <a:r>
              <a:rPr lang="en-US" sz="4000" b="1" dirty="0" smtClean="0">
                <a:latin typeface="Bookman Old Style" panose="02050604050505020204" pitchFamily="18" charset="0"/>
              </a:rPr>
              <a:t>BACHELOR OF OFFICE AND INFORMATION MANAGEMENT</a:t>
            </a:r>
          </a:p>
          <a:p>
            <a:r>
              <a:rPr lang="en-US" sz="4000" b="1" dirty="0" smtClean="0">
                <a:latin typeface="Bookman Old Style" panose="02050604050505020204" pitchFamily="18" charset="0"/>
              </a:rPr>
              <a:t>YEAR TWO, SEMESTER TWO, 2024</a:t>
            </a:r>
            <a:endParaRPr lang="en-US" sz="4000" b="1" dirty="0">
              <a:latin typeface="Bookman Old Style" panose="02050604050505020204" pitchFamily="18" charset="0"/>
            </a:endParaRPr>
          </a:p>
        </p:txBody>
      </p:sp>
    </p:spTree>
    <p:extLst>
      <p:ext uri="{BB962C8B-B14F-4D97-AF65-F5344CB8AC3E}">
        <p14:creationId xmlns:p14="http://schemas.microsoft.com/office/powerpoint/2010/main" val="1199905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62"/>
            <a:ext cx="12192000" cy="836036"/>
          </a:xfrm>
        </p:spPr>
        <p:txBody>
          <a:bodyPr/>
          <a:lstStyle/>
          <a:p>
            <a:r>
              <a:rPr lang="en-US" b="1" dirty="0" smtClean="0">
                <a:latin typeface="Bookman Old Style" panose="02050604050505020204" pitchFamily="18" charset="0"/>
              </a:rPr>
              <a:t>LIMITATION OF SWOT ANALYSIS</a:t>
            </a:r>
            <a:endParaRPr lang="en-US" b="1" dirty="0">
              <a:latin typeface="Bookman Old Style" panose="02050604050505020204" pitchFamily="18" charset="0"/>
            </a:endParaRPr>
          </a:p>
        </p:txBody>
      </p:sp>
      <p:sp>
        <p:nvSpPr>
          <p:cNvPr id="3" name="Content Placeholder 2"/>
          <p:cNvSpPr>
            <a:spLocks noGrp="1"/>
          </p:cNvSpPr>
          <p:nvPr>
            <p:ph idx="1"/>
          </p:nvPr>
        </p:nvSpPr>
        <p:spPr>
          <a:xfrm>
            <a:off x="0" y="831274"/>
            <a:ext cx="12192000" cy="6026726"/>
          </a:xfrm>
        </p:spPr>
        <p:txBody>
          <a:bodyPr>
            <a:normAutofit/>
          </a:bodyPr>
          <a:lstStyle/>
          <a:p>
            <a:r>
              <a:rPr lang="en-US" sz="4000" dirty="0" smtClean="0">
                <a:latin typeface="Bookman Old Style" panose="02050604050505020204" pitchFamily="18" charset="0"/>
              </a:rPr>
              <a:t>A SWOT Analysis may be limited because;</a:t>
            </a:r>
          </a:p>
          <a:p>
            <a:r>
              <a:rPr lang="en-US" sz="4000" dirty="0" smtClean="0">
                <a:latin typeface="Bookman Old Style" panose="02050604050505020204" pitchFamily="18" charset="0"/>
              </a:rPr>
              <a:t>It doesn’t </a:t>
            </a:r>
            <a:r>
              <a:rPr lang="en-US" sz="4000" dirty="0" err="1" smtClean="0">
                <a:latin typeface="Bookman Old Style" panose="02050604050505020204" pitchFamily="18" charset="0"/>
              </a:rPr>
              <a:t>priotize</a:t>
            </a:r>
            <a:r>
              <a:rPr lang="en-US" sz="4000" dirty="0" smtClean="0">
                <a:latin typeface="Bookman Old Style" panose="02050604050505020204" pitchFamily="18" charset="0"/>
              </a:rPr>
              <a:t> issues</a:t>
            </a:r>
          </a:p>
          <a:p>
            <a:r>
              <a:rPr lang="en-US" sz="4000" dirty="0" smtClean="0">
                <a:latin typeface="Bookman Old Style" panose="02050604050505020204" pitchFamily="18" charset="0"/>
              </a:rPr>
              <a:t>It doesn't provide solutions or offer alternative decisions</a:t>
            </a:r>
          </a:p>
          <a:p>
            <a:r>
              <a:rPr lang="en-US" sz="4000" dirty="0" smtClean="0">
                <a:latin typeface="Bookman Old Style" panose="02050604050505020204" pitchFamily="18" charset="0"/>
              </a:rPr>
              <a:t>It can generate too many ideas but </a:t>
            </a:r>
            <a:r>
              <a:rPr lang="en-US" sz="4000" dirty="0" err="1" smtClean="0">
                <a:latin typeface="Bookman Old Style" panose="02050604050505020204" pitchFamily="18" charset="0"/>
              </a:rPr>
              <a:t>doesnot</a:t>
            </a:r>
            <a:r>
              <a:rPr lang="en-US" sz="4000" dirty="0" smtClean="0">
                <a:latin typeface="Bookman Old Style" panose="02050604050505020204" pitchFamily="18" charset="0"/>
              </a:rPr>
              <a:t> help in choosing which one is the best.</a:t>
            </a:r>
          </a:p>
          <a:p>
            <a:r>
              <a:rPr lang="en-US" sz="4000" dirty="0" smtClean="0">
                <a:latin typeface="Bookman Old Style" panose="02050604050505020204" pitchFamily="18" charset="0"/>
              </a:rPr>
              <a:t>It can produce a lot of information, but not all of it is </a:t>
            </a:r>
            <a:r>
              <a:rPr lang="en-US" sz="4000" dirty="0" err="1" smtClean="0">
                <a:latin typeface="Bookman Old Style" panose="02050604050505020204" pitchFamily="18" charset="0"/>
              </a:rPr>
              <a:t>usefull</a:t>
            </a:r>
            <a:r>
              <a:rPr lang="en-US" sz="4000" dirty="0" smtClean="0">
                <a:latin typeface="Bookman Old Style" panose="02050604050505020204" pitchFamily="18" charset="0"/>
              </a:rPr>
              <a:t>.</a:t>
            </a:r>
            <a:endParaRPr lang="en-US" sz="4000" dirty="0">
              <a:latin typeface="Bookman Old Style" panose="02050604050505020204" pitchFamily="18" charset="0"/>
            </a:endParaRPr>
          </a:p>
        </p:txBody>
      </p:sp>
    </p:spTree>
    <p:extLst>
      <p:ext uri="{BB962C8B-B14F-4D97-AF65-F5344CB8AC3E}">
        <p14:creationId xmlns:p14="http://schemas.microsoft.com/office/powerpoint/2010/main" val="3283033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9348"/>
          </a:xfrm>
        </p:spPr>
        <p:txBody>
          <a:bodyPr>
            <a:noAutofit/>
          </a:bodyPr>
          <a:lstStyle/>
          <a:p>
            <a:r>
              <a:rPr lang="en-US" b="1" dirty="0" smtClean="0">
                <a:latin typeface="Bookman Old Style" panose="02050604050505020204" pitchFamily="18" charset="0"/>
              </a:rPr>
              <a:t>ADVANTAGES OF SWOT ANALSYSIS</a:t>
            </a:r>
            <a:endParaRPr lang="en-US" b="1" dirty="0">
              <a:latin typeface="Bookman Old Style" panose="02050604050505020204" pitchFamily="18" charset="0"/>
            </a:endParaRPr>
          </a:p>
        </p:txBody>
      </p:sp>
      <p:sp>
        <p:nvSpPr>
          <p:cNvPr id="3" name="Content Placeholder 2"/>
          <p:cNvSpPr>
            <a:spLocks noGrp="1"/>
          </p:cNvSpPr>
          <p:nvPr>
            <p:ph idx="1"/>
          </p:nvPr>
        </p:nvSpPr>
        <p:spPr>
          <a:xfrm>
            <a:off x="0" y="877455"/>
            <a:ext cx="12192000" cy="5980545"/>
          </a:xfrm>
        </p:spPr>
        <p:txBody>
          <a:bodyPr>
            <a:noAutofit/>
          </a:bodyPr>
          <a:lstStyle/>
          <a:p>
            <a:r>
              <a:rPr lang="en-US" sz="4400" dirty="0">
                <a:latin typeface="Bookman Old Style" panose="02050604050505020204" pitchFamily="18" charset="0"/>
              </a:rPr>
              <a:t>It facilitates an understanding of the strengths and weaknesses of the </a:t>
            </a:r>
            <a:r>
              <a:rPr lang="en-US" sz="4400" dirty="0" err="1">
                <a:latin typeface="Bookman Old Style" panose="02050604050505020204" pitchFamily="18" charset="0"/>
              </a:rPr>
              <a:t>organisation</a:t>
            </a:r>
            <a:r>
              <a:rPr lang="en-US" sz="4400" dirty="0">
                <a:latin typeface="Bookman Old Style" panose="02050604050505020204" pitchFamily="18" charset="0"/>
              </a:rPr>
              <a:t>. </a:t>
            </a:r>
            <a:endParaRPr lang="en-US" sz="4400" dirty="0" smtClean="0">
              <a:latin typeface="Bookman Old Style" panose="02050604050505020204" pitchFamily="18" charset="0"/>
            </a:endParaRPr>
          </a:p>
          <a:p>
            <a:endParaRPr lang="en-US" sz="4400" dirty="0" smtClean="0">
              <a:latin typeface="Bookman Old Style" panose="02050604050505020204" pitchFamily="18" charset="0"/>
            </a:endParaRPr>
          </a:p>
          <a:p>
            <a:r>
              <a:rPr lang="en-US" sz="4400" dirty="0" smtClean="0">
                <a:latin typeface="Bookman Old Style" panose="02050604050505020204" pitchFamily="18" charset="0"/>
              </a:rPr>
              <a:t>It </a:t>
            </a:r>
            <a:r>
              <a:rPr lang="en-US" sz="4400" dirty="0">
                <a:latin typeface="Bookman Old Style" panose="02050604050505020204" pitchFamily="18" charset="0"/>
              </a:rPr>
              <a:t>encourages the development of strategic thinking. </a:t>
            </a:r>
            <a:endParaRPr lang="en-US" sz="4400" dirty="0" smtClean="0">
              <a:latin typeface="Bookman Old Style" panose="02050604050505020204" pitchFamily="18" charset="0"/>
            </a:endParaRPr>
          </a:p>
          <a:p>
            <a:endParaRPr lang="en-US" sz="4400" dirty="0">
              <a:latin typeface="Bookman Old Style" panose="02050604050505020204" pitchFamily="18" charset="0"/>
            </a:endParaRPr>
          </a:p>
          <a:p>
            <a:r>
              <a:rPr lang="en-US" sz="4400" dirty="0" smtClean="0">
                <a:latin typeface="Bookman Old Style" panose="02050604050505020204" pitchFamily="18" charset="0"/>
              </a:rPr>
              <a:t>It </a:t>
            </a:r>
            <a:r>
              <a:rPr lang="en-US" sz="4400" dirty="0">
                <a:latin typeface="Bookman Old Style" panose="02050604050505020204" pitchFamily="18" charset="0"/>
              </a:rPr>
              <a:t>enables senior managers to focus on strengths and build opportunities.</a:t>
            </a:r>
          </a:p>
        </p:txBody>
      </p:sp>
    </p:spTree>
    <p:extLst>
      <p:ext uri="{BB962C8B-B14F-4D97-AF65-F5344CB8AC3E}">
        <p14:creationId xmlns:p14="http://schemas.microsoft.com/office/powerpoint/2010/main" val="1018885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Autofit/>
          </a:bodyPr>
          <a:lstStyle/>
          <a:p>
            <a:r>
              <a:rPr lang="en-US" sz="5400" b="1" dirty="0">
                <a:latin typeface="Bookman Old Style" panose="02050604050505020204" pitchFamily="18" charset="0"/>
              </a:rPr>
              <a:t>Achieving Competitive advantage by using IS/IT.</a:t>
            </a:r>
          </a:p>
        </p:txBody>
      </p:sp>
      <p:sp>
        <p:nvSpPr>
          <p:cNvPr id="3" name="Content Placeholder 2"/>
          <p:cNvSpPr>
            <a:spLocks noGrp="1"/>
          </p:cNvSpPr>
          <p:nvPr>
            <p:ph idx="1"/>
          </p:nvPr>
        </p:nvSpPr>
        <p:spPr>
          <a:xfrm>
            <a:off x="0" y="1487054"/>
            <a:ext cx="12192000" cy="5370945"/>
          </a:xfrm>
        </p:spPr>
        <p:txBody>
          <a:bodyPr>
            <a:normAutofit/>
          </a:bodyPr>
          <a:lstStyle/>
          <a:p>
            <a:r>
              <a:rPr lang="en-US" b="1" u="sng" dirty="0"/>
              <a:t>Achieving Competitive Advantage with IT</a:t>
            </a:r>
            <a:r>
              <a:rPr lang="en-US" dirty="0"/>
              <a:t> • Off-line (store) Retail • Online Retail • Automotive • Online music • Music players • Web search • Personal computers • Software Competitive </a:t>
            </a:r>
            <a:r>
              <a:rPr lang="en-US" dirty="0" smtClean="0"/>
              <a:t>Advantage</a:t>
            </a:r>
          </a:p>
          <a:p>
            <a:r>
              <a:rPr lang="en-US" b="1" dirty="0" smtClean="0"/>
              <a:t>Competitiveness</a:t>
            </a:r>
            <a:r>
              <a:rPr lang="en-US" dirty="0"/>
              <a:t> How effectively an organization meets the wants and needs of customers relative to others that offer similar goods or services.</a:t>
            </a:r>
          </a:p>
          <a:p>
            <a:pPr marL="0" indent="0">
              <a:buNone/>
            </a:pPr>
            <a:r>
              <a:rPr lang="en-US" dirty="0"/>
              <a:t>is an outsourcing solutions design firm with an extensive offering of world-class logistics, fulfillment, customer care and technology infrastructure that can be leveraged to create unique, client-specific business solutions. </a:t>
            </a:r>
            <a:endParaRPr lang="en-US" dirty="0" smtClean="0"/>
          </a:p>
          <a:p>
            <a:r>
              <a:rPr lang="en-US" b="1" dirty="0"/>
              <a:t>Outputs</a:t>
            </a:r>
            <a:r>
              <a:rPr lang="en-US" dirty="0"/>
              <a:t> </a:t>
            </a:r>
            <a:r>
              <a:rPr lang="en-US" dirty="0" smtClean="0"/>
              <a:t>Productivity </a:t>
            </a:r>
            <a:r>
              <a:rPr lang="en-US" dirty="0"/>
              <a:t>= Inputs Productivity Measures how well an organization is utilizing its resources.</a:t>
            </a:r>
          </a:p>
          <a:p>
            <a:r>
              <a:rPr lang="en-US" b="1" dirty="0"/>
              <a:t>Porter’s Competitive Advantage Model</a:t>
            </a:r>
            <a:r>
              <a:rPr lang="en-US" dirty="0"/>
              <a:t> New Entrants Buyer Power Supplier Power Rivalry Among Competitors Suppliers Customers Substitutes</a:t>
            </a:r>
          </a:p>
          <a:p>
            <a:endParaRPr lang="en-US" dirty="0"/>
          </a:p>
        </p:txBody>
      </p:sp>
    </p:spTree>
    <p:extLst>
      <p:ext uri="{BB962C8B-B14F-4D97-AF65-F5344CB8AC3E}">
        <p14:creationId xmlns:p14="http://schemas.microsoft.com/office/powerpoint/2010/main" val="688804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r>
              <a:rPr lang="en-US" b="1" dirty="0">
                <a:latin typeface="Bookman Old Style" panose="02050604050505020204" pitchFamily="18" charset="0"/>
              </a:rPr>
              <a:t>Achieving Competitive Advantage with Information Systems</a:t>
            </a:r>
            <a:endParaRPr lang="en-US" dirty="0">
              <a:latin typeface="Bookman Old Style" panose="02050604050505020204" pitchFamily="18" charset="0"/>
            </a:endParaRPr>
          </a:p>
        </p:txBody>
      </p:sp>
      <p:sp>
        <p:nvSpPr>
          <p:cNvPr id="3" name="Content Placeholder 2"/>
          <p:cNvSpPr>
            <a:spLocks noGrp="1"/>
          </p:cNvSpPr>
          <p:nvPr>
            <p:ph idx="1"/>
          </p:nvPr>
        </p:nvSpPr>
        <p:spPr>
          <a:xfrm>
            <a:off x="0" y="1325562"/>
            <a:ext cx="12192000" cy="5532437"/>
          </a:xfrm>
        </p:spPr>
        <p:txBody>
          <a:bodyPr/>
          <a:lstStyle/>
          <a:p>
            <a:r>
              <a:rPr lang="en-US" b="1" dirty="0">
                <a:latin typeface="Bookman Old Style" panose="02050604050505020204" pitchFamily="18" charset="0"/>
              </a:rPr>
              <a:t>Porter’s Competitive Forces Model</a:t>
            </a:r>
            <a:r>
              <a:rPr lang="en-US" dirty="0" smtClean="0">
                <a:latin typeface="Bookman Old Style" panose="02050604050505020204" pitchFamily="18" charset="0"/>
              </a:rPr>
              <a:t/>
            </a:r>
            <a:br>
              <a:rPr lang="en-US" dirty="0" smtClean="0">
                <a:latin typeface="Bookman Old Style" panose="02050604050505020204" pitchFamily="18" charset="0"/>
              </a:rPr>
            </a:br>
            <a:r>
              <a:rPr lang="en-US" dirty="0">
                <a:latin typeface="Bookman Old Style" panose="02050604050505020204" pitchFamily="18" charset="0"/>
              </a:rPr>
              <a:t>Essentials of Management Information </a:t>
            </a:r>
            <a:r>
              <a:rPr lang="en-US" dirty="0" smtClean="0">
                <a:latin typeface="Bookman Old Style" panose="02050604050505020204" pitchFamily="18" charset="0"/>
              </a:rPr>
              <a:t>Systems Achieving </a:t>
            </a:r>
            <a:r>
              <a:rPr lang="en-US" dirty="0">
                <a:latin typeface="Bookman Old Style" panose="02050604050505020204" pitchFamily="18" charset="0"/>
              </a:rPr>
              <a:t>Competitive Advantage with Information </a:t>
            </a:r>
            <a:r>
              <a:rPr lang="en-US" dirty="0" smtClean="0">
                <a:latin typeface="Bookman Old Style" panose="02050604050505020204" pitchFamily="18" charset="0"/>
              </a:rPr>
              <a:t>Systems</a:t>
            </a:r>
          </a:p>
          <a:p>
            <a:r>
              <a:rPr lang="en-US" dirty="0" smtClean="0">
                <a:latin typeface="Bookman Old Style" panose="02050604050505020204" pitchFamily="18" charset="0"/>
              </a:rPr>
              <a:t>Using </a:t>
            </a:r>
            <a:r>
              <a:rPr lang="en-US" dirty="0">
                <a:latin typeface="Bookman Old Style" panose="02050604050505020204" pitchFamily="18" charset="0"/>
              </a:rPr>
              <a:t>Information Systems to Achieve Competitive </a:t>
            </a:r>
            <a:r>
              <a:rPr lang="en-US" dirty="0" smtClean="0">
                <a:latin typeface="Bookman Old Style" panose="02050604050505020204" pitchFamily="18" charset="0"/>
              </a:rPr>
              <a:t>Advantage Porter’s </a:t>
            </a:r>
            <a:r>
              <a:rPr lang="en-US" dirty="0">
                <a:latin typeface="Bookman Old Style" panose="02050604050505020204" pitchFamily="18" charset="0"/>
              </a:rPr>
              <a:t>Competitive Forces </a:t>
            </a:r>
            <a:r>
              <a:rPr lang="en-US" dirty="0" smtClean="0">
                <a:latin typeface="Bookman Old Style" panose="02050604050505020204" pitchFamily="18" charset="0"/>
              </a:rPr>
              <a:t>Model One </a:t>
            </a:r>
            <a:r>
              <a:rPr lang="en-US" dirty="0">
                <a:latin typeface="Bookman Old Style" panose="02050604050505020204" pitchFamily="18" charset="0"/>
              </a:rPr>
              <a:t>way to understand competitive </a:t>
            </a:r>
            <a:r>
              <a:rPr lang="en-US" dirty="0" smtClean="0">
                <a:latin typeface="Bookman Old Style" panose="02050604050505020204" pitchFamily="18" charset="0"/>
              </a:rPr>
              <a:t>advantage</a:t>
            </a:r>
          </a:p>
          <a:p>
            <a:r>
              <a:rPr lang="en-US" dirty="0" smtClean="0">
                <a:latin typeface="Bookman Old Style" panose="02050604050505020204" pitchFamily="18" charset="0"/>
              </a:rPr>
              <a:t>Five </a:t>
            </a:r>
            <a:r>
              <a:rPr lang="en-US" dirty="0">
                <a:latin typeface="Bookman Old Style" panose="02050604050505020204" pitchFamily="18" charset="0"/>
              </a:rPr>
              <a:t>competitive forces shape fate of </a:t>
            </a:r>
            <a:r>
              <a:rPr lang="en-US" dirty="0" err="1">
                <a:latin typeface="Bookman Old Style" panose="02050604050505020204" pitchFamily="18" charset="0"/>
              </a:rPr>
              <a:t>firmTraditional</a:t>
            </a:r>
            <a:r>
              <a:rPr lang="en-US" dirty="0">
                <a:latin typeface="Bookman Old Style" panose="02050604050505020204" pitchFamily="18" charset="0"/>
              </a:rPr>
              <a:t> </a:t>
            </a:r>
            <a:r>
              <a:rPr lang="en-US" dirty="0" smtClean="0">
                <a:latin typeface="Bookman Old Style" panose="02050604050505020204" pitchFamily="18" charset="0"/>
              </a:rPr>
              <a:t>competitors </a:t>
            </a:r>
            <a:r>
              <a:rPr lang="en-US" dirty="0" err="1" smtClean="0">
                <a:latin typeface="Bookman Old Style" panose="02050604050505020204" pitchFamily="18" charset="0"/>
              </a:rPr>
              <a:t>Competitors</a:t>
            </a:r>
            <a:r>
              <a:rPr lang="en-US" dirty="0" smtClean="0">
                <a:latin typeface="Bookman Old Style" panose="02050604050505020204" pitchFamily="18" charset="0"/>
              </a:rPr>
              <a:t> </a:t>
            </a:r>
            <a:r>
              <a:rPr lang="en-US" dirty="0">
                <a:latin typeface="Bookman Old Style" panose="02050604050505020204" pitchFamily="18" charset="0"/>
              </a:rPr>
              <a:t>in market space continuously devise new products, new efficiencies, switching costs</a:t>
            </a:r>
            <a:r>
              <a:rPr lang="en-US" dirty="0" smtClean="0">
                <a:latin typeface="Bookman Old Style" panose="02050604050505020204" pitchFamily="18" charset="0"/>
              </a:rPr>
              <a:t>. </a:t>
            </a:r>
          </a:p>
          <a:p>
            <a:r>
              <a:rPr lang="en-US" dirty="0" smtClean="0">
                <a:latin typeface="Bookman Old Style" panose="02050604050505020204" pitchFamily="18" charset="0"/>
              </a:rPr>
              <a:t>New </a:t>
            </a:r>
            <a:r>
              <a:rPr lang="en-US" dirty="0">
                <a:latin typeface="Bookman Old Style" panose="02050604050505020204" pitchFamily="18" charset="0"/>
              </a:rPr>
              <a:t>market </a:t>
            </a:r>
            <a:r>
              <a:rPr lang="en-US" dirty="0" err="1">
                <a:latin typeface="Bookman Old Style" panose="02050604050505020204" pitchFamily="18" charset="0"/>
              </a:rPr>
              <a:t>entrantsSome</a:t>
            </a:r>
            <a:r>
              <a:rPr lang="en-US" dirty="0">
                <a:latin typeface="Bookman Old Style" panose="02050604050505020204" pitchFamily="18" charset="0"/>
              </a:rPr>
              <a:t> industries have low barriers to </a:t>
            </a:r>
            <a:r>
              <a:rPr lang="en-US" dirty="0" err="1">
                <a:latin typeface="Bookman Old Style" panose="02050604050505020204" pitchFamily="18" charset="0"/>
              </a:rPr>
              <a:t>entry:E.g</a:t>
            </a:r>
            <a:r>
              <a:rPr lang="en-US" dirty="0">
                <a:latin typeface="Bookman Old Style" panose="02050604050505020204" pitchFamily="18" charset="0"/>
              </a:rPr>
              <a:t>., food industry versus microchip </a:t>
            </a:r>
            <a:r>
              <a:rPr lang="en-US" dirty="0" err="1">
                <a:latin typeface="Bookman Old Style" panose="02050604050505020204" pitchFamily="18" charset="0"/>
              </a:rPr>
              <a:t>industryNewer</a:t>
            </a:r>
            <a:r>
              <a:rPr lang="en-US" dirty="0">
                <a:latin typeface="Bookman Old Style" panose="02050604050505020204" pitchFamily="18" charset="0"/>
              </a:rPr>
              <a:t> companies may have </a:t>
            </a:r>
            <a:r>
              <a:rPr lang="en-US" dirty="0" err="1">
                <a:latin typeface="Bookman Old Style" panose="02050604050505020204" pitchFamily="18" charset="0"/>
              </a:rPr>
              <a:t>advantages:Newer</a:t>
            </a:r>
            <a:r>
              <a:rPr lang="en-US" dirty="0">
                <a:latin typeface="Bookman Old Style" panose="02050604050505020204" pitchFamily="18" charset="0"/>
              </a:rPr>
              <a:t> equipment, younger workforce, and so on.</a:t>
            </a:r>
          </a:p>
        </p:txBody>
      </p:sp>
    </p:spTree>
    <p:extLst>
      <p:ext uri="{BB962C8B-B14F-4D97-AF65-F5344CB8AC3E}">
        <p14:creationId xmlns:p14="http://schemas.microsoft.com/office/powerpoint/2010/main" val="1182293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a:bodyPr>
          <a:lstStyle/>
          <a:p>
            <a:r>
              <a:rPr lang="en-US" sz="3200" b="1" dirty="0">
                <a:latin typeface="Bookman Old Style" panose="02050604050505020204" pitchFamily="18" charset="0"/>
              </a:rPr>
              <a:t>Porter’s Competitive Forces Model</a:t>
            </a:r>
            <a:r>
              <a:rPr lang="en-US" sz="3200" dirty="0" smtClean="0">
                <a:latin typeface="Bookman Old Style" panose="02050604050505020204" pitchFamily="18" charset="0"/>
              </a:rPr>
              <a:t/>
            </a:r>
            <a:br>
              <a:rPr lang="en-US" sz="3200" dirty="0" smtClean="0">
                <a:latin typeface="Bookman Old Style" panose="02050604050505020204" pitchFamily="18" charset="0"/>
              </a:rPr>
            </a:br>
            <a:r>
              <a:rPr lang="en-US" sz="3200" dirty="0">
                <a:latin typeface="Bookman Old Style" panose="02050604050505020204" pitchFamily="18" charset="0"/>
              </a:rPr>
              <a:t>Essentials of Management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Achieving </a:t>
            </a:r>
            <a:r>
              <a:rPr lang="en-US" sz="3200" dirty="0">
                <a:latin typeface="Bookman Old Style" panose="02050604050505020204" pitchFamily="18" charset="0"/>
              </a:rPr>
              <a:t>Competitive Advantage with Information </a:t>
            </a:r>
            <a:r>
              <a:rPr lang="en-US" sz="3200" dirty="0" err="1">
                <a:latin typeface="Bookman Old Style" panose="02050604050505020204" pitchFamily="18" charset="0"/>
              </a:rPr>
              <a:t>SystemsUsing</a:t>
            </a:r>
            <a:r>
              <a:rPr lang="en-US" sz="3200" dirty="0">
                <a:latin typeface="Bookman Old Style" panose="02050604050505020204" pitchFamily="18" charset="0"/>
              </a:rPr>
              <a:t> Information Systems to Achieve Competitive </a:t>
            </a:r>
            <a:r>
              <a:rPr lang="en-US" sz="3200" dirty="0" err="1">
                <a:latin typeface="Bookman Old Style" panose="02050604050505020204" pitchFamily="18" charset="0"/>
              </a:rPr>
              <a:t>AdvantagePorter’s</a:t>
            </a:r>
            <a:r>
              <a:rPr lang="en-US" sz="3200" dirty="0">
                <a:latin typeface="Bookman Old Style" panose="02050604050505020204" pitchFamily="18" charset="0"/>
              </a:rPr>
              <a:t> Competitive Forces </a:t>
            </a:r>
            <a:r>
              <a:rPr lang="en-US" sz="3200" dirty="0" smtClean="0">
                <a:latin typeface="Bookman Old Style" panose="02050604050505020204" pitchFamily="18" charset="0"/>
              </a:rPr>
              <a:t>Model Substitute </a:t>
            </a:r>
            <a:r>
              <a:rPr lang="en-US" sz="3200" dirty="0">
                <a:latin typeface="Bookman Old Style" panose="02050604050505020204" pitchFamily="18" charset="0"/>
              </a:rPr>
              <a:t>products and </a:t>
            </a:r>
            <a:r>
              <a:rPr lang="en-US" sz="3200" dirty="0" smtClean="0">
                <a:latin typeface="Bookman Old Style" panose="02050604050505020204" pitchFamily="18" charset="0"/>
              </a:rPr>
              <a:t>services Substitutes </a:t>
            </a:r>
          </a:p>
          <a:p>
            <a:r>
              <a:rPr lang="en-US" sz="3200" dirty="0" smtClean="0">
                <a:latin typeface="Bookman Old Style" panose="02050604050505020204" pitchFamily="18" charset="0"/>
              </a:rPr>
              <a:t>customers </a:t>
            </a:r>
            <a:r>
              <a:rPr lang="en-US" sz="3200" dirty="0">
                <a:latin typeface="Bookman Old Style" panose="02050604050505020204" pitchFamily="18" charset="0"/>
              </a:rPr>
              <a:t>can purchase if your prices too </a:t>
            </a:r>
            <a:r>
              <a:rPr lang="en-US" sz="3200" dirty="0" err="1">
                <a:latin typeface="Bookman Old Style" panose="02050604050505020204" pitchFamily="18" charset="0"/>
              </a:rPr>
              <a:t>high.E.g</a:t>
            </a:r>
            <a:r>
              <a:rPr lang="en-US" sz="3200" dirty="0">
                <a:latin typeface="Bookman Old Style" panose="02050604050505020204" pitchFamily="18" charset="0"/>
              </a:rPr>
              <a:t>., Internet music service versus </a:t>
            </a:r>
            <a:r>
              <a:rPr lang="en-US" sz="3200" dirty="0" err="1" smtClean="0">
                <a:latin typeface="Bookman Old Style" panose="02050604050505020204" pitchFamily="18" charset="0"/>
              </a:rPr>
              <a:t>CDs.Customers</a:t>
            </a:r>
            <a:r>
              <a:rPr lang="en-US" sz="3200" dirty="0" smtClean="0">
                <a:latin typeface="Bookman Old Style" panose="02050604050505020204" pitchFamily="18" charset="0"/>
              </a:rPr>
              <a:t> Can </a:t>
            </a:r>
            <a:r>
              <a:rPr lang="en-US" sz="3200" dirty="0">
                <a:latin typeface="Bookman Old Style" panose="02050604050505020204" pitchFamily="18" charset="0"/>
              </a:rPr>
              <a:t>customers easily switch to competitor’s products</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Can </a:t>
            </a:r>
            <a:r>
              <a:rPr lang="en-US" sz="3200" dirty="0">
                <a:latin typeface="Bookman Old Style" panose="02050604050505020204" pitchFamily="18" charset="0"/>
              </a:rPr>
              <a:t>customers force firm and competitors to compete on price alone (transparent marketplace</a:t>
            </a:r>
            <a:r>
              <a:rPr lang="en-US" sz="3200" dirty="0" smtClean="0">
                <a:latin typeface="Bookman Old Style" panose="02050604050505020204" pitchFamily="18" charset="0"/>
              </a:rPr>
              <a:t>).</a:t>
            </a:r>
          </a:p>
          <a:p>
            <a:r>
              <a:rPr lang="en-US" sz="3200" dirty="0" err="1" smtClean="0">
                <a:latin typeface="Bookman Old Style" panose="02050604050505020204" pitchFamily="18" charset="0"/>
              </a:rPr>
              <a:t>SuppliersThe</a:t>
            </a:r>
            <a:r>
              <a:rPr lang="en-US" sz="3200" dirty="0" smtClean="0">
                <a:latin typeface="Bookman Old Style" panose="02050604050505020204" pitchFamily="18" charset="0"/>
              </a:rPr>
              <a:t> </a:t>
            </a:r>
            <a:r>
              <a:rPr lang="en-US" sz="3200" dirty="0">
                <a:latin typeface="Bookman Old Style" panose="02050604050505020204" pitchFamily="18" charset="0"/>
              </a:rPr>
              <a:t>more suppliers a firm has, the greater control it can exercise over suppliers.</a:t>
            </a:r>
          </a:p>
        </p:txBody>
      </p:sp>
    </p:spTree>
    <p:extLst>
      <p:ext uri="{BB962C8B-B14F-4D97-AF65-F5344CB8AC3E}">
        <p14:creationId xmlns:p14="http://schemas.microsoft.com/office/powerpoint/2010/main" val="1246632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991927"/>
          </a:xfrm>
        </p:spPr>
        <p:txBody>
          <a:bodyPr>
            <a:normAutofit/>
          </a:bodyPr>
          <a:lstStyle/>
          <a:p>
            <a:r>
              <a:rPr lang="en-US" sz="3200" b="1" dirty="0" smtClean="0">
                <a:latin typeface="Bookman Old Style" panose="02050604050505020204" pitchFamily="18" charset="0"/>
              </a:rPr>
              <a:t>Porter’s </a:t>
            </a:r>
            <a:r>
              <a:rPr lang="en-US" sz="3200" b="1" dirty="0">
                <a:latin typeface="Bookman Old Style" panose="02050604050505020204" pitchFamily="18" charset="0"/>
              </a:rPr>
              <a:t>Competitive Forces Model</a:t>
            </a:r>
            <a:r>
              <a:rPr lang="en-US" sz="3200" dirty="0" smtClean="0">
                <a:latin typeface="Bookman Old Style" panose="02050604050505020204" pitchFamily="18" charset="0"/>
              </a:rPr>
              <a:t/>
            </a:r>
            <a:br>
              <a:rPr lang="en-US" sz="3200" dirty="0" smtClean="0">
                <a:latin typeface="Bookman Old Style" panose="02050604050505020204" pitchFamily="18" charset="0"/>
              </a:rPr>
            </a:br>
            <a:r>
              <a:rPr lang="en-US" sz="3200" dirty="0">
                <a:latin typeface="Bookman Old Style" panose="02050604050505020204" pitchFamily="18" charset="0"/>
              </a:rPr>
              <a:t>Essentials of Management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 </a:t>
            </a:r>
            <a:r>
              <a:rPr lang="en-US" sz="3200" dirty="0">
                <a:latin typeface="Bookman Old Style" panose="02050604050505020204" pitchFamily="18" charset="0"/>
              </a:rPr>
              <a:t>Achieving Competitive Advantage with Information </a:t>
            </a:r>
            <a:r>
              <a:rPr lang="en-US" sz="3200" dirty="0" err="1">
                <a:latin typeface="Bookman Old Style" panose="02050604050505020204" pitchFamily="18" charset="0"/>
              </a:rPr>
              <a:t>SystemsUsing</a:t>
            </a:r>
            <a:r>
              <a:rPr lang="en-US" sz="3200" dirty="0">
                <a:latin typeface="Bookman Old Style" panose="02050604050505020204" pitchFamily="18" charset="0"/>
              </a:rPr>
              <a:t> Information Systems to Achieve Competitive </a:t>
            </a:r>
            <a:r>
              <a:rPr lang="en-US" sz="3200" dirty="0" err="1">
                <a:latin typeface="Bookman Old Style" panose="02050604050505020204" pitchFamily="18" charset="0"/>
              </a:rPr>
              <a:t>AdvantagePorter’s</a:t>
            </a:r>
            <a:r>
              <a:rPr lang="en-US" sz="3200" dirty="0">
                <a:latin typeface="Bookman Old Style" panose="02050604050505020204" pitchFamily="18" charset="0"/>
              </a:rPr>
              <a:t> Competitive </a:t>
            </a:r>
            <a:endParaRPr lang="en-US" sz="3200" dirty="0" smtClean="0">
              <a:latin typeface="Bookman Old Style" panose="02050604050505020204" pitchFamily="18" charset="0"/>
            </a:endParaRPr>
          </a:p>
          <a:p>
            <a:r>
              <a:rPr lang="en-US" sz="3200" dirty="0" smtClean="0">
                <a:latin typeface="Bookman Old Style" panose="02050604050505020204" pitchFamily="18" charset="0"/>
              </a:rPr>
              <a:t>Forces Model In </a:t>
            </a:r>
            <a:r>
              <a:rPr lang="en-US" sz="3200" dirty="0">
                <a:latin typeface="Bookman Old Style" panose="02050604050505020204" pitchFamily="18" charset="0"/>
              </a:rPr>
              <a:t>Porter’s competitive forces model, the strategic position of the firm and its strategies are determined not only by competition with its traditional direct competitors but also by four forces in the industry’s environment: </a:t>
            </a:r>
            <a:endParaRPr lang="en-US" sz="3200" dirty="0" smtClean="0">
              <a:latin typeface="Bookman Old Style" panose="02050604050505020204" pitchFamily="18" charset="0"/>
            </a:endParaRPr>
          </a:p>
          <a:p>
            <a:r>
              <a:rPr lang="en-US" sz="3200" dirty="0" smtClean="0">
                <a:latin typeface="Bookman Old Style" panose="02050604050505020204" pitchFamily="18" charset="0"/>
              </a:rPr>
              <a:t>new </a:t>
            </a:r>
            <a:r>
              <a:rPr lang="en-US" sz="3200" dirty="0">
                <a:latin typeface="Bookman Old Style" panose="02050604050505020204" pitchFamily="18" charset="0"/>
              </a:rPr>
              <a:t>market entrants, </a:t>
            </a:r>
            <a:endParaRPr lang="en-US" sz="3200" dirty="0" smtClean="0">
              <a:latin typeface="Bookman Old Style" panose="02050604050505020204" pitchFamily="18" charset="0"/>
            </a:endParaRPr>
          </a:p>
          <a:p>
            <a:r>
              <a:rPr lang="en-US" sz="3200" dirty="0" smtClean="0">
                <a:latin typeface="Bookman Old Style" panose="02050604050505020204" pitchFamily="18" charset="0"/>
              </a:rPr>
              <a:t>substitute </a:t>
            </a:r>
            <a:r>
              <a:rPr lang="en-US" sz="3200" dirty="0">
                <a:latin typeface="Bookman Old Style" panose="02050604050505020204" pitchFamily="18" charset="0"/>
              </a:rPr>
              <a:t>products, </a:t>
            </a:r>
            <a:endParaRPr lang="en-US" sz="3200" dirty="0" smtClean="0">
              <a:latin typeface="Bookman Old Style" panose="02050604050505020204" pitchFamily="18" charset="0"/>
            </a:endParaRPr>
          </a:p>
          <a:p>
            <a:r>
              <a:rPr lang="en-US" sz="3200" dirty="0" smtClean="0">
                <a:latin typeface="Bookman Old Style" panose="02050604050505020204" pitchFamily="18" charset="0"/>
              </a:rPr>
              <a:t>customers</a:t>
            </a:r>
            <a:r>
              <a:rPr lang="en-US" sz="3200" dirty="0">
                <a:latin typeface="Bookman Old Style" panose="02050604050505020204" pitchFamily="18" charset="0"/>
              </a:rPr>
              <a:t>, and </a:t>
            </a:r>
            <a:r>
              <a:rPr lang="en-US" sz="3200" dirty="0" smtClean="0">
                <a:latin typeface="Bookman Old Style" panose="02050604050505020204" pitchFamily="18" charset="0"/>
              </a:rPr>
              <a:t>suppliers.</a:t>
            </a:r>
            <a:endParaRPr lang="en-US" sz="3200" dirty="0">
              <a:latin typeface="Bookman Old Style" panose="02050604050505020204" pitchFamily="18" charset="0"/>
            </a:endParaRPr>
          </a:p>
        </p:txBody>
      </p:sp>
    </p:spTree>
    <p:extLst>
      <p:ext uri="{BB962C8B-B14F-4D97-AF65-F5344CB8AC3E}">
        <p14:creationId xmlns:p14="http://schemas.microsoft.com/office/powerpoint/2010/main" val="335011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r>
              <a:rPr lang="en-US" b="1" dirty="0">
                <a:latin typeface="Bookman Old Style" panose="02050604050505020204" pitchFamily="18" charset="0"/>
              </a:rPr>
              <a:t>Information System Strategies for Dealing with Competitive Forces</a:t>
            </a:r>
            <a:r>
              <a:rPr lang="en-US" dirty="0" smtClean="0">
                <a:latin typeface="Bookman Old Style" panose="02050604050505020204" pitchFamily="18" charset="0"/>
              </a:rPr>
              <a:t/>
            </a:r>
            <a:br>
              <a:rPr lang="en-US" dirty="0" smtClean="0">
                <a:latin typeface="Bookman Old Style" panose="02050604050505020204" pitchFamily="18" charset="0"/>
              </a:rPr>
            </a:br>
            <a:r>
              <a:rPr lang="en-US" dirty="0">
                <a:latin typeface="Bookman Old Style" panose="02050604050505020204" pitchFamily="18" charset="0"/>
              </a:rPr>
              <a:t>Essentials of Management Information </a:t>
            </a:r>
            <a:r>
              <a:rPr lang="en-US" dirty="0" smtClean="0">
                <a:latin typeface="Bookman Old Style" panose="02050604050505020204" pitchFamily="18" charset="0"/>
              </a:rPr>
              <a:t>Systems</a:t>
            </a:r>
          </a:p>
          <a:p>
            <a:r>
              <a:rPr lang="en-US" dirty="0" smtClean="0">
                <a:latin typeface="Bookman Old Style" panose="02050604050505020204" pitchFamily="18" charset="0"/>
              </a:rPr>
              <a:t>Achieving </a:t>
            </a:r>
            <a:r>
              <a:rPr lang="en-US" dirty="0">
                <a:latin typeface="Bookman Old Style" panose="02050604050505020204" pitchFamily="18" charset="0"/>
              </a:rPr>
              <a:t>Competitive Advantage with Information </a:t>
            </a:r>
            <a:r>
              <a:rPr lang="en-US" dirty="0" smtClean="0">
                <a:latin typeface="Bookman Old Style" panose="02050604050505020204" pitchFamily="18" charset="0"/>
              </a:rPr>
              <a:t>Systems</a:t>
            </a:r>
          </a:p>
          <a:p>
            <a:r>
              <a:rPr lang="en-US" dirty="0" smtClean="0">
                <a:latin typeface="Bookman Old Style" panose="02050604050505020204" pitchFamily="18" charset="0"/>
              </a:rPr>
              <a:t>Using </a:t>
            </a:r>
            <a:r>
              <a:rPr lang="en-US" dirty="0">
                <a:latin typeface="Bookman Old Style" panose="02050604050505020204" pitchFamily="18" charset="0"/>
              </a:rPr>
              <a:t>Information Systems to Achieve Competitive </a:t>
            </a:r>
            <a:r>
              <a:rPr lang="en-US" dirty="0" smtClean="0">
                <a:latin typeface="Bookman Old Style" panose="02050604050505020204" pitchFamily="18" charset="0"/>
              </a:rPr>
              <a:t>Advantage Information </a:t>
            </a:r>
            <a:r>
              <a:rPr lang="en-US" dirty="0">
                <a:latin typeface="Bookman Old Style" panose="02050604050505020204" pitchFamily="18" charset="0"/>
              </a:rPr>
              <a:t>System Strategies for Dealing with Competitive </a:t>
            </a:r>
            <a:r>
              <a:rPr lang="en-US" dirty="0" smtClean="0">
                <a:latin typeface="Bookman Old Style" panose="02050604050505020204" pitchFamily="18" charset="0"/>
              </a:rPr>
              <a:t>Forces Basic </a:t>
            </a:r>
            <a:r>
              <a:rPr lang="en-US" dirty="0">
                <a:latin typeface="Bookman Old Style" panose="02050604050505020204" pitchFamily="18" charset="0"/>
              </a:rPr>
              <a:t>strategy: </a:t>
            </a:r>
            <a:endParaRPr lang="en-US" dirty="0" smtClean="0">
              <a:latin typeface="Bookman Old Style" panose="02050604050505020204" pitchFamily="18" charset="0"/>
            </a:endParaRPr>
          </a:p>
          <a:p>
            <a:r>
              <a:rPr lang="en-US" dirty="0" smtClean="0">
                <a:latin typeface="Bookman Old Style" panose="02050604050505020204" pitchFamily="18" charset="0"/>
              </a:rPr>
              <a:t>Align </a:t>
            </a:r>
            <a:r>
              <a:rPr lang="en-US" dirty="0">
                <a:latin typeface="Bookman Old Style" panose="02050604050505020204" pitchFamily="18" charset="0"/>
              </a:rPr>
              <a:t>IT with business objectives75 percent of businesses fail to align their IT with their business objectives, leading to lower profitability</a:t>
            </a:r>
            <a:r>
              <a:rPr lang="en-US" dirty="0" smtClean="0">
                <a:latin typeface="Bookman Old Style" panose="02050604050505020204" pitchFamily="18" charset="0"/>
              </a:rPr>
              <a:t>.</a:t>
            </a:r>
          </a:p>
          <a:p>
            <a:r>
              <a:rPr lang="en-US" dirty="0" smtClean="0">
                <a:latin typeface="Bookman Old Style" panose="02050604050505020204" pitchFamily="18" charset="0"/>
              </a:rPr>
              <a:t>To </a:t>
            </a:r>
            <a:r>
              <a:rPr lang="en-US" dirty="0">
                <a:latin typeface="Bookman Old Style" panose="02050604050505020204" pitchFamily="18" charset="0"/>
              </a:rPr>
              <a:t>align IT</a:t>
            </a:r>
            <a:r>
              <a:rPr lang="en-US" dirty="0" smtClean="0">
                <a:latin typeface="Bookman Old Style" panose="02050604050505020204" pitchFamily="18" charset="0"/>
              </a:rPr>
              <a:t>: Identify </a:t>
            </a:r>
            <a:r>
              <a:rPr lang="en-US" dirty="0">
                <a:latin typeface="Bookman Old Style" panose="02050604050505020204" pitchFamily="18" charset="0"/>
              </a:rPr>
              <a:t>business goals and strategies</a:t>
            </a:r>
            <a:r>
              <a:rPr lang="en-US" dirty="0" smtClean="0">
                <a:latin typeface="Bookman Old Style" panose="02050604050505020204" pitchFamily="18" charset="0"/>
              </a:rPr>
              <a:t>.</a:t>
            </a:r>
          </a:p>
          <a:p>
            <a:r>
              <a:rPr lang="en-US" dirty="0" smtClean="0">
                <a:latin typeface="Bookman Old Style" panose="02050604050505020204" pitchFamily="18" charset="0"/>
              </a:rPr>
              <a:t>Break </a:t>
            </a:r>
            <a:r>
              <a:rPr lang="en-US" dirty="0">
                <a:latin typeface="Bookman Old Style" panose="02050604050505020204" pitchFamily="18" charset="0"/>
              </a:rPr>
              <a:t>strategic goals into concrete activities and processes</a:t>
            </a:r>
            <a:r>
              <a:rPr lang="en-US" dirty="0" smtClean="0">
                <a:latin typeface="Bookman Old Style" panose="02050604050505020204" pitchFamily="18" charset="0"/>
              </a:rPr>
              <a:t>.</a:t>
            </a:r>
          </a:p>
          <a:p>
            <a:r>
              <a:rPr lang="en-US" dirty="0" smtClean="0">
                <a:latin typeface="Bookman Old Style" panose="02050604050505020204" pitchFamily="18" charset="0"/>
              </a:rPr>
              <a:t>Identify </a:t>
            </a:r>
            <a:r>
              <a:rPr lang="en-US" dirty="0">
                <a:latin typeface="Bookman Old Style" panose="02050604050505020204" pitchFamily="18" charset="0"/>
              </a:rPr>
              <a:t>metrics for measuring progress</a:t>
            </a:r>
            <a:r>
              <a:rPr lang="en-US" dirty="0" smtClean="0">
                <a:latin typeface="Bookman Old Style" panose="02050604050505020204" pitchFamily="18" charset="0"/>
              </a:rPr>
              <a:t>.</a:t>
            </a:r>
          </a:p>
          <a:p>
            <a:r>
              <a:rPr lang="en-US" dirty="0" smtClean="0">
                <a:latin typeface="Bookman Old Style" panose="02050604050505020204" pitchFamily="18" charset="0"/>
              </a:rPr>
              <a:t>Determine </a:t>
            </a:r>
            <a:r>
              <a:rPr lang="en-US" dirty="0">
                <a:latin typeface="Bookman Old Style" panose="02050604050505020204" pitchFamily="18" charset="0"/>
              </a:rPr>
              <a:t>how IT can help achieve business goals</a:t>
            </a:r>
            <a:r>
              <a:rPr lang="en-US" dirty="0" smtClean="0">
                <a:latin typeface="Bookman Old Style" panose="02050604050505020204" pitchFamily="18" charset="0"/>
              </a:rPr>
              <a:t>.</a:t>
            </a:r>
          </a:p>
          <a:p>
            <a:r>
              <a:rPr lang="en-US" dirty="0" smtClean="0">
                <a:latin typeface="Bookman Old Style" panose="02050604050505020204" pitchFamily="18" charset="0"/>
              </a:rPr>
              <a:t>Measure </a:t>
            </a:r>
            <a:r>
              <a:rPr lang="en-US" dirty="0">
                <a:latin typeface="Bookman Old Style" panose="02050604050505020204" pitchFamily="18" charset="0"/>
              </a:rPr>
              <a:t>actual performance.</a:t>
            </a:r>
          </a:p>
        </p:txBody>
      </p:sp>
    </p:spTree>
    <p:extLst>
      <p:ext uri="{BB962C8B-B14F-4D97-AF65-F5344CB8AC3E}">
        <p14:creationId xmlns:p14="http://schemas.microsoft.com/office/powerpoint/2010/main" val="2938775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r>
              <a:rPr lang="en-US" sz="3200" b="1" dirty="0">
                <a:latin typeface="Bookman Old Style" panose="02050604050505020204" pitchFamily="18" charset="0"/>
              </a:rPr>
              <a:t>Information System Strategies for Dealing with Competitive Forces</a:t>
            </a:r>
            <a:r>
              <a:rPr lang="en-US" sz="3200" dirty="0" smtClean="0">
                <a:latin typeface="Bookman Old Style" panose="02050604050505020204" pitchFamily="18" charset="0"/>
              </a:rPr>
              <a:t/>
            </a:r>
            <a:br>
              <a:rPr lang="en-US" sz="3200" dirty="0" smtClean="0">
                <a:latin typeface="Bookman Old Style" panose="02050604050505020204" pitchFamily="18" charset="0"/>
              </a:rPr>
            </a:br>
            <a:r>
              <a:rPr lang="en-US" sz="3200" dirty="0">
                <a:latin typeface="Bookman Old Style" panose="02050604050505020204" pitchFamily="18" charset="0"/>
              </a:rPr>
              <a:t>Essentials of Management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 </a:t>
            </a:r>
            <a:r>
              <a:rPr lang="en-US" sz="3200" dirty="0">
                <a:latin typeface="Bookman Old Style" panose="02050604050505020204" pitchFamily="18" charset="0"/>
              </a:rPr>
              <a:t>Achieving Competitive Advantage with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Using </a:t>
            </a:r>
            <a:r>
              <a:rPr lang="en-US" sz="3200" dirty="0">
                <a:latin typeface="Bookman Old Style" panose="02050604050505020204" pitchFamily="18" charset="0"/>
              </a:rPr>
              <a:t>Information Systems to Achieve Competitive </a:t>
            </a:r>
            <a:r>
              <a:rPr lang="en-US" sz="3200" dirty="0" err="1">
                <a:latin typeface="Bookman Old Style" panose="02050604050505020204" pitchFamily="18" charset="0"/>
              </a:rPr>
              <a:t>AdvantageInformation</a:t>
            </a:r>
            <a:r>
              <a:rPr lang="en-US" sz="3200" dirty="0">
                <a:latin typeface="Bookman Old Style" panose="02050604050505020204" pitchFamily="18" charset="0"/>
              </a:rPr>
              <a:t> System Strategies for Dealing with Competitive </a:t>
            </a:r>
            <a:r>
              <a:rPr lang="en-US" sz="3200" dirty="0" smtClean="0">
                <a:latin typeface="Bookman Old Style" panose="02050604050505020204" pitchFamily="18" charset="0"/>
              </a:rPr>
              <a:t>Forces</a:t>
            </a:r>
          </a:p>
          <a:p>
            <a:r>
              <a:rPr lang="en-US" sz="3200" dirty="0" smtClean="0">
                <a:latin typeface="Bookman Old Style" panose="02050604050505020204" pitchFamily="18" charset="0"/>
              </a:rPr>
              <a:t>Low-cost leadership</a:t>
            </a:r>
          </a:p>
          <a:p>
            <a:r>
              <a:rPr lang="en-US" sz="3200" dirty="0" smtClean="0">
                <a:latin typeface="Bookman Old Style" panose="02050604050505020204" pitchFamily="18" charset="0"/>
              </a:rPr>
              <a:t>Use </a:t>
            </a:r>
            <a:r>
              <a:rPr lang="en-US" sz="3200" dirty="0">
                <a:latin typeface="Bookman Old Style" panose="02050604050505020204" pitchFamily="18" charset="0"/>
              </a:rPr>
              <a:t>information systems to achieve the lowest operational costs and the lowest </a:t>
            </a:r>
            <a:r>
              <a:rPr lang="en-US" sz="3200" dirty="0" err="1">
                <a:latin typeface="Bookman Old Style" panose="02050604050505020204" pitchFamily="18" charset="0"/>
              </a:rPr>
              <a:t>prices.E.g</a:t>
            </a:r>
            <a:r>
              <a:rPr lang="en-US" sz="3200" dirty="0">
                <a:latin typeface="Bookman Old Style" panose="02050604050505020204" pitchFamily="18" charset="0"/>
              </a:rPr>
              <a:t>. </a:t>
            </a:r>
            <a:r>
              <a:rPr lang="en-US" sz="3200" dirty="0" smtClean="0">
                <a:latin typeface="Bookman Old Style" panose="02050604050505020204" pitchFamily="18" charset="0"/>
              </a:rPr>
              <a:t>Wal-Mart Inventory </a:t>
            </a:r>
            <a:r>
              <a:rPr lang="en-US" sz="3200" dirty="0">
                <a:latin typeface="Bookman Old Style" panose="02050604050505020204" pitchFamily="18" charset="0"/>
              </a:rPr>
              <a:t>replenishment system sends orders to suppliers when purchase recorded at cash register</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Minimizes </a:t>
            </a:r>
            <a:r>
              <a:rPr lang="en-US" sz="3200" dirty="0">
                <a:latin typeface="Bookman Old Style" panose="02050604050505020204" pitchFamily="18" charset="0"/>
              </a:rPr>
              <a:t>inventory at warehouses, operating costs</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Efficient </a:t>
            </a:r>
            <a:r>
              <a:rPr lang="en-US" sz="3200" dirty="0">
                <a:latin typeface="Bookman Old Style" panose="02050604050505020204" pitchFamily="18" charset="0"/>
              </a:rPr>
              <a:t>customer response system.</a:t>
            </a:r>
          </a:p>
        </p:txBody>
      </p:sp>
    </p:spTree>
    <p:extLst>
      <p:ext uri="{BB962C8B-B14F-4D97-AF65-F5344CB8AC3E}">
        <p14:creationId xmlns:p14="http://schemas.microsoft.com/office/powerpoint/2010/main" val="3494242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200" b="1" dirty="0">
                <a:latin typeface="Bookman Old Style" panose="02050604050505020204" pitchFamily="18" charset="0"/>
              </a:rPr>
              <a:t>Essentials of Management Information Systems</a:t>
            </a:r>
            <a:r>
              <a:rPr lang="en-US" sz="3200" dirty="0" smtClean="0">
                <a:latin typeface="Bookman Old Style" panose="02050604050505020204" pitchFamily="18" charset="0"/>
              </a:rPr>
              <a:t/>
            </a:r>
            <a:br>
              <a:rPr lang="en-US" sz="3200" dirty="0" smtClean="0">
                <a:latin typeface="Bookman Old Style" panose="02050604050505020204" pitchFamily="18" charset="0"/>
              </a:rPr>
            </a:br>
            <a:r>
              <a:rPr lang="en-US" sz="3200" dirty="0" smtClean="0">
                <a:latin typeface="Bookman Old Style" panose="02050604050505020204" pitchFamily="18" charset="0"/>
              </a:rPr>
              <a:t>Achieving </a:t>
            </a:r>
            <a:r>
              <a:rPr lang="en-US" sz="3200" dirty="0">
                <a:latin typeface="Bookman Old Style" panose="02050604050505020204" pitchFamily="18" charset="0"/>
              </a:rPr>
              <a:t>Competitive Advantage with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Using </a:t>
            </a:r>
            <a:r>
              <a:rPr lang="en-US" sz="3200" dirty="0">
                <a:latin typeface="Bookman Old Style" panose="02050604050505020204" pitchFamily="18" charset="0"/>
              </a:rPr>
              <a:t>Information Systems to Achieve Competitive </a:t>
            </a:r>
            <a:r>
              <a:rPr lang="en-US" sz="3200" dirty="0" smtClean="0">
                <a:latin typeface="Bookman Old Style" panose="02050604050505020204" pitchFamily="18" charset="0"/>
              </a:rPr>
              <a:t>Advantage</a:t>
            </a:r>
          </a:p>
          <a:p>
            <a:r>
              <a:rPr lang="en-US" sz="3200" dirty="0" smtClean="0">
                <a:latin typeface="Bookman Old Style" panose="02050604050505020204" pitchFamily="18" charset="0"/>
              </a:rPr>
              <a:t>Supermarkets </a:t>
            </a:r>
            <a:r>
              <a:rPr lang="en-US" sz="3200" dirty="0">
                <a:latin typeface="Bookman Old Style" panose="02050604050505020204" pitchFamily="18" charset="0"/>
              </a:rPr>
              <a:t>and large retail stores such as Wal-Mart use sales data captured at the checkout counter to determine which items have sold and need to be reordered. </a:t>
            </a:r>
            <a:endParaRPr lang="en-US" sz="3200" dirty="0" smtClean="0">
              <a:latin typeface="Bookman Old Style" panose="02050604050505020204" pitchFamily="18" charset="0"/>
            </a:endParaRPr>
          </a:p>
          <a:p>
            <a:r>
              <a:rPr lang="en-US" sz="3200" dirty="0" smtClean="0">
                <a:latin typeface="Bookman Old Style" panose="02050604050505020204" pitchFamily="18" charset="0"/>
              </a:rPr>
              <a:t>Wal-Mart’s </a:t>
            </a:r>
            <a:r>
              <a:rPr lang="en-US" sz="3200" dirty="0">
                <a:latin typeface="Bookman Old Style" panose="02050604050505020204" pitchFamily="18" charset="0"/>
              </a:rPr>
              <a:t>continuous replenishment system transmits orders to restock directly to its suppliers. </a:t>
            </a:r>
            <a:endParaRPr lang="en-US" sz="3200" dirty="0" smtClean="0">
              <a:latin typeface="Bookman Old Style" panose="02050604050505020204" pitchFamily="18" charset="0"/>
            </a:endParaRPr>
          </a:p>
          <a:p>
            <a:r>
              <a:rPr lang="en-US" sz="3200" dirty="0" smtClean="0">
                <a:latin typeface="Bookman Old Style" panose="02050604050505020204" pitchFamily="18" charset="0"/>
              </a:rPr>
              <a:t>The </a:t>
            </a:r>
            <a:r>
              <a:rPr lang="en-US" sz="3200" dirty="0">
                <a:latin typeface="Bookman Old Style" panose="02050604050505020204" pitchFamily="18" charset="0"/>
              </a:rPr>
              <a:t>system enables Wal-Mart to keep costs low while fine-tuning its merchandise to meet customer demands.</a:t>
            </a:r>
          </a:p>
        </p:txBody>
      </p:sp>
    </p:spTree>
    <p:extLst>
      <p:ext uri="{BB962C8B-B14F-4D97-AF65-F5344CB8AC3E}">
        <p14:creationId xmlns:p14="http://schemas.microsoft.com/office/powerpoint/2010/main" val="2890872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b="1" i="0" dirty="0" smtClean="0">
                <a:solidFill>
                  <a:srgbClr val="444444"/>
                </a:solidFill>
                <a:effectLst/>
                <a:latin typeface="Bookman Old Style" panose="02050604050505020204" pitchFamily="18" charset="0"/>
              </a:rPr>
              <a:t>Information System Strategies for Dealing with Competitive Forces</a:t>
            </a:r>
            <a:r>
              <a:rPr lang="en-US" dirty="0" smtClean="0">
                <a:latin typeface="Bookman Old Style" panose="02050604050505020204" pitchFamily="18" charset="0"/>
              </a:rPr>
              <a:t/>
            </a:r>
            <a:br>
              <a:rPr lang="en-US" dirty="0" smtClean="0">
                <a:latin typeface="Bookman Old Style" panose="02050604050505020204" pitchFamily="18" charset="0"/>
              </a:rPr>
            </a:br>
            <a:r>
              <a:rPr lang="en-US" b="0" i="0" dirty="0" smtClean="0">
                <a:solidFill>
                  <a:srgbClr val="444444"/>
                </a:solidFill>
                <a:effectLst/>
                <a:latin typeface="Bookman Old Style" panose="02050604050505020204" pitchFamily="18" charset="0"/>
              </a:rPr>
              <a:t>Essentials of Management Information Systems</a:t>
            </a:r>
          </a:p>
          <a:p>
            <a:r>
              <a:rPr lang="en-US" b="0" i="0" dirty="0" smtClean="0">
                <a:solidFill>
                  <a:srgbClr val="444444"/>
                </a:solidFill>
                <a:effectLst/>
                <a:latin typeface="Bookman Old Style" panose="02050604050505020204" pitchFamily="18" charset="0"/>
              </a:rPr>
              <a:t> Achieving Competitive Advantage with Information Systems</a:t>
            </a:r>
          </a:p>
          <a:p>
            <a:r>
              <a:rPr lang="en-US" b="0" i="0" dirty="0" smtClean="0">
                <a:solidFill>
                  <a:srgbClr val="444444"/>
                </a:solidFill>
                <a:effectLst/>
                <a:latin typeface="Bookman Old Style" panose="02050604050505020204" pitchFamily="18" charset="0"/>
              </a:rPr>
              <a:t>Using Information Systems to Achieve Competitive Advantage</a:t>
            </a:r>
          </a:p>
          <a:p>
            <a:r>
              <a:rPr lang="en-US" b="0" i="0" dirty="0" smtClean="0">
                <a:solidFill>
                  <a:srgbClr val="444444"/>
                </a:solidFill>
                <a:effectLst/>
                <a:latin typeface="Bookman Old Style" panose="02050604050505020204" pitchFamily="18" charset="0"/>
              </a:rPr>
              <a:t>Information System Strategies for Dealing with Competitive Forces Product differentiation</a:t>
            </a:r>
          </a:p>
          <a:p>
            <a:r>
              <a:rPr lang="en-US" b="0" i="0" dirty="0" smtClean="0">
                <a:solidFill>
                  <a:srgbClr val="444444"/>
                </a:solidFill>
                <a:effectLst/>
                <a:latin typeface="Bookman Old Style" panose="02050604050505020204" pitchFamily="18" charset="0"/>
              </a:rPr>
              <a:t>Use information systems to enable new products and services, or greatly change the customer convenience in using your existing products and </a:t>
            </a:r>
            <a:r>
              <a:rPr lang="en-US" b="0" i="0" dirty="0" err="1" smtClean="0">
                <a:solidFill>
                  <a:srgbClr val="444444"/>
                </a:solidFill>
                <a:effectLst/>
                <a:latin typeface="Bookman Old Style" panose="02050604050505020204" pitchFamily="18" charset="0"/>
              </a:rPr>
              <a:t>services.E.g</a:t>
            </a:r>
            <a:r>
              <a:rPr lang="en-US" b="0" i="0" dirty="0" smtClean="0">
                <a:solidFill>
                  <a:srgbClr val="444444"/>
                </a:solidFill>
                <a:effectLst/>
                <a:latin typeface="Bookman Old Style" panose="02050604050505020204" pitchFamily="18" charset="0"/>
              </a:rPr>
              <a:t>., Google’s continuous innovations, Apple’s iPhone.</a:t>
            </a:r>
          </a:p>
          <a:p>
            <a:r>
              <a:rPr lang="en-US" b="0" i="0" dirty="0" smtClean="0">
                <a:solidFill>
                  <a:srgbClr val="444444"/>
                </a:solidFill>
                <a:effectLst/>
                <a:latin typeface="Bookman Old Style" panose="02050604050505020204" pitchFamily="18" charset="0"/>
              </a:rPr>
              <a:t>Use information systems to customize, personalize products to fit specifications of individual consumers.</a:t>
            </a:r>
          </a:p>
          <a:p>
            <a:r>
              <a:rPr lang="en-US" b="0" i="0" dirty="0" err="1" smtClean="0">
                <a:solidFill>
                  <a:srgbClr val="444444"/>
                </a:solidFill>
                <a:effectLst/>
                <a:latin typeface="Bookman Old Style" panose="02050604050505020204" pitchFamily="18" charset="0"/>
              </a:rPr>
              <a:t>DellMass</a:t>
            </a:r>
            <a:r>
              <a:rPr lang="en-US" b="0" i="0" dirty="0" smtClean="0">
                <a:solidFill>
                  <a:srgbClr val="444444"/>
                </a:solidFill>
                <a:effectLst/>
                <a:latin typeface="Bookman Old Style" panose="02050604050505020204" pitchFamily="18" charset="0"/>
              </a:rPr>
              <a:t> customization at Lands’ End</a:t>
            </a:r>
            <a:endParaRPr lang="en-US" dirty="0">
              <a:latin typeface="Bookman Old Style" panose="02050604050505020204" pitchFamily="18" charset="0"/>
            </a:endParaRPr>
          </a:p>
        </p:txBody>
      </p:sp>
    </p:spTree>
    <p:extLst>
      <p:ext uri="{BB962C8B-B14F-4D97-AF65-F5344CB8AC3E}">
        <p14:creationId xmlns:p14="http://schemas.microsoft.com/office/powerpoint/2010/main" val="2138844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18837"/>
          </a:xfrm>
        </p:spPr>
        <p:txBody>
          <a:bodyPr>
            <a:noAutofit/>
          </a:bodyPr>
          <a:lstStyle/>
          <a:p>
            <a:r>
              <a:rPr lang="en-US" b="1" dirty="0" smtClean="0">
                <a:latin typeface="Bookman Old Style" panose="02050604050505020204" pitchFamily="18" charset="0"/>
              </a:rPr>
              <a:t>SWOT ANALYSIS</a:t>
            </a:r>
            <a:endParaRPr lang="en-US" b="1" dirty="0">
              <a:latin typeface="Bookman Old Style" panose="02050604050505020204" pitchFamily="18" charset="0"/>
            </a:endParaRPr>
          </a:p>
        </p:txBody>
      </p:sp>
      <p:sp>
        <p:nvSpPr>
          <p:cNvPr id="3" name="Content Placeholder 2"/>
          <p:cNvSpPr>
            <a:spLocks noGrp="1"/>
          </p:cNvSpPr>
          <p:nvPr>
            <p:ph idx="1"/>
          </p:nvPr>
        </p:nvSpPr>
        <p:spPr>
          <a:xfrm>
            <a:off x="0" y="711200"/>
            <a:ext cx="12192000" cy="6146800"/>
          </a:xfrm>
        </p:spPr>
        <p:txBody>
          <a:bodyPr>
            <a:normAutofit/>
          </a:bodyPr>
          <a:lstStyle/>
          <a:p>
            <a:r>
              <a:rPr lang="en-US" sz="3600" dirty="0" smtClean="0">
                <a:latin typeface="Bookman Old Style" panose="02050604050505020204" pitchFamily="18" charset="0"/>
              </a:rPr>
              <a:t>Each letter in SWOT analysis stand for its specific </a:t>
            </a:r>
            <a:r>
              <a:rPr lang="en-US" sz="3600" dirty="0" err="1" smtClean="0">
                <a:latin typeface="Bookman Old Style" panose="02050604050505020204" pitchFamily="18" charset="0"/>
              </a:rPr>
              <a:t>meaning.The</a:t>
            </a:r>
            <a:r>
              <a:rPr lang="en-US" sz="3600" dirty="0" smtClean="0">
                <a:latin typeface="Bookman Old Style" panose="02050604050505020204" pitchFamily="18" charset="0"/>
              </a:rPr>
              <a:t> letter represent the following meaning.</a:t>
            </a:r>
          </a:p>
          <a:p>
            <a:r>
              <a:rPr lang="en-US" sz="3600" dirty="0" smtClean="0">
                <a:latin typeface="Bookman Old Style" panose="02050604050505020204" pitchFamily="18" charset="0"/>
              </a:rPr>
              <a:t>Strength</a:t>
            </a:r>
          </a:p>
          <a:p>
            <a:r>
              <a:rPr lang="en-US" sz="3600" dirty="0" smtClean="0">
                <a:latin typeface="Bookman Old Style" panose="02050604050505020204" pitchFamily="18" charset="0"/>
              </a:rPr>
              <a:t>Weakness</a:t>
            </a:r>
          </a:p>
          <a:p>
            <a:r>
              <a:rPr lang="en-US" sz="3600" dirty="0" smtClean="0">
                <a:latin typeface="Bookman Old Style" panose="02050604050505020204" pitchFamily="18" charset="0"/>
              </a:rPr>
              <a:t>Opportunity</a:t>
            </a:r>
          </a:p>
          <a:p>
            <a:r>
              <a:rPr lang="en-US" sz="3600" dirty="0" smtClean="0">
                <a:latin typeface="Bookman Old Style" panose="02050604050505020204" pitchFamily="18" charset="0"/>
              </a:rPr>
              <a:t>Threats</a:t>
            </a:r>
          </a:p>
          <a:p>
            <a:r>
              <a:rPr lang="en-US" sz="3600" dirty="0" smtClean="0">
                <a:latin typeface="Bookman Old Style" panose="02050604050505020204" pitchFamily="18" charset="0"/>
              </a:rPr>
              <a:t>A SWOT analysis is that tool that identifies Strengths, Weakness, Opportunity </a:t>
            </a:r>
            <a:r>
              <a:rPr lang="en-US" sz="3600" smtClean="0">
                <a:latin typeface="Bookman Old Style" panose="02050604050505020204" pitchFamily="18" charset="0"/>
              </a:rPr>
              <a:t>and Threats </a:t>
            </a:r>
            <a:r>
              <a:rPr lang="en-US" sz="3600" dirty="0" smtClean="0">
                <a:latin typeface="Bookman Old Style" panose="02050604050505020204" pitchFamily="18" charset="0"/>
              </a:rPr>
              <a:t>that an organization face.</a:t>
            </a:r>
          </a:p>
        </p:txBody>
      </p:sp>
    </p:spTree>
    <p:extLst>
      <p:ext uri="{BB962C8B-B14F-4D97-AF65-F5344CB8AC3E}">
        <p14:creationId xmlns:p14="http://schemas.microsoft.com/office/powerpoint/2010/main" val="2183461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b="1" dirty="0">
                <a:latin typeface="Bookman Old Style" panose="02050604050505020204" pitchFamily="18" charset="0"/>
              </a:rPr>
              <a:t>Information System Strategies for Dealing with Competitive Forces</a:t>
            </a:r>
            <a:r>
              <a:rPr lang="en-US" dirty="0" smtClean="0">
                <a:latin typeface="Bookman Old Style" panose="02050604050505020204" pitchFamily="18" charset="0"/>
              </a:rPr>
              <a:t/>
            </a:r>
            <a:br>
              <a:rPr lang="en-US" dirty="0" smtClean="0">
                <a:latin typeface="Bookman Old Style" panose="02050604050505020204" pitchFamily="18" charset="0"/>
              </a:rPr>
            </a:br>
            <a:r>
              <a:rPr lang="en-US" dirty="0">
                <a:latin typeface="Bookman Old Style" panose="02050604050505020204" pitchFamily="18" charset="0"/>
              </a:rPr>
              <a:t>Essentials of Management Information </a:t>
            </a:r>
            <a:r>
              <a:rPr lang="en-US" dirty="0" smtClean="0">
                <a:latin typeface="Bookman Old Style" panose="02050604050505020204" pitchFamily="18" charset="0"/>
              </a:rPr>
              <a:t>Systems</a:t>
            </a:r>
          </a:p>
          <a:p>
            <a:r>
              <a:rPr lang="en-US" dirty="0" smtClean="0">
                <a:latin typeface="Bookman Old Style" panose="02050604050505020204" pitchFamily="18" charset="0"/>
              </a:rPr>
              <a:t> </a:t>
            </a:r>
            <a:r>
              <a:rPr lang="en-US" dirty="0">
                <a:latin typeface="Bookman Old Style" panose="02050604050505020204" pitchFamily="18" charset="0"/>
              </a:rPr>
              <a:t>Achieving Competitive Advantage with Information </a:t>
            </a:r>
            <a:r>
              <a:rPr lang="en-US" dirty="0" smtClean="0">
                <a:latin typeface="Bookman Old Style" panose="02050604050505020204" pitchFamily="18" charset="0"/>
              </a:rPr>
              <a:t>Systems</a:t>
            </a:r>
          </a:p>
          <a:p>
            <a:r>
              <a:rPr lang="en-US" dirty="0" smtClean="0">
                <a:latin typeface="Bookman Old Style" panose="02050604050505020204" pitchFamily="18" charset="0"/>
              </a:rPr>
              <a:t>Using </a:t>
            </a:r>
            <a:r>
              <a:rPr lang="en-US" dirty="0">
                <a:latin typeface="Bookman Old Style" panose="02050604050505020204" pitchFamily="18" charset="0"/>
              </a:rPr>
              <a:t>Information Systems to Achieve Competitive </a:t>
            </a:r>
            <a:r>
              <a:rPr lang="en-US" dirty="0" smtClean="0">
                <a:latin typeface="Bookman Old Style" panose="02050604050505020204" pitchFamily="18" charset="0"/>
              </a:rPr>
              <a:t>Advantage</a:t>
            </a:r>
          </a:p>
          <a:p>
            <a:r>
              <a:rPr lang="en-US" dirty="0" smtClean="0">
                <a:latin typeface="Bookman Old Style" panose="02050604050505020204" pitchFamily="18" charset="0"/>
              </a:rPr>
              <a:t>Information </a:t>
            </a:r>
            <a:r>
              <a:rPr lang="en-US" dirty="0">
                <a:latin typeface="Bookman Old Style" panose="02050604050505020204" pitchFamily="18" charset="0"/>
              </a:rPr>
              <a:t>System Strategies for Dealing with Competitive </a:t>
            </a:r>
            <a:r>
              <a:rPr lang="en-US" dirty="0" smtClean="0">
                <a:latin typeface="Bookman Old Style" panose="02050604050505020204" pitchFamily="18" charset="0"/>
              </a:rPr>
              <a:t>Forces </a:t>
            </a:r>
          </a:p>
          <a:p>
            <a:r>
              <a:rPr lang="en-US" dirty="0" smtClean="0">
                <a:latin typeface="Bookman Old Style" panose="02050604050505020204" pitchFamily="18" charset="0"/>
              </a:rPr>
              <a:t>Focus </a:t>
            </a:r>
            <a:r>
              <a:rPr lang="en-US" dirty="0">
                <a:latin typeface="Bookman Old Style" panose="02050604050505020204" pitchFamily="18" charset="0"/>
              </a:rPr>
              <a:t>on market niche</a:t>
            </a:r>
            <a:r>
              <a:rPr lang="en-US" dirty="0" smtClean="0">
                <a:latin typeface="Bookman Old Style" panose="02050604050505020204" pitchFamily="18" charset="0"/>
              </a:rPr>
              <a:t>.</a:t>
            </a:r>
          </a:p>
          <a:p>
            <a:r>
              <a:rPr lang="en-US" dirty="0" smtClean="0">
                <a:latin typeface="Bookman Old Style" panose="02050604050505020204" pitchFamily="18" charset="0"/>
              </a:rPr>
              <a:t>Use </a:t>
            </a:r>
            <a:r>
              <a:rPr lang="en-US" dirty="0">
                <a:latin typeface="Bookman Old Style" panose="02050604050505020204" pitchFamily="18" charset="0"/>
              </a:rPr>
              <a:t>information systems to enable specific market focus, and serve narrow target market better than competitors</a:t>
            </a:r>
            <a:r>
              <a:rPr lang="en-US" dirty="0" smtClean="0">
                <a:latin typeface="Bookman Old Style" panose="02050604050505020204" pitchFamily="18" charset="0"/>
              </a:rPr>
              <a:t>.</a:t>
            </a:r>
          </a:p>
          <a:p>
            <a:r>
              <a:rPr lang="en-US" dirty="0" smtClean="0">
                <a:latin typeface="Bookman Old Style" panose="02050604050505020204" pitchFamily="18" charset="0"/>
              </a:rPr>
              <a:t>Analyzes </a:t>
            </a:r>
            <a:r>
              <a:rPr lang="en-US" dirty="0">
                <a:latin typeface="Bookman Old Style" panose="02050604050505020204" pitchFamily="18" charset="0"/>
              </a:rPr>
              <a:t>customer buying habits, </a:t>
            </a:r>
            <a:r>
              <a:rPr lang="en-US" dirty="0" err="1">
                <a:latin typeface="Bookman Old Style" panose="02050604050505020204" pitchFamily="18" charset="0"/>
              </a:rPr>
              <a:t>preferencesAdvertising</a:t>
            </a:r>
            <a:r>
              <a:rPr lang="en-US" dirty="0">
                <a:latin typeface="Bookman Old Style" panose="02050604050505020204" pitchFamily="18" charset="0"/>
              </a:rPr>
              <a:t> pitches to smaller and smaller target </a:t>
            </a:r>
            <a:r>
              <a:rPr lang="en-US" dirty="0" err="1">
                <a:latin typeface="Bookman Old Style" panose="02050604050505020204" pitchFamily="18" charset="0"/>
              </a:rPr>
              <a:t>marketsE.g</a:t>
            </a:r>
            <a:r>
              <a:rPr lang="en-US" dirty="0">
                <a:latin typeface="Bookman Old Style" panose="02050604050505020204" pitchFamily="18" charset="0"/>
              </a:rPr>
              <a:t>., Hilton Hotel’s </a:t>
            </a:r>
            <a:r>
              <a:rPr lang="en-US" dirty="0" err="1">
                <a:latin typeface="Bookman Old Style" panose="02050604050505020204" pitchFamily="18" charset="0"/>
              </a:rPr>
              <a:t>OnQ</a:t>
            </a:r>
            <a:r>
              <a:rPr lang="en-US" dirty="0">
                <a:latin typeface="Bookman Old Style" panose="02050604050505020204" pitchFamily="18" charset="0"/>
              </a:rPr>
              <a:t> </a:t>
            </a:r>
            <a:r>
              <a:rPr lang="en-US" dirty="0" err="1">
                <a:latin typeface="Bookman Old Style" panose="02050604050505020204" pitchFamily="18" charset="0"/>
              </a:rPr>
              <a:t>SystemAnalyzes</a:t>
            </a:r>
            <a:r>
              <a:rPr lang="en-US" dirty="0">
                <a:latin typeface="Bookman Old Style" panose="02050604050505020204" pitchFamily="18" charset="0"/>
              </a:rPr>
              <a:t> data collected on guests to determine preferences and guest’s profitability</a:t>
            </a:r>
          </a:p>
        </p:txBody>
      </p:sp>
    </p:spTree>
    <p:extLst>
      <p:ext uri="{BB962C8B-B14F-4D97-AF65-F5344CB8AC3E}">
        <p14:creationId xmlns:p14="http://schemas.microsoft.com/office/powerpoint/2010/main" val="3664147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r>
              <a:rPr lang="en-US" b="1" dirty="0">
                <a:latin typeface="Bookman Old Style" panose="02050604050505020204" pitchFamily="18" charset="0"/>
              </a:rPr>
              <a:t>Information System Strategies for Dealing with Competitive Forces</a:t>
            </a:r>
            <a:r>
              <a:rPr lang="en-US" dirty="0" smtClean="0">
                <a:latin typeface="Bookman Old Style" panose="02050604050505020204" pitchFamily="18" charset="0"/>
              </a:rPr>
              <a:t/>
            </a:r>
            <a:br>
              <a:rPr lang="en-US" dirty="0" smtClean="0">
                <a:latin typeface="Bookman Old Style" panose="02050604050505020204" pitchFamily="18" charset="0"/>
              </a:rPr>
            </a:br>
            <a:r>
              <a:rPr lang="en-US" dirty="0">
                <a:latin typeface="Bookman Old Style" panose="02050604050505020204" pitchFamily="18" charset="0"/>
              </a:rPr>
              <a:t>Essentials of Management Information </a:t>
            </a:r>
            <a:r>
              <a:rPr lang="en-US" dirty="0" smtClean="0">
                <a:latin typeface="Bookman Old Style" panose="02050604050505020204" pitchFamily="18" charset="0"/>
              </a:rPr>
              <a:t>Systems</a:t>
            </a:r>
          </a:p>
          <a:p>
            <a:r>
              <a:rPr lang="en-US" dirty="0" smtClean="0">
                <a:latin typeface="Bookman Old Style" panose="02050604050505020204" pitchFamily="18" charset="0"/>
              </a:rPr>
              <a:t> </a:t>
            </a:r>
            <a:r>
              <a:rPr lang="en-US" dirty="0">
                <a:latin typeface="Bookman Old Style" panose="02050604050505020204" pitchFamily="18" charset="0"/>
              </a:rPr>
              <a:t>Achieving Competitive Advantage with Information </a:t>
            </a:r>
            <a:r>
              <a:rPr lang="en-US" dirty="0" smtClean="0">
                <a:latin typeface="Bookman Old Style" panose="02050604050505020204" pitchFamily="18" charset="0"/>
              </a:rPr>
              <a:t>Systems</a:t>
            </a:r>
          </a:p>
          <a:p>
            <a:r>
              <a:rPr lang="en-US" dirty="0" smtClean="0">
                <a:latin typeface="Bookman Old Style" panose="02050604050505020204" pitchFamily="18" charset="0"/>
              </a:rPr>
              <a:t>Using </a:t>
            </a:r>
            <a:r>
              <a:rPr lang="en-US" dirty="0">
                <a:latin typeface="Bookman Old Style" panose="02050604050505020204" pitchFamily="18" charset="0"/>
              </a:rPr>
              <a:t>Information Systems to Achieve Competitive </a:t>
            </a:r>
            <a:r>
              <a:rPr lang="en-US" dirty="0" err="1">
                <a:latin typeface="Bookman Old Style" panose="02050604050505020204" pitchFamily="18" charset="0"/>
              </a:rPr>
              <a:t>AdvantageInformation</a:t>
            </a:r>
            <a:r>
              <a:rPr lang="en-US" dirty="0">
                <a:latin typeface="Bookman Old Style" panose="02050604050505020204" pitchFamily="18" charset="0"/>
              </a:rPr>
              <a:t> System Strategies for Dealing with Competitive </a:t>
            </a:r>
            <a:r>
              <a:rPr lang="en-US" dirty="0" smtClean="0">
                <a:latin typeface="Bookman Old Style" panose="02050604050505020204" pitchFamily="18" charset="0"/>
              </a:rPr>
              <a:t>Forces </a:t>
            </a:r>
          </a:p>
          <a:p>
            <a:r>
              <a:rPr lang="en-US" dirty="0" smtClean="0">
                <a:latin typeface="Bookman Old Style" panose="02050604050505020204" pitchFamily="18" charset="0"/>
              </a:rPr>
              <a:t>Strengthen </a:t>
            </a:r>
            <a:r>
              <a:rPr lang="en-US" dirty="0">
                <a:latin typeface="Bookman Old Style" panose="02050604050505020204" pitchFamily="18" charset="0"/>
              </a:rPr>
              <a:t>customer and supplier intimacy</a:t>
            </a:r>
            <a:r>
              <a:rPr lang="en-US" dirty="0" smtClean="0">
                <a:latin typeface="Bookman Old Style" panose="02050604050505020204" pitchFamily="18" charset="0"/>
              </a:rPr>
              <a:t>.</a:t>
            </a:r>
          </a:p>
          <a:p>
            <a:r>
              <a:rPr lang="en-US" dirty="0" smtClean="0">
                <a:latin typeface="Bookman Old Style" panose="02050604050505020204" pitchFamily="18" charset="0"/>
              </a:rPr>
              <a:t>Strong </a:t>
            </a:r>
            <a:r>
              <a:rPr lang="en-US" dirty="0">
                <a:latin typeface="Bookman Old Style" panose="02050604050505020204" pitchFamily="18" charset="0"/>
              </a:rPr>
              <a:t>linkages to customers and suppliers increase switching costs and </a:t>
            </a:r>
            <a:r>
              <a:rPr lang="en-US" dirty="0" smtClean="0">
                <a:latin typeface="Bookman Old Style" panose="02050604050505020204" pitchFamily="18" charset="0"/>
              </a:rPr>
              <a:t>loyalty</a:t>
            </a:r>
          </a:p>
          <a:p>
            <a:r>
              <a:rPr lang="en-US" dirty="0" smtClean="0">
                <a:latin typeface="Bookman Old Style" panose="02050604050505020204" pitchFamily="18" charset="0"/>
              </a:rPr>
              <a:t>Toyota</a:t>
            </a:r>
            <a:r>
              <a:rPr lang="en-US" dirty="0">
                <a:latin typeface="Bookman Old Style" panose="02050604050505020204" pitchFamily="18" charset="0"/>
              </a:rPr>
              <a:t>: uses IS to facilitate direct access from suppliers to production </a:t>
            </a:r>
            <a:r>
              <a:rPr lang="en-US" dirty="0" smtClean="0">
                <a:latin typeface="Bookman Old Style" panose="02050604050505020204" pitchFamily="18" charset="0"/>
              </a:rPr>
              <a:t>schedules </a:t>
            </a:r>
          </a:p>
          <a:p>
            <a:r>
              <a:rPr lang="en-US" dirty="0" smtClean="0">
                <a:latin typeface="Bookman Old Style" panose="02050604050505020204" pitchFamily="18" charset="0"/>
              </a:rPr>
              <a:t>Permits </a:t>
            </a:r>
            <a:r>
              <a:rPr lang="en-US" dirty="0">
                <a:latin typeface="Bookman Old Style" panose="02050604050505020204" pitchFamily="18" charset="0"/>
              </a:rPr>
              <a:t>suppliers to decide how and when to ship suppliers to Chrysler factories, allowing more lead time in producing goods</a:t>
            </a:r>
            <a:r>
              <a:rPr lang="en-US" dirty="0" smtClean="0">
                <a:latin typeface="Bookman Old Style" panose="02050604050505020204" pitchFamily="18" charset="0"/>
              </a:rPr>
              <a:t>.</a:t>
            </a:r>
          </a:p>
          <a:p>
            <a:r>
              <a:rPr lang="en-US" dirty="0" smtClean="0">
                <a:latin typeface="Bookman Old Style" panose="02050604050505020204" pitchFamily="18" charset="0"/>
              </a:rPr>
              <a:t>Amazon</a:t>
            </a:r>
            <a:r>
              <a:rPr lang="en-US" dirty="0">
                <a:latin typeface="Bookman Old Style" panose="02050604050505020204" pitchFamily="18" charset="0"/>
              </a:rPr>
              <a:t>: keeps track of user preferences for purchases, and recommends titles purchased by others</a:t>
            </a:r>
          </a:p>
        </p:txBody>
      </p:sp>
    </p:spTree>
    <p:extLst>
      <p:ext uri="{BB962C8B-B14F-4D97-AF65-F5344CB8AC3E}">
        <p14:creationId xmlns:p14="http://schemas.microsoft.com/office/powerpoint/2010/main" val="804721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r>
              <a:rPr lang="en-US" sz="3200" b="1" dirty="0">
                <a:latin typeface="Bookman Old Style" panose="02050604050505020204" pitchFamily="18" charset="0"/>
              </a:rPr>
              <a:t>Some companies pursue several strategies at same time.</a:t>
            </a:r>
            <a:r>
              <a:rPr lang="en-US" sz="3200" dirty="0" smtClean="0">
                <a:latin typeface="Bookman Old Style" panose="02050604050505020204" pitchFamily="18" charset="0"/>
              </a:rPr>
              <a:t/>
            </a:r>
            <a:br>
              <a:rPr lang="en-US" sz="3200" dirty="0" smtClean="0">
                <a:latin typeface="Bookman Old Style" panose="02050604050505020204" pitchFamily="18" charset="0"/>
              </a:rPr>
            </a:br>
            <a:r>
              <a:rPr lang="en-US" sz="3200" dirty="0">
                <a:latin typeface="Bookman Old Style" panose="02050604050505020204" pitchFamily="18" charset="0"/>
              </a:rPr>
              <a:t>Essentials of Management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Achieving </a:t>
            </a:r>
            <a:r>
              <a:rPr lang="en-US" sz="3200" dirty="0">
                <a:latin typeface="Bookman Old Style" panose="02050604050505020204" pitchFamily="18" charset="0"/>
              </a:rPr>
              <a:t>Competitive Advantage with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Using </a:t>
            </a:r>
            <a:r>
              <a:rPr lang="en-US" sz="3200" dirty="0">
                <a:latin typeface="Bookman Old Style" panose="02050604050505020204" pitchFamily="18" charset="0"/>
              </a:rPr>
              <a:t>Information Systems to Achieve Competitive </a:t>
            </a:r>
            <a:r>
              <a:rPr lang="en-US" sz="3200" dirty="0" smtClean="0">
                <a:latin typeface="Bookman Old Style" panose="02050604050505020204" pitchFamily="18" charset="0"/>
              </a:rPr>
              <a:t>Advantage</a:t>
            </a:r>
          </a:p>
          <a:p>
            <a:r>
              <a:rPr lang="en-US" sz="3200" dirty="0" smtClean="0">
                <a:latin typeface="Bookman Old Style" panose="02050604050505020204" pitchFamily="18" charset="0"/>
              </a:rPr>
              <a:t>Information </a:t>
            </a:r>
            <a:r>
              <a:rPr lang="en-US" sz="3200" dirty="0">
                <a:latin typeface="Bookman Old Style" panose="02050604050505020204" pitchFamily="18" charset="0"/>
              </a:rPr>
              <a:t>System Strategies for Dealing with Competitive </a:t>
            </a:r>
            <a:r>
              <a:rPr lang="en-US" sz="3200" dirty="0" smtClean="0">
                <a:latin typeface="Bookman Old Style" panose="02050604050505020204" pitchFamily="18" charset="0"/>
              </a:rPr>
              <a:t>Forces</a:t>
            </a:r>
          </a:p>
          <a:p>
            <a:r>
              <a:rPr lang="en-US" sz="3200" dirty="0" smtClean="0">
                <a:latin typeface="Bookman Old Style" panose="02050604050505020204" pitchFamily="18" charset="0"/>
              </a:rPr>
              <a:t>Some </a:t>
            </a:r>
            <a:r>
              <a:rPr lang="en-US" sz="3200" dirty="0">
                <a:latin typeface="Bookman Old Style" panose="02050604050505020204" pitchFamily="18" charset="0"/>
              </a:rPr>
              <a:t>companies pursue several strategies at same time</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Dell </a:t>
            </a:r>
            <a:r>
              <a:rPr lang="en-US" sz="3200" dirty="0">
                <a:latin typeface="Bookman Old Style" panose="02050604050505020204" pitchFamily="18" charset="0"/>
              </a:rPr>
              <a:t>emphasizes low cost plus customization of products</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Successfully </a:t>
            </a:r>
            <a:r>
              <a:rPr lang="en-US" sz="3200" dirty="0">
                <a:latin typeface="Bookman Old Style" panose="02050604050505020204" pitchFamily="18" charset="0"/>
              </a:rPr>
              <a:t>using IS to achieve competitive advantage requires precise coordination of technology, organizations, and people.</a:t>
            </a:r>
          </a:p>
        </p:txBody>
      </p:sp>
    </p:spTree>
    <p:extLst>
      <p:ext uri="{BB962C8B-B14F-4D97-AF65-F5344CB8AC3E}">
        <p14:creationId xmlns:p14="http://schemas.microsoft.com/office/powerpoint/2010/main" val="23030154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r>
              <a:rPr lang="en-US" b="1" dirty="0"/>
              <a:t>The Internet’s Impact on Competitive Advantage</a:t>
            </a:r>
            <a:r>
              <a:rPr lang="en-US" dirty="0" smtClean="0"/>
              <a:t/>
            </a:r>
            <a:br>
              <a:rPr lang="en-US" dirty="0" smtClean="0"/>
            </a:br>
            <a:r>
              <a:rPr lang="en-US" dirty="0"/>
              <a:t>Essentials of Management Information </a:t>
            </a:r>
            <a:r>
              <a:rPr lang="en-US" dirty="0" smtClean="0"/>
              <a:t>Systems</a:t>
            </a:r>
          </a:p>
          <a:p>
            <a:r>
              <a:rPr lang="en-US" dirty="0" smtClean="0"/>
              <a:t>Achieving </a:t>
            </a:r>
            <a:r>
              <a:rPr lang="en-US" dirty="0"/>
              <a:t>Competitive Advantage with Information </a:t>
            </a:r>
            <a:r>
              <a:rPr lang="en-US" dirty="0" smtClean="0"/>
              <a:t>Systems</a:t>
            </a:r>
          </a:p>
          <a:p>
            <a:r>
              <a:rPr lang="en-US" dirty="0" smtClean="0"/>
              <a:t>Using </a:t>
            </a:r>
            <a:r>
              <a:rPr lang="en-US" dirty="0"/>
              <a:t>Information Systems to Achieve Competitive </a:t>
            </a:r>
            <a:r>
              <a:rPr lang="en-US" dirty="0" smtClean="0"/>
              <a:t>Advantage</a:t>
            </a:r>
          </a:p>
          <a:p>
            <a:r>
              <a:rPr lang="en-US" dirty="0" smtClean="0"/>
              <a:t>The </a:t>
            </a:r>
            <a:r>
              <a:rPr lang="en-US" dirty="0"/>
              <a:t>Internet’s Impact on Competitive </a:t>
            </a:r>
            <a:r>
              <a:rPr lang="en-US" dirty="0" smtClean="0"/>
              <a:t>Advantage</a:t>
            </a:r>
          </a:p>
          <a:p>
            <a:r>
              <a:rPr lang="en-US" dirty="0" smtClean="0"/>
              <a:t>Enables </a:t>
            </a:r>
            <a:r>
              <a:rPr lang="en-US" dirty="0"/>
              <a:t>new products and </a:t>
            </a:r>
            <a:r>
              <a:rPr lang="en-US" dirty="0" smtClean="0"/>
              <a:t>services</a:t>
            </a:r>
          </a:p>
          <a:p>
            <a:r>
              <a:rPr lang="en-US" dirty="0" smtClean="0"/>
              <a:t>Transforms industries Increases </a:t>
            </a:r>
            <a:r>
              <a:rPr lang="en-US" dirty="0"/>
              <a:t>bargaining power of customers and </a:t>
            </a:r>
            <a:r>
              <a:rPr lang="en-US" dirty="0" smtClean="0"/>
              <a:t>suppliers Intensifies </a:t>
            </a:r>
            <a:r>
              <a:rPr lang="en-US" dirty="0"/>
              <a:t>competitive </a:t>
            </a:r>
            <a:r>
              <a:rPr lang="en-US" dirty="0" smtClean="0"/>
              <a:t>rivalry</a:t>
            </a:r>
          </a:p>
          <a:p>
            <a:r>
              <a:rPr lang="en-US" dirty="0" smtClean="0"/>
              <a:t>Creates </a:t>
            </a:r>
            <a:r>
              <a:rPr lang="en-US" dirty="0"/>
              <a:t>new opportunities for building brands and large customer bases</a:t>
            </a:r>
          </a:p>
        </p:txBody>
      </p:sp>
    </p:spTree>
    <p:extLst>
      <p:ext uri="{BB962C8B-B14F-4D97-AF65-F5344CB8AC3E}">
        <p14:creationId xmlns:p14="http://schemas.microsoft.com/office/powerpoint/2010/main" val="4118045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a:bodyPr>
          <a:lstStyle/>
          <a:p>
            <a:r>
              <a:rPr lang="en-US" sz="3200" b="1" dirty="0">
                <a:latin typeface="Bookman Old Style" panose="02050604050505020204" pitchFamily="18" charset="0"/>
              </a:rPr>
              <a:t>The Business Value Chain Model</a:t>
            </a:r>
            <a:r>
              <a:rPr lang="en-US" sz="3200" dirty="0" smtClean="0">
                <a:latin typeface="Bookman Old Style" panose="02050604050505020204" pitchFamily="18" charset="0"/>
              </a:rPr>
              <a:t/>
            </a:r>
            <a:br>
              <a:rPr lang="en-US" sz="3200" dirty="0" smtClean="0">
                <a:latin typeface="Bookman Old Style" panose="02050604050505020204" pitchFamily="18" charset="0"/>
              </a:rPr>
            </a:br>
            <a:r>
              <a:rPr lang="en-US" sz="3200" dirty="0">
                <a:latin typeface="Bookman Old Style" panose="02050604050505020204" pitchFamily="18" charset="0"/>
              </a:rPr>
              <a:t>Essentials of Management Information </a:t>
            </a:r>
            <a:r>
              <a:rPr lang="en-US" sz="3200" dirty="0" smtClean="0">
                <a:latin typeface="Bookman Old Style" panose="02050604050505020204" pitchFamily="18" charset="0"/>
              </a:rPr>
              <a:t>System</a:t>
            </a:r>
          </a:p>
          <a:p>
            <a:r>
              <a:rPr lang="en-US" sz="3200" dirty="0" smtClean="0">
                <a:latin typeface="Bookman Old Style" panose="02050604050505020204" pitchFamily="18" charset="0"/>
              </a:rPr>
              <a:t>Achieving </a:t>
            </a:r>
            <a:r>
              <a:rPr lang="en-US" sz="3200" dirty="0">
                <a:latin typeface="Bookman Old Style" panose="02050604050505020204" pitchFamily="18" charset="0"/>
              </a:rPr>
              <a:t>Competitive Advantage with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Using </a:t>
            </a:r>
            <a:r>
              <a:rPr lang="en-US" sz="3200" dirty="0">
                <a:latin typeface="Bookman Old Style" panose="02050604050505020204" pitchFamily="18" charset="0"/>
              </a:rPr>
              <a:t>Information Systems to Achieve Competitive </a:t>
            </a:r>
            <a:r>
              <a:rPr lang="en-US" sz="3200" dirty="0" smtClean="0">
                <a:latin typeface="Bookman Old Style" panose="02050604050505020204" pitchFamily="18" charset="0"/>
              </a:rPr>
              <a:t>Advantage</a:t>
            </a:r>
          </a:p>
          <a:p>
            <a:r>
              <a:rPr lang="en-US" sz="3200" dirty="0" smtClean="0">
                <a:latin typeface="Bookman Old Style" panose="02050604050505020204" pitchFamily="18" charset="0"/>
              </a:rPr>
              <a:t>The </a:t>
            </a:r>
            <a:r>
              <a:rPr lang="en-US" sz="3200" dirty="0">
                <a:latin typeface="Bookman Old Style" panose="02050604050505020204" pitchFamily="18" charset="0"/>
              </a:rPr>
              <a:t>Business Value Chain </a:t>
            </a:r>
            <a:r>
              <a:rPr lang="en-US" sz="3200" dirty="0" err="1">
                <a:latin typeface="Bookman Old Style" panose="02050604050505020204" pitchFamily="18" charset="0"/>
              </a:rPr>
              <a:t>ModelHighlights</a:t>
            </a:r>
            <a:r>
              <a:rPr lang="en-US" sz="3200" dirty="0">
                <a:latin typeface="Bookman Old Style" panose="02050604050505020204" pitchFamily="18" charset="0"/>
              </a:rPr>
              <a:t> specific activities in a business where competitive strategies can best be applied and where information systems are likely to have a strategic impact</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Primary activities Support activities Benchmarking Best </a:t>
            </a:r>
            <a:r>
              <a:rPr lang="en-US" sz="3200" dirty="0">
                <a:latin typeface="Bookman Old Style" panose="02050604050505020204" pitchFamily="18" charset="0"/>
              </a:rPr>
              <a:t>practices</a:t>
            </a:r>
          </a:p>
        </p:txBody>
      </p:sp>
    </p:spTree>
    <p:extLst>
      <p:ext uri="{BB962C8B-B14F-4D97-AF65-F5344CB8AC3E}">
        <p14:creationId xmlns:p14="http://schemas.microsoft.com/office/powerpoint/2010/main" val="63440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b="1" dirty="0">
                <a:latin typeface="Bookman Old Style" panose="02050604050505020204" pitchFamily="18" charset="0"/>
              </a:rPr>
              <a:t>The Value Chain Model Essentials of Management Information Systems</a:t>
            </a:r>
            <a:r>
              <a:rPr lang="en-US" sz="3600" dirty="0" smtClean="0">
                <a:latin typeface="Bookman Old Style" panose="02050604050505020204" pitchFamily="18" charset="0"/>
              </a:rPr>
              <a:t/>
            </a:r>
            <a:br>
              <a:rPr lang="en-US" sz="3600" dirty="0" smtClean="0">
                <a:latin typeface="Bookman Old Style" panose="02050604050505020204" pitchFamily="18" charset="0"/>
              </a:rPr>
            </a:br>
            <a:r>
              <a:rPr lang="en-US" sz="3600" dirty="0" smtClean="0">
                <a:latin typeface="Bookman Old Style" panose="02050604050505020204" pitchFamily="18" charset="0"/>
              </a:rPr>
              <a:t>Achieving </a:t>
            </a:r>
            <a:r>
              <a:rPr lang="en-US" sz="3600" dirty="0">
                <a:latin typeface="Bookman Old Style" panose="02050604050505020204" pitchFamily="18" charset="0"/>
              </a:rPr>
              <a:t>Competitive Advantage with Information </a:t>
            </a:r>
            <a:r>
              <a:rPr lang="en-US" sz="3600" dirty="0" smtClean="0">
                <a:latin typeface="Bookman Old Style" panose="02050604050505020204" pitchFamily="18" charset="0"/>
              </a:rPr>
              <a:t>Systems</a:t>
            </a:r>
          </a:p>
          <a:p>
            <a:r>
              <a:rPr lang="en-US" sz="3600" dirty="0" smtClean="0">
                <a:latin typeface="Bookman Old Style" panose="02050604050505020204" pitchFamily="18" charset="0"/>
              </a:rPr>
              <a:t>Using </a:t>
            </a:r>
            <a:r>
              <a:rPr lang="en-US" sz="3600" dirty="0">
                <a:latin typeface="Bookman Old Style" panose="02050604050505020204" pitchFamily="18" charset="0"/>
              </a:rPr>
              <a:t>Information Systems to Achieve Competitive </a:t>
            </a:r>
            <a:r>
              <a:rPr lang="en-US" sz="3600" dirty="0" smtClean="0">
                <a:latin typeface="Bookman Old Style" panose="02050604050505020204" pitchFamily="18" charset="0"/>
              </a:rPr>
              <a:t>Advantage</a:t>
            </a:r>
          </a:p>
          <a:p>
            <a:r>
              <a:rPr lang="en-US" sz="3600" dirty="0" smtClean="0">
                <a:latin typeface="Bookman Old Style" panose="02050604050505020204" pitchFamily="18" charset="0"/>
              </a:rPr>
              <a:t>The </a:t>
            </a:r>
            <a:r>
              <a:rPr lang="en-US" sz="3600" dirty="0">
                <a:latin typeface="Bookman Old Style" panose="02050604050505020204" pitchFamily="18" charset="0"/>
              </a:rPr>
              <a:t>Value Chain </a:t>
            </a:r>
            <a:r>
              <a:rPr lang="en-US" sz="3600" dirty="0" smtClean="0">
                <a:latin typeface="Bookman Old Style" panose="02050604050505020204" pitchFamily="18" charset="0"/>
              </a:rPr>
              <a:t>Model</a:t>
            </a:r>
          </a:p>
          <a:p>
            <a:r>
              <a:rPr lang="en-US" sz="3600" dirty="0" smtClean="0">
                <a:latin typeface="Bookman Old Style" panose="02050604050505020204" pitchFamily="18" charset="0"/>
              </a:rPr>
              <a:t>This </a:t>
            </a:r>
            <a:r>
              <a:rPr lang="en-US" sz="3600" dirty="0">
                <a:latin typeface="Bookman Old Style" panose="02050604050505020204" pitchFamily="18" charset="0"/>
              </a:rPr>
              <a:t>figure provides examples of systems for both primary and support activities of a firm and of its value partners that would add a margin of value to a firm’s products or services</a:t>
            </a:r>
            <a:r>
              <a:rPr lang="en-US" sz="3600" dirty="0" smtClean="0">
                <a:latin typeface="Bookman Old Style" panose="02050604050505020204" pitchFamily="18" charset="0"/>
              </a:rPr>
              <a:t>.</a:t>
            </a:r>
            <a:br>
              <a:rPr lang="en-US" sz="3600" dirty="0" smtClean="0">
                <a:latin typeface="Bookman Old Style" panose="02050604050505020204" pitchFamily="18" charset="0"/>
              </a:rPr>
            </a:br>
            <a:endParaRPr lang="en-US" sz="3600" dirty="0">
              <a:latin typeface="Bookman Old Style" panose="02050604050505020204" pitchFamily="18" charset="0"/>
            </a:endParaRPr>
          </a:p>
        </p:txBody>
      </p:sp>
    </p:spTree>
    <p:extLst>
      <p:ext uri="{BB962C8B-B14F-4D97-AF65-F5344CB8AC3E}">
        <p14:creationId xmlns:p14="http://schemas.microsoft.com/office/powerpoint/2010/main" val="3981463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945745"/>
          </a:xfrm>
        </p:spPr>
        <p:txBody>
          <a:bodyPr>
            <a:normAutofit lnSpcReduction="10000"/>
          </a:bodyPr>
          <a:lstStyle/>
          <a:p>
            <a:r>
              <a:rPr lang="en-US" sz="3200" b="1" dirty="0">
                <a:latin typeface="Bookman Old Style" panose="02050604050505020204" pitchFamily="18" charset="0"/>
              </a:rPr>
              <a:t>The Internet and Globalization</a:t>
            </a:r>
            <a:r>
              <a:rPr lang="en-US" sz="3200" dirty="0" smtClean="0">
                <a:latin typeface="Bookman Old Style" panose="02050604050505020204" pitchFamily="18" charset="0"/>
              </a:rPr>
              <a:t/>
            </a:r>
            <a:br>
              <a:rPr lang="en-US" sz="3200" dirty="0" smtClean="0">
                <a:latin typeface="Bookman Old Style" panose="02050604050505020204" pitchFamily="18" charset="0"/>
              </a:rPr>
            </a:br>
            <a:r>
              <a:rPr lang="en-US" sz="3200" dirty="0">
                <a:latin typeface="Bookman Old Style" panose="02050604050505020204" pitchFamily="18" charset="0"/>
              </a:rPr>
              <a:t>Essentials of Management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Achieving </a:t>
            </a:r>
            <a:r>
              <a:rPr lang="en-US" sz="3200" dirty="0">
                <a:latin typeface="Bookman Old Style" panose="02050604050505020204" pitchFamily="18" charset="0"/>
              </a:rPr>
              <a:t>Competitive Advantage with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Competing </a:t>
            </a:r>
            <a:r>
              <a:rPr lang="en-US" sz="3200" dirty="0">
                <a:latin typeface="Bookman Old Style" panose="02050604050505020204" pitchFamily="18" charset="0"/>
              </a:rPr>
              <a:t>on a Global </a:t>
            </a:r>
            <a:r>
              <a:rPr lang="en-US" sz="3200" dirty="0" smtClean="0">
                <a:latin typeface="Bookman Old Style" panose="02050604050505020204" pitchFamily="18" charset="0"/>
              </a:rPr>
              <a:t>Scale</a:t>
            </a:r>
          </a:p>
          <a:p>
            <a:r>
              <a:rPr lang="en-US" sz="3200" dirty="0" smtClean="0">
                <a:latin typeface="Bookman Old Style" panose="02050604050505020204" pitchFamily="18" charset="0"/>
              </a:rPr>
              <a:t>The </a:t>
            </a:r>
            <a:r>
              <a:rPr lang="en-US" sz="3200" dirty="0">
                <a:latin typeface="Bookman Old Style" panose="02050604050505020204" pitchFamily="18" charset="0"/>
              </a:rPr>
              <a:t>Internet and </a:t>
            </a:r>
            <a:r>
              <a:rPr lang="en-US" sz="3200" dirty="0" err="1">
                <a:latin typeface="Bookman Old Style" panose="02050604050505020204" pitchFamily="18" charset="0"/>
              </a:rPr>
              <a:t>GlobalizationPrior</a:t>
            </a:r>
            <a:r>
              <a:rPr lang="en-US" sz="3200" dirty="0">
                <a:latin typeface="Bookman Old Style" panose="02050604050505020204" pitchFamily="18" charset="0"/>
              </a:rPr>
              <a:t> to the Internet, competing globally was only an option for huge firms able to afford factories, warehouses, and distribution centers abroad</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The </a:t>
            </a:r>
            <a:r>
              <a:rPr lang="en-US" sz="3200" dirty="0">
                <a:latin typeface="Bookman Old Style" panose="02050604050505020204" pitchFamily="18" charset="0"/>
              </a:rPr>
              <a:t>Internet drastically reduces costs of operating globally</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Globalization </a:t>
            </a:r>
            <a:r>
              <a:rPr lang="en-US" sz="3200" dirty="0" err="1">
                <a:latin typeface="Bookman Old Style" panose="02050604050505020204" pitchFamily="18" charset="0"/>
              </a:rPr>
              <a:t>benefits:Scale</a:t>
            </a:r>
            <a:r>
              <a:rPr lang="en-US" sz="3200" dirty="0">
                <a:latin typeface="Bookman Old Style" panose="02050604050505020204" pitchFamily="18" charset="0"/>
              </a:rPr>
              <a:t> economies and resource cost </a:t>
            </a:r>
            <a:r>
              <a:rPr lang="en-US" sz="3200" dirty="0" smtClean="0">
                <a:latin typeface="Bookman Old Style" panose="02050604050505020204" pitchFamily="18" charset="0"/>
              </a:rPr>
              <a:t>reduction</a:t>
            </a:r>
          </a:p>
          <a:p>
            <a:r>
              <a:rPr lang="en-US" sz="3200" dirty="0" smtClean="0">
                <a:latin typeface="Bookman Old Style" panose="02050604050505020204" pitchFamily="18" charset="0"/>
              </a:rPr>
              <a:t>Higher </a:t>
            </a:r>
            <a:r>
              <a:rPr lang="en-US" sz="3200" dirty="0">
                <a:latin typeface="Bookman Old Style" panose="02050604050505020204" pitchFamily="18" charset="0"/>
              </a:rPr>
              <a:t>utilization rates, fixed capital costs, and lower cost per unit of </a:t>
            </a:r>
            <a:r>
              <a:rPr lang="en-US" sz="3200" dirty="0" err="1">
                <a:latin typeface="Bookman Old Style" panose="02050604050505020204" pitchFamily="18" charset="0"/>
              </a:rPr>
              <a:t>productionSpeeding</a:t>
            </a:r>
            <a:r>
              <a:rPr lang="en-US" sz="3200" dirty="0">
                <a:latin typeface="Bookman Old Style" panose="02050604050505020204" pitchFamily="18" charset="0"/>
              </a:rPr>
              <a:t> time to market</a:t>
            </a:r>
          </a:p>
        </p:txBody>
      </p:sp>
    </p:spTree>
    <p:extLst>
      <p:ext uri="{BB962C8B-B14F-4D97-AF65-F5344CB8AC3E}">
        <p14:creationId xmlns:p14="http://schemas.microsoft.com/office/powerpoint/2010/main" val="10805821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a:bodyPr>
          <a:lstStyle/>
          <a:p>
            <a:r>
              <a:rPr lang="en-US" b="1" dirty="0">
                <a:latin typeface="Bookman Old Style" panose="02050604050505020204" pitchFamily="18" charset="0"/>
              </a:rPr>
              <a:t>Global Business and System Strategies</a:t>
            </a:r>
            <a:r>
              <a:rPr lang="en-US" dirty="0" smtClean="0">
                <a:latin typeface="Bookman Old Style" panose="02050604050505020204" pitchFamily="18" charset="0"/>
              </a:rPr>
              <a:t/>
            </a:r>
            <a:br>
              <a:rPr lang="en-US" dirty="0" smtClean="0">
                <a:latin typeface="Bookman Old Style" panose="02050604050505020204" pitchFamily="18" charset="0"/>
              </a:rPr>
            </a:br>
            <a:r>
              <a:rPr lang="en-US" dirty="0">
                <a:latin typeface="Bookman Old Style" panose="02050604050505020204" pitchFamily="18" charset="0"/>
              </a:rPr>
              <a:t>Essentials of Management Information </a:t>
            </a:r>
            <a:r>
              <a:rPr lang="en-US" dirty="0" smtClean="0">
                <a:latin typeface="Bookman Old Style" panose="02050604050505020204" pitchFamily="18" charset="0"/>
              </a:rPr>
              <a:t>Systems</a:t>
            </a:r>
          </a:p>
          <a:p>
            <a:r>
              <a:rPr lang="en-US" dirty="0" smtClean="0">
                <a:latin typeface="Bookman Old Style" panose="02050604050505020204" pitchFamily="18" charset="0"/>
              </a:rPr>
              <a:t>Achieving </a:t>
            </a:r>
            <a:r>
              <a:rPr lang="en-US" dirty="0">
                <a:latin typeface="Bookman Old Style" panose="02050604050505020204" pitchFamily="18" charset="0"/>
              </a:rPr>
              <a:t>Competitive Advantage with Information </a:t>
            </a:r>
            <a:r>
              <a:rPr lang="en-US" dirty="0" smtClean="0">
                <a:latin typeface="Bookman Old Style" panose="02050604050505020204" pitchFamily="18" charset="0"/>
              </a:rPr>
              <a:t>Systems Competing </a:t>
            </a:r>
            <a:r>
              <a:rPr lang="en-US" dirty="0">
                <a:latin typeface="Bookman Old Style" panose="02050604050505020204" pitchFamily="18" charset="0"/>
              </a:rPr>
              <a:t>on a Global </a:t>
            </a:r>
            <a:r>
              <a:rPr lang="en-US" dirty="0" err="1">
                <a:latin typeface="Bookman Old Style" panose="02050604050505020204" pitchFamily="18" charset="0"/>
              </a:rPr>
              <a:t>ScaleGlobal</a:t>
            </a:r>
            <a:r>
              <a:rPr lang="en-US" dirty="0">
                <a:latin typeface="Bookman Old Style" panose="02050604050505020204" pitchFamily="18" charset="0"/>
              </a:rPr>
              <a:t> Business and System </a:t>
            </a:r>
            <a:r>
              <a:rPr lang="en-US" dirty="0" smtClean="0">
                <a:latin typeface="Bookman Old Style" panose="02050604050505020204" pitchFamily="18" charset="0"/>
              </a:rPr>
              <a:t>Strategies</a:t>
            </a:r>
          </a:p>
          <a:p>
            <a:r>
              <a:rPr lang="en-US" dirty="0" smtClean="0">
                <a:latin typeface="Bookman Old Style" panose="02050604050505020204" pitchFamily="18" charset="0"/>
              </a:rPr>
              <a:t>Domestic exporters Heavy </a:t>
            </a:r>
            <a:r>
              <a:rPr lang="en-US" dirty="0">
                <a:latin typeface="Bookman Old Style" panose="02050604050505020204" pitchFamily="18" charset="0"/>
              </a:rPr>
              <a:t>centralization of corporate activities in home </a:t>
            </a:r>
            <a:r>
              <a:rPr lang="en-US" dirty="0" smtClean="0">
                <a:latin typeface="Bookman Old Style" panose="02050604050505020204" pitchFamily="18" charset="0"/>
              </a:rPr>
              <a:t>country</a:t>
            </a:r>
          </a:p>
          <a:p>
            <a:r>
              <a:rPr lang="en-US" dirty="0" err="1" smtClean="0">
                <a:latin typeface="Bookman Old Style" panose="02050604050505020204" pitchFamily="18" charset="0"/>
              </a:rPr>
              <a:t>MultinationalsConcentrates</a:t>
            </a:r>
            <a:r>
              <a:rPr lang="en-US" dirty="0" smtClean="0">
                <a:latin typeface="Bookman Old Style" panose="02050604050505020204" pitchFamily="18" charset="0"/>
              </a:rPr>
              <a:t> </a:t>
            </a:r>
            <a:r>
              <a:rPr lang="en-US" dirty="0">
                <a:latin typeface="Bookman Old Style" panose="02050604050505020204" pitchFamily="18" charset="0"/>
              </a:rPr>
              <a:t>financial management at central home base while decentralizing production, sales, and marketing to </a:t>
            </a:r>
            <a:r>
              <a:rPr lang="en-US" dirty="0" smtClean="0">
                <a:latin typeface="Bookman Old Style" panose="02050604050505020204" pitchFamily="18" charset="0"/>
              </a:rPr>
              <a:t>other countries </a:t>
            </a:r>
          </a:p>
          <a:p>
            <a:r>
              <a:rPr lang="en-US" dirty="0" smtClean="0">
                <a:latin typeface="Bookman Old Style" panose="02050604050505020204" pitchFamily="18" charset="0"/>
              </a:rPr>
              <a:t>Franchisers Product </a:t>
            </a:r>
            <a:r>
              <a:rPr lang="en-US" dirty="0">
                <a:latin typeface="Bookman Old Style" panose="02050604050505020204" pitchFamily="18" charset="0"/>
              </a:rPr>
              <a:t>created, designed, financed, and initially produced in home country but rely on foreign units for further production, marketing, and human </a:t>
            </a:r>
            <a:r>
              <a:rPr lang="en-US" dirty="0" smtClean="0">
                <a:latin typeface="Bookman Old Style" panose="02050604050505020204" pitchFamily="18" charset="0"/>
              </a:rPr>
              <a:t>resources</a:t>
            </a:r>
          </a:p>
          <a:p>
            <a:r>
              <a:rPr lang="en-US" dirty="0" err="1" smtClean="0">
                <a:latin typeface="Bookman Old Style" panose="02050604050505020204" pitchFamily="18" charset="0"/>
              </a:rPr>
              <a:t>TransnationalsRegional</a:t>
            </a:r>
            <a:r>
              <a:rPr lang="en-US" dirty="0" smtClean="0">
                <a:latin typeface="Bookman Old Style" panose="02050604050505020204" pitchFamily="18" charset="0"/>
              </a:rPr>
              <a:t> </a:t>
            </a:r>
            <a:r>
              <a:rPr lang="en-US" dirty="0">
                <a:latin typeface="Bookman Old Style" panose="02050604050505020204" pitchFamily="18" charset="0"/>
              </a:rPr>
              <a:t>(not national) headquarters and perhaps world headquarters; optimizing resources as needed</a:t>
            </a:r>
          </a:p>
        </p:txBody>
      </p:sp>
    </p:spTree>
    <p:extLst>
      <p:ext uri="{BB962C8B-B14F-4D97-AF65-F5344CB8AC3E}">
        <p14:creationId xmlns:p14="http://schemas.microsoft.com/office/powerpoint/2010/main" val="40753436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973455"/>
          </a:xfrm>
        </p:spPr>
        <p:txBody>
          <a:bodyPr>
            <a:noAutofit/>
          </a:bodyPr>
          <a:lstStyle/>
          <a:p>
            <a:r>
              <a:rPr lang="en-US" sz="3600" b="1" dirty="0">
                <a:latin typeface="Bookman Old Style" panose="02050604050505020204" pitchFamily="18" charset="0"/>
              </a:rPr>
              <a:t>Global System Configurations</a:t>
            </a:r>
            <a:r>
              <a:rPr lang="en-US" sz="3600" dirty="0" smtClean="0">
                <a:latin typeface="Bookman Old Style" panose="02050604050505020204" pitchFamily="18" charset="0"/>
              </a:rPr>
              <a:t/>
            </a:r>
            <a:br>
              <a:rPr lang="en-US" sz="3600" dirty="0" smtClean="0">
                <a:latin typeface="Bookman Old Style" panose="02050604050505020204" pitchFamily="18" charset="0"/>
              </a:rPr>
            </a:br>
            <a:r>
              <a:rPr lang="en-US" sz="3600" dirty="0">
                <a:latin typeface="Bookman Old Style" panose="02050604050505020204" pitchFamily="18" charset="0"/>
              </a:rPr>
              <a:t>Essentials of Management Information </a:t>
            </a:r>
            <a:r>
              <a:rPr lang="en-US" sz="3600" dirty="0" smtClean="0">
                <a:latin typeface="Bookman Old Style" panose="02050604050505020204" pitchFamily="18" charset="0"/>
              </a:rPr>
              <a:t>Systems</a:t>
            </a:r>
          </a:p>
          <a:p>
            <a:r>
              <a:rPr lang="en-US" sz="3600" dirty="0" smtClean="0">
                <a:latin typeface="Bookman Old Style" panose="02050604050505020204" pitchFamily="18" charset="0"/>
              </a:rPr>
              <a:t>Achieving </a:t>
            </a:r>
            <a:r>
              <a:rPr lang="en-US" sz="3600" dirty="0">
                <a:latin typeface="Bookman Old Style" panose="02050604050505020204" pitchFamily="18" charset="0"/>
              </a:rPr>
              <a:t>Competitive Advantage with Information </a:t>
            </a:r>
            <a:r>
              <a:rPr lang="en-US" sz="3600" dirty="0" smtClean="0">
                <a:latin typeface="Bookman Old Style" panose="02050604050505020204" pitchFamily="18" charset="0"/>
              </a:rPr>
              <a:t>Systems Competing </a:t>
            </a:r>
            <a:r>
              <a:rPr lang="en-US" sz="3600" dirty="0">
                <a:latin typeface="Bookman Old Style" panose="02050604050505020204" pitchFamily="18" charset="0"/>
              </a:rPr>
              <a:t>on a Global </a:t>
            </a:r>
            <a:r>
              <a:rPr lang="en-US" sz="3600" dirty="0" smtClean="0">
                <a:latin typeface="Bookman Old Style" panose="02050604050505020204" pitchFamily="18" charset="0"/>
              </a:rPr>
              <a:t>Scale Global </a:t>
            </a:r>
            <a:r>
              <a:rPr lang="en-US" sz="3600" dirty="0">
                <a:latin typeface="Bookman Old Style" panose="02050604050505020204" pitchFamily="18" charset="0"/>
              </a:rPr>
              <a:t>System </a:t>
            </a:r>
            <a:endParaRPr lang="en-US" sz="3600" dirty="0" smtClean="0">
              <a:latin typeface="Bookman Old Style" panose="02050604050505020204" pitchFamily="18" charset="0"/>
            </a:endParaRPr>
          </a:p>
          <a:p>
            <a:r>
              <a:rPr lang="en-US" sz="3600" dirty="0" smtClean="0">
                <a:latin typeface="Bookman Old Style" panose="02050604050505020204" pitchFamily="18" charset="0"/>
              </a:rPr>
              <a:t>Configurations Centralized </a:t>
            </a:r>
            <a:r>
              <a:rPr lang="en-US" sz="3600" dirty="0" err="1">
                <a:latin typeface="Bookman Old Style" panose="02050604050505020204" pitchFamily="18" charset="0"/>
              </a:rPr>
              <a:t>systems:All</a:t>
            </a:r>
            <a:r>
              <a:rPr lang="en-US" sz="3600" dirty="0">
                <a:latin typeface="Bookman Old Style" panose="02050604050505020204" pitchFamily="18" charset="0"/>
              </a:rPr>
              <a:t> development and operation at domestic home </a:t>
            </a:r>
            <a:r>
              <a:rPr lang="en-US" sz="3600" dirty="0" err="1">
                <a:latin typeface="Bookman Old Style" panose="02050604050505020204" pitchFamily="18" charset="0"/>
              </a:rPr>
              <a:t>baseDuplicated</a:t>
            </a:r>
            <a:r>
              <a:rPr lang="en-US" sz="3600" dirty="0">
                <a:latin typeface="Bookman Old Style" panose="02050604050505020204" pitchFamily="18" charset="0"/>
              </a:rPr>
              <a:t> </a:t>
            </a:r>
            <a:r>
              <a:rPr lang="en-US" sz="3600" dirty="0" err="1">
                <a:latin typeface="Bookman Old Style" panose="02050604050505020204" pitchFamily="18" charset="0"/>
              </a:rPr>
              <a:t>systems:Development</a:t>
            </a:r>
            <a:r>
              <a:rPr lang="en-US" sz="3600" dirty="0">
                <a:latin typeface="Bookman Old Style" panose="02050604050505020204" pitchFamily="18" charset="0"/>
              </a:rPr>
              <a:t> at home base but operations managed by autonomous units in foreign </a:t>
            </a:r>
            <a:r>
              <a:rPr lang="en-US" sz="3600" dirty="0" smtClean="0">
                <a:latin typeface="Bookman Old Style" panose="02050604050505020204" pitchFamily="18" charset="0"/>
              </a:rPr>
              <a:t>locations</a:t>
            </a:r>
          </a:p>
          <a:p>
            <a:r>
              <a:rPr lang="en-US" sz="3600" dirty="0" smtClean="0">
                <a:latin typeface="Bookman Old Style" panose="02050604050505020204" pitchFamily="18" charset="0"/>
              </a:rPr>
              <a:t>Decentralized </a:t>
            </a:r>
            <a:r>
              <a:rPr lang="en-US" sz="3600" dirty="0" err="1">
                <a:latin typeface="Bookman Old Style" panose="02050604050505020204" pitchFamily="18" charset="0"/>
              </a:rPr>
              <a:t>systems:Each</a:t>
            </a:r>
            <a:r>
              <a:rPr lang="en-US" sz="3600" dirty="0">
                <a:latin typeface="Bookman Old Style" panose="02050604050505020204" pitchFamily="18" charset="0"/>
              </a:rPr>
              <a:t> foreign unit designs own solutions and </a:t>
            </a:r>
            <a:r>
              <a:rPr lang="en-US" sz="3600" dirty="0" err="1">
                <a:latin typeface="Bookman Old Style" panose="02050604050505020204" pitchFamily="18" charset="0"/>
              </a:rPr>
              <a:t>systemsNetworked</a:t>
            </a:r>
            <a:r>
              <a:rPr lang="en-US" sz="3600" dirty="0">
                <a:latin typeface="Bookman Old Style" panose="02050604050505020204" pitchFamily="18" charset="0"/>
              </a:rPr>
              <a:t> </a:t>
            </a:r>
            <a:r>
              <a:rPr lang="en-US" sz="3600" dirty="0" err="1">
                <a:latin typeface="Bookman Old Style" panose="02050604050505020204" pitchFamily="18" charset="0"/>
              </a:rPr>
              <a:t>systems:Development</a:t>
            </a:r>
            <a:r>
              <a:rPr lang="en-US" sz="3600" dirty="0">
                <a:latin typeface="Bookman Old Style" panose="02050604050505020204" pitchFamily="18" charset="0"/>
              </a:rPr>
              <a:t> and operations occur in integrated and coordinated fashion across all units</a:t>
            </a:r>
            <a:r>
              <a:rPr lang="en-US" sz="3600" dirty="0" smtClean="0">
                <a:latin typeface="Bookman Old Style" panose="02050604050505020204" pitchFamily="18" charset="0"/>
              </a:rPr>
              <a:t/>
            </a:r>
            <a:br>
              <a:rPr lang="en-US" sz="3600" dirty="0" smtClean="0">
                <a:latin typeface="Bookman Old Style" panose="02050604050505020204" pitchFamily="18" charset="0"/>
              </a:rPr>
            </a:br>
            <a:endParaRPr lang="en-US" sz="3600" dirty="0">
              <a:latin typeface="Bookman Old Style" panose="02050604050505020204" pitchFamily="18" charset="0"/>
            </a:endParaRPr>
          </a:p>
        </p:txBody>
      </p:sp>
    </p:spTree>
    <p:extLst>
      <p:ext uri="{BB962C8B-B14F-4D97-AF65-F5344CB8AC3E}">
        <p14:creationId xmlns:p14="http://schemas.microsoft.com/office/powerpoint/2010/main" val="1956518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b="1" dirty="0">
                <a:latin typeface="Bookman Old Style" panose="02050604050505020204" pitchFamily="18" charset="0"/>
              </a:rPr>
              <a:t>Global Business Organization Systems Configurations</a:t>
            </a:r>
            <a:r>
              <a:rPr lang="en-US" sz="3600" dirty="0" smtClean="0">
                <a:latin typeface="Bookman Old Style" panose="02050604050505020204" pitchFamily="18" charset="0"/>
              </a:rPr>
              <a:t/>
            </a:r>
            <a:br>
              <a:rPr lang="en-US" sz="3600" dirty="0" smtClean="0">
                <a:latin typeface="Bookman Old Style" panose="02050604050505020204" pitchFamily="18" charset="0"/>
              </a:rPr>
            </a:br>
            <a:r>
              <a:rPr lang="en-US" sz="3600" dirty="0">
                <a:latin typeface="Bookman Old Style" panose="02050604050505020204" pitchFamily="18" charset="0"/>
              </a:rPr>
              <a:t>Essentials of Management Information </a:t>
            </a:r>
            <a:r>
              <a:rPr lang="en-US" sz="3600" dirty="0" smtClean="0">
                <a:latin typeface="Bookman Old Style" panose="02050604050505020204" pitchFamily="18" charset="0"/>
              </a:rPr>
              <a:t>Systems</a:t>
            </a:r>
          </a:p>
          <a:p>
            <a:r>
              <a:rPr lang="en-US" sz="3600" dirty="0" smtClean="0">
                <a:latin typeface="Bookman Old Style" panose="02050604050505020204" pitchFamily="18" charset="0"/>
              </a:rPr>
              <a:t> </a:t>
            </a:r>
            <a:r>
              <a:rPr lang="en-US" sz="3600" dirty="0">
                <a:latin typeface="Bookman Old Style" panose="02050604050505020204" pitchFamily="18" charset="0"/>
              </a:rPr>
              <a:t>Achieving Competitive Advantage with Information </a:t>
            </a:r>
            <a:r>
              <a:rPr lang="en-US" sz="3600" dirty="0" smtClean="0">
                <a:latin typeface="Bookman Old Style" panose="02050604050505020204" pitchFamily="18" charset="0"/>
              </a:rPr>
              <a:t>Systems Competing </a:t>
            </a:r>
            <a:r>
              <a:rPr lang="en-US" sz="3600" dirty="0">
                <a:latin typeface="Bookman Old Style" panose="02050604050505020204" pitchFamily="18" charset="0"/>
              </a:rPr>
              <a:t>on a Global </a:t>
            </a:r>
            <a:r>
              <a:rPr lang="en-US" sz="3600" dirty="0" smtClean="0">
                <a:latin typeface="Bookman Old Style" panose="02050604050505020204" pitchFamily="18" charset="0"/>
              </a:rPr>
              <a:t>Scale Global </a:t>
            </a:r>
            <a:r>
              <a:rPr lang="en-US" sz="3600" dirty="0">
                <a:latin typeface="Bookman Old Style" panose="02050604050505020204" pitchFamily="18" charset="0"/>
              </a:rPr>
              <a:t>Business Organization Systems </a:t>
            </a:r>
            <a:r>
              <a:rPr lang="en-US" sz="3600" dirty="0" smtClean="0">
                <a:latin typeface="Bookman Old Style" panose="02050604050505020204" pitchFamily="18" charset="0"/>
              </a:rPr>
              <a:t>Configurations</a:t>
            </a:r>
          </a:p>
          <a:p>
            <a:r>
              <a:rPr lang="en-US" sz="3600" dirty="0" smtClean="0">
                <a:latin typeface="Bookman Old Style" panose="02050604050505020204" pitchFamily="18" charset="0"/>
              </a:rPr>
              <a:t>The </a:t>
            </a:r>
            <a:r>
              <a:rPr lang="en-US" sz="3600" dirty="0">
                <a:latin typeface="Bookman Old Style" panose="02050604050505020204" pitchFamily="18" charset="0"/>
              </a:rPr>
              <a:t>large </a:t>
            </a:r>
            <a:r>
              <a:rPr lang="en-US" sz="3600" dirty="0" err="1">
                <a:latin typeface="Bookman Old Style" panose="02050604050505020204" pitchFamily="18" charset="0"/>
              </a:rPr>
              <a:t>Xs</a:t>
            </a:r>
            <a:r>
              <a:rPr lang="en-US" sz="3600" dirty="0">
                <a:latin typeface="Bookman Old Style" panose="02050604050505020204" pitchFamily="18" charset="0"/>
              </a:rPr>
              <a:t> show the dominant patterns, and the small </a:t>
            </a:r>
            <a:r>
              <a:rPr lang="en-US" sz="3600" dirty="0" err="1">
                <a:latin typeface="Bookman Old Style" panose="02050604050505020204" pitchFamily="18" charset="0"/>
              </a:rPr>
              <a:t>Xs</a:t>
            </a:r>
            <a:r>
              <a:rPr lang="en-US" sz="3600" dirty="0">
                <a:latin typeface="Bookman Old Style" panose="02050604050505020204" pitchFamily="18" charset="0"/>
              </a:rPr>
              <a:t> show the emerging patterns. </a:t>
            </a:r>
            <a:endParaRPr lang="en-US" sz="3600" dirty="0" smtClean="0">
              <a:latin typeface="Bookman Old Style" panose="02050604050505020204" pitchFamily="18" charset="0"/>
            </a:endParaRPr>
          </a:p>
          <a:p>
            <a:r>
              <a:rPr lang="en-US" sz="3600" dirty="0" smtClean="0">
                <a:latin typeface="Bookman Old Style" panose="02050604050505020204" pitchFamily="18" charset="0"/>
              </a:rPr>
              <a:t>For </a:t>
            </a:r>
            <a:r>
              <a:rPr lang="en-US" sz="3600" dirty="0">
                <a:latin typeface="Bookman Old Style" panose="02050604050505020204" pitchFamily="18" charset="0"/>
              </a:rPr>
              <a:t>instance, domestic exporters rely predominantly on centralized systems, but there is continual pressure and some development of decentralized systems in local marketing </a:t>
            </a:r>
            <a:r>
              <a:rPr lang="en-US" sz="3600" dirty="0" smtClean="0">
                <a:latin typeface="Bookman Old Style" panose="02050604050505020204" pitchFamily="18" charset="0"/>
              </a:rPr>
              <a:t>regions.</a:t>
            </a:r>
            <a:endParaRPr lang="en-US" sz="3600" dirty="0">
              <a:latin typeface="Bookman Old Style" panose="02050604050505020204" pitchFamily="18" charset="0"/>
            </a:endParaRPr>
          </a:p>
        </p:txBody>
      </p:sp>
    </p:spTree>
    <p:extLst>
      <p:ext uri="{BB962C8B-B14F-4D97-AF65-F5344CB8AC3E}">
        <p14:creationId xmlns:p14="http://schemas.microsoft.com/office/powerpoint/2010/main" val="1565980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lstStyle/>
          <a:p>
            <a:r>
              <a:rPr lang="en-US" sz="3600" dirty="0" smtClean="0">
                <a:latin typeface="Bookman Old Style" panose="02050604050505020204" pitchFamily="18" charset="0"/>
              </a:rPr>
              <a:t>SWOT Analysis is also sometimes known as SWOC Analysis where “S” stands for Strength ”W” Weakness ”O” Opportunity ”C” as Constraints which actually same as threats.</a:t>
            </a:r>
          </a:p>
          <a:p>
            <a:endParaRPr lang="en-US" sz="3600" dirty="0" smtClean="0">
              <a:latin typeface="Bookman Old Style" panose="02050604050505020204" pitchFamily="18" charset="0"/>
            </a:endParaRPr>
          </a:p>
          <a:p>
            <a:r>
              <a:rPr lang="en-US" sz="3600" dirty="0" smtClean="0">
                <a:latin typeface="Bookman Old Style" panose="02050604050505020204" pitchFamily="18" charset="0"/>
              </a:rPr>
              <a:t>SWOT Analysis provide information that is helpful in matching firms resources and capabilities to the competitive environment that a firm operates.</a:t>
            </a:r>
          </a:p>
          <a:p>
            <a:endParaRPr lang="en-US" sz="3600" dirty="0" smtClean="0">
              <a:latin typeface="Bookman Old Style" panose="02050604050505020204" pitchFamily="18" charset="0"/>
            </a:endParaRPr>
          </a:p>
          <a:p>
            <a:r>
              <a:rPr lang="en-US" sz="3600" dirty="0" smtClean="0">
                <a:latin typeface="Bookman Old Style" panose="02050604050505020204" pitchFamily="18" charset="0"/>
              </a:rPr>
              <a:t>The strengths and weaknesses come from within the firm while threats and opportunities arise on the external environment that a firm serves.</a:t>
            </a:r>
          </a:p>
          <a:p>
            <a:endParaRPr lang="en-US" dirty="0"/>
          </a:p>
        </p:txBody>
      </p:sp>
    </p:spTree>
    <p:extLst>
      <p:ext uri="{BB962C8B-B14F-4D97-AF65-F5344CB8AC3E}">
        <p14:creationId xmlns:p14="http://schemas.microsoft.com/office/powerpoint/2010/main" val="15399123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200" b="1" dirty="0">
                <a:latin typeface="Bookman Old Style" panose="02050604050505020204" pitchFamily="18" charset="0"/>
              </a:rPr>
              <a:t>Producer perspective:</a:t>
            </a:r>
            <a:r>
              <a:rPr lang="en-US" sz="3200" dirty="0" smtClean="0">
                <a:latin typeface="Bookman Old Style" panose="02050604050505020204" pitchFamily="18" charset="0"/>
              </a:rPr>
              <a:t/>
            </a:r>
            <a:br>
              <a:rPr lang="en-US" sz="3200" dirty="0" smtClean="0">
                <a:latin typeface="Bookman Old Style" panose="02050604050505020204" pitchFamily="18" charset="0"/>
              </a:rPr>
            </a:br>
            <a:r>
              <a:rPr lang="en-US" sz="3200" dirty="0">
                <a:latin typeface="Bookman Old Style" panose="02050604050505020204" pitchFamily="18" charset="0"/>
              </a:rPr>
              <a:t>Essentials of Management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Achieving </a:t>
            </a:r>
            <a:r>
              <a:rPr lang="en-US" sz="3200" dirty="0">
                <a:latin typeface="Bookman Old Style" panose="02050604050505020204" pitchFamily="18" charset="0"/>
              </a:rPr>
              <a:t>Competitive Advantage with Information </a:t>
            </a:r>
            <a:r>
              <a:rPr lang="en-US" sz="3200" dirty="0" smtClean="0">
                <a:latin typeface="Bookman Old Style" panose="02050604050505020204" pitchFamily="18" charset="0"/>
              </a:rPr>
              <a:t>Systems </a:t>
            </a:r>
          </a:p>
          <a:p>
            <a:r>
              <a:rPr lang="en-US" sz="3200" dirty="0" smtClean="0">
                <a:latin typeface="Bookman Old Style" panose="02050604050505020204" pitchFamily="18" charset="0"/>
              </a:rPr>
              <a:t>Competing </a:t>
            </a:r>
            <a:r>
              <a:rPr lang="en-US" sz="3200" dirty="0">
                <a:latin typeface="Bookman Old Style" panose="02050604050505020204" pitchFamily="18" charset="0"/>
              </a:rPr>
              <a:t>on Quality and </a:t>
            </a:r>
            <a:r>
              <a:rPr lang="en-US" sz="3200" dirty="0" smtClean="0">
                <a:latin typeface="Bookman Old Style" panose="02050604050505020204" pitchFamily="18" charset="0"/>
              </a:rPr>
              <a:t>  </a:t>
            </a:r>
            <a:r>
              <a:rPr lang="en-US" sz="3200" dirty="0">
                <a:latin typeface="Bookman Old Style" panose="02050604050505020204" pitchFamily="18" charset="0"/>
              </a:rPr>
              <a:t>Is Quality</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Producer </a:t>
            </a:r>
            <a:r>
              <a:rPr lang="en-US" sz="3200" dirty="0" err="1">
                <a:latin typeface="Bookman Old Style" panose="02050604050505020204" pitchFamily="18" charset="0"/>
              </a:rPr>
              <a:t>perspective:Conformance</a:t>
            </a:r>
            <a:r>
              <a:rPr lang="en-US" sz="3200" dirty="0">
                <a:latin typeface="Bookman Old Style" panose="02050604050505020204" pitchFamily="18" charset="0"/>
              </a:rPr>
              <a:t> to specifications and absence of variation from </a:t>
            </a:r>
            <a:r>
              <a:rPr lang="en-US" sz="3200" dirty="0" smtClean="0">
                <a:latin typeface="Bookman Old Style" panose="02050604050505020204" pitchFamily="18" charset="0"/>
              </a:rPr>
              <a:t>specs Customer </a:t>
            </a:r>
            <a:r>
              <a:rPr lang="en-US" sz="3200" dirty="0">
                <a:latin typeface="Bookman Old Style" panose="02050604050505020204" pitchFamily="18" charset="0"/>
              </a:rPr>
              <a:t>perspective</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Physical </a:t>
            </a:r>
            <a:r>
              <a:rPr lang="en-US" sz="3200" dirty="0">
                <a:latin typeface="Bookman Old Style" panose="02050604050505020204" pitchFamily="18" charset="0"/>
              </a:rPr>
              <a:t>quality (reliability), quality of service, psychological </a:t>
            </a:r>
            <a:r>
              <a:rPr lang="en-US" sz="3200" dirty="0" smtClean="0">
                <a:latin typeface="Bookman Old Style" panose="02050604050505020204" pitchFamily="18" charset="0"/>
              </a:rPr>
              <a:t>quality</a:t>
            </a:r>
          </a:p>
          <a:p>
            <a:r>
              <a:rPr lang="en-US" sz="3200" dirty="0" smtClean="0">
                <a:latin typeface="Bookman Old Style" panose="02050604050505020204" pitchFamily="18" charset="0"/>
              </a:rPr>
              <a:t>Total </a:t>
            </a:r>
            <a:r>
              <a:rPr lang="en-US" sz="3200" dirty="0">
                <a:latin typeface="Bookman Old Style" panose="02050604050505020204" pitchFamily="18" charset="0"/>
              </a:rPr>
              <a:t>quality management (TQM):Quality control is end in </a:t>
            </a:r>
            <a:r>
              <a:rPr lang="en-US" sz="3200" dirty="0" err="1">
                <a:latin typeface="Bookman Old Style" panose="02050604050505020204" pitchFamily="18" charset="0"/>
              </a:rPr>
              <a:t>itselfAll</a:t>
            </a:r>
            <a:r>
              <a:rPr lang="en-US" sz="3200" dirty="0">
                <a:latin typeface="Bookman Old Style" panose="02050604050505020204" pitchFamily="18" charset="0"/>
              </a:rPr>
              <a:t> people, functions responsible for </a:t>
            </a:r>
            <a:r>
              <a:rPr lang="en-US" sz="3200" dirty="0" err="1">
                <a:latin typeface="Bookman Old Style" panose="02050604050505020204" pitchFamily="18" charset="0"/>
              </a:rPr>
              <a:t>qualitySix</a:t>
            </a:r>
            <a:r>
              <a:rPr lang="en-US" sz="3200" dirty="0">
                <a:latin typeface="Bookman Old Style" panose="02050604050505020204" pitchFamily="18" charset="0"/>
              </a:rPr>
              <a:t> sigma</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Measure </a:t>
            </a:r>
            <a:r>
              <a:rPr lang="en-US" sz="3200" dirty="0">
                <a:latin typeface="Bookman Old Style" panose="02050604050505020204" pitchFamily="18" charset="0"/>
              </a:rPr>
              <a:t>of quality: 3.4 defects/million opportunities</a:t>
            </a:r>
          </a:p>
        </p:txBody>
      </p:sp>
    </p:spTree>
    <p:extLst>
      <p:ext uri="{BB962C8B-B14F-4D97-AF65-F5344CB8AC3E}">
        <p14:creationId xmlns:p14="http://schemas.microsoft.com/office/powerpoint/2010/main" val="4939845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200" b="1" dirty="0">
                <a:latin typeface="Bookman Old Style" panose="02050604050505020204" pitchFamily="18" charset="0"/>
              </a:rPr>
              <a:t>How Information Systems Improve Quality</a:t>
            </a:r>
            <a:r>
              <a:rPr lang="en-US" sz="3200" dirty="0" smtClean="0">
                <a:latin typeface="Bookman Old Style" panose="02050604050505020204" pitchFamily="18" charset="0"/>
              </a:rPr>
              <a:t/>
            </a:r>
            <a:br>
              <a:rPr lang="en-US" sz="3200" dirty="0" smtClean="0">
                <a:latin typeface="Bookman Old Style" panose="02050604050505020204" pitchFamily="18" charset="0"/>
              </a:rPr>
            </a:br>
            <a:r>
              <a:rPr lang="en-US" sz="3200" dirty="0">
                <a:latin typeface="Bookman Old Style" panose="02050604050505020204" pitchFamily="18" charset="0"/>
              </a:rPr>
              <a:t>Essentials of Management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Achieving </a:t>
            </a:r>
            <a:r>
              <a:rPr lang="en-US" sz="3200" dirty="0">
                <a:latin typeface="Bookman Old Style" panose="02050604050505020204" pitchFamily="18" charset="0"/>
              </a:rPr>
              <a:t>Competitive Advantage with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Competing </a:t>
            </a:r>
            <a:r>
              <a:rPr lang="en-US" sz="3200" dirty="0">
                <a:latin typeface="Bookman Old Style" panose="02050604050505020204" pitchFamily="18" charset="0"/>
              </a:rPr>
              <a:t>on Quality and </a:t>
            </a:r>
            <a:r>
              <a:rPr lang="en-US" sz="3200" dirty="0" smtClean="0">
                <a:latin typeface="Bookman Old Style" panose="02050604050505020204" pitchFamily="18" charset="0"/>
              </a:rPr>
              <a:t>Design </a:t>
            </a:r>
          </a:p>
          <a:p>
            <a:r>
              <a:rPr lang="en-US" sz="3200" dirty="0" smtClean="0">
                <a:latin typeface="Bookman Old Style" panose="02050604050505020204" pitchFamily="18" charset="0"/>
              </a:rPr>
              <a:t>How </a:t>
            </a:r>
            <a:r>
              <a:rPr lang="en-US" sz="3200" dirty="0">
                <a:latin typeface="Bookman Old Style" panose="02050604050505020204" pitchFamily="18" charset="0"/>
              </a:rPr>
              <a:t>Information Systems Improve </a:t>
            </a:r>
            <a:r>
              <a:rPr lang="en-US" sz="3200" dirty="0" smtClean="0">
                <a:latin typeface="Bookman Old Style" panose="02050604050505020204" pitchFamily="18" charset="0"/>
              </a:rPr>
              <a:t>Quality</a:t>
            </a:r>
          </a:p>
          <a:p>
            <a:r>
              <a:rPr lang="en-US" sz="3200" dirty="0" smtClean="0">
                <a:latin typeface="Bookman Old Style" panose="02050604050505020204" pitchFamily="18" charset="0"/>
              </a:rPr>
              <a:t>Reduce </a:t>
            </a:r>
            <a:r>
              <a:rPr lang="en-US" sz="3200" dirty="0">
                <a:latin typeface="Bookman Old Style" panose="02050604050505020204" pitchFamily="18" charset="0"/>
              </a:rPr>
              <a:t>cycle time and simplify production process</a:t>
            </a:r>
            <a:r>
              <a:rPr lang="en-US" sz="3200" dirty="0" smtClean="0">
                <a:latin typeface="Bookman Old Style" panose="02050604050505020204" pitchFamily="18" charset="0"/>
              </a:rPr>
              <a:t>.</a:t>
            </a:r>
          </a:p>
          <a:p>
            <a:r>
              <a:rPr lang="en-US" sz="3200" dirty="0" err="1" smtClean="0">
                <a:latin typeface="Bookman Old Style" panose="02050604050505020204" pitchFamily="18" charset="0"/>
              </a:rPr>
              <a:t>BenchmarkingUse</a:t>
            </a:r>
            <a:r>
              <a:rPr lang="en-US" sz="3200" dirty="0" smtClean="0">
                <a:latin typeface="Bookman Old Style" panose="02050604050505020204" pitchFamily="18" charset="0"/>
              </a:rPr>
              <a:t> </a:t>
            </a:r>
            <a:r>
              <a:rPr lang="en-US" sz="3200" dirty="0">
                <a:latin typeface="Bookman Old Style" panose="02050604050505020204" pitchFamily="18" charset="0"/>
              </a:rPr>
              <a:t>customer demands to improve products and services</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Improve </a:t>
            </a:r>
            <a:r>
              <a:rPr lang="en-US" sz="3200" dirty="0">
                <a:latin typeface="Bookman Old Style" panose="02050604050505020204" pitchFamily="18" charset="0"/>
              </a:rPr>
              <a:t>design quality and precision</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Computer-aided </a:t>
            </a:r>
            <a:r>
              <a:rPr lang="en-US" sz="3200" dirty="0">
                <a:latin typeface="Bookman Old Style" panose="02050604050505020204" pitchFamily="18" charset="0"/>
              </a:rPr>
              <a:t>design (CAD) </a:t>
            </a:r>
            <a:r>
              <a:rPr lang="en-US" sz="3200" dirty="0" err="1">
                <a:latin typeface="Bookman Old Style" panose="02050604050505020204" pitchFamily="18" charset="0"/>
              </a:rPr>
              <a:t>systemsImprove</a:t>
            </a:r>
            <a:r>
              <a:rPr lang="en-US" sz="3200" dirty="0">
                <a:latin typeface="Bookman Old Style" panose="02050604050505020204" pitchFamily="18" charset="0"/>
              </a:rPr>
              <a:t> production precision and tighten production tolerances.</a:t>
            </a:r>
          </a:p>
        </p:txBody>
      </p:sp>
    </p:spTree>
    <p:extLst>
      <p:ext uri="{BB962C8B-B14F-4D97-AF65-F5344CB8AC3E}">
        <p14:creationId xmlns:p14="http://schemas.microsoft.com/office/powerpoint/2010/main" val="32784859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1" cy="6858000"/>
          </a:xfrm>
        </p:spPr>
        <p:txBody>
          <a:bodyPr>
            <a:normAutofit fontScale="92500"/>
          </a:bodyPr>
          <a:lstStyle/>
          <a:p>
            <a:r>
              <a:rPr lang="en-US" b="1" dirty="0">
                <a:latin typeface="Bookman Old Style" panose="02050604050505020204" pitchFamily="18" charset="0"/>
              </a:rPr>
              <a:t>Essentials of Management Information Systems</a:t>
            </a:r>
            <a:r>
              <a:rPr lang="en-US" dirty="0">
                <a:latin typeface="Bookman Old Style" panose="02050604050505020204" pitchFamily="18" charset="0"/>
              </a:rPr>
              <a:t/>
            </a:r>
            <a:br>
              <a:rPr lang="en-US" dirty="0">
                <a:latin typeface="Bookman Old Style" panose="02050604050505020204" pitchFamily="18" charset="0"/>
              </a:rPr>
            </a:br>
            <a:r>
              <a:rPr lang="en-US" dirty="0" smtClean="0">
                <a:latin typeface="Bookman Old Style" panose="02050604050505020204" pitchFamily="18" charset="0"/>
              </a:rPr>
              <a:t>Achieving </a:t>
            </a:r>
            <a:r>
              <a:rPr lang="en-US" dirty="0">
                <a:latin typeface="Bookman Old Style" panose="02050604050505020204" pitchFamily="18" charset="0"/>
              </a:rPr>
              <a:t>Competitive Advantage with Information </a:t>
            </a:r>
            <a:r>
              <a:rPr lang="en-US" dirty="0" err="1">
                <a:latin typeface="Bookman Old Style" panose="02050604050505020204" pitchFamily="18" charset="0"/>
              </a:rPr>
              <a:t>SystemsCompeting</a:t>
            </a:r>
            <a:r>
              <a:rPr lang="en-US" dirty="0">
                <a:latin typeface="Bookman Old Style" panose="02050604050505020204" pitchFamily="18" charset="0"/>
              </a:rPr>
              <a:t> on Quality and </a:t>
            </a:r>
            <a:r>
              <a:rPr lang="en-US" dirty="0" err="1">
                <a:latin typeface="Bookman Old Style" panose="02050604050505020204" pitchFamily="18" charset="0"/>
              </a:rPr>
              <a:t>DesignComputer</a:t>
            </a:r>
            <a:r>
              <a:rPr lang="en-US" dirty="0">
                <a:latin typeface="Bookman Old Style" panose="02050604050505020204" pitchFamily="18" charset="0"/>
              </a:rPr>
              <a:t>-aided design (CAD) systems improve the quality and precision of product design by performing much of the design and testing work on the computer.</a:t>
            </a:r>
            <a:br>
              <a:rPr lang="en-US" dirty="0">
                <a:latin typeface="Bookman Old Style" panose="02050604050505020204" pitchFamily="18" charset="0"/>
              </a:rPr>
            </a:br>
            <a:endParaRPr lang="en-US" dirty="0">
              <a:latin typeface="Bookman Old Style" panose="02050604050505020204" pitchFamily="18" charset="0"/>
            </a:endParaRPr>
          </a:p>
          <a:p>
            <a:r>
              <a:rPr lang="en-US" b="1" dirty="0" smtClean="0">
                <a:latin typeface="Bookman Old Style" panose="02050604050505020204" pitchFamily="18" charset="0"/>
              </a:rPr>
              <a:t>Competing </a:t>
            </a:r>
            <a:r>
              <a:rPr lang="en-US" b="1" dirty="0">
                <a:latin typeface="Bookman Old Style" panose="02050604050505020204" pitchFamily="18" charset="0"/>
              </a:rPr>
              <a:t>on Business Processes</a:t>
            </a:r>
            <a:r>
              <a:rPr lang="en-US" dirty="0">
                <a:latin typeface="Bookman Old Style" panose="02050604050505020204" pitchFamily="18" charset="0"/>
              </a:rPr>
              <a:t/>
            </a:r>
            <a:br>
              <a:rPr lang="en-US" dirty="0">
                <a:latin typeface="Bookman Old Style" panose="02050604050505020204" pitchFamily="18" charset="0"/>
              </a:rPr>
            </a:br>
            <a:r>
              <a:rPr lang="en-US" dirty="0">
                <a:latin typeface="Bookman Old Style" panose="02050604050505020204" pitchFamily="18" charset="0"/>
              </a:rPr>
              <a:t>Essentials of Management Information </a:t>
            </a:r>
            <a:r>
              <a:rPr lang="en-US" dirty="0" smtClean="0">
                <a:latin typeface="Bookman Old Style" panose="02050604050505020204" pitchFamily="18" charset="0"/>
              </a:rPr>
              <a:t>Systems</a:t>
            </a:r>
          </a:p>
          <a:p>
            <a:r>
              <a:rPr lang="en-US" dirty="0" smtClean="0">
                <a:latin typeface="Bookman Old Style" panose="02050604050505020204" pitchFamily="18" charset="0"/>
              </a:rPr>
              <a:t>Achieving </a:t>
            </a:r>
            <a:r>
              <a:rPr lang="en-US" dirty="0">
                <a:latin typeface="Bookman Old Style" panose="02050604050505020204" pitchFamily="18" charset="0"/>
              </a:rPr>
              <a:t>Competitive Advantage with Information </a:t>
            </a:r>
            <a:r>
              <a:rPr lang="en-US" dirty="0" smtClean="0">
                <a:latin typeface="Bookman Old Style" panose="02050604050505020204" pitchFamily="18" charset="0"/>
              </a:rPr>
              <a:t>Systems</a:t>
            </a:r>
          </a:p>
          <a:p>
            <a:r>
              <a:rPr lang="en-US" dirty="0" smtClean="0">
                <a:latin typeface="Bookman Old Style" panose="02050604050505020204" pitchFamily="18" charset="0"/>
              </a:rPr>
              <a:t>Businesses </a:t>
            </a:r>
            <a:r>
              <a:rPr lang="en-US" dirty="0">
                <a:latin typeface="Bookman Old Style" panose="02050604050505020204" pitchFamily="18" charset="0"/>
              </a:rPr>
              <a:t>are collections of business processes— ways of working and getting things done. See Chapter 1.Some times they are written in manuals, but in many cases business processes are informal</a:t>
            </a:r>
            <a:r>
              <a:rPr lang="en-US" dirty="0" smtClean="0">
                <a:latin typeface="Bookman Old Style" panose="02050604050505020204" pitchFamily="18" charset="0"/>
              </a:rPr>
              <a:t>.</a:t>
            </a:r>
          </a:p>
          <a:p>
            <a:r>
              <a:rPr lang="en-US" dirty="0" smtClean="0">
                <a:latin typeface="Bookman Old Style" panose="02050604050505020204" pitchFamily="18" charset="0"/>
              </a:rPr>
              <a:t>In </a:t>
            </a:r>
            <a:r>
              <a:rPr lang="en-US" dirty="0">
                <a:latin typeface="Bookman Old Style" panose="02050604050505020204" pitchFamily="18" charset="0"/>
              </a:rPr>
              <a:t>order to use information systems effectively, you need to change business processes</a:t>
            </a:r>
            <a:r>
              <a:rPr lang="en-US" dirty="0" smtClean="0">
                <a:latin typeface="Bookman Old Style" panose="02050604050505020204" pitchFamily="18" charset="0"/>
              </a:rPr>
              <a:t>.</a:t>
            </a:r>
          </a:p>
          <a:p>
            <a:r>
              <a:rPr lang="en-US" dirty="0" smtClean="0">
                <a:latin typeface="Bookman Old Style" panose="02050604050505020204" pitchFamily="18" charset="0"/>
              </a:rPr>
              <a:t>Before </a:t>
            </a:r>
            <a:r>
              <a:rPr lang="en-US" dirty="0">
                <a:latin typeface="Bookman Old Style" panose="02050604050505020204" pitchFamily="18" charset="0"/>
              </a:rPr>
              <a:t>you can change processes, you need to change people’s attitudes and behaviors, and even the organization itself.</a:t>
            </a:r>
          </a:p>
          <a:p>
            <a:endParaRPr lang="en-US" dirty="0">
              <a:latin typeface="Bookman Old Style" panose="02050604050505020204" pitchFamily="18" charset="0"/>
            </a:endParaRPr>
          </a:p>
        </p:txBody>
      </p:sp>
    </p:spTree>
    <p:extLst>
      <p:ext uri="{BB962C8B-B14F-4D97-AF65-F5344CB8AC3E}">
        <p14:creationId xmlns:p14="http://schemas.microsoft.com/office/powerpoint/2010/main" val="1648046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a:bodyPr>
          <a:lstStyle/>
          <a:p>
            <a:r>
              <a:rPr lang="en-US" sz="3200" b="1" dirty="0">
                <a:latin typeface="Bookman Old Style" panose="02050604050505020204" pitchFamily="18" charset="0"/>
              </a:rPr>
              <a:t>Business process management = continuous improvement</a:t>
            </a:r>
            <a:r>
              <a:rPr lang="en-US" sz="3200" dirty="0">
                <a:latin typeface="Bookman Old Style" panose="02050604050505020204" pitchFamily="18" charset="0"/>
              </a:rPr>
              <a:t/>
            </a:r>
            <a:br>
              <a:rPr lang="en-US" sz="3200" dirty="0">
                <a:latin typeface="Bookman Old Style" panose="02050604050505020204" pitchFamily="18" charset="0"/>
              </a:rPr>
            </a:br>
            <a:r>
              <a:rPr lang="en-US" sz="3200" dirty="0">
                <a:latin typeface="Bookman Old Style" panose="02050604050505020204" pitchFamily="18" charset="0"/>
              </a:rPr>
              <a:t>Essentials of Management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Achieving </a:t>
            </a:r>
            <a:r>
              <a:rPr lang="en-US" sz="3200" dirty="0">
                <a:latin typeface="Bookman Old Style" panose="02050604050505020204" pitchFamily="18" charset="0"/>
              </a:rPr>
              <a:t>Competitive Advantage with Information </a:t>
            </a:r>
            <a:r>
              <a:rPr lang="en-US" sz="3200" dirty="0" smtClean="0">
                <a:latin typeface="Bookman Old Style" panose="02050604050505020204" pitchFamily="18" charset="0"/>
              </a:rPr>
              <a:t>Systems</a:t>
            </a:r>
          </a:p>
          <a:p>
            <a:r>
              <a:rPr lang="en-US" sz="3200" dirty="0" smtClean="0">
                <a:latin typeface="Bookman Old Style" panose="02050604050505020204" pitchFamily="18" charset="0"/>
              </a:rPr>
              <a:t>Competing </a:t>
            </a:r>
            <a:r>
              <a:rPr lang="en-US" sz="3200" dirty="0">
                <a:latin typeface="Bookman Old Style" panose="02050604050505020204" pitchFamily="18" charset="0"/>
              </a:rPr>
              <a:t>on Business </a:t>
            </a:r>
            <a:r>
              <a:rPr lang="en-US" sz="3200" dirty="0" err="1">
                <a:latin typeface="Bookman Old Style" panose="02050604050505020204" pitchFamily="18" charset="0"/>
              </a:rPr>
              <a:t>ProcessesBusiness</a:t>
            </a:r>
            <a:r>
              <a:rPr lang="en-US" sz="3200" dirty="0">
                <a:latin typeface="Bookman Old Style" panose="02050604050505020204" pitchFamily="18" charset="0"/>
              </a:rPr>
              <a:t> process management = continuous </a:t>
            </a:r>
            <a:r>
              <a:rPr lang="en-US" sz="3200" dirty="0" err="1">
                <a:latin typeface="Bookman Old Style" panose="02050604050505020204" pitchFamily="18" charset="0"/>
              </a:rPr>
              <a:t>improvementIdentify</a:t>
            </a:r>
            <a:r>
              <a:rPr lang="en-US" sz="3200" dirty="0">
                <a:latin typeface="Bookman Old Style" panose="02050604050505020204" pitchFamily="18" charset="0"/>
              </a:rPr>
              <a:t> processes for change</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Analyze </a:t>
            </a:r>
            <a:r>
              <a:rPr lang="en-US" sz="3200" dirty="0">
                <a:latin typeface="Bookman Old Style" panose="02050604050505020204" pitchFamily="18" charset="0"/>
              </a:rPr>
              <a:t>existing </a:t>
            </a:r>
            <a:r>
              <a:rPr lang="en-US" sz="3200" dirty="0" err="1">
                <a:latin typeface="Bookman Old Style" panose="02050604050505020204" pitchFamily="18" charset="0"/>
              </a:rPr>
              <a:t>processes.Design</a:t>
            </a:r>
            <a:r>
              <a:rPr lang="en-US" sz="3200" dirty="0">
                <a:latin typeface="Bookman Old Style" panose="02050604050505020204" pitchFamily="18" charset="0"/>
              </a:rPr>
              <a:t> new process</a:t>
            </a:r>
            <a:r>
              <a:rPr lang="en-US" sz="3200" dirty="0" smtClean="0">
                <a:latin typeface="Bookman Old Style" panose="02050604050505020204" pitchFamily="18" charset="0"/>
              </a:rPr>
              <a:t>.</a:t>
            </a:r>
          </a:p>
          <a:p>
            <a:r>
              <a:rPr lang="en-US" sz="3200" dirty="0" smtClean="0">
                <a:latin typeface="Bookman Old Style" panose="02050604050505020204" pitchFamily="18" charset="0"/>
              </a:rPr>
              <a:t>Implement </a:t>
            </a:r>
            <a:r>
              <a:rPr lang="en-US" sz="3200" dirty="0">
                <a:latin typeface="Bookman Old Style" panose="02050604050505020204" pitchFamily="18" charset="0"/>
              </a:rPr>
              <a:t>new </a:t>
            </a:r>
            <a:r>
              <a:rPr lang="en-US" sz="3200" dirty="0" err="1">
                <a:latin typeface="Bookman Old Style" panose="02050604050505020204" pitchFamily="18" charset="0"/>
              </a:rPr>
              <a:t>process.Measure</a:t>
            </a:r>
            <a:r>
              <a:rPr lang="en-US" sz="3200" dirty="0">
                <a:latin typeface="Bookman Old Style" panose="02050604050505020204" pitchFamily="18" charset="0"/>
              </a:rPr>
              <a:t> new process.</a:t>
            </a:r>
            <a:br>
              <a:rPr lang="en-US" sz="3200" dirty="0">
                <a:latin typeface="Bookman Old Style" panose="02050604050505020204" pitchFamily="18" charset="0"/>
              </a:rPr>
            </a:br>
            <a:endParaRPr lang="en-US" sz="3200" dirty="0">
              <a:latin typeface="Bookman Old Style" panose="02050604050505020204" pitchFamily="18" charset="0"/>
            </a:endParaRPr>
          </a:p>
          <a:p>
            <a:pPr marL="0" indent="0">
              <a:buNone/>
            </a:pPr>
            <a:r>
              <a:rPr lang="en-US" sz="3200" b="1" dirty="0" smtClean="0">
                <a:latin typeface="Bookman Old Style" panose="02050604050505020204" pitchFamily="18" charset="0"/>
              </a:rPr>
              <a:t>Competing </a:t>
            </a:r>
            <a:r>
              <a:rPr lang="en-US" sz="3200" b="1" dirty="0">
                <a:latin typeface="Bookman Old Style" panose="02050604050505020204" pitchFamily="18" charset="0"/>
              </a:rPr>
              <a:t>on Business Processes</a:t>
            </a:r>
            <a:r>
              <a:rPr lang="en-US" sz="3200" dirty="0">
                <a:latin typeface="Bookman Old Style" panose="02050604050505020204" pitchFamily="18" charset="0"/>
              </a:rPr>
              <a:t/>
            </a:r>
            <a:br>
              <a:rPr lang="en-US" sz="3200" dirty="0">
                <a:latin typeface="Bookman Old Style" panose="02050604050505020204" pitchFamily="18" charset="0"/>
              </a:rPr>
            </a:br>
            <a:r>
              <a:rPr lang="en-US" sz="3200" dirty="0">
                <a:latin typeface="Bookman Old Style" panose="02050604050505020204" pitchFamily="18" charset="0"/>
              </a:rPr>
              <a:t>Essentials of Management Information </a:t>
            </a:r>
            <a:r>
              <a:rPr lang="en-US" sz="3200" dirty="0" smtClean="0">
                <a:latin typeface="Bookman Old Style" panose="02050604050505020204" pitchFamily="18" charset="0"/>
              </a:rPr>
              <a:t>Systems</a:t>
            </a:r>
          </a:p>
          <a:p>
            <a:pPr marL="0" indent="0">
              <a:buNone/>
            </a:pPr>
            <a:r>
              <a:rPr lang="en-US" sz="3200" dirty="0" smtClean="0">
                <a:latin typeface="Bookman Old Style" panose="02050604050505020204" pitchFamily="18" charset="0"/>
              </a:rPr>
              <a:t>Achieving </a:t>
            </a:r>
            <a:r>
              <a:rPr lang="en-US" sz="3200" dirty="0">
                <a:latin typeface="Bookman Old Style" panose="02050604050505020204" pitchFamily="18" charset="0"/>
              </a:rPr>
              <a:t>Competitive Advantage with Information </a:t>
            </a:r>
            <a:r>
              <a:rPr lang="en-US" sz="3200" dirty="0" smtClean="0">
                <a:latin typeface="Bookman Old Style" panose="02050604050505020204" pitchFamily="18" charset="0"/>
              </a:rPr>
              <a:t>Systems</a:t>
            </a:r>
            <a:endParaRPr lang="en-US" sz="3200" dirty="0">
              <a:latin typeface="Bookman Old Style" panose="02050604050505020204" pitchFamily="18" charset="0"/>
            </a:endParaRPr>
          </a:p>
          <a:p>
            <a:r>
              <a:rPr lang="en-US" dirty="0" smtClean="0"/>
              <a:t/>
            </a:r>
            <a:br>
              <a:rPr lang="en-US" dirty="0" smtClean="0"/>
            </a:br>
            <a:endParaRPr lang="en-US" dirty="0"/>
          </a:p>
        </p:txBody>
      </p:sp>
    </p:spTree>
    <p:extLst>
      <p:ext uri="{BB962C8B-B14F-4D97-AF65-F5344CB8AC3E}">
        <p14:creationId xmlns:p14="http://schemas.microsoft.com/office/powerpoint/2010/main" val="33714671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a:bodyPr>
          <a:lstStyle/>
          <a:p>
            <a:r>
              <a:rPr lang="en-US" b="1" dirty="0">
                <a:latin typeface="Bookman Old Style" panose="02050604050505020204" pitchFamily="18" charset="0"/>
              </a:rPr>
              <a:t>Essentials of Management Information </a:t>
            </a:r>
            <a:r>
              <a:rPr lang="en-US" b="1" dirty="0" smtClean="0">
                <a:latin typeface="Bookman Old Style" panose="02050604050505020204" pitchFamily="18" charset="0"/>
              </a:rPr>
              <a:t>Systems</a:t>
            </a:r>
            <a:endParaRPr lang="en-US" dirty="0" smtClean="0">
              <a:latin typeface="Bookman Old Style" panose="02050604050505020204" pitchFamily="18" charset="0"/>
            </a:endParaRPr>
          </a:p>
          <a:p>
            <a:r>
              <a:rPr lang="en-US" dirty="0" smtClean="0">
                <a:latin typeface="Bookman Old Style" panose="02050604050505020204" pitchFamily="18" charset="0"/>
              </a:rPr>
              <a:t>Achieving </a:t>
            </a:r>
            <a:r>
              <a:rPr lang="en-US" dirty="0">
                <a:latin typeface="Bookman Old Style" panose="02050604050505020204" pitchFamily="18" charset="0"/>
              </a:rPr>
              <a:t>Competitive Advantage with Information </a:t>
            </a:r>
            <a:r>
              <a:rPr lang="en-US" dirty="0" smtClean="0">
                <a:latin typeface="Bookman Old Style" panose="02050604050505020204" pitchFamily="18" charset="0"/>
              </a:rPr>
              <a:t>Systems Competing </a:t>
            </a:r>
            <a:r>
              <a:rPr lang="en-US" dirty="0">
                <a:latin typeface="Bookman Old Style" panose="02050604050505020204" pitchFamily="18" charset="0"/>
              </a:rPr>
              <a:t>on Business </a:t>
            </a:r>
            <a:r>
              <a:rPr lang="en-US" dirty="0" smtClean="0">
                <a:latin typeface="Bookman Old Style" panose="02050604050505020204" pitchFamily="18" charset="0"/>
              </a:rPr>
              <a:t>Processes</a:t>
            </a:r>
            <a:r>
              <a:rPr lang="en-US" dirty="0">
                <a:latin typeface="Bookman Old Style" panose="02050604050505020204" pitchFamily="18" charset="0"/>
              </a:rPr>
              <a:t/>
            </a:r>
            <a:br>
              <a:rPr lang="en-US" dirty="0">
                <a:latin typeface="Bookman Old Style" panose="02050604050505020204" pitchFamily="18" charset="0"/>
              </a:rPr>
            </a:br>
            <a:endParaRPr lang="en-US" dirty="0">
              <a:latin typeface="Bookman Old Style" panose="02050604050505020204" pitchFamily="18" charset="0"/>
            </a:endParaRPr>
          </a:p>
          <a:p>
            <a:r>
              <a:rPr lang="en-US" b="1" dirty="0" smtClean="0">
                <a:latin typeface="Bookman Old Style" panose="02050604050505020204" pitchFamily="18" charset="0"/>
              </a:rPr>
              <a:t>Business </a:t>
            </a:r>
            <a:r>
              <a:rPr lang="en-US" b="1" dirty="0">
                <a:latin typeface="Bookman Old Style" panose="02050604050505020204" pitchFamily="18" charset="0"/>
              </a:rPr>
              <a:t>Process Reengineering</a:t>
            </a:r>
            <a:r>
              <a:rPr lang="en-US" dirty="0">
                <a:latin typeface="Bookman Old Style" panose="02050604050505020204" pitchFamily="18" charset="0"/>
              </a:rPr>
              <a:t/>
            </a:r>
            <a:br>
              <a:rPr lang="en-US" dirty="0">
                <a:latin typeface="Bookman Old Style" panose="02050604050505020204" pitchFamily="18" charset="0"/>
              </a:rPr>
            </a:br>
            <a:r>
              <a:rPr lang="en-US" dirty="0">
                <a:latin typeface="Bookman Old Style" panose="02050604050505020204" pitchFamily="18" charset="0"/>
              </a:rPr>
              <a:t>Essentials of Management Information </a:t>
            </a:r>
            <a:r>
              <a:rPr lang="en-US" dirty="0" smtClean="0">
                <a:latin typeface="Bookman Old Style" panose="02050604050505020204" pitchFamily="18" charset="0"/>
              </a:rPr>
              <a:t>Systems</a:t>
            </a:r>
          </a:p>
          <a:p>
            <a:r>
              <a:rPr lang="en-US" dirty="0" smtClean="0">
                <a:latin typeface="Bookman Old Style" panose="02050604050505020204" pitchFamily="18" charset="0"/>
              </a:rPr>
              <a:t>Achieving </a:t>
            </a:r>
            <a:r>
              <a:rPr lang="en-US" dirty="0">
                <a:latin typeface="Bookman Old Style" panose="02050604050505020204" pitchFamily="18" charset="0"/>
              </a:rPr>
              <a:t>Competitive Advantage with Information </a:t>
            </a:r>
            <a:r>
              <a:rPr lang="en-US" dirty="0" smtClean="0">
                <a:latin typeface="Bookman Old Style" panose="02050604050505020204" pitchFamily="18" charset="0"/>
              </a:rPr>
              <a:t>Systems Competing </a:t>
            </a:r>
            <a:r>
              <a:rPr lang="en-US" dirty="0">
                <a:latin typeface="Bookman Old Style" panose="02050604050505020204" pitchFamily="18" charset="0"/>
              </a:rPr>
              <a:t>on Business </a:t>
            </a:r>
            <a:r>
              <a:rPr lang="en-US" dirty="0" smtClean="0">
                <a:latin typeface="Bookman Old Style" panose="02050604050505020204" pitchFamily="18" charset="0"/>
              </a:rPr>
              <a:t>Processes </a:t>
            </a:r>
          </a:p>
          <a:p>
            <a:r>
              <a:rPr lang="en-US" dirty="0" smtClean="0">
                <a:latin typeface="Bookman Old Style" panose="02050604050505020204" pitchFamily="18" charset="0"/>
              </a:rPr>
              <a:t>Business </a:t>
            </a:r>
            <a:r>
              <a:rPr lang="en-US" dirty="0">
                <a:latin typeface="Bookman Old Style" panose="02050604050505020204" pitchFamily="18" charset="0"/>
              </a:rPr>
              <a:t>Process </a:t>
            </a:r>
            <a:r>
              <a:rPr lang="en-US" dirty="0" smtClean="0">
                <a:latin typeface="Bookman Old Style" panose="02050604050505020204" pitchFamily="18" charset="0"/>
              </a:rPr>
              <a:t>Reengineering  A </a:t>
            </a:r>
            <a:r>
              <a:rPr lang="en-US" dirty="0">
                <a:latin typeface="Bookman Old Style" panose="02050604050505020204" pitchFamily="18" charset="0"/>
              </a:rPr>
              <a:t>radical form of fast </a:t>
            </a:r>
            <a:r>
              <a:rPr lang="en-US" dirty="0" smtClean="0">
                <a:latin typeface="Bookman Old Style" panose="02050604050505020204" pitchFamily="18" charset="0"/>
              </a:rPr>
              <a:t>change Not </a:t>
            </a:r>
            <a:r>
              <a:rPr lang="en-US" dirty="0">
                <a:latin typeface="Bookman Old Style" panose="02050604050505020204" pitchFamily="18" charset="0"/>
              </a:rPr>
              <a:t>continuous improvement, but elimination of old processes, replacement with new processes, in a brief time </a:t>
            </a:r>
            <a:r>
              <a:rPr lang="en-US" dirty="0" smtClean="0">
                <a:latin typeface="Bookman Old Style" panose="02050604050505020204" pitchFamily="18" charset="0"/>
              </a:rPr>
              <a:t>period</a:t>
            </a:r>
          </a:p>
          <a:p>
            <a:r>
              <a:rPr lang="en-US" dirty="0" smtClean="0">
                <a:latin typeface="Bookman Old Style" panose="02050604050505020204" pitchFamily="18" charset="0"/>
              </a:rPr>
              <a:t>Can </a:t>
            </a:r>
            <a:r>
              <a:rPr lang="en-US" dirty="0">
                <a:latin typeface="Bookman Old Style" panose="02050604050505020204" pitchFamily="18" charset="0"/>
              </a:rPr>
              <a:t>produce dramatic gains in productivity, but increases organizational resistance to change</a:t>
            </a:r>
          </a:p>
          <a:p>
            <a:r>
              <a:rPr lang="en-US" dirty="0" smtClean="0"/>
              <a:t/>
            </a:r>
            <a:br>
              <a:rPr lang="en-US" dirty="0" smtClean="0"/>
            </a:br>
            <a:endParaRPr lang="en-US" dirty="0"/>
          </a:p>
        </p:txBody>
      </p:sp>
    </p:spTree>
    <p:extLst>
      <p:ext uri="{BB962C8B-B14F-4D97-AF65-F5344CB8AC3E}">
        <p14:creationId xmlns:p14="http://schemas.microsoft.com/office/powerpoint/2010/main" val="3569832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711200"/>
          </a:xfrm>
        </p:spPr>
        <p:txBody>
          <a:bodyPr/>
          <a:lstStyle/>
          <a:p>
            <a:r>
              <a:rPr lang="en-US" b="1" dirty="0" smtClean="0">
                <a:latin typeface="Bookman Old Style" panose="02050604050505020204" pitchFamily="18" charset="0"/>
              </a:rPr>
              <a:t>STRENGTH</a:t>
            </a:r>
            <a:endParaRPr lang="en-US" b="1" dirty="0">
              <a:latin typeface="Bookman Old Style" panose="02050604050505020204" pitchFamily="18" charset="0"/>
            </a:endParaRPr>
          </a:p>
        </p:txBody>
      </p:sp>
      <p:sp>
        <p:nvSpPr>
          <p:cNvPr id="3" name="Content Placeholder 2"/>
          <p:cNvSpPr>
            <a:spLocks noGrp="1"/>
          </p:cNvSpPr>
          <p:nvPr>
            <p:ph idx="1"/>
          </p:nvPr>
        </p:nvSpPr>
        <p:spPr>
          <a:xfrm>
            <a:off x="0" y="711201"/>
            <a:ext cx="12192000" cy="6146799"/>
          </a:xfrm>
        </p:spPr>
        <p:txBody>
          <a:bodyPr>
            <a:normAutofit lnSpcReduction="10000"/>
          </a:bodyPr>
          <a:lstStyle/>
          <a:p>
            <a:r>
              <a:rPr lang="en-US" sz="3200" dirty="0" smtClean="0">
                <a:latin typeface="Bookman Old Style" panose="02050604050505020204" pitchFamily="18" charset="0"/>
              </a:rPr>
              <a:t>These are the characteristics of the business that gives it an advantage over others. </a:t>
            </a:r>
            <a:endParaRPr lang="en-US" sz="3200" dirty="0">
              <a:latin typeface="Bookman Old Style" panose="02050604050505020204" pitchFamily="18" charset="0"/>
            </a:endParaRPr>
          </a:p>
          <a:p>
            <a:endParaRPr lang="en-US" sz="3200" dirty="0" smtClean="0">
              <a:latin typeface="Bookman Old Style" panose="02050604050505020204" pitchFamily="18" charset="0"/>
            </a:endParaRPr>
          </a:p>
          <a:p>
            <a:r>
              <a:rPr lang="en-US" sz="3200" dirty="0" smtClean="0">
                <a:latin typeface="Bookman Old Style" panose="02050604050505020204" pitchFamily="18" charset="0"/>
              </a:rPr>
              <a:t>They are the qualities that enable a firm to accomplish its mission. These are the basis on which continued success can be made and continued/sustained.</a:t>
            </a:r>
          </a:p>
          <a:p>
            <a:endParaRPr lang="en-US" sz="3200" dirty="0" smtClean="0">
              <a:latin typeface="Bookman Old Style" panose="02050604050505020204" pitchFamily="18" charset="0"/>
            </a:endParaRPr>
          </a:p>
          <a:p>
            <a:r>
              <a:rPr lang="en-US" sz="3200" dirty="0" smtClean="0">
                <a:latin typeface="Bookman Old Style" panose="02050604050505020204" pitchFamily="18" charset="0"/>
              </a:rPr>
              <a:t>A firm need to ask its self the following questions;</a:t>
            </a:r>
          </a:p>
          <a:p>
            <a:r>
              <a:rPr lang="en-US" sz="3200" dirty="0" err="1" smtClean="0">
                <a:latin typeface="Bookman Old Style" panose="02050604050505020204" pitchFamily="18" charset="0"/>
              </a:rPr>
              <a:t>i</a:t>
            </a:r>
            <a:r>
              <a:rPr lang="en-US" sz="3200" dirty="0" smtClean="0">
                <a:latin typeface="Bookman Old Style" panose="02050604050505020204" pitchFamily="18" charset="0"/>
              </a:rPr>
              <a:t>. What advantage does the firm have that others </a:t>
            </a:r>
            <a:r>
              <a:rPr lang="en-US" sz="3200" dirty="0" err="1" smtClean="0">
                <a:latin typeface="Bookman Old Style" panose="02050604050505020204" pitchFamily="18" charset="0"/>
              </a:rPr>
              <a:t>donot</a:t>
            </a:r>
            <a:r>
              <a:rPr lang="en-US" sz="3200" dirty="0" smtClean="0">
                <a:latin typeface="Bookman Old Style" panose="02050604050505020204" pitchFamily="18" charset="0"/>
              </a:rPr>
              <a:t> have?</a:t>
            </a:r>
          </a:p>
          <a:p>
            <a:r>
              <a:rPr lang="en-US" sz="3200" dirty="0" smtClean="0">
                <a:latin typeface="Bookman Old Style" panose="02050604050505020204" pitchFamily="18" charset="0"/>
              </a:rPr>
              <a:t>Ii. What do they do better than any one else?</a:t>
            </a:r>
          </a:p>
          <a:p>
            <a:r>
              <a:rPr lang="en-US" sz="3200" dirty="0" smtClean="0">
                <a:latin typeface="Bookman Old Style" panose="02050604050505020204" pitchFamily="18" charset="0"/>
              </a:rPr>
              <a:t>Iii. What personnel resources do they have access to?</a:t>
            </a:r>
            <a:endParaRPr lang="en-US" sz="3200" dirty="0">
              <a:latin typeface="Bookman Old Style" panose="02050604050505020204" pitchFamily="18" charset="0"/>
            </a:endParaRPr>
          </a:p>
        </p:txBody>
      </p:sp>
    </p:spTree>
    <p:extLst>
      <p:ext uri="{BB962C8B-B14F-4D97-AF65-F5344CB8AC3E}">
        <p14:creationId xmlns:p14="http://schemas.microsoft.com/office/powerpoint/2010/main" val="2791510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82" y="0"/>
            <a:ext cx="12120418" cy="1325563"/>
          </a:xfrm>
        </p:spPr>
        <p:txBody>
          <a:bodyPr/>
          <a:lstStyle/>
          <a:p>
            <a:r>
              <a:rPr lang="en-US" b="1" dirty="0" smtClean="0">
                <a:latin typeface="Bookman Old Style" panose="02050604050505020204" pitchFamily="18" charset="0"/>
              </a:rPr>
              <a:t>POTENTIAL INTERNAL STRENGTHS INCLUDE THE FOLLOWING</a:t>
            </a:r>
            <a:endParaRPr lang="en-US" b="1" dirty="0">
              <a:latin typeface="Bookman Old Style" panose="02050604050505020204" pitchFamily="18" charset="0"/>
            </a:endParaRPr>
          </a:p>
        </p:txBody>
      </p:sp>
      <p:sp>
        <p:nvSpPr>
          <p:cNvPr id="3" name="Content Placeholder 2"/>
          <p:cNvSpPr>
            <a:spLocks noGrp="1"/>
          </p:cNvSpPr>
          <p:nvPr>
            <p:ph idx="1"/>
          </p:nvPr>
        </p:nvSpPr>
        <p:spPr>
          <a:xfrm>
            <a:off x="0" y="1325562"/>
            <a:ext cx="12192000" cy="5532437"/>
          </a:xfrm>
        </p:spPr>
        <p:txBody>
          <a:bodyPr/>
          <a:lstStyle/>
          <a:p>
            <a:pPr marL="571500" indent="-571500">
              <a:buFont typeface="+mj-lt"/>
              <a:buAutoNum type="romanUcPeriod"/>
            </a:pPr>
            <a:r>
              <a:rPr lang="en-US" sz="3200" dirty="0" smtClean="0">
                <a:latin typeface="Bookman Old Style" panose="02050604050505020204" pitchFamily="18" charset="0"/>
              </a:rPr>
              <a:t> Adequate financial Resources</a:t>
            </a:r>
          </a:p>
          <a:p>
            <a:pPr marL="571500" indent="-571500">
              <a:buFont typeface="+mj-lt"/>
              <a:buAutoNum type="romanUcPeriod"/>
            </a:pPr>
            <a:r>
              <a:rPr lang="en-US" sz="3200" dirty="0" smtClean="0">
                <a:latin typeface="Bookman Old Style" panose="02050604050505020204" pitchFamily="18" charset="0"/>
              </a:rPr>
              <a:t> Super Technology Skills</a:t>
            </a:r>
          </a:p>
          <a:p>
            <a:pPr marL="571500" indent="-571500">
              <a:buFont typeface="+mj-lt"/>
              <a:buAutoNum type="romanUcPeriod"/>
            </a:pPr>
            <a:r>
              <a:rPr lang="en-US" sz="3200" dirty="0" smtClean="0">
                <a:latin typeface="Bookman Old Style" panose="02050604050505020204" pitchFamily="18" charset="0"/>
              </a:rPr>
              <a:t> Strong distribution Channels</a:t>
            </a:r>
          </a:p>
          <a:p>
            <a:pPr marL="571500" indent="-571500">
              <a:buFont typeface="+mj-lt"/>
              <a:buAutoNum type="romanUcPeriod"/>
            </a:pPr>
            <a:r>
              <a:rPr lang="en-US" sz="3200" dirty="0" smtClean="0">
                <a:latin typeface="Bookman Old Style" panose="02050604050505020204" pitchFamily="18" charset="0"/>
              </a:rPr>
              <a:t> Customer loyalty</a:t>
            </a:r>
          </a:p>
          <a:p>
            <a:pPr marL="571500" indent="-571500">
              <a:buFont typeface="+mj-lt"/>
              <a:buAutoNum type="romanUcPeriod"/>
            </a:pPr>
            <a:r>
              <a:rPr lang="en-US" sz="3200" dirty="0" smtClean="0">
                <a:latin typeface="Bookman Old Style" panose="02050604050505020204" pitchFamily="18" charset="0"/>
              </a:rPr>
              <a:t> Better manufacturing Capabilities</a:t>
            </a:r>
          </a:p>
          <a:p>
            <a:pPr marL="571500" indent="-571500">
              <a:buFont typeface="+mj-lt"/>
              <a:buAutoNum type="romanUcPeriod"/>
            </a:pPr>
            <a:r>
              <a:rPr lang="en-US" sz="3200" dirty="0" smtClean="0">
                <a:latin typeface="Bookman Old Style" panose="02050604050505020204" pitchFamily="18" charset="0"/>
              </a:rPr>
              <a:t> Strong advertisement Campaign</a:t>
            </a:r>
          </a:p>
          <a:p>
            <a:pPr marL="571500" indent="-571500">
              <a:buFont typeface="+mj-lt"/>
              <a:buAutoNum type="romanUcPeriod"/>
            </a:pPr>
            <a:r>
              <a:rPr lang="en-US" sz="3200" dirty="0" smtClean="0">
                <a:latin typeface="Bookman Old Style" panose="02050604050505020204" pitchFamily="18" charset="0"/>
              </a:rPr>
              <a:t>Protection from competitive pressure</a:t>
            </a:r>
          </a:p>
          <a:p>
            <a:endParaRPr lang="en-US" dirty="0"/>
          </a:p>
        </p:txBody>
      </p:sp>
    </p:spTree>
    <p:extLst>
      <p:ext uri="{BB962C8B-B14F-4D97-AF65-F5344CB8AC3E}">
        <p14:creationId xmlns:p14="http://schemas.microsoft.com/office/powerpoint/2010/main" val="3978678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65017"/>
          </a:xfrm>
        </p:spPr>
        <p:txBody>
          <a:bodyPr>
            <a:normAutofit fontScale="90000"/>
          </a:bodyPr>
          <a:lstStyle/>
          <a:p>
            <a:r>
              <a:rPr lang="en-US" b="1" dirty="0" smtClean="0">
                <a:latin typeface="Bookman Old Style" panose="02050604050505020204" pitchFamily="18" charset="0"/>
              </a:rPr>
              <a:t>WEAKENESSES</a:t>
            </a:r>
            <a:endParaRPr lang="en-US" b="1" dirty="0">
              <a:latin typeface="Bookman Old Style" panose="02050604050505020204" pitchFamily="18" charset="0"/>
            </a:endParaRPr>
          </a:p>
        </p:txBody>
      </p:sp>
      <p:sp>
        <p:nvSpPr>
          <p:cNvPr id="3" name="Content Placeholder 2"/>
          <p:cNvSpPr>
            <a:spLocks noGrp="1"/>
          </p:cNvSpPr>
          <p:nvPr>
            <p:ph idx="1"/>
          </p:nvPr>
        </p:nvSpPr>
        <p:spPr>
          <a:xfrm>
            <a:off x="0" y="665018"/>
            <a:ext cx="12192000" cy="6192982"/>
          </a:xfrm>
        </p:spPr>
        <p:txBody>
          <a:bodyPr>
            <a:normAutofit fontScale="92500" lnSpcReduction="10000"/>
          </a:bodyPr>
          <a:lstStyle/>
          <a:p>
            <a:r>
              <a:rPr lang="en-US" dirty="0" smtClean="0">
                <a:latin typeface="Bookman Old Style" panose="02050604050505020204" pitchFamily="18" charset="0"/>
              </a:rPr>
              <a:t>These are the limitations/ characteristics that places a firm at disadvantage relative than others. They result to strategic disadvantage.</a:t>
            </a:r>
          </a:p>
          <a:p>
            <a:r>
              <a:rPr lang="en-US" dirty="0" smtClean="0">
                <a:latin typeface="Bookman Old Style" panose="02050604050505020204" pitchFamily="18" charset="0"/>
              </a:rPr>
              <a:t>They prevent a firm to accomplish its mission and achieving the pull potential. These </a:t>
            </a:r>
            <a:r>
              <a:rPr lang="en-US" dirty="0" err="1" smtClean="0">
                <a:latin typeface="Bookman Old Style" panose="02050604050505020204" pitchFamily="18" charset="0"/>
              </a:rPr>
              <a:t>weakenesses</a:t>
            </a:r>
            <a:r>
              <a:rPr lang="en-US" dirty="0" smtClean="0">
                <a:latin typeface="Bookman Old Style" panose="02050604050505020204" pitchFamily="18" charset="0"/>
              </a:rPr>
              <a:t> </a:t>
            </a:r>
            <a:r>
              <a:rPr lang="en-US" dirty="0" err="1" smtClean="0">
                <a:latin typeface="Bookman Old Style" panose="02050604050505020204" pitchFamily="18" charset="0"/>
              </a:rPr>
              <a:t>detoriate</a:t>
            </a:r>
            <a:r>
              <a:rPr lang="en-US" dirty="0" smtClean="0">
                <a:latin typeface="Bookman Old Style" panose="02050604050505020204" pitchFamily="18" charset="0"/>
              </a:rPr>
              <a:t> influences on the organizational success and growth.</a:t>
            </a:r>
          </a:p>
          <a:p>
            <a:pPr marL="0" indent="0">
              <a:buNone/>
            </a:pPr>
            <a:endParaRPr lang="en-US" b="1" dirty="0" smtClean="0"/>
          </a:p>
          <a:p>
            <a:pPr marL="0" indent="0">
              <a:buNone/>
            </a:pPr>
            <a:r>
              <a:rPr lang="en-US" sz="2600" b="1" dirty="0" smtClean="0">
                <a:latin typeface="Bookman Old Style" panose="02050604050505020204" pitchFamily="18" charset="0"/>
              </a:rPr>
              <a:t>POTENTIAL INTERNAL WEAKNESSES (EXAMPLES OF FIRMS WEAKNESS)</a:t>
            </a:r>
          </a:p>
          <a:p>
            <a:r>
              <a:rPr lang="en-US" dirty="0" smtClean="0">
                <a:latin typeface="Bookman Old Style" panose="02050604050505020204" pitchFamily="18" charset="0"/>
              </a:rPr>
              <a:t>Lack of managerial depth and talents</a:t>
            </a:r>
          </a:p>
          <a:p>
            <a:r>
              <a:rPr lang="en-US" dirty="0" smtClean="0">
                <a:latin typeface="Bookman Old Style" panose="02050604050505020204" pitchFamily="18" charset="0"/>
              </a:rPr>
              <a:t>Poor reputation of the firm</a:t>
            </a:r>
          </a:p>
          <a:p>
            <a:r>
              <a:rPr lang="en-US" dirty="0" smtClean="0">
                <a:latin typeface="Bookman Old Style" panose="02050604050505020204" pitchFamily="18" charset="0"/>
              </a:rPr>
              <a:t>Weak distribution network</a:t>
            </a:r>
          </a:p>
          <a:p>
            <a:r>
              <a:rPr lang="en-US" dirty="0" smtClean="0">
                <a:latin typeface="Bookman Old Style" panose="02050604050505020204" pitchFamily="18" charset="0"/>
              </a:rPr>
              <a:t>Too narrow </a:t>
            </a:r>
            <a:r>
              <a:rPr lang="en-US" dirty="0" err="1" smtClean="0">
                <a:latin typeface="Bookman Old Style" panose="02050604050505020204" pitchFamily="18" charset="0"/>
              </a:rPr>
              <a:t>productline</a:t>
            </a:r>
            <a:r>
              <a:rPr lang="en-US" dirty="0" smtClean="0">
                <a:latin typeface="Bookman Old Style" panose="02050604050505020204" pitchFamily="18" charset="0"/>
              </a:rPr>
              <a:t>( Producing one product instead of multiple products</a:t>
            </a:r>
          </a:p>
          <a:p>
            <a:r>
              <a:rPr lang="en-US" dirty="0" smtClean="0">
                <a:latin typeface="Bookman Old Style" panose="02050604050505020204" pitchFamily="18" charset="0"/>
              </a:rPr>
              <a:t>Unreliable products/services</a:t>
            </a:r>
          </a:p>
          <a:p>
            <a:r>
              <a:rPr lang="en-US" dirty="0" smtClean="0">
                <a:latin typeface="Bookman Old Style" panose="02050604050505020204" pitchFamily="18" charset="0"/>
              </a:rPr>
              <a:t>Weak marketing image resulting to weak brands</a:t>
            </a:r>
          </a:p>
          <a:p>
            <a:endParaRPr lang="en-US" dirty="0"/>
          </a:p>
        </p:txBody>
      </p:sp>
    </p:spTree>
    <p:extLst>
      <p:ext uri="{BB962C8B-B14F-4D97-AF65-F5344CB8AC3E}">
        <p14:creationId xmlns:p14="http://schemas.microsoft.com/office/powerpoint/2010/main" val="756180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03564"/>
          </a:xfrm>
        </p:spPr>
        <p:txBody>
          <a:bodyPr/>
          <a:lstStyle/>
          <a:p>
            <a:r>
              <a:rPr lang="en-US" b="1" dirty="0" smtClean="0">
                <a:latin typeface="Bookman Old Style" panose="02050604050505020204" pitchFamily="18" charset="0"/>
              </a:rPr>
              <a:t>OPPORTUNIES</a:t>
            </a:r>
            <a:endParaRPr lang="en-US" b="1" dirty="0">
              <a:latin typeface="Bookman Old Style" panose="02050604050505020204" pitchFamily="18" charset="0"/>
            </a:endParaRPr>
          </a:p>
        </p:txBody>
      </p:sp>
      <p:sp>
        <p:nvSpPr>
          <p:cNvPr id="3" name="Content Placeholder 2"/>
          <p:cNvSpPr>
            <a:spLocks noGrp="1"/>
          </p:cNvSpPr>
          <p:nvPr>
            <p:ph idx="1"/>
          </p:nvPr>
        </p:nvSpPr>
        <p:spPr>
          <a:xfrm>
            <a:off x="0" y="803564"/>
            <a:ext cx="12192000" cy="6054435"/>
          </a:xfrm>
        </p:spPr>
        <p:txBody>
          <a:bodyPr>
            <a:normAutofit lnSpcReduction="10000"/>
          </a:bodyPr>
          <a:lstStyle/>
          <a:p>
            <a:r>
              <a:rPr lang="en-US" dirty="0" smtClean="0">
                <a:latin typeface="Bookman Old Style" panose="02050604050505020204" pitchFamily="18" charset="0"/>
              </a:rPr>
              <a:t>This refers to the </a:t>
            </a:r>
            <a:r>
              <a:rPr lang="en-US" dirty="0" err="1" smtClean="0">
                <a:latin typeface="Bookman Old Style" panose="02050604050505020204" pitchFamily="18" charset="0"/>
              </a:rPr>
              <a:t>favourable</a:t>
            </a:r>
            <a:r>
              <a:rPr lang="en-US" dirty="0" smtClean="0">
                <a:latin typeface="Bookman Old Style" panose="02050604050505020204" pitchFamily="18" charset="0"/>
              </a:rPr>
              <a:t> conditions in the environment that a firm operates on that provides a chance for an organization to make a greater profit. They arise to the external environment of the firm.</a:t>
            </a:r>
          </a:p>
          <a:p>
            <a:r>
              <a:rPr lang="en-US" dirty="0" err="1" smtClean="0">
                <a:latin typeface="Bookman Old Style" panose="02050604050505020204" pitchFamily="18" charset="0"/>
              </a:rPr>
              <a:t>Opportunies</a:t>
            </a:r>
            <a:r>
              <a:rPr lang="en-US" dirty="0" smtClean="0">
                <a:latin typeface="Bookman Old Style" panose="02050604050505020204" pitchFamily="18" charset="0"/>
              </a:rPr>
              <a:t> do not come frequently, therefore the management must exploit them immediately without delay.</a:t>
            </a:r>
          </a:p>
          <a:p>
            <a:r>
              <a:rPr lang="en-US" dirty="0" smtClean="0">
                <a:latin typeface="Bookman Old Style" panose="02050604050505020204" pitchFamily="18" charset="0"/>
              </a:rPr>
              <a:t>Each opportunity must be </a:t>
            </a:r>
            <a:r>
              <a:rPr lang="en-US" dirty="0" err="1" smtClean="0">
                <a:latin typeface="Bookman Old Style" panose="02050604050505020204" pitchFamily="18" charset="0"/>
              </a:rPr>
              <a:t>analysed</a:t>
            </a:r>
            <a:r>
              <a:rPr lang="en-US" dirty="0" smtClean="0">
                <a:latin typeface="Bookman Old Style" panose="02050604050505020204" pitchFamily="18" charset="0"/>
              </a:rPr>
              <a:t> in terms of Profitability</a:t>
            </a:r>
          </a:p>
          <a:p>
            <a:pPr marL="0" indent="0">
              <a:buNone/>
            </a:pPr>
            <a:endParaRPr lang="en-US" b="1" dirty="0" smtClean="0"/>
          </a:p>
          <a:p>
            <a:pPr marL="0" indent="0">
              <a:buNone/>
            </a:pPr>
            <a:r>
              <a:rPr lang="en-US" b="1" dirty="0" smtClean="0">
                <a:latin typeface="Bookman Old Style" panose="02050604050505020204" pitchFamily="18" charset="0"/>
              </a:rPr>
              <a:t>POTENTIAL OPPORTUNIES (EXAMPLES OF OPPORTUNITIES)</a:t>
            </a:r>
          </a:p>
          <a:p>
            <a:r>
              <a:rPr lang="en-US" dirty="0" smtClean="0">
                <a:latin typeface="Bookman Old Style" panose="02050604050505020204" pitchFamily="18" charset="0"/>
              </a:rPr>
              <a:t>Changing customer tastes</a:t>
            </a:r>
          </a:p>
          <a:p>
            <a:r>
              <a:rPr lang="en-US" dirty="0" smtClean="0">
                <a:latin typeface="Bookman Old Style" panose="02050604050505020204" pitchFamily="18" charset="0"/>
              </a:rPr>
              <a:t>Technology advances</a:t>
            </a:r>
          </a:p>
          <a:p>
            <a:r>
              <a:rPr lang="en-US" dirty="0" smtClean="0">
                <a:latin typeface="Bookman Old Style" panose="02050604050505020204" pitchFamily="18" charset="0"/>
              </a:rPr>
              <a:t>New distribution channel</a:t>
            </a:r>
          </a:p>
          <a:p>
            <a:r>
              <a:rPr lang="en-US" dirty="0" smtClean="0">
                <a:latin typeface="Bookman Old Style" panose="02050604050505020204" pitchFamily="18" charset="0"/>
              </a:rPr>
              <a:t>Change in social pattern, population profile, life cycle change</a:t>
            </a:r>
            <a:r>
              <a:rPr lang="en-US" dirty="0" smtClean="0"/>
              <a:t>.</a:t>
            </a:r>
            <a:endParaRPr lang="en-US" dirty="0"/>
          </a:p>
        </p:txBody>
      </p:sp>
    </p:spTree>
    <p:extLst>
      <p:ext uri="{BB962C8B-B14F-4D97-AF65-F5344CB8AC3E}">
        <p14:creationId xmlns:p14="http://schemas.microsoft.com/office/powerpoint/2010/main" val="1156000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256655" cy="1325563"/>
          </a:xfrm>
        </p:spPr>
        <p:txBody>
          <a:bodyPr/>
          <a:lstStyle/>
          <a:p>
            <a:r>
              <a:rPr lang="en-US" b="1" dirty="0" smtClean="0">
                <a:latin typeface="Bookman Old Style" panose="02050604050505020204" pitchFamily="18" charset="0"/>
              </a:rPr>
              <a:t>THREATS</a:t>
            </a:r>
            <a:endParaRPr lang="en-US" b="1" dirty="0">
              <a:latin typeface="Bookman Old Style" panose="02050604050505020204" pitchFamily="18" charset="0"/>
            </a:endParaRPr>
          </a:p>
        </p:txBody>
      </p:sp>
      <p:sp>
        <p:nvSpPr>
          <p:cNvPr id="3" name="Content Placeholder 2"/>
          <p:cNvSpPr>
            <a:spLocks noGrp="1"/>
          </p:cNvSpPr>
          <p:nvPr>
            <p:ph idx="1"/>
          </p:nvPr>
        </p:nvSpPr>
        <p:spPr>
          <a:xfrm>
            <a:off x="0" y="1006764"/>
            <a:ext cx="12192000" cy="5851236"/>
          </a:xfrm>
        </p:spPr>
        <p:txBody>
          <a:bodyPr/>
          <a:lstStyle/>
          <a:p>
            <a:r>
              <a:rPr lang="en-US" sz="3200" dirty="0" smtClean="0">
                <a:latin typeface="Bookman Old Style" panose="02050604050505020204" pitchFamily="18" charset="0"/>
              </a:rPr>
              <a:t>These are unfavorable conditions in the environment that the business operates. They create risk to the firm.</a:t>
            </a:r>
          </a:p>
          <a:p>
            <a:pPr marL="0" indent="0">
              <a:buNone/>
            </a:pPr>
            <a:endParaRPr lang="en-US" sz="3200" b="1" dirty="0" smtClean="0">
              <a:latin typeface="Bookman Old Style" panose="02050604050505020204" pitchFamily="18" charset="0"/>
            </a:endParaRPr>
          </a:p>
          <a:p>
            <a:pPr marL="0" indent="0">
              <a:buNone/>
            </a:pPr>
            <a:endParaRPr lang="en-US" sz="3200" b="1" dirty="0">
              <a:latin typeface="Bookman Old Style" panose="02050604050505020204" pitchFamily="18" charset="0"/>
            </a:endParaRPr>
          </a:p>
          <a:p>
            <a:pPr marL="0" indent="0">
              <a:buNone/>
            </a:pPr>
            <a:r>
              <a:rPr lang="en-US" sz="3200" b="1" dirty="0" smtClean="0">
                <a:latin typeface="Bookman Old Style" panose="02050604050505020204" pitchFamily="18" charset="0"/>
              </a:rPr>
              <a:t>POTENTIAL THREATS(EXAMPLES OF THREATES)</a:t>
            </a:r>
          </a:p>
          <a:p>
            <a:r>
              <a:rPr lang="en-US" sz="3200" dirty="0" smtClean="0">
                <a:latin typeface="Bookman Old Style" panose="02050604050505020204" pitchFamily="18" charset="0"/>
              </a:rPr>
              <a:t>Slower market growth</a:t>
            </a:r>
          </a:p>
          <a:p>
            <a:r>
              <a:rPr lang="en-US" sz="3200" dirty="0" smtClean="0">
                <a:latin typeface="Bookman Old Style" panose="02050604050505020204" pitchFamily="18" charset="0"/>
              </a:rPr>
              <a:t>Rising sales of substitute products</a:t>
            </a:r>
          </a:p>
          <a:p>
            <a:r>
              <a:rPr lang="en-US" sz="3200" dirty="0" smtClean="0">
                <a:latin typeface="Bookman Old Style" panose="02050604050505020204" pitchFamily="18" charset="0"/>
              </a:rPr>
              <a:t>Technology Advances</a:t>
            </a:r>
          </a:p>
          <a:p>
            <a:r>
              <a:rPr lang="en-US" sz="3200" dirty="0" smtClean="0">
                <a:latin typeface="Bookman Old Style" panose="02050604050505020204" pitchFamily="18" charset="0"/>
              </a:rPr>
              <a:t>Changing in customers tastes and needs</a:t>
            </a:r>
          </a:p>
          <a:p>
            <a:r>
              <a:rPr lang="en-US" sz="3200" dirty="0" smtClean="0">
                <a:latin typeface="Bookman Old Style" panose="02050604050505020204" pitchFamily="18" charset="0"/>
              </a:rPr>
              <a:t>Adverse demographic changes</a:t>
            </a:r>
          </a:p>
          <a:p>
            <a:endParaRPr lang="en-US" dirty="0" smtClean="0"/>
          </a:p>
          <a:p>
            <a:endParaRPr lang="en-US" dirty="0"/>
          </a:p>
        </p:txBody>
      </p:sp>
    </p:spTree>
    <p:extLst>
      <p:ext uri="{BB962C8B-B14F-4D97-AF65-F5344CB8AC3E}">
        <p14:creationId xmlns:p14="http://schemas.microsoft.com/office/powerpoint/2010/main" val="579707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31273"/>
          </a:xfrm>
        </p:spPr>
        <p:txBody>
          <a:bodyPr>
            <a:normAutofit/>
          </a:bodyPr>
          <a:lstStyle/>
          <a:p>
            <a:r>
              <a:rPr lang="en-US" b="1" dirty="0" smtClean="0">
                <a:latin typeface="Bookman Old Style" panose="02050604050505020204" pitchFamily="18" charset="0"/>
              </a:rPr>
              <a:t>IMPORTANCE OF SWOT ANALYSIS</a:t>
            </a:r>
            <a:endParaRPr lang="en-US" b="1" dirty="0">
              <a:latin typeface="Bookman Old Style" panose="02050604050505020204" pitchFamily="18" charset="0"/>
            </a:endParaRPr>
          </a:p>
        </p:txBody>
      </p:sp>
      <p:sp>
        <p:nvSpPr>
          <p:cNvPr id="3" name="Content Placeholder 2"/>
          <p:cNvSpPr>
            <a:spLocks noGrp="1"/>
          </p:cNvSpPr>
          <p:nvPr>
            <p:ph idx="1"/>
          </p:nvPr>
        </p:nvSpPr>
        <p:spPr>
          <a:xfrm>
            <a:off x="0" y="831272"/>
            <a:ext cx="12192000" cy="6026727"/>
          </a:xfrm>
        </p:spPr>
        <p:txBody>
          <a:bodyPr>
            <a:normAutofit/>
          </a:bodyPr>
          <a:lstStyle/>
          <a:p>
            <a:r>
              <a:rPr lang="en-US" sz="3200" dirty="0" smtClean="0">
                <a:latin typeface="Bookman Old Style" panose="02050604050505020204" pitchFamily="18" charset="0"/>
              </a:rPr>
              <a:t>It is the source of information for strategy planning</a:t>
            </a:r>
          </a:p>
          <a:p>
            <a:r>
              <a:rPr lang="en-US" sz="3200" dirty="0" smtClean="0">
                <a:latin typeface="Bookman Old Style" panose="02050604050505020204" pitchFamily="18" charset="0"/>
              </a:rPr>
              <a:t>It builds an </a:t>
            </a:r>
            <a:r>
              <a:rPr lang="en-US" sz="3200" dirty="0" err="1" smtClean="0">
                <a:latin typeface="Bookman Old Style" panose="02050604050505020204" pitchFamily="18" charset="0"/>
              </a:rPr>
              <a:t>organisational</a:t>
            </a:r>
            <a:r>
              <a:rPr lang="en-US" sz="3200" dirty="0" smtClean="0">
                <a:latin typeface="Bookman Old Style" panose="02050604050505020204" pitchFamily="18" charset="0"/>
              </a:rPr>
              <a:t> strength</a:t>
            </a:r>
          </a:p>
          <a:p>
            <a:r>
              <a:rPr lang="en-US" sz="3200" dirty="0" smtClean="0">
                <a:latin typeface="Bookman Old Style" panose="02050604050505020204" pitchFamily="18" charset="0"/>
              </a:rPr>
              <a:t>It reverse organizational weaknesses</a:t>
            </a:r>
          </a:p>
          <a:p>
            <a:r>
              <a:rPr lang="en-US" sz="3200" dirty="0" smtClean="0">
                <a:latin typeface="Bookman Old Style" panose="02050604050505020204" pitchFamily="18" charset="0"/>
              </a:rPr>
              <a:t>It maximizes firms response to opportunity</a:t>
            </a:r>
          </a:p>
          <a:p>
            <a:r>
              <a:rPr lang="en-US" sz="3200" dirty="0" smtClean="0">
                <a:latin typeface="Bookman Old Style" panose="02050604050505020204" pitchFamily="18" charset="0"/>
              </a:rPr>
              <a:t>It identify the core competencies of the firm</a:t>
            </a:r>
          </a:p>
          <a:p>
            <a:r>
              <a:rPr lang="en-US" sz="3200" dirty="0" smtClean="0">
                <a:latin typeface="Bookman Old Style" panose="02050604050505020204" pitchFamily="18" charset="0"/>
              </a:rPr>
              <a:t>It helps in setting to objectives or strategic plan</a:t>
            </a:r>
          </a:p>
          <a:p>
            <a:r>
              <a:rPr lang="en-US" sz="3200" dirty="0" smtClean="0">
                <a:latin typeface="Bookman Old Style" panose="02050604050505020204" pitchFamily="18" charset="0"/>
              </a:rPr>
              <a:t>It helps to know the past, present and the future.</a:t>
            </a:r>
          </a:p>
          <a:p>
            <a:endParaRPr lang="en-US" dirty="0"/>
          </a:p>
        </p:txBody>
      </p:sp>
    </p:spTree>
    <p:extLst>
      <p:ext uri="{BB962C8B-B14F-4D97-AF65-F5344CB8AC3E}">
        <p14:creationId xmlns:p14="http://schemas.microsoft.com/office/powerpoint/2010/main" val="6636191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795</Words>
  <Application>Microsoft Office PowerPoint</Application>
  <PresentationFormat>Widescreen</PresentationFormat>
  <Paragraphs>228</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Bookman Old Style</vt:lpstr>
      <vt:lpstr>Calibri</vt:lpstr>
      <vt:lpstr>Calibri Light</vt:lpstr>
      <vt:lpstr>Office Theme</vt:lpstr>
      <vt:lpstr>SWOT ANALYSIS AND ITS IMPORTANCE. </vt:lpstr>
      <vt:lpstr>SWOT ANALYSIS</vt:lpstr>
      <vt:lpstr>PowerPoint Presentation</vt:lpstr>
      <vt:lpstr>STRENGTH</vt:lpstr>
      <vt:lpstr>POTENTIAL INTERNAL STRENGTHS INCLUDE THE FOLLOWING</vt:lpstr>
      <vt:lpstr>WEAKENESSES</vt:lpstr>
      <vt:lpstr>OPPORTUNIES</vt:lpstr>
      <vt:lpstr>THREATS</vt:lpstr>
      <vt:lpstr>IMPORTANCE OF SWOT ANALYSIS</vt:lpstr>
      <vt:lpstr>LIMITATION OF SWOT ANALYSIS</vt:lpstr>
      <vt:lpstr>ADVANTAGES OF SWOT ANALSYSIS</vt:lpstr>
      <vt:lpstr>Achieving Competitive advantage by using IS/IT.</vt:lpstr>
      <vt:lpstr>Achieving Competitive Advantage with Information Systems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oprekin.com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22</cp:revision>
  <dcterms:created xsi:type="dcterms:W3CDTF">2024-02-22T08:29:44Z</dcterms:created>
  <dcterms:modified xsi:type="dcterms:W3CDTF">2025-01-29T06:28:13Z</dcterms:modified>
</cp:coreProperties>
</file>