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2" y="1"/>
            <a:ext cx="1096660" cy="10558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92F6-0181-455B-BE82-65104481B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7F6-A952-45DD-A871-611E3DD39A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92F6-0181-455B-BE82-65104481B56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7F6-A952-45DD-A871-611E3DD39A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92F6-0181-455B-BE82-65104481B56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7F6-A952-45DD-A871-611E3DD39A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92F6-0181-455B-BE82-65104481B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7F6-A952-45DD-A871-611E3DD39A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../media/image2.png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33282" y="28282"/>
            <a:ext cx="918826" cy="8830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309093"/>
            <a:ext cx="8263943" cy="124925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000" b="1" i="1" dirty="0">
                <a:solidFill>
                  <a:schemeClr val="tx1"/>
                </a:solidFill>
                <a:latin typeface="Calisto MT" panose="02040603050505030304" pitchFamily="18" charset="0"/>
              </a:rPr>
              <a:t>TOPIC.NINE: </a:t>
            </a:r>
            <a:r>
              <a:rPr lang="en-US" sz="3600" b="1" u="sng" dirty="0">
                <a:solidFill>
                  <a:schemeClr val="tx1"/>
                </a:solidFill>
                <a:latin typeface="Aptos Black" panose="020B0004020202020204" pitchFamily="34" charset="0"/>
              </a:rPr>
              <a:t>SMALL BUSINES  </a:t>
            </a:r>
            <a:r>
              <a:rPr lang="en-US" sz="3600" b="1" i="1" dirty="0">
                <a:solidFill>
                  <a:schemeClr val="tx1"/>
                </a:solidFill>
                <a:latin typeface="Aptos Black" panose="020B0004020202020204" pitchFamily="34" charset="0"/>
              </a:rPr>
              <a:t>INNOVATION</a:t>
            </a:r>
            <a:r>
              <a:rPr lang="en-US" sz="2000" dirty="0"/>
              <a:t>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732" y="2266682"/>
            <a:ext cx="10612192" cy="422426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8" algn="l"/>
            <a:r>
              <a:rPr lang="en-US" sz="2800" b="1" dirty="0">
                <a:solidFill>
                  <a:schemeClr val="tx1"/>
                </a:solidFill>
                <a:latin typeface="Aptos Black" panose="020B0004020202020204" pitchFamily="34" charset="0"/>
              </a:rPr>
              <a:t>Definition of small businesses</a:t>
            </a:r>
            <a:endParaRPr lang="en-US" sz="2800" b="1" dirty="0">
              <a:solidFill>
                <a:schemeClr val="tx1"/>
              </a:solidFill>
              <a:latin typeface="Aptos Black" panose="020B0004020202020204" pitchFamily="34" charset="0"/>
            </a:endParaRPr>
          </a:p>
          <a:p>
            <a:pPr algn="l"/>
            <a:r>
              <a:rPr lang="en-US" sz="3400" dirty="0">
                <a:solidFill>
                  <a:schemeClr val="tx1"/>
                </a:solidFill>
              </a:rPr>
              <a:t>These are independently owned and operated enterprises that have a relatively small number of employees and annual revenue.</a:t>
            </a:r>
            <a:endParaRPr lang="en-US" sz="3400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  <a:latin typeface="Aptos Black" panose="020B0004020202020204" pitchFamily="34" charset="0"/>
              </a:rPr>
              <a:t>Characteristics of small businesses.</a:t>
            </a:r>
            <a:endParaRPr lang="en-US" sz="2800" b="1" dirty="0">
              <a:solidFill>
                <a:schemeClr val="tx1"/>
              </a:solidFill>
              <a:latin typeface="Aptos Black" panose="020B00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tx1"/>
                </a:solidFill>
              </a:rPr>
              <a:t>Flexibility and adaptability</a:t>
            </a:r>
            <a:endParaRPr lang="en-US" sz="3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tx1"/>
                </a:solidFill>
              </a:rPr>
              <a:t>Limited market share</a:t>
            </a:r>
            <a:endParaRPr lang="en-US" sz="3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tx1"/>
                </a:solidFill>
              </a:rPr>
              <a:t>Independent ownership and decision making</a:t>
            </a:r>
            <a:endParaRPr lang="en-US" sz="3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tx1"/>
                </a:solidFill>
              </a:rPr>
              <a:t>They employ a maximum 50 people</a:t>
            </a:r>
            <a:endParaRPr lang="en-US" sz="3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tx1"/>
                </a:solidFill>
              </a:rPr>
              <a:t>Often serves a local market or community.</a:t>
            </a:r>
            <a:endParaRPr lang="en-US" sz="3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tx1"/>
                </a:solidFill>
              </a:rPr>
              <a:t>Encourages creativity and innovation.</a:t>
            </a:r>
            <a:endParaRPr lang="en-US" sz="3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tx1"/>
                </a:solidFill>
              </a:rPr>
              <a:t>Personal touch. </a:t>
            </a:r>
            <a:endParaRPr lang="en-US" sz="3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00025"/>
            <a:ext cx="8596668" cy="1320800"/>
          </a:xfrm>
        </p:spPr>
        <p:txBody>
          <a:bodyPr>
            <a:normAutofit/>
          </a:bodyPr>
          <a:lstStyle/>
          <a:p>
            <a:r>
              <a:rPr lang="en-US" sz="2400" dirty="0"/>
              <a:t>			</a:t>
            </a:r>
            <a:r>
              <a:rPr lang="en-US" b="1" dirty="0">
                <a:latin typeface="Aptos Black" panose="020B0004020202020204" pitchFamily="34" charset="0"/>
              </a:rPr>
              <a:t>INNOVATIVE ENTREPRENEURS</a:t>
            </a:r>
            <a:endParaRPr lang="en-US" b="1" dirty="0">
              <a:latin typeface="Aptos Black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295400"/>
            <a:ext cx="4184035" cy="474596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b="1" dirty="0"/>
              <a:t>DEFINITION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Theses are individuals who create and implement new ideas, products, services or processes to drive growth.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ACTIVITIES DONE BY INNOVATIVE ENTREPRENEURS</a:t>
            </a:r>
            <a:endParaRPr lang="en-US" sz="18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Identify opportunities for innovation</a:t>
            </a:r>
            <a:endParaRPr lang="en-US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Develop and refine their ideas</a:t>
            </a:r>
            <a:endParaRPr lang="en-US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Take calculated risks</a:t>
            </a:r>
            <a:endParaRPr lang="en-US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Embrace experimentation and learning</a:t>
            </a:r>
            <a:endParaRPr lang="en-US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Foster a culture of innovation within their organization</a:t>
            </a:r>
            <a:endParaRPr lang="en-US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Continuously improve and refine their innovation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295401"/>
            <a:ext cx="4184034" cy="474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2400" b="1" dirty="0"/>
              <a:t>CHARACTERISTICS OF INNOVATIVE ENTRPREPRENEURS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Creativity		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Vision thinking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Passion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Strong work ethic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Open mindedness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Collaboration and networking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352426"/>
            <a:ext cx="4184035" cy="56889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400" b="1" dirty="0">
                <a:latin typeface="Aptos Black" panose="020B0004020202020204" pitchFamily="34" charset="0"/>
              </a:rPr>
              <a:t>EXAMPLES OF INNOVATIVE ENTREPRENEURS</a:t>
            </a:r>
            <a:endParaRPr lang="en-US" sz="2400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Mary Barra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Arianna Huffington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Steve jobs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latin typeface="Aptos Black" panose="020B0004020202020204" pitchFamily="34" charset="0"/>
              </a:rPr>
              <a:t>TYPES OF INNOVATIVE ENTREPRENEURS</a:t>
            </a:r>
            <a:endParaRPr lang="en-US" sz="2400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Social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Technological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Sustainable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Creative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serial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352426"/>
            <a:ext cx="4184034" cy="56889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600" b="1" dirty="0">
                <a:latin typeface="Aptos Black" panose="020B0004020202020204" pitchFamily="34" charset="0"/>
              </a:rPr>
              <a:t>Skills of innovative entrepreneurs</a:t>
            </a:r>
            <a:endParaRPr lang="en-US" sz="2600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Problem solving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Communication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Leadership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Team building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Time management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Marketing and branding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Financial management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Networking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Negotiation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Continues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611" y="809626"/>
            <a:ext cx="4075758" cy="52317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TYPES OF SMALL BUSINESSES</a:t>
            </a:r>
            <a:r>
              <a:rPr lang="en-US" dirty="0"/>
              <a:t>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Sole proprietorship (one owner)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Partnership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Small cooperation's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Home based businesses.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Micro businesses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Online businesses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366" y="809626"/>
            <a:ext cx="4315638" cy="523173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Aptos Black" panose="020B0004020202020204" pitchFamily="34" charset="0"/>
              </a:rPr>
              <a:t>IMPORTANCES OF SMALL BUSINESSES</a:t>
            </a:r>
            <a:endParaRPr lang="en-US" sz="2400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Employment opportunities.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Innovation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Local economic growth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Easy decision making 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Community development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Flexibility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Specialization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Owners have control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5041" y="466726"/>
            <a:ext cx="8186134" cy="559368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000" b="1" dirty="0"/>
              <a:t>CHALLENGES OF SMALL BUSINESSES.</a:t>
            </a:r>
            <a:endParaRPr lang="en-US" sz="3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Limited resources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Limited market research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Limited access to credit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Limited benefits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Insecurity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Higher labour costs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Higher risks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Limited technology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Limited internationally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67130" y="947420"/>
            <a:ext cx="8443595" cy="455803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en-US" sz="3000" b="1" dirty="0">
                <a:latin typeface="Aptos Black" panose="020B0004020202020204" pitchFamily="34" charset="0"/>
              </a:rPr>
              <a:t>LARGE BUSINESSES.</a:t>
            </a:r>
            <a:endParaRPr lang="en-US" sz="3000" b="1" dirty="0">
              <a:latin typeface="Aptos Black" panose="020B0004020202020204" pitchFamily="34" charset="0"/>
            </a:endParaRPr>
          </a:p>
          <a:p>
            <a:r>
              <a:rPr lang="en-US" sz="2000" b="1" dirty="0">
                <a:latin typeface="Aptos Black" panose="020B0004020202020204" pitchFamily="34" charset="0"/>
              </a:rPr>
              <a:t>DEFINITION</a:t>
            </a:r>
            <a:r>
              <a:rPr lang="en-US" sz="2000" dirty="0">
                <a:latin typeface="Aptos Black" panose="020B0004020202020204" pitchFamily="34" charset="0"/>
              </a:rPr>
              <a:t>,</a:t>
            </a:r>
            <a:endParaRPr lang="en-US" sz="2000" dirty="0">
              <a:latin typeface="Aptos Black" panose="020B0004020202020204" pitchFamily="34" charset="0"/>
            </a:endParaRPr>
          </a:p>
          <a:p>
            <a:pPr lvl="3"/>
            <a:r>
              <a:rPr lang="en-US" sz="2200" b="1" dirty="0">
                <a:latin typeface="Aptos Narrow" panose="020B0004020202020204" pitchFamily="34" charset="0"/>
              </a:rPr>
              <a:t>It refers to a category with above average size, large operations and high economies of scale</a:t>
            </a:r>
            <a:r>
              <a:rPr lang="en-US" b="1" dirty="0">
                <a:latin typeface="Aptos Narrow" panose="020B0004020202020204" pitchFamily="34" charset="0"/>
              </a:rPr>
              <a:t>.</a:t>
            </a:r>
            <a:endParaRPr lang="en-US" b="1" dirty="0">
              <a:latin typeface="Aptos Narrow" panose="020B0004020202020204" pitchFamily="34" charset="0"/>
            </a:endParaRPr>
          </a:p>
          <a:p>
            <a:pPr lvl="3"/>
            <a:endParaRPr lang="en-US" dirty="0"/>
          </a:p>
          <a:p>
            <a:pPr marL="1371600" lvl="3" indent="0">
              <a:buNone/>
            </a:pPr>
            <a:r>
              <a:rPr lang="en-US" sz="2000" b="1" dirty="0">
                <a:latin typeface="Aptos Black" panose="020B0004020202020204" pitchFamily="34" charset="0"/>
              </a:rPr>
              <a:t>CHARACTERISTICS OF LARGE BUSINESSES.</a:t>
            </a:r>
            <a:endParaRPr lang="en-US" sz="2000" b="1" dirty="0">
              <a:latin typeface="Aptos Black" panose="020B0004020202020204" pitchFamily="34" charset="0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/>
              <a:t>Large number of employees</a:t>
            </a:r>
            <a:endParaRPr lang="en-US" sz="22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/>
              <a:t>Multiple departments and  divisions</a:t>
            </a:r>
            <a:endParaRPr lang="en-US" sz="22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/>
              <a:t>High annual revenue</a:t>
            </a:r>
            <a:endParaRPr lang="en-US" sz="22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/>
              <a:t>Diversified products and services</a:t>
            </a:r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571500"/>
            <a:ext cx="4184035" cy="546986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IMPORTANCE OF LARGE BUSINESSES</a:t>
            </a:r>
            <a:endParaRPr lang="en-US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Economies of scale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Increased resources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Technological innovation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Export potential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Inrastructure development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Job creation 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Diversified risk 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Professional expertise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571501"/>
            <a:ext cx="4406455" cy="54698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CHALLENGES OF LARGE BUSINESSES</a:t>
            </a:r>
            <a:endParaRPr lang="en-US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Slow decision making 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Infrastructure challenges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Potential for corruption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Environmental impacts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Competition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Taxation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Shortage of skilled labor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43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ptos Black" panose="020B0004020202020204" pitchFamily="34" charset="0"/>
              </a:rPr>
              <a:t>CUSTOMER IDENTIFICATION</a:t>
            </a:r>
            <a:endParaRPr lang="en-US" sz="3200" b="1" dirty="0">
              <a:latin typeface="Aptos Black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5625"/>
            <a:ext cx="5334000" cy="4832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Definition</a:t>
            </a:r>
            <a:endParaRPr lang="en-US" b="1" dirty="0">
              <a:latin typeface="Aptos Black" panose="020B00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Aptos Narrow" panose="020B0004020202020204" pitchFamily="34" charset="0"/>
              </a:rPr>
              <a:t>is the process of determining and understanding who your ideal customers are, what are their needs and pain points are and how they behave.</a:t>
            </a:r>
            <a:endParaRPr lang="en-US" sz="2000" b="1" dirty="0"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ptos Black" panose="020B0004020202020204" pitchFamily="34" charset="0"/>
              </a:rPr>
              <a:t>KEY AREAS OF CUSTOMER IDENTIFICATION</a:t>
            </a:r>
            <a:endParaRPr lang="en-US" sz="1800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Market research, gathering data through surveys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Customer segmentation, dividing customers into distinct groups based on demographics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Buyer person creation, developing details profiles of ideal customers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Customer journey mapping, visualizing the customers experience across touch points.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3066" y="1825625"/>
            <a:ext cx="4884432" cy="4832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BENEFITS OF CUSTOMER IDENTIFICATION</a:t>
            </a:r>
            <a:r>
              <a:rPr lang="en-US" dirty="0">
                <a:latin typeface="Aptos Black" panose="020B0004020202020204" pitchFamily="34" charset="0"/>
              </a:rPr>
              <a:t>.</a:t>
            </a:r>
            <a:endParaRPr lang="en-US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Improved targeting and personalization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Enhanced customer experience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Increased customer satisfaction and loyalty.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More effective marketing and sales efforts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Better product or service development</a:t>
            </a:r>
            <a:r>
              <a:rPr lang="en-US" sz="1800" dirty="0"/>
              <a:t>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59" y="884239"/>
            <a:ext cx="4184035" cy="495458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COMMON CUSTOMER IDENTIFICATION METHODS</a:t>
            </a:r>
            <a:endParaRPr lang="en-US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Online surveys and polls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Social media listening 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Customer interviews and focus groups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Market research reports and studies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Customer relationship management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Web analytics tools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Customer feedback forms and reviews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884239"/>
            <a:ext cx="4184034" cy="515712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ENTREPRENEUR AND MARKET RESSEARCH.</a:t>
            </a:r>
            <a:endParaRPr lang="en-US" b="1" dirty="0">
              <a:latin typeface="Aptos Black" panose="020B00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Definition</a:t>
            </a:r>
            <a:r>
              <a:rPr lang="en-US" b="1" dirty="0"/>
              <a:t>,</a:t>
            </a: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Market research is the systematic process of gathering, analyzing and interpreting information about a target market, competitors and customers to inform business decision.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i="1" u="sng" dirty="0"/>
              <a:t>COMPONENTS OF MARKET RESEARCH</a:t>
            </a:r>
            <a:endParaRPr lang="en-US" sz="32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33524"/>
            <a:ext cx="4184035" cy="4507837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PRIMARY COMPONENTS</a:t>
            </a:r>
            <a:endParaRPr lang="en-US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Problem definition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Research design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Data collection 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Data analysis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Reporting and recommendation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533525"/>
            <a:ext cx="4184034" cy="4507837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SECONDARY COMPONENTS</a:t>
            </a:r>
            <a:endParaRPr lang="en-US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Literature review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Market  segmentation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Competitor analysis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Customer profiling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Product or service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704850"/>
            <a:ext cx="4184035" cy="533651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METHODS OF ENTREPRENEUR MARKET RESEARCH</a:t>
            </a:r>
            <a:endParaRPr lang="en-US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Online survey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Social media listening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Customer interviews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Competitor analysis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Customer feed 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6900" y="704850"/>
            <a:ext cx="4295775" cy="54197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Black" panose="020B0004020202020204" pitchFamily="34" charset="0"/>
              </a:rPr>
              <a:t>BENEFITS OF MARKET RESEARCH FOR ENTREPRENEURS.</a:t>
            </a:r>
            <a:endParaRPr lang="en-US" b="1" dirty="0">
              <a:latin typeface="Aptos Black" panose="020B00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Improved product market fit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Increased customer satisfaction and loyalty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Enhanced competitive advantage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Informed decision making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Reduced risks and uncertainty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Better marketing and sales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Identification of new business opportunities.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4279</Words>
  <Application>WPS Presentation</Application>
  <PresentationFormat>Widescreen</PresentationFormat>
  <Paragraphs>183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SimSun</vt:lpstr>
      <vt:lpstr>Wingdings</vt:lpstr>
      <vt:lpstr>Wingdings 3</vt:lpstr>
      <vt:lpstr>Arial</vt:lpstr>
      <vt:lpstr>Calisto MT</vt:lpstr>
      <vt:lpstr>Aptos Black</vt:lpstr>
      <vt:lpstr>Segoe Print</vt:lpstr>
      <vt:lpstr>Aptos Narrow</vt:lpstr>
      <vt:lpstr>Trebuchet MS</vt:lpstr>
      <vt:lpstr>Microsoft YaHei</vt:lpstr>
      <vt:lpstr>Arial Unicode MS</vt:lpstr>
      <vt:lpstr>Calibri</vt:lpstr>
      <vt:lpstr>Facet</vt:lpstr>
      <vt:lpstr>TOPIC.NINE: SMALL BUSINES  INNOVATION.</vt:lpstr>
      <vt:lpstr>PowerPoint 演示文稿</vt:lpstr>
      <vt:lpstr>PowerPoint 演示文稿</vt:lpstr>
      <vt:lpstr>PowerPoint 演示文稿</vt:lpstr>
      <vt:lpstr>PowerPoint 演示文稿</vt:lpstr>
      <vt:lpstr>CUSTOMER IDENTIFICATION</vt:lpstr>
      <vt:lpstr>PowerPoint 演示文稿</vt:lpstr>
      <vt:lpstr>COMPONENTS OF MARKET RESEARCH</vt:lpstr>
      <vt:lpstr>PowerPoint 演示文稿</vt:lpstr>
      <vt:lpstr>			INNOVATIVE ENTREPRENEURS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TOPIC.NINE  SMALL BUSINESS INNOVATION.</dc:title>
  <dc:creator>820</dc:creator>
  <cp:lastModifiedBy>hp</cp:lastModifiedBy>
  <cp:revision>66</cp:revision>
  <dcterms:created xsi:type="dcterms:W3CDTF">2024-09-19T15:21:00Z</dcterms:created>
  <dcterms:modified xsi:type="dcterms:W3CDTF">2024-10-31T16:28:13Z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5720A5B7ABC54E94A1B91EC7CCBF32C5_13</vt:lpwstr>
  </property>
  <property fmtid="{D5CDD505-2E9C-101B-9397-08002B2CF9AE}" pid="3" name="KSOProductBuildVer">
    <vt:lpwstr>1033-12.2.0.18607</vt:lpwstr>
  </property>
</Properties>
</file>