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8"/>
  </p:handoutMasterIdLst>
  <p:sldIdLst>
    <p:sldId id="303" r:id="rId3"/>
    <p:sldId id="305" r:id="rId4"/>
    <p:sldId id="306" r:id="rId5"/>
    <p:sldId id="304" r:id="rId6"/>
    <p:sldId id="308" r:id="rId7"/>
    <p:sldId id="318" r:id="rId8"/>
    <p:sldId id="297" r:id="rId9"/>
    <p:sldId id="309" r:id="rId11"/>
    <p:sldId id="311" r:id="rId12"/>
    <p:sldId id="312" r:id="rId13"/>
    <p:sldId id="314" r:id="rId14"/>
    <p:sldId id="315" r:id="rId15"/>
    <p:sldId id="317" r:id="rId16"/>
    <p:sldId id="302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B0F0"/>
    <a:srgbClr val="0099FF"/>
    <a:srgbClr val="F26B43"/>
    <a:srgbClr val="3A238C"/>
    <a:srgbClr val="234091"/>
    <a:srgbClr val="7553A6"/>
    <a:srgbClr val="A6A6A6"/>
    <a:srgbClr val="F2F2F2"/>
    <a:srgbClr val="7A5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94972" autoAdjust="0"/>
  </p:normalViewPr>
  <p:slideViewPr>
    <p:cSldViewPr snapToGrid="0">
      <p:cViewPr varScale="1">
        <p:scale>
          <a:sx n="63" d="100"/>
          <a:sy n="63" d="100"/>
        </p:scale>
        <p:origin x="1052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4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422E-181F-4E69-B889-4841EA1EE446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A19D-7FE1-442D-97C1-2F2B47ADDD76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7041-6594-4BE2-8703-78B4E00C91E5}" type="datetimeFigureOut">
              <a:rPr lang="en-ID" smtClean="0"/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E837E-594B-4F0F-92F5-F20D4296AC5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pexels.com/id-id/foto/orang-yang-menggunakan-laptop-3183131/?utm_content=attributionCopyText&amp;utm_medium=referral&amp;utm_source=pexels" TargetMode="External"/><Relationship Id="rId3" Type="http://schemas.openxmlformats.org/officeDocument/2006/relationships/hyperlink" Target="https://www.pexels.com/id-id/@fauxels?utm_content=attributionCopyText&amp;utm_medium=referral&amp;utm_source=pexels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1A1A1A"/>
                </a:solidFill>
                <a:effectLst/>
                <a:latin typeface="-apple-system"/>
              </a:rPr>
              <a:t>Foto</a:t>
            </a:r>
            <a:r>
              <a:rPr lang="en-ID" b="0" i="0" dirty="0">
                <a:solidFill>
                  <a:srgbClr val="1A1A1A"/>
                </a:solidFill>
                <a:effectLst/>
                <a:latin typeface="-apple-system"/>
              </a:rPr>
              <a:t> oleh </a:t>
            </a:r>
            <a:r>
              <a:rPr lang="en-ID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3"/>
              </a:rPr>
              <a:t>fauxels</a:t>
            </a:r>
            <a:r>
              <a:rPr lang="en-ID" b="0" i="0" dirty="0">
                <a:solidFill>
                  <a:srgbClr val="1A1A1A"/>
                </a:solidFill>
                <a:effectLst/>
                <a:latin typeface="-apple-system"/>
              </a:rPr>
              <a:t> </a:t>
            </a:r>
            <a:r>
              <a:rPr lang="en-ID" b="0" i="0" dirty="0" err="1">
                <a:solidFill>
                  <a:srgbClr val="1A1A1A"/>
                </a:solidFill>
                <a:effectLst/>
                <a:latin typeface="-apple-system"/>
              </a:rPr>
              <a:t>dari</a:t>
            </a:r>
            <a:r>
              <a:rPr lang="en-ID" b="0" i="0" dirty="0">
                <a:solidFill>
                  <a:srgbClr val="1A1A1A"/>
                </a:solidFill>
                <a:effectLst/>
                <a:latin typeface="-apple-system"/>
              </a:rPr>
              <a:t> </a:t>
            </a:r>
            <a:r>
              <a:rPr lang="en-ID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</a:fld>
            <a:endParaRPr lang="en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58" y="406400"/>
            <a:ext cx="9417377" cy="611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58" y="406400"/>
            <a:ext cx="10442542" cy="611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58" y="406400"/>
            <a:ext cx="10442542" cy="611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423650" y="6571376"/>
            <a:ext cx="23495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40876BFF-1584-4FA6-A406-00684317F9C8}" type="slidenum">
              <a:rPr lang="en-US" sz="1000" b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fld>
            <a:endParaRPr lang="en-US" sz="10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96549" y="6586765"/>
            <a:ext cx="85407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Budget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" y="6648320"/>
            <a:ext cx="103758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tags" Target="../tags/tag2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9" imgW="8890" imgH="8890" progId="TCLayout.ActiveDocument.1">
                  <p:embed/>
                </p:oleObj>
              </mc:Choice>
              <mc:Fallback>
                <p:oleObj name="think-cell Slide" r:id="rId9" imgW="8890" imgH="8890" progId="TCLayout.ActiveDocument.1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57" y="27662"/>
            <a:ext cx="803553" cy="77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9" y="4741684"/>
            <a:ext cx="12188203" cy="22398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masis MT Pro Light" panose="020403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95003"/>
            <a:ext cx="12192000" cy="2462997"/>
          </a:xfrm>
          <a:prstGeom prst="rect">
            <a:avLst/>
          </a:prstGeom>
        </p:spPr>
      </p:pic>
      <p:sp>
        <p:nvSpPr>
          <p:cNvPr id="10" name="AutoShape 2" descr="Products - Keshwala Group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5120" y="1600384"/>
            <a:ext cx="9895840" cy="4101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 ISSUES </a:t>
            </a:r>
            <a:endParaRPr lang="en-US" sz="8000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br>
              <a:rPr lang="en-US" sz="8000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0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ENTREPRENERSHIP</a:t>
            </a:r>
            <a:endParaRPr lang="en-US" sz="8000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ETHICAL ISSUES IN ENTREPRENERSH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>
            <a:fillRect/>
          </a:stretch>
        </p:blipFill>
        <p:spPr bwMode="auto">
          <a:xfrm>
            <a:off x="10159" y="10160"/>
            <a:ext cx="2863247" cy="13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840" y="897890"/>
            <a:ext cx="11328400" cy="3040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Refers to the networks, relationships, and norms that enable entrepreneurs to access resources, information and support and promoting responsible business practices.</a:t>
            </a:r>
            <a:endParaRPr lang="en-US" b="1" dirty="0">
              <a:latin typeface="Aptos Narrow" panose="020B0004020202020204" pitchFamily="34" charset="0"/>
            </a:endParaRPr>
          </a:p>
          <a:p>
            <a:endParaRPr lang="en-US" b="1" dirty="0">
              <a:latin typeface="Aptos Narrow" panose="020B0004020202020204" pitchFamily="34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T</a:t>
            </a:r>
            <a:r>
              <a:rPr lang="en-US" b="1" dirty="0">
                <a:latin typeface="Aptos Narrow" panose="020B0004020202020204" pitchFamily="34" charset="0"/>
              </a:rPr>
              <a:t>he networks, relationships and norms enable individuals or groups to access resources, information &amp; support.</a:t>
            </a:r>
            <a:endParaRPr lang="en-US" b="1" dirty="0">
              <a:latin typeface="Aptos Narrow" panose="020B0004020202020204" pitchFamily="34" charset="0"/>
            </a:endParaRPr>
          </a:p>
          <a:p>
            <a:endParaRPr lang="en-US" b="1" dirty="0">
              <a:latin typeface="Aptos Narrow" panose="020B0004020202020204" pitchFamily="34" charset="0"/>
            </a:endParaRPr>
          </a:p>
          <a:p>
            <a:r>
              <a:rPr lang="en-US" sz="2500" b="1" u="sng" dirty="0">
                <a:solidFill>
                  <a:srgbClr val="0070C0"/>
                </a:solidFill>
                <a:latin typeface="Aptos Black" panose="020B0004020202020204" pitchFamily="34" charset="0"/>
              </a:rPr>
              <a:t>Types of Social Capital</a:t>
            </a:r>
            <a:endParaRPr lang="en-US" sz="2500" b="1" u="sng" dirty="0">
              <a:solidFill>
                <a:srgbClr val="0070C0"/>
              </a:solidFill>
              <a:latin typeface="Aptos Black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omic Sans MS" panose="030F0702030302020204" pitchFamily="66" charset="0"/>
              </a:rPr>
              <a:t>Bonding Social Capital</a:t>
            </a:r>
            <a:r>
              <a:rPr lang="en-US" sz="2000" b="1" dirty="0">
                <a:latin typeface="Aptos Narrow" panose="020B0004020202020204" pitchFamily="34" charset="0"/>
              </a:rPr>
              <a:t>: Strong ties within communities or organizations.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omic Sans MS" panose="030F0702030302020204" pitchFamily="66" charset="0"/>
              </a:rPr>
              <a:t>Bridging Social Capital:</a:t>
            </a:r>
            <a:r>
              <a:rPr lang="en-US" sz="2000" b="1" dirty="0">
                <a:latin typeface="Aptos Narrow" panose="020B0004020202020204" pitchFamily="34" charset="0"/>
              </a:rPr>
              <a:t> Weak ties across diverse networks.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omic Sans MS" panose="030F0702030302020204" pitchFamily="66" charset="0"/>
              </a:rPr>
              <a:t>Linking Social Capital: </a:t>
            </a:r>
            <a:r>
              <a:rPr lang="en-US" sz="2000" b="1" dirty="0">
                <a:latin typeface="Aptos Narrow" panose="020B0004020202020204" pitchFamily="34" charset="0"/>
              </a:rPr>
              <a:t>Connections between different social strata.</a:t>
            </a:r>
            <a:endParaRPr lang="en-US" sz="2000" b="1" dirty="0">
              <a:latin typeface="Aptos Narrow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925" y="3997325"/>
            <a:ext cx="9385300" cy="2827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500" b="1" u="sng" dirty="0">
                <a:solidFill>
                  <a:srgbClr val="0070C0"/>
                </a:solidFill>
                <a:latin typeface="Aptos Black" panose="020B0004020202020204" pitchFamily="34" charset="0"/>
              </a:rPr>
              <a:t>Social Capital Sources.</a:t>
            </a:r>
            <a:endParaRPr lang="en-US" sz="2500" b="1" u="sng" dirty="0">
              <a:solidFill>
                <a:srgbClr val="0070C0"/>
              </a:solidFill>
              <a:latin typeface="Aptos Black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ptos Narrow" panose="020B0004020202020204" pitchFamily="34" charset="0"/>
              </a:rPr>
              <a:t>Family and friends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ptos Narrow" panose="020B0004020202020204" pitchFamily="34" charset="0"/>
              </a:rPr>
              <a:t>Professional associations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ptos Narrow" panose="020B0004020202020204" pitchFamily="34" charset="0"/>
              </a:rPr>
              <a:t>Industry networks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ptos Narrow" panose="020B0004020202020204" pitchFamily="34" charset="0"/>
              </a:rPr>
              <a:t>Community organizations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ptos Narrow" panose="020B0004020202020204" pitchFamily="34" charset="0"/>
              </a:rPr>
              <a:t>Online platforms (social media, forums)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ptos Narrow" panose="020B0004020202020204" pitchFamily="34" charset="0"/>
              </a:rPr>
              <a:t>Mentorship programs</a:t>
            </a:r>
            <a:endParaRPr lang="en-US" sz="20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ptos Narrow" panose="020B0004020202020204" pitchFamily="34" charset="0"/>
              </a:rPr>
              <a:t>Business incubators and accelerators</a:t>
            </a:r>
            <a:endParaRPr lang="en-US" sz="2000" b="1" dirty="0">
              <a:latin typeface="Aptos Narrow" panose="020B00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95"/>
            <a:ext cx="832585" cy="832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600" y="180340"/>
            <a:ext cx="10723880" cy="6407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3000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Social Capital as an Ethical issue in Entrepreneurship.</a:t>
            </a:r>
            <a:endParaRPr lang="en-US" sz="3000" u="sng" dirty="0">
              <a:solidFill>
                <a:srgbClr val="0070C0"/>
              </a:solidFill>
              <a:latin typeface="Aptos Black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" y="283845"/>
            <a:ext cx="5425440" cy="63715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Strategies for Building Social Capital.</a:t>
            </a:r>
            <a:endParaRPr lang="en-US" sz="2300" u="sng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Networking &amp; partnerships.</a:t>
            </a:r>
            <a:endParaRPr lang="en-US" sz="28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engagement &amp; participation.</a:t>
            </a:r>
            <a:endParaRPr lang="en-US" sz="28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 dialogue &amp; feedback.</a:t>
            </a:r>
            <a:endParaRPr lang="en-US" sz="28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Transparency &amp; accountability.</a:t>
            </a:r>
            <a:endParaRPr lang="en-US" sz="28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Shared value creation.</a:t>
            </a:r>
            <a:endParaRPr lang="en-US" sz="28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&amp; environmental responsibility.</a:t>
            </a:r>
            <a:endParaRPr lang="en-US" sz="28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 &amp; governance.</a:t>
            </a:r>
            <a:endParaRPr lang="en-US" sz="28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3440" y="212725"/>
            <a:ext cx="5902960" cy="63715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500" b="1" u="sng" dirty="0">
                <a:solidFill>
                  <a:srgbClr val="0070C0"/>
                </a:solidFill>
                <a:latin typeface="Aptos Black" panose="020B0004020202020204" pitchFamily="34" charset="0"/>
              </a:rPr>
              <a:t>Practices to foster social Capital.</a:t>
            </a:r>
            <a:endParaRPr lang="en-US" sz="2500" b="1" u="sng" dirty="0">
              <a:solidFill>
                <a:srgbClr val="0070C0"/>
              </a:solidFill>
              <a:latin typeface="Aptos Black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ptos Narrow" panose="020B0004020202020204" pitchFamily="34" charset="0"/>
              </a:rPr>
              <a:t>Foster open communication.</a:t>
            </a:r>
            <a:endParaRPr lang="en-US" sz="28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ptos Narrow" panose="020B0004020202020204" pitchFamily="34" charset="0"/>
              </a:rPr>
              <a:t>Build diverse networks.</a:t>
            </a:r>
            <a:endParaRPr lang="en-US" sz="28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ptos Narrow" panose="020B0004020202020204" pitchFamily="34" charset="0"/>
              </a:rPr>
              <a:t>Prioritize transparency &amp; accountability.</a:t>
            </a:r>
            <a:endParaRPr lang="en-US" sz="28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ptos Narrow" panose="020B0004020202020204" pitchFamily="34" charset="0"/>
              </a:rPr>
              <a:t>Encourage collaboration &amp; cooperation.</a:t>
            </a:r>
            <a:endParaRPr lang="en-US" sz="28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ptos Narrow" panose="020B0004020202020204" pitchFamily="34" charset="0"/>
              </a:rPr>
              <a:t>Address conflicts &amp; disputes promptly.</a:t>
            </a:r>
            <a:endParaRPr lang="en-US" sz="28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ptos Narrow" panose="020B0004020202020204" pitchFamily="34" charset="0"/>
              </a:rPr>
              <a:t>Promote social &amp; environmental responsibility.</a:t>
            </a:r>
            <a:endParaRPr lang="en-US" sz="28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ptos Narrow" panose="020B0004020202020204" pitchFamily="34" charset="0"/>
              </a:rPr>
              <a:t>Continuously evaluate &amp; improve</a:t>
            </a:r>
            <a:r>
              <a:rPr lang="en-US" sz="2500" b="1" dirty="0">
                <a:latin typeface="Aptos Narrow" panose="020B0004020202020204" pitchFamily="34" charset="0"/>
              </a:rPr>
              <a:t>.</a:t>
            </a:r>
            <a:endParaRPr lang="en-US" sz="2500" b="1" dirty="0">
              <a:latin typeface="Aptos Narrow" panose="020B00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9760" y="0"/>
            <a:ext cx="0" cy="693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65" y="103505"/>
            <a:ext cx="11534140" cy="13760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responsibility </a:t>
            </a:r>
            <a:r>
              <a:rPr lang="en-US" sz="2800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as an Ethical issue in Entrepreneurship</a:t>
            </a:r>
            <a:r>
              <a:rPr lang="en-US" sz="3000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000" b="1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Refers to the obligation of businesses to consider the impact of their actions on society, stakeholders</a:t>
            </a:r>
            <a:r>
              <a:rPr lang="en-US" sz="2000" b="1" kern="100" dirty="0"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n-US" sz="2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environment, beyond their financial interests.</a:t>
            </a:r>
            <a:endParaRPr lang="en-US" sz="2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" y="2692400"/>
            <a:ext cx="5840095" cy="47942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Areas of Social Responsibility</a:t>
            </a:r>
            <a:endParaRPr lang="en-US" sz="2500" b="1" u="sng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Sustainability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Rights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Practices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Development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 Protection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</a:t>
            </a:r>
            <a:r>
              <a:rPr lang="en-US" sz="3000" b="1" kern="100" dirty="0"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Inclusion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 Management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2080" y="2755265"/>
            <a:ext cx="5455920" cy="45167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Social Responsibility</a:t>
            </a:r>
            <a:endParaRPr lang="en-US" sz="2500" b="1" u="sng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Economic Responsibility: </a:t>
            </a: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economic value.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Legal Responsibility</a:t>
            </a: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Compliance with laws and regulations.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Ethical Responsibility</a:t>
            </a: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Doing what is right and just.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Philanthropic Responsibility</a:t>
            </a: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Giving back to the community.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30" y="1480820"/>
            <a:ext cx="11649710" cy="1274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Social Responsibility r</a:t>
            </a:r>
            <a:r>
              <a:rPr lang="en-US" b="1" dirty="0">
                <a:latin typeface="Aptos Narrow" panose="020B0004020202020204" pitchFamily="34" charset="0"/>
              </a:rPr>
              <a:t>efers to an organization's obligation to consider the social &amp; environmental consequences of its actions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920" y="2201595"/>
            <a:ext cx="11562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Social responsibility and entrepreneurship are interconnected concepts that can impact each other.</a:t>
            </a:r>
            <a:endParaRPr lang="en-US" b="1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380" y="245745"/>
            <a:ext cx="5290820" cy="60318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 for Implementing Social Responsibility</a:t>
            </a:r>
            <a:endParaRPr lang="en-US" sz="2500" b="1" u="sng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social impact assessments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sustainability reports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ethics committees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in philanthropy &amp; community development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diversity &amp; inclusion initiatives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supply chain transparency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5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 social responsibility into business strategy</a:t>
            </a:r>
            <a:endParaRPr lang="en-US" sz="25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1340" y="246380"/>
            <a:ext cx="6303010" cy="66116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500" b="1" u="sng" dirty="0">
                <a:solidFill>
                  <a:srgbClr val="0070C0"/>
                </a:solidFill>
                <a:latin typeface="Aptos Black" panose="020B0004020202020204" pitchFamily="34" charset="0"/>
              </a:rPr>
              <a:t>Practices to Foster Social Responsibility</a:t>
            </a:r>
            <a:r>
              <a:rPr lang="en-US" sz="3000" b="1" u="sng" dirty="0">
                <a:solidFill>
                  <a:srgbClr val="0070C0"/>
                </a:solidFill>
                <a:latin typeface="Aptos Black" panose="020B0004020202020204" pitchFamily="34" charset="0"/>
              </a:rPr>
              <a:t>.</a:t>
            </a:r>
            <a:endParaRPr lang="en-US" sz="3000" b="1" u="sng" dirty="0">
              <a:solidFill>
                <a:srgbClr val="0070C0"/>
              </a:solidFill>
              <a:latin typeface="Aptos Black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ptos Narrow" panose="020B0004020202020204" pitchFamily="34" charset="0"/>
              </a:rPr>
              <a:t>Embed social responsibility into business strategy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ptos Narrow" panose="020B0004020202020204" pitchFamily="34" charset="0"/>
              </a:rPr>
              <a:t>Engage stakeholders in decision-making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ptos Narrow" panose="020B0004020202020204" pitchFamily="34" charset="0"/>
              </a:rPr>
              <a:t>Prioritize transparency &amp; accountability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ptos Narrow" panose="020B0004020202020204" pitchFamily="34" charset="0"/>
              </a:rPr>
              <a:t>Foster a culture of social responsibility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ptos Narrow" panose="020B0004020202020204" pitchFamily="34" charset="0"/>
              </a:rPr>
              <a:t>Continuously monitor and evaluate social responsibility initiatives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ptos Narrow" panose="020B0004020202020204" pitchFamily="34" charset="0"/>
              </a:rPr>
              <a:t>Collaborate with stakeholders to address social issues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>
                <a:latin typeface="Aptos Narrow" panose="020B0004020202020204" pitchFamily="34" charset="0"/>
              </a:rPr>
              <a:t>Integrate social responsibility into performance metrics</a:t>
            </a:r>
            <a:endParaRPr lang="en-US" sz="2500" b="1" dirty="0">
              <a:latin typeface="Aptos Narrow" panose="020B00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08320" y="-10160"/>
            <a:ext cx="0" cy="706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0" y="81280"/>
            <a:ext cx="779778" cy="6593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95003"/>
            <a:ext cx="12192000" cy="2462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0682" y="1140154"/>
            <a:ext cx="44106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  <a:sym typeface="Impact" panose="020B0806030902050204"/>
              </a:rPr>
              <a:t>Thank</a:t>
            </a:r>
            <a:br>
              <a: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  <a:sym typeface="Impact" panose="020B0806030902050204"/>
              </a:rPr>
            </a:br>
            <a:r>
              <a: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  <a:sym typeface="Impact" panose="020B0806030902050204"/>
              </a:rPr>
              <a:t>You</a:t>
            </a:r>
            <a:endParaRPr lang="en-US" sz="10000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4276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90" y="2204720"/>
            <a:ext cx="10907395" cy="816610"/>
          </a:xfrm>
        </p:spPr>
        <p:txBody>
          <a:bodyPr/>
          <a:lstStyle/>
          <a:p>
            <a:r>
              <a:rPr lang="en-US" sz="2000" kern="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Ethical issues in entrepreneurship </a:t>
            </a:r>
            <a:r>
              <a:rPr lang="en-US" sz="2000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refers to the moral dilemmas, conflicts</a:t>
            </a:r>
            <a:r>
              <a:rPr lang="en-US" sz="2000" kern="100" dirty="0"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concerns that arise when starting, running</a:t>
            </a:r>
            <a:r>
              <a:rPr lang="en-US" sz="2000" kern="100" dirty="0"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growing a business. </a:t>
            </a:r>
            <a:endParaRPr lang="en-US" sz="2000" dirty="0">
              <a:latin typeface="Aptos Narrow" panose="020B00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8410" y="314961"/>
            <a:ext cx="4847590" cy="914400"/>
          </a:xfrm>
        </p:spPr>
        <p:txBody>
          <a:bodyPr/>
          <a:lstStyle/>
          <a:p>
            <a:r>
              <a:rPr lang="en-US" sz="5000" b="1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DEFINTIONS</a:t>
            </a:r>
            <a:endParaRPr lang="en-US" sz="5000" b="1" u="sng" dirty="0">
              <a:solidFill>
                <a:srgbClr val="0070C0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801370" y="1267460"/>
            <a:ext cx="10515600" cy="93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Ethics</a:t>
            </a:r>
            <a:r>
              <a:rPr lang="en-US" sz="2000" b="1" dirty="0">
                <a:solidFill>
                  <a:schemeClr val="tx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 refers to the branch of philosophy that deals with the principles and values that guide human behavior, particularly in relation to right and wrong, good and bad and moral obligation</a:t>
            </a:r>
            <a:r>
              <a:rPr lang="en-US" sz="2000" b="1" dirty="0">
                <a:latin typeface="Aptos Narrow" panose="020B0004020202020204" pitchFamily="34" charset="0"/>
              </a:rPr>
              <a:t>.</a:t>
            </a:r>
            <a:endParaRPr lang="en-US" sz="2000" b="1" dirty="0">
              <a:latin typeface="Aptos Narrow" panose="020B00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077913" cy="98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330" y="2955925"/>
            <a:ext cx="8126730" cy="701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4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Areas of Ethical Concern</a:t>
            </a:r>
            <a:r>
              <a:rPr lang="en-US" sz="1400" b="1" kern="100" dirty="0"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" y="3656965"/>
            <a:ext cx="8796020" cy="32962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and Leadership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and Sales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Resources and Labor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and Accounting.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and Supply Chain.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Sustainability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and Data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Community and Social Impact</a:t>
            </a:r>
            <a:endParaRPr lang="en-US" sz="2400" b="1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75385"/>
            <a:ext cx="11125200" cy="56826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Ethical considerations play a crucial role in entrepreneurial ventures, influencing Decisions, Actions &amp; Long-term success.</a:t>
            </a:r>
            <a:endParaRPr lang="en-US" sz="24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key points to consider</a:t>
            </a:r>
            <a:endParaRPr lang="en-US" sz="2400" b="1" u="sng" dirty="0">
              <a:solidFill>
                <a:srgbClr val="0070C0"/>
              </a:solidFill>
              <a:latin typeface="Aptos Black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Trust and Reputation.</a:t>
            </a:r>
            <a:endParaRPr lang="en-US" sz="36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Ethical Decision-Making.</a:t>
            </a:r>
            <a:endParaRPr lang="en-US" sz="36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Legal Compliance.</a:t>
            </a:r>
            <a:endParaRPr lang="en-US" sz="36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Corporate Social Responsibility.</a:t>
            </a:r>
            <a:endParaRPr lang="en-US" sz="36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Be honest</a:t>
            </a:r>
            <a:endParaRPr lang="en-US" sz="36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Do no harm</a:t>
            </a:r>
            <a:endParaRPr lang="en-US" sz="36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6030" y="0"/>
            <a:ext cx="9351010" cy="920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000" b="1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RELATIONSHIPS BTN ENTREPRENERSHIP &amp; ETHICS</a:t>
            </a:r>
            <a:endParaRPr lang="en-US" sz="30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4205" y="213360"/>
            <a:ext cx="10876915" cy="997585"/>
          </a:xfrm>
        </p:spPr>
        <p:txBody>
          <a:bodyPr/>
          <a:lstStyle/>
          <a:p>
            <a:r>
              <a:rPr lang="en-US" sz="3500" u="sng" dirty="0">
                <a:solidFill>
                  <a:srgbClr val="0099FF"/>
                </a:solidFill>
                <a:latin typeface="Aptos Black" panose="020B0004020202020204" pitchFamily="34" charset="0"/>
              </a:rPr>
              <a:t>Common Ethical Issues in Entrepreneurship.</a:t>
            </a:r>
            <a:endParaRPr lang="en-US" sz="3500" u="sng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65" y="939165"/>
            <a:ext cx="11161395" cy="60572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Honesty and Transparency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Fair Business Practices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Employee Treatment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Customer Protection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Environmental Responsibility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Conflict of Interest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Intellectual Property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Financial Integrity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Social Responsibility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Supply Chain Ethics</a:t>
            </a:r>
            <a:endParaRPr lang="en-US" sz="36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78105"/>
            <a:ext cx="10445115" cy="641350"/>
          </a:xfrm>
        </p:spPr>
        <p:txBody>
          <a:bodyPr/>
          <a:lstStyle/>
          <a:p>
            <a:r>
              <a:rPr lang="en-US" sz="3000" dirty="0">
                <a:solidFill>
                  <a:srgbClr val="0070C0"/>
                </a:solidFill>
                <a:latin typeface="Aptos Black" panose="020B0004020202020204" pitchFamily="34" charset="0"/>
              </a:rPr>
              <a:t>BENEFITS OF ETHICS IN ENTREPRENEURSHIP</a:t>
            </a:r>
            <a:endParaRPr lang="en-US" sz="3000" dirty="0">
              <a:solidFill>
                <a:srgbClr val="0070C0"/>
              </a:solidFill>
              <a:latin typeface="Aptos Black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20090"/>
            <a:ext cx="5486400" cy="6224905"/>
          </a:xfrm>
        </p:spPr>
        <p:txBody>
          <a:bodyPr/>
          <a:lstStyle/>
          <a:p>
            <a:pPr marL="0" indent="0">
              <a:buNone/>
            </a:pPr>
            <a:r>
              <a:rPr lang="en-US" sz="2300" b="1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Reputation and Trust</a:t>
            </a:r>
            <a:endParaRPr lang="en-US" sz="2300" b="1" u="sng" dirty="0">
              <a:solidFill>
                <a:srgbClr val="0070C0"/>
              </a:solidFill>
              <a:latin typeface="Aptos Black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Enhanced credibility &amp; reputation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Increased customer loyalty &amp; retention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Stronger stakeholder relationships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Improved brand image &amp; recognition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b="1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Operational Efficiency</a:t>
            </a:r>
            <a:endParaRPr lang="en-US" sz="2300" b="1" u="sng" dirty="0">
              <a:solidFill>
                <a:srgbClr val="0070C0"/>
              </a:solidFill>
              <a:latin typeface="Aptos Black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Improved decision-making &amp; problem-solving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Enhanced innovation &amp; creativity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Better employee morale &amp; productivity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Reduced turnover &amp; improved talent retention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644525"/>
            <a:ext cx="5689600" cy="6359525"/>
          </a:xfrm>
        </p:spPr>
        <p:txBody>
          <a:bodyPr/>
          <a:lstStyle/>
          <a:p>
            <a:pPr marL="0" indent="0">
              <a:buNone/>
            </a:pPr>
            <a:r>
              <a:rPr lang="en-US" sz="2300" b="1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Financial Benefits</a:t>
            </a:r>
            <a:endParaRPr lang="en-US" sz="2300" b="1" u="sng" dirty="0">
              <a:solidFill>
                <a:srgbClr val="0070C0"/>
              </a:solidFill>
              <a:latin typeface="Aptos Black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Increased revenue &amp; profitability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Better risk management &amp; reduced liabilities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Access to investors &amp; funding Cost savings through reduced regulatory issues.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b="1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Social Responsibility</a:t>
            </a:r>
            <a:endParaRPr lang="en-US" sz="2300" b="1" u="sng" dirty="0">
              <a:solidFill>
                <a:srgbClr val="0070C0"/>
              </a:solidFill>
              <a:latin typeface="Aptos Black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Positive impact on the community &amp; environment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Contribution to sustainable development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Improved social &amp; environmental reputation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Increased customer loyalty &amp; advocacy</a:t>
            </a:r>
            <a:endParaRPr lang="en-US" sz="23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190" y="567690"/>
            <a:ext cx="11497310" cy="31235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200" b="1" u="sng" dirty="0">
                <a:solidFill>
                  <a:srgbClr val="3399FF"/>
                </a:solidFill>
                <a:latin typeface="Aptos Black" panose="020B0004020202020204" pitchFamily="34" charset="0"/>
              </a:rPr>
              <a:t>Positive Impacts</a:t>
            </a:r>
            <a:endParaRPr lang="en-US" sz="2200" b="1" u="sng" dirty="0">
              <a:solidFill>
                <a:srgbClr val="3399FF"/>
              </a:solidFill>
              <a:latin typeface="Aptos Black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Enhanced Reputation</a:t>
            </a:r>
            <a:endParaRPr lang="en-US" sz="32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Long-term Sustainability</a:t>
            </a:r>
            <a:endParaRPr lang="en-US" sz="32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Increased Customer Loyalty</a:t>
            </a:r>
            <a:endParaRPr lang="en-US" sz="32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Better Decision Making</a:t>
            </a:r>
            <a:endParaRPr lang="en-US" sz="32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Talent Attraction and Retention</a:t>
            </a:r>
            <a:endParaRPr lang="en-US" sz="3200" dirty="0">
              <a:latin typeface="Aptos Narrow" panose="020B00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560" y="13335"/>
            <a:ext cx="1000760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u="sng" dirty="0">
                <a:solidFill>
                  <a:srgbClr val="0099FF"/>
                </a:solidFill>
                <a:latin typeface="Aptos Black" panose="020B0004020202020204" pitchFamily="34" charset="0"/>
              </a:rPr>
              <a:t>Impacts of Ethical Issues in Entrepreneurship</a:t>
            </a:r>
            <a:r>
              <a:rPr lang="en-US" sz="1800" dirty="0">
                <a:solidFill>
                  <a:srgbClr val="0099FF"/>
                </a:solidFill>
                <a:latin typeface="Aptos Black" panose="020B0004020202020204" pitchFamily="34" charset="0"/>
              </a:rPr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90" y="3538220"/>
            <a:ext cx="11369675" cy="33197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200" u="sng" dirty="0">
                <a:solidFill>
                  <a:srgbClr val="3399FF"/>
                </a:solidFill>
                <a:latin typeface="Aptos Black" panose="020B0004020202020204" pitchFamily="34" charset="0"/>
              </a:rPr>
              <a:t>Negative Impacts</a:t>
            </a:r>
            <a:endParaRPr lang="en-US" sz="2200" u="sng" dirty="0">
              <a:solidFill>
                <a:srgbClr val="3399FF"/>
              </a:solidFill>
              <a:latin typeface="Aptos Black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600" dirty="0">
                <a:latin typeface="Comic Sans MS" panose="030F0702030302020204" pitchFamily="66" charset="0"/>
              </a:rPr>
              <a:t>Damage to Reputation</a:t>
            </a:r>
            <a:endParaRPr lang="en-US" sz="36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600" dirty="0">
                <a:latin typeface="Comic Sans MS" panose="030F0702030302020204" pitchFamily="66" charset="0"/>
              </a:rPr>
              <a:t>Legal Consequences</a:t>
            </a:r>
            <a:endParaRPr lang="en-US" sz="36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600" dirty="0">
                <a:latin typeface="Comic Sans MS" panose="030F0702030302020204" pitchFamily="66" charset="0"/>
              </a:rPr>
              <a:t>Financial Losses</a:t>
            </a:r>
            <a:endParaRPr lang="en-US" sz="36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600" dirty="0">
                <a:latin typeface="Comic Sans MS" panose="030F0702030302020204" pitchFamily="66" charset="0"/>
              </a:rPr>
              <a:t>Employee Distrust and Turnover</a:t>
            </a:r>
            <a:endParaRPr lang="en-US" sz="3600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3600" dirty="0">
                <a:latin typeface="Comic Sans MS" panose="030F0702030302020204" pitchFamily="66" charset="0"/>
              </a:rPr>
              <a:t>Social Consequences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4015" y="174625"/>
            <a:ext cx="11533505" cy="14001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Social relationship as an Ethical issue in Entrepreneurship.</a:t>
            </a:r>
            <a:endParaRPr lang="en-US" sz="2800" dirty="0">
              <a:solidFill>
                <a:srgbClr val="0070C0"/>
              </a:solidFill>
              <a:latin typeface="Aptos Black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Refers to the interactions, connections and interdependencies between entrepreneurs, their businesses, and various stakeholders, influenced by moral principles, values &amp; norms.</a:t>
            </a:r>
            <a:endParaRPr lang="en-US" sz="2000" b="1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1" y="6283"/>
            <a:ext cx="1029964" cy="704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15" y="1575435"/>
            <a:ext cx="11309985" cy="965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Social relationships and entrepreneurship have a complex, interconnected relationship. Strong social relationships can support entrepreneurial success, while entrepreneurial pursuits can also impact personal relationships.</a:t>
            </a:r>
            <a:endParaRPr lang="en-US" b="1" dirty="0">
              <a:latin typeface="Aptos Narrow" panose="020B00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" y="2808937"/>
            <a:ext cx="505968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u="sng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Internal Relationships</a:t>
            </a:r>
            <a:endParaRPr lang="en-US" sz="2500" u="sng" dirty="0">
              <a:solidFill>
                <a:schemeClr val="accent5">
                  <a:lumMod val="75000"/>
                </a:schemeClr>
              </a:solidFill>
              <a:latin typeface="Aptos Black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Workplace harassment &amp; bullying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Discrimination &amp; bias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Favoritism &amp; nepotism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Confidentiality &amp; privacy breaches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Conflict of interest among employees or management</a:t>
            </a:r>
            <a:endParaRPr lang="en-US" sz="2500" b="1" dirty="0">
              <a:latin typeface="Aptos Narrow" panose="020B00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859316"/>
            <a:ext cx="54965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u="sng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External Relationships</a:t>
            </a:r>
            <a:endParaRPr lang="en-US" sz="2500" u="sng" dirty="0">
              <a:solidFill>
                <a:schemeClr val="accent5">
                  <a:lumMod val="75000"/>
                </a:schemeClr>
              </a:solidFill>
              <a:latin typeface="Aptos Black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Unfair competition practices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Misleading marketing &amp; advertising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Exploitation of suppliers or partners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Unethical sourcing &amp; procurement</a:t>
            </a:r>
            <a:endParaRPr lang="en-US" sz="25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ptos Narrow" panose="020B0004020202020204" pitchFamily="34" charset="0"/>
              </a:rPr>
              <a:t>Bribery &amp; corruption</a:t>
            </a:r>
            <a:endParaRPr lang="en-US" sz="2500" b="1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0880" y="746036"/>
            <a:ext cx="11064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 Narrow" panose="020B0004020202020204" pitchFamily="34" charset="0"/>
              </a:rPr>
              <a:t>This refers to the dynamic relationships and engagements between entrepreneurs, their businesses &amp; the broader community.</a:t>
            </a:r>
            <a:endParaRPr lang="en-US" sz="2400" b="1" dirty="0">
              <a:latin typeface="Aptos Narrow" panose="020B00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0" y="132079"/>
            <a:ext cx="11877040" cy="569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interaction </a:t>
            </a:r>
            <a:r>
              <a:rPr lang="en-US" sz="2800" u="sng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as  an Ethical issue in Entrepreneurship</a:t>
            </a:r>
            <a:r>
              <a:rPr lang="en-US" sz="3000" dirty="0">
                <a:solidFill>
                  <a:srgbClr val="0070C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500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80" y="1764715"/>
            <a:ext cx="1076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 Narrow" panose="020B0004020202020204" pitchFamily="34" charset="0"/>
              </a:rPr>
              <a:t>Community interaction and entrepreneurship have a symbiotic relationship, with each influencing the other.</a:t>
            </a:r>
            <a:endParaRPr lang="en-US" sz="2400" b="1" dirty="0">
              <a:latin typeface="Aptos Narrow" panose="020B00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840" y="2984767"/>
            <a:ext cx="11155680" cy="3256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 to foster Community interactions.</a:t>
            </a:r>
            <a:endParaRPr lang="en-US" sz="2500" u="sng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community needs assessments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clear CSR policies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in open stakeholder dialogue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local economic development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strategic partnerships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and report community impact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community interaction into business strategy</a:t>
            </a:r>
            <a:endParaRPr lang="en-US" sz="24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040" y="682414"/>
            <a:ext cx="5283200" cy="3944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u="sng" kern="100" dirty="0">
                <a:solidFill>
                  <a:srgbClr val="0070C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Interaction Models.</a:t>
            </a:r>
            <a:endParaRPr lang="en-US" sz="2500" b="1" u="sng" kern="100" dirty="0">
              <a:solidFill>
                <a:srgbClr val="0070C0"/>
              </a:solidFill>
              <a:effectLst/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Foundations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Entrepreneurship Ventures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Community-Based Initiatives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Public-Private Partnerships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Cooperative Ownership Models</a:t>
            </a:r>
            <a:endParaRPr lang="en-US" sz="3000" b="1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120" y="649238"/>
            <a:ext cx="555752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rgbClr val="0070C0"/>
                </a:solidFill>
                <a:latin typeface="Aptos Black" panose="020B0004020202020204" pitchFamily="34" charset="0"/>
              </a:rPr>
              <a:t>Tools for Effective Community Interaction.</a:t>
            </a:r>
            <a:endParaRPr lang="en-US" sz="3000" b="1" u="sng" dirty="0">
              <a:solidFill>
                <a:srgbClr val="0070C0"/>
              </a:solidFill>
              <a:latin typeface="Aptos Black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ptos Narrow" panose="020B0004020202020204" pitchFamily="34" charset="0"/>
              </a:rPr>
              <a:t>Stakeholder mapping.</a:t>
            </a:r>
            <a:endParaRPr lang="en-US" sz="26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ptos Narrow" panose="020B0004020202020204" pitchFamily="34" charset="0"/>
              </a:rPr>
              <a:t>Community engagement frameworks.</a:t>
            </a:r>
            <a:endParaRPr lang="en-US" sz="26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ptos Narrow" panose="020B0004020202020204" pitchFamily="34" charset="0"/>
              </a:rPr>
              <a:t>Social impact assessments</a:t>
            </a:r>
            <a:endParaRPr lang="en-US" sz="26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ptos Narrow" panose="020B0004020202020204" pitchFamily="34" charset="0"/>
              </a:rPr>
              <a:t>CSR reporting</a:t>
            </a:r>
            <a:endParaRPr lang="en-US" sz="26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ptos Narrow" panose="020B0004020202020204" pitchFamily="34" charset="0"/>
              </a:rPr>
              <a:t>Public outreach and communication strategies</a:t>
            </a:r>
            <a:endParaRPr lang="en-US" sz="26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ptos Narrow" panose="020B0004020202020204" pitchFamily="34" charset="0"/>
              </a:rPr>
              <a:t>Partnership development frameworks</a:t>
            </a:r>
            <a:endParaRPr lang="en-US" sz="2600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ptos Narrow" panose="020B0004020202020204" pitchFamily="34" charset="0"/>
              </a:rPr>
              <a:t>Community-based participatory research</a:t>
            </a:r>
            <a:endParaRPr lang="en-US" sz="2600" b="1" dirty="0">
              <a:latin typeface="Aptos Narrow" panose="020B00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0240" y="0"/>
            <a:ext cx="0" cy="706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07523" cy="6824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UCNQJqAHKx5wgyv3swwHUA"/>
</p:tagLst>
</file>

<file path=ppt/tags/tag3.xml><?xml version="1.0" encoding="utf-8"?>
<p:tagLst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Georgia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6850</Words>
  <Application>WPS Presentation</Application>
  <PresentationFormat>Widescreen</PresentationFormat>
  <Paragraphs>215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SimSun</vt:lpstr>
      <vt:lpstr>Wingdings</vt:lpstr>
      <vt:lpstr>Georgia</vt:lpstr>
      <vt:lpstr>Amasis MT Pro Light</vt:lpstr>
      <vt:lpstr>Segoe Print</vt:lpstr>
      <vt:lpstr>Segoe UI Light</vt:lpstr>
      <vt:lpstr>Segoe UI</vt:lpstr>
      <vt:lpstr>Aptos Black</vt:lpstr>
      <vt:lpstr>Calibri</vt:lpstr>
      <vt:lpstr>Times New Roman</vt:lpstr>
      <vt:lpstr>Comic Sans MS</vt:lpstr>
      <vt:lpstr>Aptos Narrow</vt:lpstr>
      <vt:lpstr>Wingdings</vt:lpstr>
      <vt:lpstr>-apple-system</vt:lpstr>
      <vt:lpstr>Impact</vt:lpstr>
      <vt:lpstr>Impact</vt:lpstr>
      <vt:lpstr>Microsoft YaHei</vt:lpstr>
      <vt:lpstr>Arial Unicode MS</vt:lpstr>
      <vt:lpstr>Office Theme</vt:lpstr>
      <vt:lpstr>TCLayout.ActiveDocument.1</vt:lpstr>
      <vt:lpstr>PowerPoint 演示文稿</vt:lpstr>
      <vt:lpstr>Ethical issues in entrepreneurship refers to the moral dilemmas, conflicts or concerns that arise when starting, running or growing a business. </vt:lpstr>
      <vt:lpstr>PowerPoint 演示文稿</vt:lpstr>
      <vt:lpstr>Common Ethical Issues in Entrepreneurship.</vt:lpstr>
      <vt:lpstr>BENEFITS OF ETHICS IN ENTREPRENEURSHIP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erybagas</dc:creator>
  <cp:lastModifiedBy>hp</cp:lastModifiedBy>
  <cp:revision>424</cp:revision>
  <dcterms:created xsi:type="dcterms:W3CDTF">2019-08-16T12:08:00Z</dcterms:created>
  <dcterms:modified xsi:type="dcterms:W3CDTF">2024-10-31T08:16:37Z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A68600339F284AFDBE43879580450251_13</vt:lpwstr>
  </property>
  <property fmtid="{D5CDD505-2E9C-101B-9397-08002B2CF9AE}" pid="3" name="KSOProductBuildVer">
    <vt:lpwstr>1033-12.2.0.18607</vt:lpwstr>
  </property>
</Properties>
</file>