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sldIdLst>
    <p:sldId id="256" r:id="rId2"/>
    <p:sldId id="269" r:id="rId3"/>
    <p:sldId id="281" r:id="rId4"/>
    <p:sldId id="284" r:id="rId5"/>
    <p:sldId id="285" r:id="rId6"/>
    <p:sldId id="257" r:id="rId7"/>
    <p:sldId id="275" r:id="rId8"/>
    <p:sldId id="278" r:id="rId9"/>
    <p:sldId id="262" r:id="rId10"/>
    <p:sldId id="279" r:id="rId11"/>
    <p:sldId id="264" r:id="rId12"/>
    <p:sldId id="265" r:id="rId13"/>
    <p:sldId id="270" r:id="rId14"/>
    <p:sldId id="280" r:id="rId15"/>
    <p:sldId id="271" r:id="rId16"/>
    <p:sldId id="272" r:id="rId17"/>
    <p:sldId id="273" r:id="rId18"/>
    <p:sldId id="274" r:id="rId19"/>
    <p:sldId id="282" r:id="rId20"/>
    <p:sldId id="283" r:id="rId2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761" autoAdjust="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F029C04-6017-48E5-8736-EB5BC97CA23B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B2E1110-AAF7-4020-91B3-3445CF28B89E}" type="slidenum">
              <a:rPr lang="en-GB" altLang="en-US"/>
              <a:pPr eaLnBrk="1" hangingPunct="1"/>
              <a:t>9</a:t>
            </a:fld>
            <a:endParaRPr lang="en-GB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552700" y="381000"/>
            <a:ext cx="1828800" cy="1371600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5638800" cy="6629400"/>
          </a:xfrm>
          <a:noFill/>
        </p:spPr>
        <p:txBody>
          <a:bodyPr/>
          <a:lstStyle/>
          <a:p>
            <a:pPr defTabSz="228600" eaLnBrk="1" hangingPunct="1"/>
            <a:r>
              <a:rPr lang="en-US" altLang="en-US" sz="1000" b="1" smtClean="0"/>
              <a:t>What Is A Benefit:</a:t>
            </a:r>
            <a:r>
              <a:rPr lang="en-US" altLang="en-US" sz="1000" smtClean="0"/>
              <a:t>  </a:t>
            </a:r>
          </a:p>
          <a:p>
            <a:pPr defTabSz="228600" eaLnBrk="1" hangingPunct="1"/>
            <a:r>
              <a:rPr lang="en-US" altLang="en-US" sz="1000" smtClean="0"/>
              <a:t>	• How the new product or service will serve the customer.</a:t>
            </a:r>
          </a:p>
          <a:p>
            <a:pPr defTabSz="228600" eaLnBrk="1" hangingPunct="1"/>
            <a:r>
              <a:rPr lang="en-US" altLang="en-US" sz="1000" smtClean="0"/>
              <a:t>	• What’s in it for ME!</a:t>
            </a:r>
          </a:p>
          <a:p>
            <a:pPr defTabSz="228600" eaLnBrk="1" hangingPunct="1"/>
            <a:r>
              <a:rPr lang="en-US" altLang="en-US" sz="1000" smtClean="0"/>
              <a:t>	• What will the product do to improve, enhance, or change for the better the quality of life.</a:t>
            </a:r>
          </a:p>
          <a:p>
            <a:pPr defTabSz="228600" eaLnBrk="1" hangingPunct="1"/>
            <a:r>
              <a:rPr lang="en-US" altLang="en-US" sz="1000" smtClean="0"/>
              <a:t>	• Benefits listen to the wants and needs of customers</a:t>
            </a:r>
          </a:p>
          <a:p>
            <a:pPr defTabSz="228600" eaLnBrk="1" hangingPunct="1"/>
            <a:r>
              <a:rPr lang="en-US" altLang="en-US" sz="1000" b="1" smtClean="0"/>
              <a:t>Overtly Articulate Benefits</a:t>
            </a:r>
            <a:endParaRPr lang="en-US" altLang="en-US" sz="1000" smtClean="0"/>
          </a:p>
          <a:p>
            <a:pPr defTabSz="228600" eaLnBrk="1" hangingPunct="1"/>
            <a:r>
              <a:rPr lang="en-US" altLang="en-US" sz="1000" smtClean="0"/>
              <a:t>	• Beware of “Implied” benefits and of beating around the bush....beware of BS</a:t>
            </a:r>
          </a:p>
          <a:p>
            <a:pPr defTabSz="228600" eaLnBrk="1" hangingPunct="1"/>
            <a:r>
              <a:rPr lang="en-US" altLang="en-US" sz="1000" smtClean="0"/>
              <a:t>	• If you are overt in communication you receive full force.   If you utilize an implied</a:t>
            </a:r>
          </a:p>
          <a:p>
            <a:pPr defTabSz="228600" eaLnBrk="1" hangingPunct="1"/>
            <a:r>
              <a:rPr lang="en-US" altLang="en-US" sz="1000" smtClean="0"/>
              <a:t>		benefit, you reduce the net impact of the communication.  To be really simple about it....</a:t>
            </a:r>
          </a:p>
          <a:p>
            <a:pPr defTabSz="228600" eaLnBrk="1" hangingPunct="1"/>
            <a:r>
              <a:rPr lang="en-US" altLang="en-US" sz="1000" smtClean="0"/>
              <a:t>	• Example....a pipe flowing at 100 gal/min.....close the valve half way 50 gal/min</a:t>
            </a:r>
          </a:p>
          <a:p>
            <a:pPr defTabSz="228600" eaLnBrk="1" hangingPunct="1"/>
            <a:r>
              <a:rPr lang="en-US" altLang="en-US" sz="1000" smtClean="0"/>
              <a:t>		- It takes twice as long....it costs twice as much in media</a:t>
            </a:r>
          </a:p>
          <a:p>
            <a:pPr defTabSz="228600" eaLnBrk="1" hangingPunct="1"/>
            <a:r>
              <a:rPr lang="en-US" altLang="en-US" sz="1000" smtClean="0"/>
              <a:t>	• Consumers are overwhelmed…they only use about 2% of the available information</a:t>
            </a:r>
          </a:p>
          <a:p>
            <a:pPr defTabSz="228600" eaLnBrk="1" hangingPunct="1"/>
            <a:r>
              <a:rPr lang="en-US" altLang="en-US" sz="1000" smtClean="0"/>
              <a:t>	• You can not insult someone when talking about their need fulfillment</a:t>
            </a:r>
          </a:p>
          <a:p>
            <a:pPr defTabSz="228600" eaLnBrk="1" hangingPunct="1"/>
            <a:r>
              <a:rPr lang="en-US" altLang="en-US" sz="1000" smtClean="0"/>
              <a:t>	• Don’t show off what you have...tell what you can do for them</a:t>
            </a:r>
          </a:p>
          <a:p>
            <a:pPr defTabSz="228600" eaLnBrk="1" hangingPunct="1"/>
            <a:r>
              <a:rPr lang="en-US" altLang="en-US" sz="1000" b="1" smtClean="0"/>
              <a:t>Increasing Focus On Benefit Causes Many Challenges</a:t>
            </a:r>
          </a:p>
          <a:p>
            <a:pPr defTabSz="228600" eaLnBrk="1" hangingPunct="1"/>
            <a:r>
              <a:rPr lang="en-US" altLang="en-US" sz="1000" smtClean="0"/>
              <a:t>	• Unarticulated benefits</a:t>
            </a:r>
          </a:p>
          <a:p>
            <a:pPr defTabSz="228600" eaLnBrk="1" hangingPunct="1"/>
            <a:r>
              <a:rPr lang="en-US" altLang="en-US" sz="1000" smtClean="0"/>
              <a:t>	• Archetype research where we get in touch with inner child</a:t>
            </a:r>
          </a:p>
          <a:p>
            <a:pPr defTabSz="228600" eaLnBrk="1" hangingPunct="1"/>
            <a:r>
              <a:rPr lang="en-US" altLang="en-US" sz="1000" smtClean="0"/>
              <a:t>	• It’s a challenge in many over worked categories</a:t>
            </a:r>
          </a:p>
          <a:p>
            <a:pPr defTabSz="228600" eaLnBrk="1" hangingPunct="1"/>
            <a:r>
              <a:rPr lang="en-US" altLang="en-US" sz="1000" b="1" smtClean="0"/>
              <a:t>How to find benefits</a:t>
            </a:r>
          </a:p>
          <a:p>
            <a:pPr defTabSz="228600" eaLnBrk="1" hangingPunct="1"/>
            <a:r>
              <a:rPr lang="en-US" altLang="en-US" sz="1000" smtClean="0"/>
              <a:t>	• Love your brand...often times we don’t love them like we should</a:t>
            </a:r>
          </a:p>
          <a:p>
            <a:pPr defTabSz="228600" eaLnBrk="1" hangingPunct="1"/>
            <a:r>
              <a:rPr lang="en-US" altLang="en-US" sz="1000" smtClean="0"/>
              <a:t>	• Answer the question....Don’t Sell Me......Sell Me......</a:t>
            </a:r>
          </a:p>
          <a:p>
            <a:pPr defTabSz="228600" eaLnBrk="1" hangingPunct="1"/>
            <a:r>
              <a:rPr lang="en-US" altLang="en-US" sz="1000" smtClean="0"/>
              <a:t>	• There are always ways to uniquely communicate benefit</a:t>
            </a:r>
          </a:p>
          <a:p>
            <a:pPr defTabSz="228600" eaLnBrk="1" hangingPunct="1"/>
            <a:r>
              <a:rPr lang="en-US" altLang="en-US" sz="1000" smtClean="0"/>
              <a:t>		- Look at the world in a different way..... (Gillette story)</a:t>
            </a:r>
          </a:p>
          <a:p>
            <a:pPr defTabSz="228600" eaLnBrk="1" hangingPunct="1"/>
            <a:r>
              <a:rPr lang="en-US" altLang="en-US" sz="1000" b="1" smtClean="0"/>
              <a:t>Benefits can be EMOTIONAL or RATIONAL</a:t>
            </a:r>
            <a:endParaRPr lang="en-US" altLang="en-US" sz="1000" smtClean="0"/>
          </a:p>
          <a:p>
            <a:pPr defTabSz="228600" eaLnBrk="1" hangingPunct="1"/>
            <a:r>
              <a:rPr lang="en-US" altLang="en-US" sz="1000" smtClean="0"/>
              <a:t>	• We’re not talking about just emotional words</a:t>
            </a:r>
          </a:p>
          <a:p>
            <a:pPr defTabSz="228600" eaLnBrk="1" hangingPunct="1"/>
            <a:r>
              <a:rPr lang="en-US" altLang="en-US" sz="1000" smtClean="0"/>
              <a:t>	• We’re talking about emotional Benefits</a:t>
            </a:r>
          </a:p>
          <a:p>
            <a:pPr defTabSz="228600" eaLnBrk="1" hangingPunct="1"/>
            <a:r>
              <a:rPr lang="en-US" altLang="en-US" sz="1000" smtClean="0"/>
              <a:t>		- Nike....aspirational				- How it’ll make you feel</a:t>
            </a:r>
          </a:p>
          <a:p>
            <a:pPr defTabSz="228600" eaLnBrk="1" hangingPunct="1"/>
            <a:r>
              <a:rPr lang="en-US" altLang="en-US" sz="1000" smtClean="0"/>
              <a:t>	• The more intangible, the more important strategy becomes</a:t>
            </a:r>
          </a:p>
          <a:p>
            <a:pPr defTabSz="228600" eaLnBrk="1" hangingPunct="1"/>
            <a:r>
              <a:rPr lang="en-US" altLang="en-US" sz="1000" b="1" smtClean="0"/>
              <a:t>Overt Visualization of Benefit</a:t>
            </a:r>
            <a:endParaRPr lang="en-US" altLang="en-US" sz="1000" smtClean="0"/>
          </a:p>
          <a:p>
            <a:pPr defTabSz="228600" eaLnBrk="1" hangingPunct="1"/>
            <a:r>
              <a:rPr lang="en-US" altLang="en-US" sz="1000" smtClean="0"/>
              <a:t>	• Magic Moments</a:t>
            </a:r>
          </a:p>
          <a:p>
            <a:pPr defTabSz="228600" eaLnBrk="1" hangingPunct="1"/>
            <a:r>
              <a:rPr lang="en-US" altLang="en-US" sz="1000" smtClean="0"/>
              <a:t>	• Pictures tell the story</a:t>
            </a:r>
          </a:p>
          <a:p>
            <a:pPr defTabSz="228600" eaLnBrk="1" hangingPunct="1"/>
            <a:r>
              <a:rPr lang="en-US" altLang="en-US" sz="1000" smtClean="0"/>
              <a:t>	• Rocket Package</a:t>
            </a:r>
            <a:r>
              <a:rPr lang="en-US" altLang="en-US" sz="1000" i="1" smtClean="0"/>
              <a:t> (Get other great examples)</a:t>
            </a:r>
            <a:endParaRPr lang="en-US" altLang="en-US" sz="1000" smtClean="0"/>
          </a:p>
          <a:p>
            <a:pPr defTabSz="228600" eaLnBrk="1" hangingPunct="1"/>
            <a:r>
              <a:rPr lang="en-US" altLang="en-US" sz="1000" smtClean="0"/>
              <a:t>	• Perfection Game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FCBA946-6DF9-43B1-95EF-0C56EBCE72BB}" type="slidenum">
              <a:rPr lang="en-GB" altLang="en-US"/>
              <a:pPr eaLnBrk="1" hangingPunct="1"/>
              <a:t>11</a:t>
            </a:fld>
            <a:endParaRPr lang="en-GB" alt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A1C988B-6650-408D-8258-C76705FC44A7}" type="slidenum">
              <a:rPr lang="en-GB" altLang="en-US"/>
              <a:pPr eaLnBrk="1" hangingPunct="1"/>
              <a:t>12</a:t>
            </a:fld>
            <a:endParaRPr lang="en-GB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r>
              <a:rPr lang="en-US" altLang="en-US" smtClean="0"/>
              <a:t>If you attribute success to Luck, fortune and chance, you are seeing the end and ignoring the process</a:t>
            </a:r>
          </a:p>
          <a:p>
            <a:pPr eaLnBrk="1" hangingPunct="1"/>
            <a:r>
              <a:rPr lang="en-US" altLang="en-US" smtClean="0"/>
              <a:t>You forget the trials, failures and struggles one encounters, effort put in and faith exercised to realize one’s vision</a:t>
            </a:r>
          </a:p>
          <a:p>
            <a:pPr eaLnBrk="1" hangingPunct="1"/>
            <a:r>
              <a:rPr lang="en-US" altLang="en-US" smtClean="0"/>
              <a:t>In all human effort,  the strength of the effort determines the results, and strength of effort depends on Attitude.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2A05C40-4998-448E-825F-3DCB4F84BC03}" type="slidenum">
              <a:rPr lang="en-US" altLang="en-US"/>
              <a:pPr eaLnBrk="1" hangingPunct="1"/>
              <a:t>20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noFill/>
          <a:ln w="12700"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1689 h 2182"/>
                <a:gd name="T4" fmla="*/ 5590 w 4897"/>
                <a:gd name="T5" fmla="*/ 1689 h 2182"/>
                <a:gd name="T6" fmla="*/ 5590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31753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31754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93519B-3869-4A98-B051-13505F84A5D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3895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EF3B9D-F70B-4A48-B572-81372C2DBDD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0362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1744CE-5220-4D96-9CE7-69A79FC777C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00065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A2DA96-D087-46B7-9A81-935061A889B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535647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8735A-7BC0-41EA-9EEF-F9C4414A653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9319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CC2415-0D69-4F82-8488-0A874A08AC0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6399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A2FF85-6ED6-4660-8166-F8EAE7EEDD1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1507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39492C-A8FB-494F-A347-CCCC528F7E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5532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329FF2-C1C4-401B-9C5B-CAEE4D467C7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4262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1786EB-8C00-46D3-89D0-E8DD1173714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23500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6F7785-F171-49AD-B675-DFFCC4B96EF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57955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848AC1-FFC0-49CF-97DD-9E3B1C6B649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07209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E93553-1E1D-4E65-A9A4-33407CEC5F0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68825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912 h 2182"/>
                <a:gd name="T4" fmla="*/ 5590 w 4897"/>
                <a:gd name="T5" fmla="*/ 912 h 2182"/>
                <a:gd name="T6" fmla="*/ 5590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883 h 2182"/>
                <a:gd name="T4" fmla="*/ 5590 w 4897"/>
                <a:gd name="T5" fmla="*/ 883 h 2182"/>
                <a:gd name="T6" fmla="*/ 5590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26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0727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0728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>
                <a:gd name="T0" fmla="*/ 0 w 29"/>
                <a:gd name="T1" fmla="*/ 1416 h 1416"/>
                <a:gd name="T2" fmla="*/ 29 w 29"/>
                <a:gd name="T3" fmla="*/ 1416 h 1416"/>
                <a:gd name="T4" fmla="*/ 28 w 29"/>
                <a:gd name="T5" fmla="*/ 24 h 1416"/>
                <a:gd name="T6" fmla="*/ 0 w 29"/>
                <a:gd name="T7" fmla="*/ 0 h 1416"/>
                <a:gd name="T8" fmla="*/ 0 w 29"/>
                <a:gd name="T9" fmla="*/ 1416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0729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0730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307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8B9CA0B-FBE9-4993-AAE9-00DB9841A0CC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30734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735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7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8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85800"/>
            <a:ext cx="8534400" cy="4343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8800" b="0" dirty="0" smtClean="0">
                <a:latin typeface="Bernard MT Condensed" panose="02050806060905020404" pitchFamily="18" charset="0"/>
              </a:rPr>
              <a:t>INTERNATIONAL ENTREPRENEURIAL OPPORTUNITIES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2803525"/>
          </a:xfrm>
        </p:spPr>
        <p:txBody>
          <a:bodyPr/>
          <a:lstStyle/>
          <a:p>
            <a:pPr algn="ctr"/>
            <a:r>
              <a:rPr lang="en-GB" altLang="en-US" sz="8000" smtClean="0">
                <a:effectLst/>
              </a:rPr>
              <a:t>Opportunity Creation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524000" y="652463"/>
            <a:ext cx="5867400" cy="55626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4191000" y="1079500"/>
            <a:ext cx="533400" cy="9779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4457700" y="9906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4343400" y="1206500"/>
            <a:ext cx="2286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94" name="Freeform 6"/>
          <p:cNvSpPr>
            <a:spLocks/>
          </p:cNvSpPr>
          <p:nvPr/>
        </p:nvSpPr>
        <p:spPr bwMode="auto">
          <a:xfrm>
            <a:off x="4191000" y="1511300"/>
            <a:ext cx="457200" cy="533400"/>
          </a:xfrm>
          <a:custGeom>
            <a:avLst/>
            <a:gdLst>
              <a:gd name="T0" fmla="*/ 0 w 288"/>
              <a:gd name="T1" fmla="*/ 846772500 h 336"/>
              <a:gd name="T2" fmla="*/ 725805000 w 288"/>
              <a:gd name="T3" fmla="*/ 362902500 h 336"/>
              <a:gd name="T4" fmla="*/ 120967500 w 288"/>
              <a:gd name="T5" fmla="*/ 362902500 h 336"/>
              <a:gd name="T6" fmla="*/ 604837500 w 288"/>
              <a:gd name="T7" fmla="*/ 0 h 336"/>
              <a:gd name="T8" fmla="*/ 241935000 w 288"/>
              <a:gd name="T9" fmla="*/ 0 h 3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8" h="336">
                <a:moveTo>
                  <a:pt x="0" y="336"/>
                </a:moveTo>
                <a:lnTo>
                  <a:pt x="288" y="144"/>
                </a:lnTo>
                <a:lnTo>
                  <a:pt x="48" y="144"/>
                </a:lnTo>
                <a:lnTo>
                  <a:pt x="240" y="0"/>
                </a:lnTo>
                <a:lnTo>
                  <a:pt x="96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2063594" y="1884272"/>
            <a:ext cx="475963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AU" altLang="en-US" sz="4400" dirty="0">
                <a:solidFill>
                  <a:srgbClr val="FF0000"/>
                </a:solidFill>
                <a:latin typeface="Chiller" panose="04020404031007020602" pitchFamily="82" charset="0"/>
              </a:rPr>
              <a:t>Innovators</a:t>
            </a:r>
          </a:p>
          <a:p>
            <a:pPr algn="ctr" eaLnBrk="1" hangingPunct="1"/>
            <a:r>
              <a:rPr lang="en-AU" altLang="en-US" sz="2800" dirty="0">
                <a:solidFill>
                  <a:srgbClr val="FF0000"/>
                </a:solidFill>
                <a:latin typeface="Chiller" panose="04020404031007020602" pitchFamily="82" charset="0"/>
              </a:rPr>
              <a:t>I will change the way things are to suit me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307484" y="3525548"/>
            <a:ext cx="2300432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AU" altLang="en-US" sz="4400" dirty="0">
                <a:solidFill>
                  <a:srgbClr val="FF0000"/>
                </a:solidFill>
                <a:latin typeface="Chiller" panose="04020404031007020602" pitchFamily="82" charset="0"/>
              </a:rPr>
              <a:t>Adaptors</a:t>
            </a:r>
          </a:p>
          <a:p>
            <a:pPr algn="ctr" eaLnBrk="1" hangingPunct="1"/>
            <a:r>
              <a:rPr lang="en-AU" altLang="en-US" sz="2800" dirty="0">
                <a:solidFill>
                  <a:srgbClr val="FF0000"/>
                </a:solidFill>
                <a:latin typeface="Chiller" panose="04020404031007020602" pitchFamily="82" charset="0"/>
              </a:rPr>
              <a:t>I will change to suit </a:t>
            </a:r>
          </a:p>
          <a:p>
            <a:pPr algn="ctr" eaLnBrk="1" hangingPunct="1"/>
            <a:r>
              <a:rPr lang="en-AU" altLang="en-US" sz="2800" dirty="0">
                <a:solidFill>
                  <a:srgbClr val="FF0000"/>
                </a:solidFill>
                <a:latin typeface="Chiller" panose="04020404031007020602" pitchFamily="82" charset="0"/>
              </a:rPr>
              <a:t>the way things </a:t>
            </a:r>
          </a:p>
          <a:p>
            <a:pPr algn="ctr" eaLnBrk="1" hangingPunct="1"/>
            <a:r>
              <a:rPr lang="en-AU" altLang="en-US" sz="2800" dirty="0">
                <a:solidFill>
                  <a:srgbClr val="FF0000"/>
                </a:solidFill>
                <a:latin typeface="Chiller" panose="04020404031007020602" pitchFamily="82" charset="0"/>
              </a:rPr>
              <a:t>are</a:t>
            </a:r>
          </a:p>
        </p:txBody>
      </p:sp>
      <p:sp>
        <p:nvSpPr>
          <p:cNvPr id="12297" name="Freeform 9"/>
          <p:cNvSpPr>
            <a:spLocks/>
          </p:cNvSpPr>
          <p:nvPr/>
        </p:nvSpPr>
        <p:spPr bwMode="auto">
          <a:xfrm>
            <a:off x="1509713" y="2085975"/>
            <a:ext cx="5867400" cy="4114800"/>
          </a:xfrm>
          <a:custGeom>
            <a:avLst/>
            <a:gdLst>
              <a:gd name="T0" fmla="*/ 0 w 3696"/>
              <a:gd name="T1" fmla="*/ 0 h 2592"/>
              <a:gd name="T2" fmla="*/ 2147483647 w 3696"/>
              <a:gd name="T3" fmla="*/ 2147483647 h 2592"/>
              <a:gd name="T4" fmla="*/ 2147483647 w 3696"/>
              <a:gd name="T5" fmla="*/ 0 h 2592"/>
              <a:gd name="T6" fmla="*/ 0 w 3696"/>
              <a:gd name="T7" fmla="*/ 0 h 259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696" h="2592">
                <a:moveTo>
                  <a:pt x="0" y="0"/>
                </a:moveTo>
                <a:lnTo>
                  <a:pt x="1872" y="2592"/>
                </a:lnTo>
                <a:lnTo>
                  <a:pt x="3696" y="0"/>
                </a:lnTo>
                <a:lnTo>
                  <a:pt x="0" y="0"/>
                </a:lnTo>
                <a:close/>
              </a:path>
            </a:pathLst>
          </a:custGeom>
          <a:noFill/>
          <a:ln w="5715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9900CC"/>
                    </a:gs>
                    <a:gs pos="100000">
                      <a:srgbClr val="280036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9921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Creativity is:</a:t>
            </a: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1143000"/>
            <a:ext cx="8229600" cy="5410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400" b="1" u="sng" dirty="0" smtClean="0">
                <a:latin typeface="Papyrus" pitchFamily="66" charset="0"/>
              </a:rPr>
              <a:t>Ability</a:t>
            </a:r>
            <a:endParaRPr lang="en-US" b="1" u="sng" dirty="0" smtClean="0">
              <a:latin typeface="Papyrus" pitchFamily="66" charset="0"/>
            </a:endParaRPr>
          </a:p>
          <a:p>
            <a:pPr lvl="1" eaLnBrk="1" hangingPunct="1">
              <a:defRPr/>
            </a:pPr>
            <a:r>
              <a:rPr lang="en-US" sz="2000" dirty="0" smtClean="0">
                <a:latin typeface="Papyrus" pitchFamily="66" charset="0"/>
              </a:rPr>
              <a:t>to generate ideas,  </a:t>
            </a:r>
            <a:r>
              <a:rPr lang="en-US" altLang="en-US" sz="2000" dirty="0" smtClean="0">
                <a:latin typeface="Papyrus" pitchFamily="66" charset="0"/>
              </a:rPr>
              <a:t>to look at the ordinary and see the extraordinary</a:t>
            </a:r>
            <a:r>
              <a:rPr lang="en-US" sz="2000" dirty="0" smtClean="0">
                <a:latin typeface="Papyrus" pitchFamily="66" charset="0"/>
              </a:rPr>
              <a:t>.</a:t>
            </a:r>
          </a:p>
          <a:p>
            <a:pPr lvl="1" eaLnBrk="1" hangingPunct="1">
              <a:defRPr/>
            </a:pPr>
            <a:r>
              <a:rPr lang="en-GB" sz="2000" dirty="0">
                <a:latin typeface="Papyrus" pitchFamily="66" charset="0"/>
              </a:rPr>
              <a:t>to cast a situation or challenge or problem in a new light and thereby open up the possibilities in it that were not evident before</a:t>
            </a:r>
            <a:r>
              <a:rPr lang="en-GB" sz="2000" dirty="0" smtClean="0">
                <a:latin typeface="Papyrus" pitchFamily="66" charset="0"/>
              </a:rPr>
              <a:t>.</a:t>
            </a:r>
          </a:p>
          <a:p>
            <a:pPr lvl="1" eaLnBrk="1" hangingPunct="1">
              <a:defRPr/>
            </a:pPr>
            <a:r>
              <a:rPr lang="en-GB" sz="2000" dirty="0">
                <a:latin typeface="Papyrus" pitchFamily="66" charset="0"/>
              </a:rPr>
              <a:t>to look at the ordinary and see the extraordinary.</a:t>
            </a:r>
            <a:endParaRPr lang="en-US" sz="2000" dirty="0" smtClean="0">
              <a:latin typeface="Papyrus" pitchFamily="66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400" b="1" u="sng" dirty="0" smtClean="0">
                <a:latin typeface="Papyrus" pitchFamily="66" charset="0"/>
              </a:rPr>
              <a:t>A process</a:t>
            </a:r>
          </a:p>
          <a:p>
            <a:pPr lvl="1" eaLnBrk="1" hangingPunct="1">
              <a:defRPr/>
            </a:pPr>
            <a:r>
              <a:rPr lang="en-US" altLang="en-US" sz="2400" dirty="0" smtClean="0">
                <a:latin typeface="Papyrus" pitchFamily="66" charset="0"/>
              </a:rPr>
              <a:t>of removing old perception that leads to new awareness of reality, </a:t>
            </a:r>
          </a:p>
          <a:p>
            <a:pPr lvl="1" eaLnBrk="1" hangingPunct="1">
              <a:defRPr/>
            </a:pPr>
            <a:r>
              <a:rPr lang="en-US" altLang="en-US" sz="2400" dirty="0" smtClean="0">
                <a:latin typeface="Papyrus" pitchFamily="66" charset="0"/>
              </a:rPr>
              <a:t>of continually improving by refining the existing regime</a:t>
            </a:r>
          </a:p>
          <a:p>
            <a:pPr lvl="1" eaLnBrk="1" hangingPunct="1">
              <a:defRPr/>
            </a:pPr>
            <a:r>
              <a:rPr lang="en-GB" altLang="en-US" sz="2400" dirty="0">
                <a:latin typeface="Papyrus" pitchFamily="66" charset="0"/>
              </a:rPr>
              <a:t>of divergent thinking in search </a:t>
            </a:r>
            <a:r>
              <a:rPr lang="en-GB" altLang="en-US" sz="2400" dirty="0" smtClean="0">
                <a:latin typeface="Papyrus" pitchFamily="66" charset="0"/>
              </a:rPr>
              <a:t>of opportunities.</a:t>
            </a:r>
          </a:p>
          <a:p>
            <a:pPr lvl="1" eaLnBrk="1" hangingPunct="1">
              <a:defRPr/>
            </a:pPr>
            <a:r>
              <a:rPr lang="en-US" altLang="en-US" sz="2400" dirty="0">
                <a:latin typeface="Papyrus" pitchFamily="66" charset="0"/>
              </a:rPr>
              <a:t>of expanding </a:t>
            </a:r>
            <a:r>
              <a:rPr lang="en-US" altLang="en-US" sz="2400" dirty="0" smtClean="0">
                <a:latin typeface="Papyrus" pitchFamily="66" charset="0"/>
              </a:rPr>
              <a:t>possibilities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400" b="1" u="sng" dirty="0" smtClean="0">
                <a:latin typeface="Papyrus" pitchFamily="66" charset="0"/>
              </a:rPr>
              <a:t>An Attitude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Papyrus" pitchFamily="66" charset="0"/>
              </a:rPr>
              <a:t>that accepts change, and is willing to play with ideas and possibilities, and always seeking to improve.</a:t>
            </a:r>
            <a:endParaRPr lang="en-US" altLang="en-US" sz="2400" dirty="0" smtClean="0">
              <a:latin typeface="Papyrus" pitchFamily="66" charset="0"/>
            </a:endParaRPr>
          </a:p>
          <a:p>
            <a:pPr eaLnBrk="1" hangingPunct="1">
              <a:defRPr/>
            </a:pPr>
            <a:endParaRPr lang="en-US" sz="3000" dirty="0" smtClean="0">
              <a:latin typeface="Papyru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500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8" dur="500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1" dur="500"/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244475"/>
            <a:ext cx="9144000" cy="898525"/>
          </a:xfrm>
        </p:spPr>
        <p:txBody>
          <a:bodyPr/>
          <a:lstStyle/>
          <a:p>
            <a:pPr eaLnBrk="1" hangingPunct="1">
              <a:defRPr/>
            </a:pPr>
            <a:r>
              <a:rPr lang="en-GB" b="0" dirty="0" smtClean="0"/>
              <a:t>Some Theories of Creativity</a:t>
            </a:r>
            <a:endParaRPr lang="en-GB" dirty="0" smtClean="0"/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0" y="1371600"/>
            <a:ext cx="91440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en-US" sz="2400" b="1" smtClean="0">
                <a:effectLst/>
              </a:rPr>
              <a:t>Grace - </a:t>
            </a:r>
            <a:r>
              <a:rPr lang="en-GB" altLang="en-US" sz="2400" smtClean="0">
                <a:effectLst/>
              </a:rPr>
              <a:t>creativity is a divine gift, and creative people are geniuses endowed with superhuman potential.</a:t>
            </a:r>
          </a:p>
          <a:p>
            <a:pPr eaLnBrk="1" hangingPunct="1">
              <a:lnSpc>
                <a:spcPct val="80000"/>
              </a:lnSpc>
            </a:pPr>
            <a:endParaRPr lang="en-GB" altLang="en-US" sz="2400" smtClean="0">
              <a:effectLst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n-US" sz="2400" b="1" smtClean="0">
                <a:effectLst/>
              </a:rPr>
              <a:t>Accident - </a:t>
            </a:r>
            <a:r>
              <a:rPr lang="en-GB" altLang="en-US" sz="2400" smtClean="0">
                <a:effectLst/>
              </a:rPr>
              <a:t>the opposite of grace. Creativity arises by chance. 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400" b="1" smtClean="0">
                <a:effectLst/>
              </a:rPr>
              <a:t>Personality - C</a:t>
            </a:r>
            <a:r>
              <a:rPr lang="en-GB" altLang="en-US" sz="2400" smtClean="0">
                <a:effectLst/>
              </a:rPr>
              <a:t>reativity is a natural extension of people's personality, and require an innate ability.</a:t>
            </a:r>
          </a:p>
          <a:p>
            <a:pPr eaLnBrk="1" hangingPunct="1">
              <a:lnSpc>
                <a:spcPct val="80000"/>
              </a:lnSpc>
            </a:pPr>
            <a:endParaRPr lang="en-GB" altLang="en-US" sz="2400" smtClean="0">
              <a:effectLst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n-US" sz="2400" b="1" smtClean="0">
                <a:effectLst/>
              </a:rPr>
              <a:t>Association – </a:t>
            </a:r>
            <a:r>
              <a:rPr lang="en-GB" altLang="en-US" sz="2400" smtClean="0">
                <a:effectLst/>
              </a:rPr>
              <a:t>creativity results from applying procedures from one area to another, and underlies the justification for many creative thinking techniques.</a:t>
            </a:r>
          </a:p>
          <a:p>
            <a:pPr eaLnBrk="1" hangingPunct="1">
              <a:lnSpc>
                <a:spcPct val="80000"/>
              </a:lnSpc>
            </a:pPr>
            <a:endParaRPr lang="en-GB" altLang="en-US" sz="2400" smtClean="0">
              <a:effectLst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n-US" sz="2400" b="1" smtClean="0">
                <a:effectLst/>
              </a:rPr>
              <a:t>Cognitive theory - </a:t>
            </a:r>
            <a:r>
              <a:rPr lang="en-GB" altLang="en-US" sz="2400" smtClean="0">
                <a:effectLst/>
              </a:rPr>
              <a:t>creativity depends on cognitive abilities, such as intelligence, thinking and processing information. 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400" b="1" smtClean="0">
                <a:effectLst/>
              </a:rPr>
              <a:t>The Whole Brain Model - </a:t>
            </a:r>
            <a:r>
              <a:rPr lang="en-GB" altLang="en-US" sz="2400" smtClean="0">
                <a:effectLst/>
              </a:rPr>
              <a:t>creative ideas emerge from the application of the whole brain.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George Batte\Pictures\woman_spin.gif"/>
          <p:cNvPicPr>
            <a:picLocks noGrp="1" noChangeAspect="1" noChangeArrowheads="1" noCrop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19250" y="4763"/>
            <a:ext cx="5137150" cy="68532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1087438"/>
          </a:xfrm>
        </p:spPr>
        <p:txBody>
          <a:bodyPr/>
          <a:lstStyle/>
          <a:p>
            <a:pPr eaLnBrk="1" hangingPunct="1">
              <a:defRPr/>
            </a:pPr>
            <a:r>
              <a:rPr lang="en-US" b="0" smtClean="0"/>
              <a:t>Creative Methods</a:t>
            </a:r>
            <a:endParaRPr lang="en-GB" b="0" smtClean="0"/>
          </a:p>
        </p:txBody>
      </p:sp>
      <p:sp>
        <p:nvSpPr>
          <p:cNvPr id="1843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52400" y="1219200"/>
            <a:ext cx="8839200" cy="5334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altLang="en-US" sz="2400" b="1" smtClean="0">
                <a:effectLst/>
              </a:rPr>
              <a:t>Evolution.</a:t>
            </a:r>
            <a:r>
              <a:rPr lang="en-US" altLang="en-US" sz="2400" smtClean="0">
                <a:effectLst/>
              </a:rPr>
              <a:t> New ideas obtained from existing ideas through slight alterations and modifications. </a:t>
            </a:r>
            <a:endParaRPr lang="en-US" altLang="en-US" sz="2400" b="1" smtClean="0">
              <a:effectLst/>
            </a:endParaRP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altLang="en-US" sz="2400" b="1" smtClean="0">
                <a:effectLst/>
              </a:rPr>
              <a:t>Synthesis ( or combinational creativity).</a:t>
            </a:r>
            <a:r>
              <a:rPr lang="en-US" altLang="en-US" sz="2400" smtClean="0">
                <a:effectLst/>
              </a:rPr>
              <a:t>  Two or more existing ideas that may be entirely different and seemingly unrelated are combined together to generate a new idea that is substantially different from the original ideas.</a:t>
            </a:r>
            <a:endParaRPr lang="en-US" altLang="en-US" sz="2400" b="1" smtClean="0">
              <a:effectLst/>
            </a:endParaRP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altLang="en-US" sz="2400" b="1" smtClean="0">
                <a:effectLst/>
              </a:rPr>
              <a:t>Revolution ( or transformational creativity).</a:t>
            </a:r>
            <a:r>
              <a:rPr lang="en-US" altLang="en-US" sz="2400" smtClean="0">
                <a:effectLst/>
              </a:rPr>
              <a:t> New ideas are a completely departure from the existing mode of thinking; providing a completely new way of thinking that is seemingly unconnected to the conventional thinking. </a:t>
            </a:r>
            <a:endParaRPr lang="en-US" altLang="en-US" sz="2400" b="1" smtClean="0">
              <a:effectLst/>
            </a:endParaRP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altLang="en-US" sz="2400" b="1" smtClean="0">
                <a:effectLst/>
              </a:rPr>
              <a:t>Reapplication.</a:t>
            </a:r>
            <a:r>
              <a:rPr lang="en-US" altLang="en-US" sz="2400" smtClean="0">
                <a:effectLst/>
              </a:rPr>
              <a:t> Old ideas are brought into the current situation, and are used to generate new ideas. </a:t>
            </a:r>
            <a:endParaRPr lang="en-US" altLang="en-US" sz="2400" b="1" smtClean="0">
              <a:effectLst/>
            </a:endParaRP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en-US" altLang="en-US" sz="2400" b="1" smtClean="0">
                <a:effectLst/>
              </a:rPr>
              <a:t>Changing Direction.</a:t>
            </a:r>
            <a:r>
              <a:rPr lang="en-US" altLang="en-US" sz="2400" smtClean="0">
                <a:effectLst/>
              </a:rPr>
              <a:t> Shifting attention from one angle of a problem to another. Exploring the possibility of another solution path when one solution path is not working. </a:t>
            </a:r>
            <a:endParaRPr lang="en-GB" altLang="en-US" sz="240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749" name="Group 173"/>
          <p:cNvGraphicFramePr>
            <a:graphicFrameLocks noGrp="1"/>
          </p:cNvGraphicFramePr>
          <p:nvPr/>
        </p:nvGraphicFramePr>
        <p:xfrm>
          <a:off x="0" y="1219200"/>
          <a:ext cx="8915400" cy="5354639"/>
        </p:xfrm>
        <a:graphic>
          <a:graphicData uri="http://schemas.openxmlformats.org/drawingml/2006/table">
            <a:tbl>
              <a:tblPr/>
              <a:tblGrid>
                <a:gridCol w="4595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9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74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Critical Thinking</a:t>
                      </a:r>
                      <a:endParaRPr kumimoji="0" lang="en-GB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Creative Thinking</a:t>
                      </a: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69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Analyses existing ideas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Generates new ideas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269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Converges on probable solutions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Diverges to new possibilities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269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Vertical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Lateral 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269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Probability is emphasized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Possibilities are emphasized</a:t>
                      </a:r>
                      <a:endParaRPr kumimoji="0" lang="en-GB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269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Judgmental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Suspended judgment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797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Focused -  on the probable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Diffuse – multiples possibilities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647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Objective 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Subjective –  individuals’ views</a:t>
                      </a:r>
                      <a:endParaRPr kumimoji="0" lang="en-GB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8933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Explicit – expressed in words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Tacit – can only be visualised</a:t>
                      </a:r>
                      <a:endParaRPr kumimoji="0" lang="en-GB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4748" name="Rectangle 17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1050925"/>
          </a:xfrm>
        </p:spPr>
        <p:txBody>
          <a:bodyPr/>
          <a:lstStyle/>
          <a:p>
            <a:pPr eaLnBrk="1" hangingPunct="1">
              <a:defRPr/>
            </a:pPr>
            <a:r>
              <a:rPr lang="en-GB" b="0" dirty="0" smtClean="0"/>
              <a:t>Creative Thinking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Some Creative thinking Techniques</a:t>
            </a:r>
            <a:endParaRPr lang="en-GB" smtClean="0"/>
          </a:p>
        </p:txBody>
      </p:sp>
      <p:sp>
        <p:nvSpPr>
          <p:cNvPr id="2765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defRPr/>
            </a:pPr>
            <a:r>
              <a:rPr lang="en-US" sz="2000" b="1" smtClean="0"/>
              <a:t>Brainstorming</a:t>
            </a:r>
          </a:p>
          <a:p>
            <a:pPr marL="990600" lvl="1" indent="-533400" eaLnBrk="1" hangingPunct="1">
              <a:lnSpc>
                <a:spcPct val="80000"/>
              </a:lnSpc>
              <a:defRPr/>
            </a:pPr>
            <a:r>
              <a:rPr lang="en-US" sz="1800" b="1" smtClean="0"/>
              <a:t>Best known and most powerful techniques for creative thinking aiming to:</a:t>
            </a:r>
          </a:p>
          <a:p>
            <a:pPr marL="1371600" lvl="2" indent="-457200" eaLnBrk="1" hangingPunct="1">
              <a:lnSpc>
                <a:spcPct val="80000"/>
              </a:lnSpc>
              <a:defRPr/>
            </a:pPr>
            <a:r>
              <a:rPr lang="en-US" sz="1600" b="1" smtClean="0"/>
              <a:t>to break us out of our habit-bound thinking and </a:t>
            </a:r>
          </a:p>
          <a:p>
            <a:pPr marL="1371600" lvl="2" indent="-457200" eaLnBrk="1" hangingPunct="1">
              <a:lnSpc>
                <a:spcPct val="80000"/>
              </a:lnSpc>
              <a:defRPr/>
            </a:pPr>
            <a:r>
              <a:rPr lang="en-US" sz="1600" b="1" smtClean="0"/>
              <a:t>to produce a set of ideas from which we can choose.</a:t>
            </a:r>
            <a:r>
              <a:rPr lang="en-US" sz="1600" smtClean="0"/>
              <a:t> </a:t>
            </a:r>
            <a:endParaRPr lang="en-US" sz="1600" b="1" smtClean="0"/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en-US" sz="2000" b="1" smtClean="0"/>
              <a:t>Idea Generating Questions</a:t>
            </a:r>
            <a:r>
              <a:rPr lang="en-GB" sz="2000" smtClean="0"/>
              <a:t> </a:t>
            </a:r>
          </a:p>
          <a:p>
            <a:pPr marL="990600" lvl="1" indent="-533400" eaLnBrk="1" hangingPunct="1">
              <a:lnSpc>
                <a:spcPct val="80000"/>
              </a:lnSpc>
              <a:defRPr/>
            </a:pPr>
            <a:r>
              <a:rPr lang="en-US" sz="1800" b="1" smtClean="0"/>
              <a:t>The Journalistic Six</a:t>
            </a:r>
          </a:p>
          <a:p>
            <a:pPr marL="1371600" lvl="2" indent="-457200" eaLnBrk="1" hangingPunct="1">
              <a:lnSpc>
                <a:spcPct val="80000"/>
              </a:lnSpc>
              <a:defRPr/>
            </a:pPr>
            <a:r>
              <a:rPr lang="en-US" sz="1600" b="1" smtClean="0"/>
              <a:t>Who?</a:t>
            </a:r>
            <a:r>
              <a:rPr lang="en-US" sz="1600" smtClean="0"/>
              <a:t> </a:t>
            </a:r>
            <a:r>
              <a:rPr lang="en-US" sz="1600" b="1" smtClean="0"/>
              <a:t>What?</a:t>
            </a:r>
            <a:r>
              <a:rPr lang="en-US" sz="1600" smtClean="0"/>
              <a:t> </a:t>
            </a:r>
            <a:r>
              <a:rPr lang="en-US" sz="1600" b="1" smtClean="0"/>
              <a:t>When?</a:t>
            </a:r>
            <a:r>
              <a:rPr lang="en-US" sz="1600" smtClean="0"/>
              <a:t> </a:t>
            </a:r>
            <a:r>
              <a:rPr lang="en-US" sz="1600" b="1" smtClean="0"/>
              <a:t>Where?</a:t>
            </a:r>
            <a:r>
              <a:rPr lang="en-US" sz="1600" smtClean="0"/>
              <a:t> </a:t>
            </a:r>
            <a:r>
              <a:rPr lang="en-US" sz="1600" b="1" smtClean="0"/>
              <a:t>Why?</a:t>
            </a:r>
            <a:r>
              <a:rPr lang="en-US" sz="1600" smtClean="0"/>
              <a:t> &amp; </a:t>
            </a:r>
            <a:r>
              <a:rPr lang="en-US" sz="1600" b="1" smtClean="0"/>
              <a:t>How?</a:t>
            </a:r>
            <a:r>
              <a:rPr lang="en-US" sz="1600" smtClean="0"/>
              <a:t> </a:t>
            </a:r>
          </a:p>
          <a:p>
            <a:pPr marL="990600" lvl="1" indent="-533400" eaLnBrk="1" hangingPunct="1">
              <a:lnSpc>
                <a:spcPct val="80000"/>
              </a:lnSpc>
              <a:defRPr/>
            </a:pPr>
            <a:r>
              <a:rPr lang="en-US" sz="1800" b="1" smtClean="0"/>
              <a:t>Historical Examination</a:t>
            </a:r>
          </a:p>
          <a:p>
            <a:pPr marL="1371600" lvl="2" indent="-457200" eaLnBrk="1" hangingPunct="1">
              <a:lnSpc>
                <a:spcPct val="80000"/>
              </a:lnSpc>
              <a:defRPr/>
            </a:pPr>
            <a:r>
              <a:rPr lang="en-US" sz="1600" b="1" smtClean="0"/>
              <a:t>Essence.</a:t>
            </a:r>
            <a:r>
              <a:rPr lang="en-US" sz="1600" smtClean="0"/>
              <a:t> </a:t>
            </a:r>
            <a:r>
              <a:rPr lang="en-US" sz="1600" b="1" smtClean="0"/>
              <a:t>Origin.</a:t>
            </a:r>
            <a:r>
              <a:rPr lang="en-US" sz="1600" smtClean="0"/>
              <a:t> </a:t>
            </a:r>
            <a:r>
              <a:rPr lang="en-US" sz="1600" b="1" smtClean="0"/>
              <a:t>Purpose.</a:t>
            </a:r>
            <a:r>
              <a:rPr lang="en-US" sz="1600" smtClean="0"/>
              <a:t> </a:t>
            </a:r>
            <a:r>
              <a:rPr lang="en-US" sz="1600" b="1" smtClean="0"/>
              <a:t>Import.</a:t>
            </a:r>
            <a:r>
              <a:rPr lang="en-US" sz="1600" smtClean="0"/>
              <a:t> </a:t>
            </a:r>
            <a:r>
              <a:rPr lang="en-US" sz="1600" b="1" smtClean="0"/>
              <a:t>Reputation.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en-US" sz="2000" b="1" smtClean="0"/>
              <a:t>Assumption Smashing</a:t>
            </a:r>
          </a:p>
          <a:p>
            <a:pPr marL="1371600" lvl="2" indent="-457200" eaLnBrk="1" hangingPunct="1">
              <a:lnSpc>
                <a:spcPct val="80000"/>
              </a:lnSpc>
              <a:defRPr/>
            </a:pPr>
            <a:r>
              <a:rPr lang="en-US" sz="1600" b="1" smtClean="0"/>
              <a:t>What if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en-US" sz="2000" b="1" smtClean="0"/>
              <a:t>Attribute Analysis.</a:t>
            </a:r>
            <a:r>
              <a:rPr lang="en-GB" sz="2000" smtClean="0"/>
              <a:t> </a:t>
            </a:r>
          </a:p>
          <a:p>
            <a:pPr marL="990600" lvl="1" indent="-533400" eaLnBrk="1" hangingPunct="1">
              <a:lnSpc>
                <a:spcPct val="80000"/>
              </a:lnSpc>
              <a:defRPr/>
            </a:pPr>
            <a:r>
              <a:rPr lang="en-US" sz="1800" smtClean="0"/>
              <a:t>Breaks down a problem, idea, or thing into component parts and thinking about the parts rather than the whole. </a:t>
            </a:r>
            <a:endParaRPr lang="en-GB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Some Creative thinking Techniques</a:t>
            </a:r>
            <a:endParaRPr lang="en-GB" smtClean="0"/>
          </a:p>
        </p:txBody>
      </p:sp>
      <p:sp>
        <p:nvSpPr>
          <p:cNvPr id="2867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defRPr/>
            </a:pPr>
            <a:r>
              <a:rPr lang="en-US" sz="2000" b="1" smtClean="0"/>
              <a:t>Morphological Analysis.</a:t>
            </a:r>
            <a:r>
              <a:rPr lang="en-US" sz="2000" smtClean="0"/>
              <a:t> </a:t>
            </a:r>
          </a:p>
          <a:p>
            <a:pPr marL="990600" lvl="1" indent="-533400" eaLnBrk="1" hangingPunct="1">
              <a:lnSpc>
                <a:spcPct val="80000"/>
              </a:lnSpc>
              <a:defRPr/>
            </a:pPr>
            <a:r>
              <a:rPr lang="en-US" sz="1800" smtClean="0"/>
              <a:t>Builds upon attribute analysis by generating alternatives for each attribute to produce new possibilities.</a:t>
            </a:r>
            <a:r>
              <a:rPr lang="en-GB" sz="1800" smtClean="0"/>
              <a:t> 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en-US" sz="2000" b="1" smtClean="0"/>
              <a:t>Manipulative Verbs.</a:t>
            </a:r>
            <a:r>
              <a:rPr lang="en-US" sz="2000" smtClean="0"/>
              <a:t> </a:t>
            </a:r>
          </a:p>
          <a:p>
            <a:pPr marL="990600" lvl="1" indent="-533400" eaLnBrk="1" hangingPunct="1">
              <a:lnSpc>
                <a:spcPct val="80000"/>
              </a:lnSpc>
              <a:defRPr/>
            </a:pPr>
            <a:r>
              <a:rPr lang="en-US" sz="1800" smtClean="0"/>
              <a:t>Uses a large list of action verbs to stimulate creative thinking</a:t>
            </a:r>
            <a:r>
              <a:rPr lang="en-GB" sz="1800" smtClean="0"/>
              <a:t> 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en-US" sz="2000" b="1" smtClean="0"/>
              <a:t>Problem Reversal</a:t>
            </a:r>
            <a:r>
              <a:rPr lang="en-GB" sz="2000" smtClean="0"/>
              <a:t> 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en-US" sz="2000" b="1" smtClean="0"/>
              <a:t>Forced Analogy.</a:t>
            </a:r>
            <a:r>
              <a:rPr lang="en-US" sz="2000" smtClean="0"/>
              <a:t> </a:t>
            </a:r>
          </a:p>
          <a:p>
            <a:pPr marL="990600" lvl="1" indent="-533400" eaLnBrk="1" hangingPunct="1">
              <a:lnSpc>
                <a:spcPct val="80000"/>
              </a:lnSpc>
              <a:defRPr/>
            </a:pPr>
            <a:r>
              <a:rPr lang="en-US" sz="1800" smtClean="0"/>
              <a:t>compares the unfamiliar or problematic with something familiar and understandable.</a:t>
            </a:r>
            <a:r>
              <a:rPr lang="en-GB" sz="1800" smtClean="0"/>
              <a:t> 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en-US" sz="2000" b="1" smtClean="0"/>
              <a:t>Metaphorical thinking.</a:t>
            </a:r>
          </a:p>
          <a:p>
            <a:pPr marL="990600" lvl="1" indent="-533400" eaLnBrk="1" hangingPunct="1">
              <a:lnSpc>
                <a:spcPct val="80000"/>
              </a:lnSpc>
              <a:defRPr/>
            </a:pPr>
            <a:r>
              <a:rPr lang="en-US" sz="1800" smtClean="0"/>
              <a:t>A metaphor is a comparison between two unlike things, in which one thing is identified with the other.</a:t>
            </a:r>
            <a:r>
              <a:rPr lang="en-GB" sz="1800" smtClean="0"/>
              <a:t> 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en-US" sz="2000" b="1" smtClean="0"/>
              <a:t>Trigger Concepts.</a:t>
            </a:r>
            <a:r>
              <a:rPr lang="en-US" sz="2000" smtClean="0"/>
              <a:t> </a:t>
            </a:r>
          </a:p>
          <a:p>
            <a:pPr marL="990600" lvl="1" indent="-533400" eaLnBrk="1" hangingPunct="1">
              <a:lnSpc>
                <a:spcPct val="80000"/>
              </a:lnSpc>
              <a:defRPr/>
            </a:pPr>
            <a:r>
              <a:rPr lang="en-US" sz="1800" smtClean="0"/>
              <a:t>A trigger concept (or idea seed or random seed) is an idea creating technique operated by bringing an unrelated idea into the problem and forcing connections or similarities between the two. </a:t>
            </a:r>
            <a:endParaRPr lang="en-GB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Myriad-Roman" charset="0"/>
              </a:rPr>
              <a:t>Two sides of culture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b="1">
                <a:latin typeface="FilosofiaRegularLining"/>
                <a:cs typeface="Times New Roman" pitchFamily="18" charset="0"/>
              </a:rPr>
              <a:t>Constructive cultures</a:t>
            </a:r>
            <a:r>
              <a:rPr lang="en-US">
                <a:latin typeface="FilosofiaRegularLining"/>
                <a:cs typeface="Times New Roman" pitchFamily="18" charset="0"/>
              </a:rPr>
              <a:t> </a:t>
            </a:r>
          </a:p>
          <a:p>
            <a:pPr lvl="1">
              <a:lnSpc>
                <a:spcPct val="90000"/>
              </a:lnSpc>
              <a:defRPr/>
            </a:pPr>
            <a:r>
              <a:rPr lang="en-US">
                <a:latin typeface="FilosofiaRegularLining"/>
                <a:cs typeface="Times New Roman" pitchFamily="18" charset="0"/>
              </a:rPr>
              <a:t>reward proactive behaviors that foster innovation, performance, and personal responsibility and accountability.</a:t>
            </a:r>
            <a:endParaRPr lang="en-GB"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b="1">
                <a:latin typeface="FilosofiaRegularLining"/>
                <a:cs typeface="Times New Roman" pitchFamily="18" charset="0"/>
              </a:rPr>
              <a:t>Defensive cultures</a:t>
            </a:r>
            <a:r>
              <a:rPr lang="en-US">
                <a:latin typeface="FilosofiaRegularLining"/>
                <a:cs typeface="Times New Roman" pitchFamily="18" charset="0"/>
              </a:rPr>
              <a:t>, </a:t>
            </a:r>
          </a:p>
          <a:p>
            <a:pPr lvl="1">
              <a:lnSpc>
                <a:spcPct val="90000"/>
              </a:lnSpc>
              <a:defRPr/>
            </a:pPr>
            <a:r>
              <a:rPr lang="en-US">
                <a:latin typeface="FilosofiaRegularLining"/>
                <a:cs typeface="Times New Roman" pitchFamily="18" charset="0"/>
              </a:rPr>
              <a:t>reward inactive or reactive behaviors that focus on maintaining the status quo. They blame others for creating problems because of an innate real desire to look good on the surface.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6199909" y="1828800"/>
            <a:ext cx="2971800" cy="1828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 u="sng" dirty="0" smtClean="0"/>
              <a:t>Entrepreneurial Process</a:t>
            </a:r>
            <a:endParaRPr lang="en-GB" altLang="en-US" b="1" u="sng" dirty="0"/>
          </a:p>
          <a:p>
            <a:pPr algn="ctr" eaLnBrk="1" hangingPunct="1"/>
            <a:r>
              <a:rPr lang="en-GB" altLang="en-US" dirty="0"/>
              <a:t>Idea Generation</a:t>
            </a:r>
          </a:p>
          <a:p>
            <a:pPr algn="ctr" eaLnBrk="1" hangingPunct="1"/>
            <a:r>
              <a:rPr lang="en-GB" altLang="en-US" dirty="0"/>
              <a:t>Evaluation</a:t>
            </a:r>
          </a:p>
          <a:p>
            <a:pPr algn="ctr" eaLnBrk="1" hangingPunct="1"/>
            <a:r>
              <a:rPr lang="en-GB" altLang="en-US" dirty="0"/>
              <a:t>Business Planning</a:t>
            </a:r>
          </a:p>
          <a:p>
            <a:pPr algn="ctr" eaLnBrk="1" hangingPunct="1"/>
            <a:r>
              <a:rPr lang="en-GB" altLang="en-US" dirty="0"/>
              <a:t>Resource Mobilization</a:t>
            </a:r>
          </a:p>
          <a:p>
            <a:pPr algn="ctr" eaLnBrk="1" hangingPunct="1"/>
            <a:r>
              <a:rPr lang="en-GB" altLang="en-US" dirty="0"/>
              <a:t>Implementation</a:t>
            </a:r>
          </a:p>
        </p:txBody>
      </p:sp>
      <p:sp>
        <p:nvSpPr>
          <p:cNvPr id="4099" name="Rectangle 5"/>
          <p:cNvSpPr>
            <a:spLocks noChangeArrowheads="1"/>
          </p:cNvSpPr>
          <p:nvPr/>
        </p:nvSpPr>
        <p:spPr bwMode="auto">
          <a:xfrm>
            <a:off x="1524000" y="3886200"/>
            <a:ext cx="5791200" cy="1905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/>
              <a:t>	</a:t>
            </a:r>
            <a:r>
              <a:rPr lang="en-GB" altLang="en-US" sz="2000" b="1" u="sng"/>
              <a:t>Catalysts</a:t>
            </a:r>
          </a:p>
          <a:p>
            <a:pPr eaLnBrk="1" hangingPunct="1"/>
            <a:r>
              <a:rPr lang="en-GB" altLang="en-US" b="1" u="sng"/>
              <a:t>Social</a:t>
            </a:r>
            <a:r>
              <a:rPr lang="en-GB" altLang="en-US" b="1"/>
              <a:t>		</a:t>
            </a:r>
            <a:r>
              <a:rPr lang="en-GB" altLang="en-US" b="1" u="sng"/>
              <a:t>Organizational</a:t>
            </a:r>
            <a:r>
              <a:rPr lang="en-GB" altLang="en-US" b="1"/>
              <a:t>	</a:t>
            </a:r>
            <a:r>
              <a:rPr lang="en-GB" altLang="en-US" b="1" u="sng"/>
              <a:t>Environmental</a:t>
            </a:r>
          </a:p>
          <a:p>
            <a:pPr eaLnBrk="1" hangingPunct="1"/>
            <a:r>
              <a:rPr lang="en-US" altLang="en-US"/>
              <a:t>Networks	Team		Customers</a:t>
            </a:r>
          </a:p>
          <a:p>
            <a:pPr eaLnBrk="1" hangingPunct="1"/>
            <a:r>
              <a:rPr lang="en-US" altLang="en-US"/>
              <a:t>Parents		Strategy		Suppliers</a:t>
            </a:r>
          </a:p>
          <a:p>
            <a:pPr eaLnBrk="1" hangingPunct="1"/>
            <a:r>
              <a:rPr lang="en-US" altLang="en-US"/>
              <a:t>Family		Structure	Govt. Policy</a:t>
            </a:r>
          </a:p>
          <a:p>
            <a:pPr eaLnBrk="1" hangingPunct="1"/>
            <a:r>
              <a:rPr lang="en-US" altLang="en-US"/>
              <a:t>Role models</a:t>
            </a:r>
            <a:r>
              <a:rPr lang="en-GB" altLang="en-US"/>
              <a:t> 	Culture		Financing</a:t>
            </a:r>
          </a:p>
        </p:txBody>
      </p:sp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0" y="1562100"/>
            <a:ext cx="3429000" cy="2209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 dirty="0"/>
              <a:t>	</a:t>
            </a:r>
            <a:r>
              <a:rPr lang="en-GB" altLang="en-US" b="1" u="sng" dirty="0"/>
              <a:t>Trigger Events</a:t>
            </a:r>
          </a:p>
          <a:p>
            <a:pPr eaLnBrk="1" hangingPunct="1"/>
            <a:r>
              <a:rPr lang="en-GB" altLang="en-US" b="1" u="sng" dirty="0"/>
              <a:t>Push		Pull</a:t>
            </a:r>
            <a:endParaRPr lang="en-US" altLang="en-US" dirty="0"/>
          </a:p>
          <a:p>
            <a:pPr eaLnBrk="1" hangingPunct="1"/>
            <a:r>
              <a:rPr lang="en-US" altLang="en-US" dirty="0"/>
              <a:t>Dissatisfaction	Prestige</a:t>
            </a:r>
          </a:p>
          <a:p>
            <a:pPr eaLnBrk="1" hangingPunct="1"/>
            <a:r>
              <a:rPr lang="en-US" altLang="en-US" dirty="0"/>
              <a:t>Job loss		Wealth</a:t>
            </a:r>
          </a:p>
          <a:p>
            <a:pPr eaLnBrk="1" hangingPunct="1"/>
            <a:r>
              <a:rPr lang="en-US" altLang="en-US" dirty="0"/>
              <a:t>Migration	Peer pressure</a:t>
            </a:r>
          </a:p>
          <a:p>
            <a:pPr eaLnBrk="1" hangingPunct="1"/>
            <a:r>
              <a:rPr lang="en-US" altLang="en-US" dirty="0"/>
              <a:t>No sponsor	Resources</a:t>
            </a:r>
          </a:p>
          <a:p>
            <a:pPr eaLnBrk="1" hangingPunct="1"/>
            <a:r>
              <a:rPr lang="en-US" altLang="en-US" dirty="0"/>
              <a:t>Responsibility</a:t>
            </a:r>
            <a:r>
              <a:rPr lang="en-GB" altLang="en-US" dirty="0"/>
              <a:t> 	Opportunity</a:t>
            </a:r>
          </a:p>
          <a:p>
            <a:pPr eaLnBrk="1" hangingPunct="1"/>
            <a:endParaRPr lang="en-GB" altLang="en-US" dirty="0"/>
          </a:p>
        </p:txBody>
      </p:sp>
      <p:sp>
        <p:nvSpPr>
          <p:cNvPr id="4101" name="Line 9"/>
          <p:cNvSpPr>
            <a:spLocks noChangeShapeType="1"/>
          </p:cNvSpPr>
          <p:nvPr/>
        </p:nvSpPr>
        <p:spPr bwMode="auto">
          <a:xfrm flipV="1">
            <a:off x="3429000" y="2770907"/>
            <a:ext cx="609600" cy="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Line 10"/>
          <p:cNvSpPr>
            <a:spLocks noChangeShapeType="1"/>
          </p:cNvSpPr>
          <p:nvPr/>
        </p:nvSpPr>
        <p:spPr bwMode="auto">
          <a:xfrm flipV="1">
            <a:off x="5105400" y="3657599"/>
            <a:ext cx="0" cy="2286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" name="Rectangle 13"/>
          <p:cNvSpPr>
            <a:spLocks noChangeArrowheads="1"/>
          </p:cNvSpPr>
          <p:nvPr/>
        </p:nvSpPr>
        <p:spPr bwMode="auto">
          <a:xfrm>
            <a:off x="3124200" y="361950"/>
            <a:ext cx="39624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 u="sng"/>
              <a:t>Catalyst – Personal Characteristics</a:t>
            </a:r>
          </a:p>
        </p:txBody>
      </p:sp>
      <p:sp>
        <p:nvSpPr>
          <p:cNvPr id="4104" name="Line 15"/>
          <p:cNvSpPr>
            <a:spLocks noChangeShapeType="1"/>
          </p:cNvSpPr>
          <p:nvPr/>
        </p:nvSpPr>
        <p:spPr bwMode="auto">
          <a:xfrm>
            <a:off x="5105400" y="1142999"/>
            <a:ext cx="0" cy="68579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038600" y="1828799"/>
            <a:ext cx="1877291" cy="1828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 u="sng" dirty="0" smtClean="0"/>
              <a:t>Discovery or</a:t>
            </a:r>
          </a:p>
          <a:p>
            <a:pPr algn="ctr" eaLnBrk="1" hangingPunct="1"/>
            <a:r>
              <a:rPr lang="en-GB" altLang="en-US" b="1" u="sng" dirty="0" smtClean="0"/>
              <a:t>Creation of</a:t>
            </a:r>
          </a:p>
          <a:p>
            <a:pPr algn="ctr" eaLnBrk="1" hangingPunct="1"/>
            <a:r>
              <a:rPr lang="en-GB" altLang="en-US" b="1" u="sng" dirty="0" smtClean="0"/>
              <a:t>Entrepreneurial </a:t>
            </a:r>
          </a:p>
          <a:p>
            <a:pPr algn="ctr" eaLnBrk="1" hangingPunct="1"/>
            <a:r>
              <a:rPr lang="en-GB" altLang="en-US" b="1" u="sng" dirty="0" smtClean="0"/>
              <a:t>Opportunities</a:t>
            </a:r>
          </a:p>
          <a:p>
            <a:pPr algn="ctr" eaLnBrk="1" hangingPunct="1"/>
            <a:endParaRPr lang="en-GB" altLang="en-US" dirty="0" smtClean="0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V="1">
            <a:off x="5915891" y="2770907"/>
            <a:ext cx="28401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 lIns="92075" tIns="46038" rIns="92075" bIns="46038">
            <a:normAutofit fontScale="90000"/>
          </a:bodyPr>
          <a:lstStyle/>
          <a:p>
            <a:pPr>
              <a:defRPr/>
            </a:pPr>
            <a:r>
              <a:rPr lang="en-US" sz="3600" dirty="0"/>
              <a:t>Promoting </a:t>
            </a:r>
            <a:r>
              <a:rPr lang="en-US" sz="3600" dirty="0" smtClean="0"/>
              <a:t>Creative </a:t>
            </a:r>
            <a:r>
              <a:rPr lang="en-US" sz="3600" dirty="0"/>
              <a:t>Behavior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990600"/>
            <a:ext cx="7772400" cy="5562600"/>
          </a:xfrm>
        </p:spPr>
        <p:txBody>
          <a:bodyPr lIns="92075" tIns="46038" rIns="92075" bIns="46038"/>
          <a:lstStyle/>
          <a:p>
            <a:pPr marL="457200" lvl="1" indent="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en-US" sz="3200" dirty="0"/>
              <a:t>Behavior that is rewarded will be repeated</a:t>
            </a:r>
          </a:p>
          <a:p>
            <a:pPr lvl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3200" dirty="0" smtClean="0"/>
              <a:t>Risk taking -- </a:t>
            </a:r>
            <a:r>
              <a:rPr lang="en-US" sz="2400" dirty="0" smtClean="0"/>
              <a:t> willingness to accept failure, success does not come without failure</a:t>
            </a:r>
          </a:p>
          <a:p>
            <a:pPr lvl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dirty="0"/>
              <a:t>A</a:t>
            </a:r>
            <a:r>
              <a:rPr lang="en-US" dirty="0" smtClean="0"/>
              <a:t>ccepting </a:t>
            </a:r>
            <a:r>
              <a:rPr lang="en-US" dirty="0"/>
              <a:t>a trial and error approach, and using brainstorming sessions to generate new </a:t>
            </a:r>
            <a:r>
              <a:rPr lang="en-US" dirty="0" smtClean="0"/>
              <a:t>ideas</a:t>
            </a:r>
          </a:p>
          <a:p>
            <a:pPr lvl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3200" dirty="0" smtClean="0"/>
              <a:t>Empowerment </a:t>
            </a:r>
            <a:r>
              <a:rPr lang="en-US" sz="3200" dirty="0"/>
              <a:t>-- </a:t>
            </a:r>
            <a:r>
              <a:rPr lang="en-US" dirty="0"/>
              <a:t>giving employees the freedom to make decisions increases the flexibility of the firm, improves customer response time, and increases product innovation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Opportunities</a:t>
            </a:r>
            <a:endParaRPr lang="en-GB" dirty="0" smtClean="0"/>
          </a:p>
        </p:txBody>
      </p:sp>
      <p:sp>
        <p:nvSpPr>
          <p:cNvPr id="307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600200"/>
            <a:ext cx="800735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GB" dirty="0" smtClean="0"/>
              <a:t>An </a:t>
            </a:r>
            <a:r>
              <a:rPr lang="en-GB" dirty="0"/>
              <a:t>opportunity has four essential </a:t>
            </a:r>
            <a:r>
              <a:rPr lang="en-GB" dirty="0" smtClean="0"/>
              <a:t>qualities. It is</a:t>
            </a:r>
            <a:endParaRPr lang="en-GB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dirty="0" smtClean="0">
                <a:effectLst/>
              </a:rPr>
              <a:t>Attractive,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dirty="0" smtClean="0">
                <a:effectLst/>
              </a:rPr>
              <a:t>Timely,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dirty="0" smtClean="0">
                <a:effectLst/>
              </a:rPr>
              <a:t>Durable, and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dirty="0" smtClean="0">
                <a:effectLst/>
              </a:rPr>
              <a:t>Anchored in a product, service, or business that creates or adds value for its buyer or end user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Opportunity Discovery Theory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Opportunity Creation Theory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dirty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marL="457200" lvl="1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GB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Types of Opportunities</a:t>
            </a:r>
          </a:p>
        </p:txBody>
      </p:sp>
      <p:graphicFrame>
        <p:nvGraphicFramePr>
          <p:cNvPr id="28675" name="Group 3"/>
          <p:cNvGraphicFramePr>
            <a:graphicFrameLocks noGrp="1"/>
          </p:cNvGraphicFramePr>
          <p:nvPr>
            <p:ph idx="1"/>
          </p:nvPr>
        </p:nvGraphicFramePr>
        <p:xfrm>
          <a:off x="1182688" y="2017713"/>
          <a:ext cx="7772400" cy="4114800"/>
        </p:xfrm>
        <a:graphic>
          <a:graphicData uri="http://schemas.openxmlformats.org/drawingml/2006/table">
            <a:tbl>
              <a:tblPr/>
              <a:tblGrid>
                <a:gridCol w="388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57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anose="020B0604030504040204" pitchFamily="34" charset="0"/>
                          <a:ea typeface="新細明體" pitchFamily="18" charset="-120"/>
                        </a:rPr>
                        <a:t>Perennial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itchFamily="18" charset="-120"/>
                        </a:rPr>
                        <a:t>Cheaper, quicker, higher, quality, more reliable, incrementally better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anose="020B0604030504040204" pitchFamily="34" charset="0"/>
                          <a:ea typeface="新細明體" pitchFamily="18" charset="-120"/>
                        </a:rPr>
                        <a:t>Occasional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itchFamily="18" charset="-120"/>
                        </a:rPr>
                        <a:t>Supply withdrawn, demand surge, new market segment, market holes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7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anose="020B0604030504040204" pitchFamily="34" charset="0"/>
                          <a:ea typeface="新細明體" pitchFamily="18" charset="-120"/>
                        </a:rPr>
                        <a:t>Multiple Cause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itchFamily="18" charset="-120"/>
                        </a:rPr>
                        <a:t>More elderly with more income and more time on their hands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ahoma" panose="020B0604030504040204" pitchFamily="34" charset="0"/>
                          <a:ea typeface="新細明體" pitchFamily="18" charset="-120"/>
                        </a:rPr>
                        <a:t>Multiple Effect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itchFamily="18" charset="-120"/>
                        </a:rPr>
                        <a:t>Increased longevity creates need for</a:t>
                      </a: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itchFamily="18" charset="-120"/>
                        </a:rPr>
                        <a:t>…</a:t>
                      </a: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itchFamily="18" charset="-120"/>
                        </a:rPr>
                        <a:t>, domestic terrorism creates need for</a:t>
                      </a: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itchFamily="18" charset="-120"/>
                        </a:rPr>
                        <a:t>…</a:t>
                      </a:r>
                      <a:r>
                        <a:rPr kumimoji="1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itchFamily="18" charset="-120"/>
                        </a:rPr>
                        <a:t>,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0682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The opportunity Matrix</a:t>
            </a:r>
          </a:p>
        </p:txBody>
      </p:sp>
      <p:graphicFrame>
        <p:nvGraphicFramePr>
          <p:cNvPr id="38915" name="Group 3"/>
          <p:cNvGraphicFramePr>
            <a:graphicFrameLocks noGrp="1"/>
          </p:cNvGraphicFramePr>
          <p:nvPr>
            <p:ph idx="1"/>
          </p:nvPr>
        </p:nvGraphicFramePr>
        <p:xfrm>
          <a:off x="2504048" y="2982351"/>
          <a:ext cx="5877951" cy="3084017"/>
        </p:xfrm>
        <a:graphic>
          <a:graphicData uri="http://schemas.openxmlformats.org/drawingml/2006/table">
            <a:tbl>
              <a:tblPr/>
              <a:tblGrid>
                <a:gridCol w="2938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8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4172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itchFamily="18" charset="-120"/>
                        </a:rPr>
                        <a:t>Highly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itchFamily="18" charset="-120"/>
                        </a:rPr>
                        <a:t>Competitive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itchFamily="18" charset="-120"/>
                        </a:rPr>
                        <a:t>Most small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itchFamily="18" charset="-120"/>
                        </a:rPr>
                        <a:t>Small Business Enterprises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017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itchFamily="18" charset="-120"/>
                        </a:rPr>
                        <a:t>HIGH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itchFamily="18" charset="-120"/>
                        </a:rPr>
                        <a:t>POTENTIAL VENTURES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itchFamily="18" charset="-120"/>
                        </a:rPr>
                        <a:t>The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itchFamily="18" charset="-120"/>
                        </a:rPr>
                        <a:t>Black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新細明體" pitchFamily="18" charset="-120"/>
                        </a:rPr>
                        <a:t>Holes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611560" y="3200400"/>
            <a:ext cx="1949078" cy="116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itchFamily="18" charset="-12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b="1" dirty="0">
                <a:solidFill>
                  <a:srgbClr val="A50021"/>
                </a:solidFill>
              </a:rPr>
              <a:t>Known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b="1" dirty="0">
                <a:solidFill>
                  <a:srgbClr val="A50021"/>
                </a:solidFill>
              </a:rPr>
              <a:t>Concept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b="1" dirty="0"/>
              <a:t>   </a:t>
            </a: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539552" y="4899027"/>
            <a:ext cx="2021086" cy="1165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itchFamily="18" charset="-12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b="1" dirty="0">
                <a:solidFill>
                  <a:srgbClr val="A50021"/>
                </a:solidFill>
              </a:rPr>
              <a:t>Novel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b="1" dirty="0">
                <a:solidFill>
                  <a:srgbClr val="A50021"/>
                </a:solidFill>
              </a:rPr>
              <a:t>Concept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b="1" dirty="0"/>
              <a:t>   </a:t>
            </a:r>
          </a:p>
        </p:txBody>
      </p:sp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3352801" y="2261394"/>
            <a:ext cx="1435100" cy="405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itchFamily="18" charset="-12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b="1" dirty="0">
                <a:solidFill>
                  <a:srgbClr val="A50021"/>
                </a:solidFill>
              </a:rPr>
              <a:t>BIG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dirty="0"/>
              <a:t>   </a:t>
            </a:r>
          </a:p>
        </p:txBody>
      </p:sp>
      <p:sp>
        <p:nvSpPr>
          <p:cNvPr id="24593" name="Rectangle 17"/>
          <p:cNvSpPr>
            <a:spLocks noChangeArrowheads="1"/>
          </p:cNvSpPr>
          <p:nvPr/>
        </p:nvSpPr>
        <p:spPr bwMode="auto">
          <a:xfrm>
            <a:off x="6172200" y="2278856"/>
            <a:ext cx="1501775" cy="54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itchFamily="18" charset="-12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2800" b="1" dirty="0">
                <a:solidFill>
                  <a:srgbClr val="A50021"/>
                </a:solidFill>
              </a:rPr>
              <a:t>SMALL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2800" dirty="0"/>
              <a:t>   </a:t>
            </a:r>
          </a:p>
        </p:txBody>
      </p:sp>
      <p:sp>
        <p:nvSpPr>
          <p:cNvPr id="24594" name="Rectangle 18"/>
          <p:cNvSpPr>
            <a:spLocks noChangeArrowheads="1"/>
          </p:cNvSpPr>
          <p:nvPr/>
        </p:nvSpPr>
        <p:spPr bwMode="auto">
          <a:xfrm>
            <a:off x="3352800" y="1618456"/>
            <a:ext cx="4321175" cy="54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新細明體" pitchFamily="18" charset="-12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dirty="0"/>
              <a:t>REVENUE POTENTIAL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2400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181141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Discovery theory</a:t>
            </a:r>
            <a:endParaRPr lang="en-GB" smtClean="0"/>
          </a:p>
        </p:txBody>
      </p:sp>
      <p:sp>
        <p:nvSpPr>
          <p:cNvPr id="307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Suggests that information improves market understanding and decision-making and helps to: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correctly differentiate between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mtClean="0"/>
              <a:t>high- and low-potential opportunities,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mtClean="0"/>
              <a:t>perceive hidden benefits and risks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mtClean="0"/>
              <a:t>overcome challenges associated with newness and information dissemination.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smtClean="0"/>
              <a:t>Reduce uncertainties and the chances of failure.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 smtClean="0"/>
              <a:t>Opportunity Sources </a:t>
            </a:r>
            <a:r>
              <a:rPr lang="en-GB" sz="2800" dirty="0" smtClean="0">
                <a:effectLst/>
              </a:rPr>
              <a:t>(</a:t>
            </a:r>
            <a:r>
              <a:rPr lang="en-GB" sz="2800" dirty="0" err="1" smtClean="0">
                <a:effectLst/>
              </a:rPr>
              <a:t>Drucker</a:t>
            </a:r>
            <a:r>
              <a:rPr lang="en-GB" sz="2800" dirty="0" smtClean="0">
                <a:effectLst/>
              </a:rPr>
              <a:t>, P. F, 1985)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540750" cy="4876800"/>
          </a:xfrm>
        </p:spPr>
        <p:txBody>
          <a:bodyPr/>
          <a:lstStyle/>
          <a:p>
            <a:pPr eaLnBrk="1" hangingPunct="1">
              <a:defRPr/>
            </a:pPr>
            <a:r>
              <a:rPr lang="en-GB" sz="2400" b="1" dirty="0" smtClean="0">
                <a:effectLst/>
              </a:rPr>
              <a:t>The Unexpected Success</a:t>
            </a:r>
            <a:r>
              <a:rPr lang="en-GB" sz="2400" dirty="0" smtClean="0">
                <a:effectLst/>
              </a:rPr>
              <a:t>, Failure or Unexpected Events.</a:t>
            </a:r>
          </a:p>
          <a:p>
            <a:pPr eaLnBrk="1" hangingPunct="1">
              <a:defRPr/>
            </a:pPr>
            <a:r>
              <a:rPr lang="en-GB" sz="2400" b="1" dirty="0" smtClean="0">
                <a:effectLst/>
              </a:rPr>
              <a:t>Incongruities</a:t>
            </a:r>
            <a:r>
              <a:rPr lang="en-GB" sz="2400" dirty="0" smtClean="0">
                <a:effectLst/>
              </a:rPr>
              <a:t> - discrepancies between “what is” and “what was expected.” are a sign of change that has occurred, and therefore a sign of opportunity.</a:t>
            </a:r>
          </a:p>
          <a:p>
            <a:pPr eaLnBrk="1" hangingPunct="1">
              <a:defRPr/>
            </a:pPr>
            <a:r>
              <a:rPr lang="en-GB" sz="2400" b="1" dirty="0" smtClean="0">
                <a:effectLst/>
              </a:rPr>
              <a:t>Process Needs</a:t>
            </a:r>
          </a:p>
          <a:p>
            <a:pPr eaLnBrk="1" hangingPunct="1">
              <a:defRPr/>
            </a:pPr>
            <a:r>
              <a:rPr lang="en-GB" sz="2400" b="1" dirty="0" smtClean="0">
                <a:effectLst/>
              </a:rPr>
              <a:t>Changing Industry &amp; Market Structure</a:t>
            </a:r>
            <a:r>
              <a:rPr lang="en-GB" sz="2400" dirty="0" smtClean="0">
                <a:effectLst/>
              </a:rPr>
              <a:t> </a:t>
            </a:r>
          </a:p>
          <a:p>
            <a:pPr eaLnBrk="1" hangingPunct="1">
              <a:defRPr/>
            </a:pPr>
            <a:r>
              <a:rPr lang="en-GB" sz="2400" b="1" dirty="0" smtClean="0">
                <a:effectLst/>
              </a:rPr>
              <a:t>Demographics</a:t>
            </a:r>
            <a:r>
              <a:rPr lang="en-GB" sz="2400" dirty="0" smtClean="0">
                <a:effectLst/>
              </a:rPr>
              <a:t> - changes in population size, age structure, composition, employment, educational status, and income. </a:t>
            </a:r>
          </a:p>
          <a:p>
            <a:pPr eaLnBrk="1" hangingPunct="1">
              <a:defRPr/>
            </a:pPr>
            <a:r>
              <a:rPr lang="en-GB" sz="2400" b="1" dirty="0" smtClean="0">
                <a:effectLst/>
              </a:rPr>
              <a:t>Changes in Perceptions:</a:t>
            </a:r>
            <a:r>
              <a:rPr lang="en-GB" sz="2400" dirty="0" smtClean="0">
                <a:effectLst/>
              </a:rPr>
              <a:t> </a:t>
            </a:r>
          </a:p>
          <a:p>
            <a:pPr eaLnBrk="1" hangingPunct="1">
              <a:defRPr/>
            </a:pPr>
            <a:r>
              <a:rPr lang="en-GB" sz="2400" b="1" dirty="0" smtClean="0">
                <a:effectLst/>
              </a:rPr>
              <a:t>New Knowledge:</a:t>
            </a:r>
            <a:r>
              <a:rPr lang="en-GB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Why we can’t see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371600"/>
            <a:ext cx="8616950" cy="5334000"/>
          </a:xfrm>
        </p:spPr>
        <p:txBody>
          <a:bodyPr/>
          <a:lstStyle/>
          <a:p>
            <a:pPr>
              <a:defRPr/>
            </a:pPr>
            <a:r>
              <a:rPr lang="en-GB" sz="2400" b="1" dirty="0">
                <a:effectLst/>
              </a:rPr>
              <a:t>All or nothing thinking</a:t>
            </a:r>
            <a:endParaRPr lang="en-GB" sz="2400" dirty="0">
              <a:effectLst/>
            </a:endParaRPr>
          </a:p>
          <a:p>
            <a:pPr lvl="1">
              <a:defRPr/>
            </a:pPr>
            <a:r>
              <a:rPr lang="en-GB" sz="1800" i="1" dirty="0">
                <a:effectLst/>
              </a:rPr>
              <a:t>If I’m not perfect I have failed Either I do it right or not at all</a:t>
            </a:r>
            <a:endParaRPr lang="en-GB" sz="1800" dirty="0">
              <a:effectLst/>
            </a:endParaRPr>
          </a:p>
          <a:p>
            <a:pPr>
              <a:defRPr/>
            </a:pPr>
            <a:r>
              <a:rPr lang="en-GB" sz="2400" b="1" dirty="0">
                <a:effectLst/>
              </a:rPr>
              <a:t>Mental filter</a:t>
            </a:r>
            <a:endParaRPr lang="en-GB" sz="2400" dirty="0">
              <a:effectLst/>
            </a:endParaRPr>
          </a:p>
          <a:p>
            <a:pPr lvl="1">
              <a:defRPr/>
            </a:pPr>
            <a:r>
              <a:rPr lang="en-GB" sz="1800" dirty="0">
                <a:effectLst/>
              </a:rPr>
              <a:t>Only paying attention to certain types of evidence.</a:t>
            </a:r>
          </a:p>
          <a:p>
            <a:pPr>
              <a:defRPr/>
            </a:pPr>
            <a:r>
              <a:rPr lang="en-GB" sz="2400" b="1" dirty="0">
                <a:effectLst/>
              </a:rPr>
              <a:t>Jumping to conclusions</a:t>
            </a:r>
            <a:endParaRPr lang="en-GB" sz="2400" dirty="0">
              <a:effectLst/>
            </a:endParaRPr>
          </a:p>
          <a:p>
            <a:pPr lvl="1">
              <a:defRPr/>
            </a:pPr>
            <a:r>
              <a:rPr lang="en-GB" sz="1800" i="1" dirty="0">
                <a:effectLst/>
              </a:rPr>
              <a:t>Noticing our failures but not seeing our successes</a:t>
            </a:r>
            <a:endParaRPr lang="en-GB" sz="1800" dirty="0">
              <a:effectLst/>
            </a:endParaRPr>
          </a:p>
          <a:p>
            <a:pPr>
              <a:defRPr/>
            </a:pPr>
            <a:r>
              <a:rPr lang="en-GB" sz="2400" b="1" dirty="0">
                <a:effectLst/>
              </a:rPr>
              <a:t>Overgeneralising</a:t>
            </a:r>
            <a:endParaRPr lang="en-GB" sz="2400" dirty="0">
              <a:effectLst/>
            </a:endParaRPr>
          </a:p>
          <a:p>
            <a:pPr lvl="1">
              <a:defRPr/>
            </a:pPr>
            <a:r>
              <a:rPr lang="en-GB" sz="1800" i="1" dirty="0">
                <a:effectLst/>
              </a:rPr>
              <a:t>“</a:t>
            </a:r>
            <a:r>
              <a:rPr lang="en-GB" sz="1800" b="1" i="1" dirty="0">
                <a:effectLst/>
              </a:rPr>
              <a:t>Everything </a:t>
            </a:r>
            <a:r>
              <a:rPr lang="en-GB" sz="1800" i="1" dirty="0">
                <a:effectLst/>
              </a:rPr>
              <a:t>is </a:t>
            </a:r>
            <a:r>
              <a:rPr lang="en-GB" sz="1800" b="1" i="1" dirty="0">
                <a:effectLst/>
              </a:rPr>
              <a:t>always </a:t>
            </a:r>
            <a:r>
              <a:rPr lang="en-GB" sz="1800" i="1" dirty="0">
                <a:effectLst/>
              </a:rPr>
              <a:t>rubbish”, “</a:t>
            </a:r>
            <a:r>
              <a:rPr lang="en-GB" sz="1800" b="1" i="1" dirty="0">
                <a:effectLst/>
              </a:rPr>
              <a:t>Nothing </a:t>
            </a:r>
            <a:r>
              <a:rPr lang="en-GB" sz="1800" i="1" dirty="0">
                <a:effectLst/>
              </a:rPr>
              <a:t>good </a:t>
            </a:r>
            <a:r>
              <a:rPr lang="en-GB" sz="1800" b="1" i="1" dirty="0">
                <a:effectLst/>
              </a:rPr>
              <a:t>ever </a:t>
            </a:r>
            <a:r>
              <a:rPr lang="en-GB" sz="1800" i="1" dirty="0">
                <a:effectLst/>
              </a:rPr>
              <a:t>happens”, “Ugandans are cheats”</a:t>
            </a:r>
            <a:endParaRPr lang="en-GB" sz="1800" dirty="0">
              <a:effectLst/>
            </a:endParaRPr>
          </a:p>
          <a:p>
            <a:pPr>
              <a:defRPr/>
            </a:pPr>
            <a:r>
              <a:rPr lang="en-GB" sz="2400" b="1" dirty="0">
                <a:effectLst/>
              </a:rPr>
              <a:t>Disqualifying the positive</a:t>
            </a:r>
            <a:endParaRPr lang="en-GB" sz="2400" dirty="0">
              <a:effectLst/>
            </a:endParaRPr>
          </a:p>
          <a:p>
            <a:pPr>
              <a:defRPr/>
            </a:pPr>
            <a:r>
              <a:rPr lang="en-GB" sz="2400" b="1" dirty="0">
                <a:effectLst/>
              </a:rPr>
              <a:t>Magnification (catastrophising) &amp; minimisation</a:t>
            </a:r>
            <a:endParaRPr lang="en-GB" sz="2400" dirty="0">
              <a:effectLst/>
            </a:endParaRPr>
          </a:p>
          <a:p>
            <a:pPr>
              <a:defRPr/>
            </a:pPr>
            <a:r>
              <a:rPr lang="en-GB" sz="2400" b="1" dirty="0">
                <a:effectLst/>
              </a:rPr>
              <a:t>Compulsorising</a:t>
            </a:r>
            <a:endParaRPr lang="en-GB" sz="2400" dirty="0">
              <a:effectLst/>
            </a:endParaRPr>
          </a:p>
          <a:p>
            <a:pPr>
              <a:defRPr/>
            </a:pPr>
            <a:r>
              <a:rPr lang="en-GB" sz="2400" b="1" dirty="0">
                <a:effectLst/>
              </a:rPr>
              <a:t>Internal or External Locus of Control</a:t>
            </a:r>
            <a:endParaRPr lang="en-GB" sz="2400" dirty="0">
              <a:effectLst/>
            </a:endParaRPr>
          </a:p>
          <a:p>
            <a:pPr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800" b="0" smtClean="0"/>
              <a:t>Addressing Opportunity</a:t>
            </a:r>
            <a:endParaRPr lang="en-US" altLang="en-US" sz="4800" b="0" baseline="30000" smtClean="0"/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838200" y="1905000"/>
            <a:ext cx="3924300" cy="419100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defRPr/>
            </a:pPr>
            <a:endParaRPr lang="en-US" altLang="en-US" sz="360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en-US" altLang="en-US" sz="3600" smtClean="0">
              <a:solidFill>
                <a:srgbClr val="FFFFFF"/>
              </a:solidFill>
            </a:endParaRPr>
          </a:p>
        </p:txBody>
      </p:sp>
      <p:sp>
        <p:nvSpPr>
          <p:cNvPr id="11268" name="Oval 4"/>
          <p:cNvSpPr>
            <a:spLocks noChangeArrowheads="1"/>
          </p:cNvSpPr>
          <p:nvPr/>
        </p:nvSpPr>
        <p:spPr bwMode="auto">
          <a:xfrm>
            <a:off x="6327775" y="2952750"/>
            <a:ext cx="1330325" cy="1154113"/>
          </a:xfrm>
          <a:prstGeom prst="ellipse">
            <a:avLst/>
          </a:prstGeom>
          <a:solidFill>
            <a:srgbClr val="FFFFFF"/>
          </a:solidFill>
          <a:ln w="3810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473325" y="2055813"/>
            <a:ext cx="523875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4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endParaRPr lang="en-US" altLang="en-US" sz="2800" b="1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4752975" y="2095500"/>
            <a:ext cx="557213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en-US" sz="4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endParaRPr lang="en-US" altLang="en-US" sz="2800" b="1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057400" y="1600200"/>
            <a:ext cx="446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altLang="en-US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Conventional Thinking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1908175" y="3200400"/>
            <a:ext cx="446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altLang="en-US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Entrepreneurial Thinking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3132138" y="2492375"/>
            <a:ext cx="1511300" cy="0"/>
          </a:xfrm>
          <a:prstGeom prst="line">
            <a:avLst/>
          </a:prstGeom>
          <a:noFill/>
          <a:ln w="57150">
            <a:solidFill>
              <a:srgbClr val="8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202" name="Group 10"/>
          <p:cNvGrpSpPr>
            <a:grpSpLocks/>
          </p:cNvGrpSpPr>
          <p:nvPr/>
        </p:nvGrpSpPr>
        <p:grpSpPr bwMode="auto">
          <a:xfrm>
            <a:off x="2339975" y="4114800"/>
            <a:ext cx="3956050" cy="1511300"/>
            <a:chOff x="1474" y="2840"/>
            <a:chExt cx="2492" cy="952"/>
          </a:xfrm>
        </p:grpSpPr>
        <p:sp>
          <p:nvSpPr>
            <p:cNvPr id="8203" name="Text Box 11"/>
            <p:cNvSpPr txBox="1">
              <a:spLocks noChangeArrowheads="1"/>
            </p:cNvSpPr>
            <p:nvPr/>
          </p:nvSpPr>
          <p:spPr bwMode="auto">
            <a:xfrm>
              <a:off x="1474" y="2953"/>
              <a:ext cx="330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altLang="en-US" sz="4800" b="1">
                  <a:solidFill>
                    <a:srgbClr val="80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</a:t>
              </a:r>
              <a:endParaRPr lang="en-US" altLang="en-US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204" name="Text Box 12"/>
            <p:cNvSpPr txBox="1">
              <a:spLocks noChangeArrowheads="1"/>
            </p:cNvSpPr>
            <p:nvPr/>
          </p:nvSpPr>
          <p:spPr bwMode="auto">
            <a:xfrm>
              <a:off x="3424" y="2973"/>
              <a:ext cx="542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altLang="en-US" sz="4800" b="1">
                  <a:solidFill>
                    <a:srgbClr val="80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B*</a:t>
              </a:r>
              <a:endParaRPr lang="en-US" altLang="en-US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grpSp>
          <p:nvGrpSpPr>
            <p:cNvPr id="11277" name="Group 13"/>
            <p:cNvGrpSpPr>
              <a:grpSpLocks/>
            </p:cNvGrpSpPr>
            <p:nvPr/>
          </p:nvGrpSpPr>
          <p:grpSpPr bwMode="auto">
            <a:xfrm>
              <a:off x="1837" y="2931"/>
              <a:ext cx="544" cy="771"/>
              <a:chOff x="1837" y="2931"/>
              <a:chExt cx="544" cy="771"/>
            </a:xfrm>
          </p:grpSpPr>
          <p:sp>
            <p:nvSpPr>
              <p:cNvPr id="11291" name="Line 14"/>
              <p:cNvSpPr>
                <a:spLocks noChangeShapeType="1"/>
              </p:cNvSpPr>
              <p:nvPr/>
            </p:nvSpPr>
            <p:spPr bwMode="auto">
              <a:xfrm flipV="1">
                <a:off x="1837" y="2931"/>
                <a:ext cx="544" cy="363"/>
              </a:xfrm>
              <a:prstGeom prst="line">
                <a:avLst/>
              </a:prstGeom>
              <a:noFill/>
              <a:ln w="38100">
                <a:solidFill>
                  <a:srgbClr val="8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2" name="Line 15"/>
              <p:cNvSpPr>
                <a:spLocks noChangeShapeType="1"/>
              </p:cNvSpPr>
              <p:nvPr/>
            </p:nvSpPr>
            <p:spPr bwMode="auto">
              <a:xfrm rot="5400000" flipV="1">
                <a:off x="1883" y="3248"/>
                <a:ext cx="408" cy="499"/>
              </a:xfrm>
              <a:prstGeom prst="line">
                <a:avLst/>
              </a:prstGeom>
              <a:noFill/>
              <a:ln w="38100">
                <a:solidFill>
                  <a:srgbClr val="8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278" name="Group 16"/>
            <p:cNvGrpSpPr>
              <a:grpSpLocks/>
            </p:cNvGrpSpPr>
            <p:nvPr/>
          </p:nvGrpSpPr>
          <p:grpSpPr bwMode="auto">
            <a:xfrm rot="10800000">
              <a:off x="2790" y="2931"/>
              <a:ext cx="544" cy="771"/>
              <a:chOff x="1837" y="2931"/>
              <a:chExt cx="544" cy="771"/>
            </a:xfrm>
          </p:grpSpPr>
          <p:sp>
            <p:nvSpPr>
              <p:cNvPr id="11289" name="Line 17"/>
              <p:cNvSpPr>
                <a:spLocks noChangeShapeType="1"/>
              </p:cNvSpPr>
              <p:nvPr/>
            </p:nvSpPr>
            <p:spPr bwMode="auto">
              <a:xfrm flipV="1">
                <a:off x="1837" y="2931"/>
                <a:ext cx="544" cy="363"/>
              </a:xfrm>
              <a:prstGeom prst="line">
                <a:avLst/>
              </a:prstGeom>
              <a:noFill/>
              <a:ln w="38100">
                <a:solidFill>
                  <a:srgbClr val="8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0" name="Line 18"/>
              <p:cNvSpPr>
                <a:spLocks noChangeShapeType="1"/>
              </p:cNvSpPr>
              <p:nvPr/>
            </p:nvSpPr>
            <p:spPr bwMode="auto">
              <a:xfrm rot="5400000" flipV="1">
                <a:off x="1883" y="3248"/>
                <a:ext cx="408" cy="499"/>
              </a:xfrm>
              <a:prstGeom prst="line">
                <a:avLst/>
              </a:prstGeom>
              <a:noFill/>
              <a:ln w="38100">
                <a:solidFill>
                  <a:srgbClr val="8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279" name="Group 19"/>
            <p:cNvGrpSpPr>
              <a:grpSpLocks/>
            </p:cNvGrpSpPr>
            <p:nvPr/>
          </p:nvGrpSpPr>
          <p:grpSpPr bwMode="auto">
            <a:xfrm>
              <a:off x="2517" y="2840"/>
              <a:ext cx="136" cy="952"/>
              <a:chOff x="4513" y="3022"/>
              <a:chExt cx="136" cy="952"/>
            </a:xfrm>
          </p:grpSpPr>
          <p:sp>
            <p:nvSpPr>
              <p:cNvPr id="11280" name="Line 20"/>
              <p:cNvSpPr>
                <a:spLocks noChangeShapeType="1"/>
              </p:cNvSpPr>
              <p:nvPr/>
            </p:nvSpPr>
            <p:spPr bwMode="auto">
              <a:xfrm flipH="1">
                <a:off x="4513" y="3884"/>
                <a:ext cx="91" cy="9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1" name="Line 21"/>
              <p:cNvSpPr>
                <a:spLocks noChangeShapeType="1"/>
              </p:cNvSpPr>
              <p:nvPr/>
            </p:nvSpPr>
            <p:spPr bwMode="auto">
              <a:xfrm flipH="1" flipV="1">
                <a:off x="4558" y="3793"/>
                <a:ext cx="46" cy="9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2" name="Line 22"/>
              <p:cNvSpPr>
                <a:spLocks noChangeShapeType="1"/>
              </p:cNvSpPr>
              <p:nvPr/>
            </p:nvSpPr>
            <p:spPr bwMode="auto">
              <a:xfrm flipV="1">
                <a:off x="4558" y="3702"/>
                <a:ext cx="91" cy="9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3" name="Line 23"/>
              <p:cNvSpPr>
                <a:spLocks noChangeShapeType="1"/>
              </p:cNvSpPr>
              <p:nvPr/>
            </p:nvSpPr>
            <p:spPr bwMode="auto">
              <a:xfrm flipH="1" flipV="1">
                <a:off x="4558" y="3612"/>
                <a:ext cx="91" cy="9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4" name="Line 24"/>
              <p:cNvSpPr>
                <a:spLocks noChangeShapeType="1"/>
              </p:cNvSpPr>
              <p:nvPr/>
            </p:nvSpPr>
            <p:spPr bwMode="auto">
              <a:xfrm flipV="1">
                <a:off x="4558" y="3475"/>
                <a:ext cx="91" cy="13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5" name="Line 25"/>
              <p:cNvSpPr>
                <a:spLocks noChangeShapeType="1"/>
              </p:cNvSpPr>
              <p:nvPr/>
            </p:nvSpPr>
            <p:spPr bwMode="auto">
              <a:xfrm flipH="1" flipV="1">
                <a:off x="4558" y="3339"/>
                <a:ext cx="91" cy="1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6" name="Line 26"/>
              <p:cNvSpPr>
                <a:spLocks noChangeShapeType="1"/>
              </p:cNvSpPr>
              <p:nvPr/>
            </p:nvSpPr>
            <p:spPr bwMode="auto">
              <a:xfrm flipV="1">
                <a:off x="4558" y="3249"/>
                <a:ext cx="91" cy="9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7" name="Line 27"/>
              <p:cNvSpPr>
                <a:spLocks noChangeShapeType="1"/>
              </p:cNvSpPr>
              <p:nvPr/>
            </p:nvSpPr>
            <p:spPr bwMode="auto">
              <a:xfrm flipH="1" flipV="1">
                <a:off x="4558" y="3113"/>
                <a:ext cx="91" cy="1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8" name="Line 28"/>
              <p:cNvSpPr>
                <a:spLocks noChangeShapeType="1"/>
              </p:cNvSpPr>
              <p:nvPr/>
            </p:nvSpPr>
            <p:spPr bwMode="auto">
              <a:xfrm flipV="1">
                <a:off x="4558" y="3022"/>
                <a:ext cx="91" cy="9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 build="p"/>
    </p:bldLst>
  </p:timing>
</p:sld>
</file>

<file path=ppt/theme/theme1.xml><?xml version="1.0" encoding="utf-8"?>
<a:theme xmlns:a="http://schemas.openxmlformats.org/drawingml/2006/main" name="Glass Layers">
  <a:themeElements>
    <a:clrScheme name="Glass Layers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Glass Layer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lass Layers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Layers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1249</TotalTime>
  <Words>1644</Words>
  <Application>Microsoft Office PowerPoint</Application>
  <PresentationFormat>On-screen Show (4:3)</PresentationFormat>
  <Paragraphs>232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2" baseType="lpstr">
      <vt:lpstr>Arial</vt:lpstr>
      <vt:lpstr>Arial Black</vt:lpstr>
      <vt:lpstr>Bernard MT Condensed</vt:lpstr>
      <vt:lpstr>Chiller</vt:lpstr>
      <vt:lpstr>FilosofiaRegularLining</vt:lpstr>
      <vt:lpstr>Myriad-Roman</vt:lpstr>
      <vt:lpstr>Papyrus</vt:lpstr>
      <vt:lpstr>新細明體</vt:lpstr>
      <vt:lpstr>Tahoma</vt:lpstr>
      <vt:lpstr>Times New Roman</vt:lpstr>
      <vt:lpstr>Wingdings</vt:lpstr>
      <vt:lpstr>Glass Layers</vt:lpstr>
      <vt:lpstr>INTERNATIONAL ENTREPRENEURIAL OPPORTUNITIES</vt:lpstr>
      <vt:lpstr>PowerPoint Presentation</vt:lpstr>
      <vt:lpstr>Opportunities</vt:lpstr>
      <vt:lpstr>Types of Opportunities</vt:lpstr>
      <vt:lpstr>The opportunity Matrix</vt:lpstr>
      <vt:lpstr>Discovery theory</vt:lpstr>
      <vt:lpstr>Opportunity Sources (Drucker, P. F, 1985)</vt:lpstr>
      <vt:lpstr>Why we can’t see</vt:lpstr>
      <vt:lpstr>Addressing Opportunity</vt:lpstr>
      <vt:lpstr>Opportunity Creation</vt:lpstr>
      <vt:lpstr>PowerPoint Presentation</vt:lpstr>
      <vt:lpstr>Creativity is:</vt:lpstr>
      <vt:lpstr>Some Theories of Creativity</vt:lpstr>
      <vt:lpstr>PowerPoint Presentation</vt:lpstr>
      <vt:lpstr>Creative Methods</vt:lpstr>
      <vt:lpstr>Creative Thinking</vt:lpstr>
      <vt:lpstr>Some Creative thinking Techniques</vt:lpstr>
      <vt:lpstr>Some Creative thinking Techniques</vt:lpstr>
      <vt:lpstr>Two sides of culture</vt:lpstr>
      <vt:lpstr>Promoting Creative Behavior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George Batte</dc:creator>
  <cp:lastModifiedBy>Admin</cp:lastModifiedBy>
  <cp:revision>24</cp:revision>
  <dcterms:created xsi:type="dcterms:W3CDTF">2009-12-25T21:57:36Z</dcterms:created>
  <dcterms:modified xsi:type="dcterms:W3CDTF">2023-01-21T19:22:05Z</dcterms:modified>
</cp:coreProperties>
</file>