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9" r:id="rId3"/>
    <p:sldId id="281" r:id="rId4"/>
    <p:sldId id="284" r:id="rId5"/>
    <p:sldId id="285" r:id="rId6"/>
    <p:sldId id="257" r:id="rId7"/>
    <p:sldId id="275" r:id="rId8"/>
    <p:sldId id="278" r:id="rId9"/>
    <p:sldId id="262" r:id="rId10"/>
    <p:sldId id="279" r:id="rId11"/>
    <p:sldId id="264" r:id="rId12"/>
    <p:sldId id="265" r:id="rId13"/>
    <p:sldId id="270" r:id="rId14"/>
    <p:sldId id="280" r:id="rId15"/>
    <p:sldId id="271" r:id="rId16"/>
    <p:sldId id="272" r:id="rId17"/>
    <p:sldId id="273" r:id="rId18"/>
    <p:sldId id="274" r:id="rId19"/>
    <p:sldId id="282" r:id="rId20"/>
    <p:sldId id="283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76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029C04-6017-48E5-8736-EB5BC97CA23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2E1110-AAF7-4020-91B3-3445CF28B89E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52700" y="381000"/>
            <a:ext cx="1828800" cy="13716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5638800" cy="6629400"/>
          </a:xfrm>
          <a:noFill/>
        </p:spPr>
        <p:txBody>
          <a:bodyPr/>
          <a:lstStyle/>
          <a:p>
            <a:pPr defTabSz="228600" eaLnBrk="1" hangingPunct="1"/>
            <a:r>
              <a:rPr lang="en-US" altLang="en-US" sz="1000" b="1" smtClean="0"/>
              <a:t>What Is A Benefit:</a:t>
            </a:r>
            <a:r>
              <a:rPr lang="en-US" altLang="en-US" sz="1000" smtClean="0"/>
              <a:t>  </a:t>
            </a:r>
          </a:p>
          <a:p>
            <a:pPr defTabSz="228600" eaLnBrk="1" hangingPunct="1"/>
            <a:r>
              <a:rPr lang="en-US" altLang="en-US" sz="1000" smtClean="0"/>
              <a:t>	• How the new product or service will serve the customer.</a:t>
            </a:r>
          </a:p>
          <a:p>
            <a:pPr defTabSz="228600" eaLnBrk="1" hangingPunct="1"/>
            <a:r>
              <a:rPr lang="en-US" altLang="en-US" sz="1000" smtClean="0"/>
              <a:t>	• What’s in it for ME!</a:t>
            </a:r>
          </a:p>
          <a:p>
            <a:pPr defTabSz="228600" eaLnBrk="1" hangingPunct="1"/>
            <a:r>
              <a:rPr lang="en-US" altLang="en-US" sz="1000" smtClean="0"/>
              <a:t>	• What will the product do to improve, enhance, or change for the better the quality of life.</a:t>
            </a:r>
          </a:p>
          <a:p>
            <a:pPr defTabSz="228600" eaLnBrk="1" hangingPunct="1"/>
            <a:r>
              <a:rPr lang="en-US" altLang="en-US" sz="1000" smtClean="0"/>
              <a:t>	• Benefits listen to the wants and needs of customers</a:t>
            </a:r>
          </a:p>
          <a:p>
            <a:pPr defTabSz="228600" eaLnBrk="1" hangingPunct="1"/>
            <a:r>
              <a:rPr lang="en-US" altLang="en-US" sz="1000" b="1" smtClean="0"/>
              <a:t>Overtly Articulate Benefits</a:t>
            </a:r>
            <a:endParaRPr lang="en-US" altLang="en-US" sz="1000" smtClean="0"/>
          </a:p>
          <a:p>
            <a:pPr defTabSz="228600" eaLnBrk="1" hangingPunct="1"/>
            <a:r>
              <a:rPr lang="en-US" altLang="en-US" sz="1000" smtClean="0"/>
              <a:t>	• Beware of “Implied” benefits and of beating around the bush....beware of BS</a:t>
            </a:r>
          </a:p>
          <a:p>
            <a:pPr defTabSz="228600" eaLnBrk="1" hangingPunct="1"/>
            <a:r>
              <a:rPr lang="en-US" altLang="en-US" sz="1000" smtClean="0"/>
              <a:t>	• If you are overt in communication you receive full force.   If you utilize an implied</a:t>
            </a:r>
          </a:p>
          <a:p>
            <a:pPr defTabSz="228600" eaLnBrk="1" hangingPunct="1"/>
            <a:r>
              <a:rPr lang="en-US" altLang="en-US" sz="1000" smtClean="0"/>
              <a:t>		benefit, you reduce the net impact of the communication.  To be really simple about it....</a:t>
            </a:r>
          </a:p>
          <a:p>
            <a:pPr defTabSz="228600" eaLnBrk="1" hangingPunct="1"/>
            <a:r>
              <a:rPr lang="en-US" altLang="en-US" sz="1000" smtClean="0"/>
              <a:t>	• Example....a pipe flowing at 100 gal/min.....close the valve half way 50 gal/min</a:t>
            </a:r>
          </a:p>
          <a:p>
            <a:pPr defTabSz="228600" eaLnBrk="1" hangingPunct="1"/>
            <a:r>
              <a:rPr lang="en-US" altLang="en-US" sz="1000" smtClean="0"/>
              <a:t>		- It takes twice as long....it costs twice as much in media</a:t>
            </a:r>
          </a:p>
          <a:p>
            <a:pPr defTabSz="228600" eaLnBrk="1" hangingPunct="1"/>
            <a:r>
              <a:rPr lang="en-US" altLang="en-US" sz="1000" smtClean="0"/>
              <a:t>	• Consumers are overwhelmed…they only use about 2% of the available information</a:t>
            </a:r>
          </a:p>
          <a:p>
            <a:pPr defTabSz="228600" eaLnBrk="1" hangingPunct="1"/>
            <a:r>
              <a:rPr lang="en-US" altLang="en-US" sz="1000" smtClean="0"/>
              <a:t>	• You can not insult someone when talking about their need fulfillment</a:t>
            </a:r>
          </a:p>
          <a:p>
            <a:pPr defTabSz="228600" eaLnBrk="1" hangingPunct="1"/>
            <a:r>
              <a:rPr lang="en-US" altLang="en-US" sz="1000" smtClean="0"/>
              <a:t>	• Don’t show off what you have...tell what you can do for them</a:t>
            </a:r>
          </a:p>
          <a:p>
            <a:pPr defTabSz="228600" eaLnBrk="1" hangingPunct="1"/>
            <a:r>
              <a:rPr lang="en-US" altLang="en-US" sz="1000" b="1" smtClean="0"/>
              <a:t>Increasing Focus On Benefit Causes Many Challenges</a:t>
            </a:r>
          </a:p>
          <a:p>
            <a:pPr defTabSz="228600" eaLnBrk="1" hangingPunct="1"/>
            <a:r>
              <a:rPr lang="en-US" altLang="en-US" sz="1000" smtClean="0"/>
              <a:t>	• Unarticulated benefits</a:t>
            </a:r>
          </a:p>
          <a:p>
            <a:pPr defTabSz="228600" eaLnBrk="1" hangingPunct="1"/>
            <a:r>
              <a:rPr lang="en-US" altLang="en-US" sz="1000" smtClean="0"/>
              <a:t>	• Archetype research where we get in touch with inner child</a:t>
            </a:r>
          </a:p>
          <a:p>
            <a:pPr defTabSz="228600" eaLnBrk="1" hangingPunct="1"/>
            <a:r>
              <a:rPr lang="en-US" altLang="en-US" sz="1000" smtClean="0"/>
              <a:t>	• It’s a challenge in many over worked categories</a:t>
            </a:r>
          </a:p>
          <a:p>
            <a:pPr defTabSz="228600" eaLnBrk="1" hangingPunct="1"/>
            <a:r>
              <a:rPr lang="en-US" altLang="en-US" sz="1000" b="1" smtClean="0"/>
              <a:t>How to find benefits</a:t>
            </a:r>
          </a:p>
          <a:p>
            <a:pPr defTabSz="228600" eaLnBrk="1" hangingPunct="1"/>
            <a:r>
              <a:rPr lang="en-US" altLang="en-US" sz="1000" smtClean="0"/>
              <a:t>	• Love your brand...often times we don’t love them like we should</a:t>
            </a:r>
          </a:p>
          <a:p>
            <a:pPr defTabSz="228600" eaLnBrk="1" hangingPunct="1"/>
            <a:r>
              <a:rPr lang="en-US" altLang="en-US" sz="1000" smtClean="0"/>
              <a:t>	• Answer the question....Don’t Sell Me......Sell Me......</a:t>
            </a:r>
          </a:p>
          <a:p>
            <a:pPr defTabSz="228600" eaLnBrk="1" hangingPunct="1"/>
            <a:r>
              <a:rPr lang="en-US" altLang="en-US" sz="1000" smtClean="0"/>
              <a:t>	• There are always ways to uniquely communicate benefit</a:t>
            </a:r>
          </a:p>
          <a:p>
            <a:pPr defTabSz="228600" eaLnBrk="1" hangingPunct="1"/>
            <a:r>
              <a:rPr lang="en-US" altLang="en-US" sz="1000" smtClean="0"/>
              <a:t>		- Look at the world in a different way..... (Gillette story)</a:t>
            </a:r>
          </a:p>
          <a:p>
            <a:pPr defTabSz="228600" eaLnBrk="1" hangingPunct="1"/>
            <a:r>
              <a:rPr lang="en-US" altLang="en-US" sz="1000" b="1" smtClean="0"/>
              <a:t>Benefits can be EMOTIONAL or RATIONAL</a:t>
            </a:r>
            <a:endParaRPr lang="en-US" altLang="en-US" sz="1000" smtClean="0"/>
          </a:p>
          <a:p>
            <a:pPr defTabSz="228600" eaLnBrk="1" hangingPunct="1"/>
            <a:r>
              <a:rPr lang="en-US" altLang="en-US" sz="1000" smtClean="0"/>
              <a:t>	• We’re not talking about just emotional words</a:t>
            </a:r>
          </a:p>
          <a:p>
            <a:pPr defTabSz="228600" eaLnBrk="1" hangingPunct="1"/>
            <a:r>
              <a:rPr lang="en-US" altLang="en-US" sz="1000" smtClean="0"/>
              <a:t>	• We’re talking about emotional Benefits</a:t>
            </a:r>
          </a:p>
          <a:p>
            <a:pPr defTabSz="228600" eaLnBrk="1" hangingPunct="1"/>
            <a:r>
              <a:rPr lang="en-US" altLang="en-US" sz="1000" smtClean="0"/>
              <a:t>		- Nike....aspirational				- How it’ll make you feel</a:t>
            </a:r>
          </a:p>
          <a:p>
            <a:pPr defTabSz="228600" eaLnBrk="1" hangingPunct="1"/>
            <a:r>
              <a:rPr lang="en-US" altLang="en-US" sz="1000" smtClean="0"/>
              <a:t>	• The more intangible, the more important strategy becomes</a:t>
            </a:r>
          </a:p>
          <a:p>
            <a:pPr defTabSz="228600" eaLnBrk="1" hangingPunct="1"/>
            <a:r>
              <a:rPr lang="en-US" altLang="en-US" sz="1000" b="1" smtClean="0"/>
              <a:t>Overt Visualization of Benefit</a:t>
            </a:r>
            <a:endParaRPr lang="en-US" altLang="en-US" sz="1000" smtClean="0"/>
          </a:p>
          <a:p>
            <a:pPr defTabSz="228600" eaLnBrk="1" hangingPunct="1"/>
            <a:r>
              <a:rPr lang="en-US" altLang="en-US" sz="1000" smtClean="0"/>
              <a:t>	• Magic Moments</a:t>
            </a:r>
          </a:p>
          <a:p>
            <a:pPr defTabSz="228600" eaLnBrk="1" hangingPunct="1"/>
            <a:r>
              <a:rPr lang="en-US" altLang="en-US" sz="1000" smtClean="0"/>
              <a:t>	• Pictures tell the story</a:t>
            </a:r>
          </a:p>
          <a:p>
            <a:pPr defTabSz="228600" eaLnBrk="1" hangingPunct="1"/>
            <a:r>
              <a:rPr lang="en-US" altLang="en-US" sz="1000" smtClean="0"/>
              <a:t>	• Rocket Package</a:t>
            </a:r>
            <a:r>
              <a:rPr lang="en-US" altLang="en-US" sz="1000" i="1" smtClean="0"/>
              <a:t> (Get other great examples)</a:t>
            </a:r>
            <a:endParaRPr lang="en-US" altLang="en-US" sz="1000" smtClean="0"/>
          </a:p>
          <a:p>
            <a:pPr defTabSz="228600" eaLnBrk="1" hangingPunct="1"/>
            <a:r>
              <a:rPr lang="en-US" altLang="en-US" sz="1000" smtClean="0"/>
              <a:t>	• Perfection Game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CBA946-6DF9-43B1-95EF-0C56EBCE72BB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1C988B-6650-408D-8258-C76705FC44A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If you attribute success to Luck, fortune and chance, you are seeing the end and ignoring the process</a:t>
            </a:r>
          </a:p>
          <a:p>
            <a:pPr eaLnBrk="1" hangingPunct="1"/>
            <a:r>
              <a:rPr lang="en-US" altLang="en-US" smtClean="0"/>
              <a:t>You forget the trials, failures and struggles one encounters, effort put in and faith exercised to realize one’s vision</a:t>
            </a:r>
          </a:p>
          <a:p>
            <a:pPr eaLnBrk="1" hangingPunct="1"/>
            <a:r>
              <a:rPr lang="en-US" altLang="en-US" smtClean="0"/>
              <a:t>In all human effort,  the strength of the effort determines the results, and strength of effort depends on Attitude.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A05C40-4998-448E-825F-3DCB4F84BC03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noFill/>
          <a:ln w="12700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17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3519B-3869-4A98-B051-13505F84A5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89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F3B9D-F70B-4A48-B572-81372C2DB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6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744CE-5220-4D96-9CE7-69A79FC777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06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2DA96-D087-46B7-9A81-935061A889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356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8735A-7BC0-41EA-9EEF-F9C4414A65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31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C2415-0D69-4F82-8488-0A874A08AC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639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2FF85-6ED6-4660-8166-F8EAE7EEDD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50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9492C-A8FB-494F-A347-CCCC528F7E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3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29FF2-C1C4-401B-9C5B-CAEE4D467C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426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786EB-8C00-46D3-89D0-E8DD117371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50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F7785-F171-49AD-B675-DFFCC4B96E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95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48AC1-FFC0-49CF-97DD-9E3B1C6B64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720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93553-1E1D-4E65-A9A4-33407CEC5F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82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07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8B9CA0B-FBE9-4993-AAE9-00DB9841A0CC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307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534400" cy="4343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8800" b="0" dirty="0" smtClean="0">
                <a:latin typeface="Bernard MT Condensed" panose="02050806060905020404" pitchFamily="18" charset="0"/>
              </a:rPr>
              <a:t>INTERNATIONAL ENTREPRENEURIAL OPPORTUNITIES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2803525"/>
          </a:xfrm>
        </p:spPr>
        <p:txBody>
          <a:bodyPr/>
          <a:lstStyle/>
          <a:p>
            <a:pPr algn="ctr"/>
            <a:r>
              <a:rPr lang="en-GB" altLang="en-US" sz="8000" smtClean="0">
                <a:effectLst/>
              </a:rPr>
              <a:t>Opportunity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0" y="652463"/>
            <a:ext cx="5867400" cy="556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191000" y="1079500"/>
            <a:ext cx="533400" cy="977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457700" y="990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343400" y="1206500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4191000" y="1511300"/>
            <a:ext cx="457200" cy="533400"/>
          </a:xfrm>
          <a:custGeom>
            <a:avLst/>
            <a:gdLst>
              <a:gd name="T0" fmla="*/ 0 w 288"/>
              <a:gd name="T1" fmla="*/ 846772500 h 336"/>
              <a:gd name="T2" fmla="*/ 725805000 w 288"/>
              <a:gd name="T3" fmla="*/ 362902500 h 336"/>
              <a:gd name="T4" fmla="*/ 120967500 w 288"/>
              <a:gd name="T5" fmla="*/ 362902500 h 336"/>
              <a:gd name="T6" fmla="*/ 604837500 w 288"/>
              <a:gd name="T7" fmla="*/ 0 h 336"/>
              <a:gd name="T8" fmla="*/ 241935000 w 288"/>
              <a:gd name="T9" fmla="*/ 0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8" h="336">
                <a:moveTo>
                  <a:pt x="0" y="336"/>
                </a:moveTo>
                <a:lnTo>
                  <a:pt x="288" y="144"/>
                </a:lnTo>
                <a:lnTo>
                  <a:pt x="48" y="144"/>
                </a:lnTo>
                <a:lnTo>
                  <a:pt x="240" y="0"/>
                </a:lnTo>
                <a:lnTo>
                  <a:pt x="9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63594" y="1884272"/>
            <a:ext cx="47596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 dirty="0">
                <a:solidFill>
                  <a:srgbClr val="FF0000"/>
                </a:solidFill>
                <a:latin typeface="Chiller" panose="04020404031007020602" pitchFamily="82" charset="0"/>
              </a:rPr>
              <a:t>Innovators</a:t>
            </a:r>
          </a:p>
          <a:p>
            <a:pPr algn="ctr" eaLnBrk="1" hangingPunct="1"/>
            <a:r>
              <a:rPr lang="en-AU" altLang="en-US" sz="2800" dirty="0">
                <a:solidFill>
                  <a:srgbClr val="FF0000"/>
                </a:solidFill>
                <a:latin typeface="Chiller" panose="04020404031007020602" pitchFamily="82" charset="0"/>
              </a:rPr>
              <a:t>I will change the way things are to suit me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07484" y="3525548"/>
            <a:ext cx="230043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AU" altLang="en-US" sz="4400" dirty="0">
                <a:solidFill>
                  <a:srgbClr val="FF0000"/>
                </a:solidFill>
                <a:latin typeface="Chiller" panose="04020404031007020602" pitchFamily="82" charset="0"/>
              </a:rPr>
              <a:t>Adaptors</a:t>
            </a:r>
          </a:p>
          <a:p>
            <a:pPr algn="ctr" eaLnBrk="1" hangingPunct="1"/>
            <a:r>
              <a:rPr lang="en-AU" altLang="en-US" sz="2800" dirty="0">
                <a:solidFill>
                  <a:srgbClr val="FF0000"/>
                </a:solidFill>
                <a:latin typeface="Chiller" panose="04020404031007020602" pitchFamily="82" charset="0"/>
              </a:rPr>
              <a:t>I will change to suit </a:t>
            </a:r>
          </a:p>
          <a:p>
            <a:pPr algn="ctr" eaLnBrk="1" hangingPunct="1"/>
            <a:r>
              <a:rPr lang="en-AU" altLang="en-US" sz="2800" dirty="0">
                <a:solidFill>
                  <a:srgbClr val="FF0000"/>
                </a:solidFill>
                <a:latin typeface="Chiller" panose="04020404031007020602" pitchFamily="82" charset="0"/>
              </a:rPr>
              <a:t>the way things </a:t>
            </a:r>
          </a:p>
          <a:p>
            <a:pPr algn="ctr" eaLnBrk="1" hangingPunct="1"/>
            <a:r>
              <a:rPr lang="en-AU" altLang="en-US" sz="2800" dirty="0">
                <a:solidFill>
                  <a:srgbClr val="FF0000"/>
                </a:solidFill>
                <a:latin typeface="Chiller" panose="04020404031007020602" pitchFamily="82" charset="0"/>
              </a:rPr>
              <a:t>are</a:t>
            </a:r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>
            <a:off x="1509713" y="2085975"/>
            <a:ext cx="5867400" cy="4114800"/>
          </a:xfrm>
          <a:custGeom>
            <a:avLst/>
            <a:gdLst>
              <a:gd name="T0" fmla="*/ 0 w 3696"/>
              <a:gd name="T1" fmla="*/ 0 h 2592"/>
              <a:gd name="T2" fmla="*/ 2147483647 w 3696"/>
              <a:gd name="T3" fmla="*/ 2147483647 h 2592"/>
              <a:gd name="T4" fmla="*/ 2147483647 w 3696"/>
              <a:gd name="T5" fmla="*/ 0 h 2592"/>
              <a:gd name="T6" fmla="*/ 0 w 3696"/>
              <a:gd name="T7" fmla="*/ 0 h 2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96" h="2592">
                <a:moveTo>
                  <a:pt x="0" y="0"/>
                </a:moveTo>
                <a:lnTo>
                  <a:pt x="1872" y="2592"/>
                </a:lnTo>
                <a:lnTo>
                  <a:pt x="3696" y="0"/>
                </a:lnTo>
                <a:lnTo>
                  <a:pt x="0" y="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00CC"/>
                    </a:gs>
                    <a:gs pos="100000">
                      <a:srgbClr val="280036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921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Creativity is: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u="sng" dirty="0" smtClean="0">
                <a:latin typeface="Papyrus" pitchFamily="66" charset="0"/>
              </a:rPr>
              <a:t>Ability</a:t>
            </a:r>
            <a:endParaRPr lang="en-US" b="1" u="sng" dirty="0" smtClean="0">
              <a:latin typeface="Papyrus" pitchFamily="66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latin typeface="Papyrus" pitchFamily="66" charset="0"/>
              </a:rPr>
              <a:t>to generate ideas,  </a:t>
            </a:r>
            <a:r>
              <a:rPr lang="en-US" altLang="en-US" sz="2000" dirty="0" smtClean="0">
                <a:latin typeface="Papyrus" pitchFamily="66" charset="0"/>
              </a:rPr>
              <a:t>to look at the ordinary and see the extraordinary</a:t>
            </a:r>
            <a:r>
              <a:rPr lang="en-US" sz="2000" dirty="0" smtClean="0">
                <a:latin typeface="Papyru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GB" sz="2000" dirty="0">
                <a:latin typeface="Papyrus" pitchFamily="66" charset="0"/>
              </a:rPr>
              <a:t>to cast a situation or challenge or problem in a new light and thereby open up the possibilities in it that were not evident before</a:t>
            </a:r>
            <a:r>
              <a:rPr lang="en-GB" sz="2000" dirty="0" smtClean="0">
                <a:latin typeface="Papyru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GB" sz="2000" dirty="0">
                <a:latin typeface="Papyrus" pitchFamily="66" charset="0"/>
              </a:rPr>
              <a:t>to look at the ordinary and see the extraordinary.</a:t>
            </a:r>
            <a:endParaRPr lang="en-US" sz="2000" dirty="0" smtClean="0">
              <a:latin typeface="Papyrus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u="sng" dirty="0" smtClean="0">
                <a:latin typeface="Papyrus" pitchFamily="66" charset="0"/>
              </a:rPr>
              <a:t>A process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Papyrus" pitchFamily="66" charset="0"/>
              </a:rPr>
              <a:t>of removing old perception that leads to new awareness of reality, 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Papyrus" pitchFamily="66" charset="0"/>
              </a:rPr>
              <a:t>of continually improving by refining the existing regime</a:t>
            </a:r>
          </a:p>
          <a:p>
            <a:pPr lvl="1" eaLnBrk="1" hangingPunct="1">
              <a:defRPr/>
            </a:pPr>
            <a:r>
              <a:rPr lang="en-GB" altLang="en-US" sz="2400" dirty="0">
                <a:latin typeface="Papyrus" pitchFamily="66" charset="0"/>
              </a:rPr>
              <a:t>of divergent thinking in search </a:t>
            </a:r>
            <a:r>
              <a:rPr lang="en-GB" altLang="en-US" sz="2400" dirty="0" smtClean="0">
                <a:latin typeface="Papyrus" pitchFamily="66" charset="0"/>
              </a:rPr>
              <a:t>of opportunities.</a:t>
            </a:r>
          </a:p>
          <a:p>
            <a:pPr lvl="1" eaLnBrk="1" hangingPunct="1">
              <a:defRPr/>
            </a:pPr>
            <a:r>
              <a:rPr lang="en-US" altLang="en-US" sz="2400" dirty="0">
                <a:latin typeface="Papyrus" pitchFamily="66" charset="0"/>
              </a:rPr>
              <a:t>of expanding </a:t>
            </a:r>
            <a:r>
              <a:rPr lang="en-US" altLang="en-US" sz="2400" dirty="0" smtClean="0">
                <a:latin typeface="Papyrus" pitchFamily="66" charset="0"/>
              </a:rPr>
              <a:t>possibilities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u="sng" dirty="0" smtClean="0">
                <a:latin typeface="Papyrus" pitchFamily="66" charset="0"/>
              </a:rPr>
              <a:t>An Attitude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Papyrus" pitchFamily="66" charset="0"/>
              </a:rPr>
              <a:t>that accepts change, and is willing to play with ideas and possibilities, and always seeking to improve.</a:t>
            </a:r>
            <a:endParaRPr lang="en-US" altLang="en-US" sz="2400" dirty="0" smtClean="0">
              <a:latin typeface="Papyrus" pitchFamily="66" charset="0"/>
            </a:endParaRPr>
          </a:p>
          <a:p>
            <a:pPr eaLnBrk="1" hangingPunct="1">
              <a:defRPr/>
            </a:pPr>
            <a:endParaRPr lang="en-US" sz="3000" dirty="0" smtClean="0">
              <a:latin typeface="Papyru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9144000" cy="898525"/>
          </a:xfrm>
        </p:spPr>
        <p:txBody>
          <a:bodyPr/>
          <a:lstStyle/>
          <a:p>
            <a:pPr eaLnBrk="1" hangingPunct="1">
              <a:defRPr/>
            </a:pPr>
            <a:r>
              <a:rPr lang="en-GB" b="0" dirty="0" smtClean="0"/>
              <a:t>Some Theories of Creativity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Grace - </a:t>
            </a:r>
            <a:r>
              <a:rPr lang="en-GB" altLang="en-US" sz="2400" smtClean="0">
                <a:effectLst/>
              </a:rPr>
              <a:t>creativity is a divine gift, and creative people are geniuses endowed with superhuman potential.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Accident - </a:t>
            </a:r>
            <a:r>
              <a:rPr lang="en-GB" altLang="en-US" sz="2400" smtClean="0">
                <a:effectLst/>
              </a:rPr>
              <a:t>the opposite of grace. Creativity arises by chance.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Personality - C</a:t>
            </a:r>
            <a:r>
              <a:rPr lang="en-GB" altLang="en-US" sz="2400" smtClean="0">
                <a:effectLst/>
              </a:rPr>
              <a:t>reativity is a natural extension of people's personality, and require an innate ability.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Association – </a:t>
            </a:r>
            <a:r>
              <a:rPr lang="en-GB" altLang="en-US" sz="2400" smtClean="0">
                <a:effectLst/>
              </a:rPr>
              <a:t>creativity results from applying procedures from one area to another, and underlies the justification for many creative thinking techniques.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Cognitive theory - </a:t>
            </a:r>
            <a:r>
              <a:rPr lang="en-GB" altLang="en-US" sz="2400" smtClean="0">
                <a:effectLst/>
              </a:rPr>
              <a:t>creativity depends on cognitive abilities, such as intelligence, thinking and processing information.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smtClean="0">
                <a:effectLst/>
              </a:rPr>
              <a:t>The Whole Brain Model - </a:t>
            </a:r>
            <a:r>
              <a:rPr lang="en-GB" altLang="en-US" sz="2400" smtClean="0">
                <a:effectLst/>
              </a:rPr>
              <a:t>creative ideas emerge from the application of the whole brain.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George Batte\Pictures\woman_spin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4763"/>
            <a:ext cx="5137150" cy="685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87438"/>
          </a:xfrm>
        </p:spPr>
        <p:txBody>
          <a:bodyPr/>
          <a:lstStyle/>
          <a:p>
            <a:pPr eaLnBrk="1" hangingPunct="1">
              <a:defRPr/>
            </a:pPr>
            <a:r>
              <a:rPr lang="en-US" b="0" smtClean="0"/>
              <a:t>Creative Methods</a:t>
            </a:r>
            <a:endParaRPr lang="en-GB" b="0" smtClean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219200"/>
            <a:ext cx="88392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400" b="1" smtClean="0">
                <a:effectLst/>
              </a:rPr>
              <a:t>Evolution.</a:t>
            </a:r>
            <a:r>
              <a:rPr lang="en-US" altLang="en-US" sz="2400" smtClean="0">
                <a:effectLst/>
              </a:rPr>
              <a:t> New ideas obtained from existing ideas through slight alterations and modifications. </a:t>
            </a:r>
            <a:endParaRPr lang="en-US" altLang="en-US" sz="2400" b="1" smtClean="0">
              <a:effectLst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400" b="1" smtClean="0">
                <a:effectLst/>
              </a:rPr>
              <a:t>Synthesis ( or combinational creativity).</a:t>
            </a:r>
            <a:r>
              <a:rPr lang="en-US" altLang="en-US" sz="2400" smtClean="0">
                <a:effectLst/>
              </a:rPr>
              <a:t>  Two or more existing ideas that may be entirely different and seemingly unrelated are combined together to generate a new idea that is substantially different from the original ideas.</a:t>
            </a:r>
            <a:endParaRPr lang="en-US" altLang="en-US" sz="2400" b="1" smtClean="0">
              <a:effectLst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400" b="1" smtClean="0">
                <a:effectLst/>
              </a:rPr>
              <a:t>Revolution ( or transformational creativity).</a:t>
            </a:r>
            <a:r>
              <a:rPr lang="en-US" altLang="en-US" sz="2400" smtClean="0">
                <a:effectLst/>
              </a:rPr>
              <a:t> New ideas are a completely departure from the existing mode of thinking; providing a completely new way of thinking that is seemingly unconnected to the conventional thinking. </a:t>
            </a:r>
            <a:endParaRPr lang="en-US" altLang="en-US" sz="2400" b="1" smtClean="0">
              <a:effectLst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400" b="1" smtClean="0">
                <a:effectLst/>
              </a:rPr>
              <a:t>Reapplication.</a:t>
            </a:r>
            <a:r>
              <a:rPr lang="en-US" altLang="en-US" sz="2400" smtClean="0">
                <a:effectLst/>
              </a:rPr>
              <a:t> Old ideas are brought into the current situation, and are used to generate new ideas. </a:t>
            </a:r>
            <a:endParaRPr lang="en-US" altLang="en-US" sz="2400" b="1" smtClean="0">
              <a:effectLst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altLang="en-US" sz="2400" b="1" smtClean="0">
                <a:effectLst/>
              </a:rPr>
              <a:t>Changing Direction.</a:t>
            </a:r>
            <a:r>
              <a:rPr lang="en-US" altLang="en-US" sz="2400" smtClean="0">
                <a:effectLst/>
              </a:rPr>
              <a:t> Shifting attention from one angle of a problem to another. Exploring the possibility of another solution path when one solution path is not working. </a:t>
            </a:r>
            <a:endParaRPr lang="en-GB" altLang="en-US" sz="24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49" name="Group 173"/>
          <p:cNvGraphicFramePr>
            <a:graphicFrameLocks noGrp="1"/>
          </p:cNvGraphicFramePr>
          <p:nvPr/>
        </p:nvGraphicFramePr>
        <p:xfrm>
          <a:off x="0" y="1219200"/>
          <a:ext cx="8915400" cy="5354639"/>
        </p:xfrm>
        <a:graphic>
          <a:graphicData uri="http://schemas.openxmlformats.org/drawingml/2006/table">
            <a:tbl>
              <a:tblPr/>
              <a:tblGrid>
                <a:gridCol w="459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4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Critical Thinking</a:t>
                      </a:r>
                      <a:endParaRPr kumimoji="0" lang="en-GB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Creative Thinking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Analyses existing ideas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Generates new ideas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Converges on probable solutions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Diverges to new possibilities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Vertical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Lateral 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 is emphasized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Possibilities are emphasized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6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Judgmental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Suspended judgment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9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Focused -  on the probable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Diffuse – multiples possibilities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4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Objective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Subjective –  individuals’ views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933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Explicit – expressed in words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Tacit – can only be visualised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748" name="Rectangle 17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50925"/>
          </a:xfrm>
        </p:spPr>
        <p:txBody>
          <a:bodyPr/>
          <a:lstStyle/>
          <a:p>
            <a:pPr eaLnBrk="1" hangingPunct="1">
              <a:defRPr/>
            </a:pPr>
            <a:r>
              <a:rPr lang="en-GB" b="0" dirty="0" smtClean="0"/>
              <a:t>Creative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Some Creative thinking Techniques</a:t>
            </a:r>
            <a:endParaRPr lang="en-GB" smtClean="0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Brainstorming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b="1" smtClean="0"/>
              <a:t>Best known and most powerful techniques for creative thinking aiming to: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b="1" smtClean="0"/>
              <a:t>to break us out of our habit-bound thinking and 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b="1" smtClean="0"/>
              <a:t>to produce a set of ideas from which we can choose.</a:t>
            </a:r>
            <a:r>
              <a:rPr lang="en-US" sz="1600" smtClean="0"/>
              <a:t> </a:t>
            </a:r>
            <a:endParaRPr lang="en-US" sz="1600" b="1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Idea Generating Questions</a:t>
            </a:r>
            <a:r>
              <a:rPr lang="en-GB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b="1" smtClean="0"/>
              <a:t>The Journalistic Six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b="1" smtClean="0"/>
              <a:t>Who?</a:t>
            </a:r>
            <a:r>
              <a:rPr lang="en-US" sz="1600" smtClean="0"/>
              <a:t> </a:t>
            </a:r>
            <a:r>
              <a:rPr lang="en-US" sz="1600" b="1" smtClean="0"/>
              <a:t>What?</a:t>
            </a:r>
            <a:r>
              <a:rPr lang="en-US" sz="1600" smtClean="0"/>
              <a:t> </a:t>
            </a:r>
            <a:r>
              <a:rPr lang="en-US" sz="1600" b="1" smtClean="0"/>
              <a:t>When?</a:t>
            </a:r>
            <a:r>
              <a:rPr lang="en-US" sz="1600" smtClean="0"/>
              <a:t> </a:t>
            </a:r>
            <a:r>
              <a:rPr lang="en-US" sz="1600" b="1" smtClean="0"/>
              <a:t>Where?</a:t>
            </a:r>
            <a:r>
              <a:rPr lang="en-US" sz="1600" smtClean="0"/>
              <a:t> </a:t>
            </a:r>
            <a:r>
              <a:rPr lang="en-US" sz="1600" b="1" smtClean="0"/>
              <a:t>Why?</a:t>
            </a:r>
            <a:r>
              <a:rPr lang="en-US" sz="1600" smtClean="0"/>
              <a:t> &amp; </a:t>
            </a:r>
            <a:r>
              <a:rPr lang="en-US" sz="1600" b="1" smtClean="0"/>
              <a:t>How?</a:t>
            </a:r>
            <a:r>
              <a:rPr lang="en-US" sz="16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b="1" smtClean="0"/>
              <a:t>Historical Examination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b="1" smtClean="0"/>
              <a:t>Essence.</a:t>
            </a:r>
            <a:r>
              <a:rPr lang="en-US" sz="1600" smtClean="0"/>
              <a:t> </a:t>
            </a:r>
            <a:r>
              <a:rPr lang="en-US" sz="1600" b="1" smtClean="0"/>
              <a:t>Origin.</a:t>
            </a:r>
            <a:r>
              <a:rPr lang="en-US" sz="1600" smtClean="0"/>
              <a:t> </a:t>
            </a:r>
            <a:r>
              <a:rPr lang="en-US" sz="1600" b="1" smtClean="0"/>
              <a:t>Purpose.</a:t>
            </a:r>
            <a:r>
              <a:rPr lang="en-US" sz="1600" smtClean="0"/>
              <a:t> </a:t>
            </a:r>
            <a:r>
              <a:rPr lang="en-US" sz="1600" b="1" smtClean="0"/>
              <a:t>Import.</a:t>
            </a:r>
            <a:r>
              <a:rPr lang="en-US" sz="1600" smtClean="0"/>
              <a:t> </a:t>
            </a:r>
            <a:r>
              <a:rPr lang="en-US" sz="1600" b="1" smtClean="0"/>
              <a:t>Reputation.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Assumption Smashing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1600" b="1" smtClean="0"/>
              <a:t>What if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Attribute Analysis.</a:t>
            </a:r>
            <a:r>
              <a:rPr lang="en-GB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Breaks down a problem, idea, or thing into component parts and thinking about the parts rather than the whole. </a:t>
            </a: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Some Creative thinking Techniques</a:t>
            </a:r>
            <a:endParaRPr lang="en-GB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Morphological Analysis.</a:t>
            </a:r>
            <a:r>
              <a:rPr lang="en-US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Builds upon attribute analysis by generating alternatives for each attribute to produce new possibilities.</a:t>
            </a:r>
            <a:r>
              <a:rPr lang="en-GB" sz="1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Manipulative Verbs.</a:t>
            </a:r>
            <a:r>
              <a:rPr lang="en-US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Uses a large list of action verbs to stimulate creative thinking</a:t>
            </a:r>
            <a:r>
              <a:rPr lang="en-GB" sz="1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Problem Reversal</a:t>
            </a:r>
            <a:r>
              <a:rPr lang="en-GB" sz="20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Forced Analogy.</a:t>
            </a:r>
            <a:r>
              <a:rPr lang="en-US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compares the unfamiliar or problematic with something familiar and understandable.</a:t>
            </a:r>
            <a:r>
              <a:rPr lang="en-GB" sz="1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Metaphorical thinking.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A metaphor is a comparison between two unlike things, in which one thing is identified with the other.</a:t>
            </a:r>
            <a:r>
              <a:rPr lang="en-GB" sz="18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b="1" smtClean="0"/>
              <a:t>Trigger Concepts.</a:t>
            </a:r>
            <a:r>
              <a:rPr lang="en-US" sz="2000" smtClean="0"/>
              <a:t>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1800" smtClean="0"/>
              <a:t>A trigger concept (or idea seed or random seed) is an idea creating technique operated by bringing an unrelated idea into the problem and forcing connections or similarities between the two. </a:t>
            </a: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Myriad-Roman" charset="0"/>
              </a:rPr>
              <a:t>Two sides of culture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>
                <a:latin typeface="FilosofiaRegularLining"/>
                <a:cs typeface="Times New Roman" pitchFamily="18" charset="0"/>
              </a:rPr>
              <a:t>Constructive cultures</a:t>
            </a:r>
            <a:r>
              <a:rPr lang="en-US">
                <a:latin typeface="FilosofiaRegularLining"/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>
                <a:latin typeface="FilosofiaRegularLining"/>
                <a:cs typeface="Times New Roman" pitchFamily="18" charset="0"/>
              </a:rPr>
              <a:t>reward proactive behaviors that foster innovation, performance, and personal responsibility and accountability.</a:t>
            </a:r>
            <a:endParaRPr lang="en-GB"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b="1">
                <a:latin typeface="FilosofiaRegularLining"/>
                <a:cs typeface="Times New Roman" pitchFamily="18" charset="0"/>
              </a:rPr>
              <a:t>Defensive cultures</a:t>
            </a:r>
            <a:r>
              <a:rPr lang="en-US">
                <a:latin typeface="FilosofiaRegularLining"/>
                <a:cs typeface="Times New Roman" pitchFamily="18" charset="0"/>
              </a:rPr>
              <a:t>, </a:t>
            </a:r>
          </a:p>
          <a:p>
            <a:pPr lvl="1">
              <a:lnSpc>
                <a:spcPct val="90000"/>
              </a:lnSpc>
              <a:defRPr/>
            </a:pPr>
            <a:r>
              <a:rPr lang="en-US">
                <a:latin typeface="FilosofiaRegularLining"/>
                <a:cs typeface="Times New Roman" pitchFamily="18" charset="0"/>
              </a:rPr>
              <a:t>reward inactive or reactive behaviors that focus on maintaining the status quo. They blame others for creating problems because of an innate real desire to look good on the surface.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199909" y="1828800"/>
            <a:ext cx="2971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u="sng" dirty="0" smtClean="0"/>
              <a:t>Entrepreneurial Process</a:t>
            </a:r>
            <a:endParaRPr lang="en-GB" altLang="en-US" b="1" u="sng" dirty="0"/>
          </a:p>
          <a:p>
            <a:pPr algn="ctr" eaLnBrk="1" hangingPunct="1"/>
            <a:r>
              <a:rPr lang="en-GB" altLang="en-US" dirty="0"/>
              <a:t>Idea Generation</a:t>
            </a:r>
          </a:p>
          <a:p>
            <a:pPr algn="ctr" eaLnBrk="1" hangingPunct="1"/>
            <a:r>
              <a:rPr lang="en-GB" altLang="en-US" dirty="0"/>
              <a:t>Evaluation</a:t>
            </a:r>
          </a:p>
          <a:p>
            <a:pPr algn="ctr" eaLnBrk="1" hangingPunct="1"/>
            <a:r>
              <a:rPr lang="en-GB" altLang="en-US" dirty="0"/>
              <a:t>Business Planning</a:t>
            </a:r>
          </a:p>
          <a:p>
            <a:pPr algn="ctr" eaLnBrk="1" hangingPunct="1"/>
            <a:r>
              <a:rPr lang="en-GB" altLang="en-US" dirty="0"/>
              <a:t>Resource Mobilization</a:t>
            </a:r>
          </a:p>
          <a:p>
            <a:pPr algn="ctr" eaLnBrk="1" hangingPunct="1"/>
            <a:r>
              <a:rPr lang="en-GB" altLang="en-US" dirty="0"/>
              <a:t>Implementation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524000" y="3886200"/>
            <a:ext cx="5791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	</a:t>
            </a:r>
            <a:r>
              <a:rPr lang="en-GB" altLang="en-US" sz="2000" b="1" u="sng"/>
              <a:t>Catalysts</a:t>
            </a:r>
          </a:p>
          <a:p>
            <a:pPr eaLnBrk="1" hangingPunct="1"/>
            <a:r>
              <a:rPr lang="en-GB" altLang="en-US" b="1" u="sng"/>
              <a:t>Social</a:t>
            </a:r>
            <a:r>
              <a:rPr lang="en-GB" altLang="en-US" b="1"/>
              <a:t>		</a:t>
            </a:r>
            <a:r>
              <a:rPr lang="en-GB" altLang="en-US" b="1" u="sng"/>
              <a:t>Organizational</a:t>
            </a:r>
            <a:r>
              <a:rPr lang="en-GB" altLang="en-US" b="1"/>
              <a:t>	</a:t>
            </a:r>
            <a:r>
              <a:rPr lang="en-GB" altLang="en-US" b="1" u="sng"/>
              <a:t>Environmental</a:t>
            </a:r>
          </a:p>
          <a:p>
            <a:pPr eaLnBrk="1" hangingPunct="1"/>
            <a:r>
              <a:rPr lang="en-US" altLang="en-US"/>
              <a:t>Networks	Team		Customers</a:t>
            </a:r>
          </a:p>
          <a:p>
            <a:pPr eaLnBrk="1" hangingPunct="1"/>
            <a:r>
              <a:rPr lang="en-US" altLang="en-US"/>
              <a:t>Parents		Strategy		Suppliers</a:t>
            </a:r>
          </a:p>
          <a:p>
            <a:pPr eaLnBrk="1" hangingPunct="1"/>
            <a:r>
              <a:rPr lang="en-US" altLang="en-US"/>
              <a:t>Family		Structure	Govt. Policy</a:t>
            </a:r>
          </a:p>
          <a:p>
            <a:pPr eaLnBrk="1" hangingPunct="1"/>
            <a:r>
              <a:rPr lang="en-US" altLang="en-US"/>
              <a:t>Role models</a:t>
            </a:r>
            <a:r>
              <a:rPr lang="en-GB" altLang="en-US"/>
              <a:t> 	Culture		Financing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1562100"/>
            <a:ext cx="34290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/>
              <a:t>	</a:t>
            </a:r>
            <a:r>
              <a:rPr lang="en-GB" altLang="en-US" b="1" u="sng" dirty="0"/>
              <a:t>Trigger Events</a:t>
            </a:r>
          </a:p>
          <a:p>
            <a:pPr eaLnBrk="1" hangingPunct="1"/>
            <a:r>
              <a:rPr lang="en-GB" altLang="en-US" b="1" u="sng" dirty="0"/>
              <a:t>Push		Pull</a:t>
            </a:r>
            <a:endParaRPr lang="en-US" altLang="en-US" dirty="0"/>
          </a:p>
          <a:p>
            <a:pPr eaLnBrk="1" hangingPunct="1"/>
            <a:r>
              <a:rPr lang="en-US" altLang="en-US" dirty="0"/>
              <a:t>Dissatisfaction	Prestige</a:t>
            </a:r>
          </a:p>
          <a:p>
            <a:pPr eaLnBrk="1" hangingPunct="1"/>
            <a:r>
              <a:rPr lang="en-US" altLang="en-US" dirty="0"/>
              <a:t>Job loss		Wealth</a:t>
            </a:r>
          </a:p>
          <a:p>
            <a:pPr eaLnBrk="1" hangingPunct="1"/>
            <a:r>
              <a:rPr lang="en-US" altLang="en-US" dirty="0"/>
              <a:t>Migration	Peer pressure</a:t>
            </a:r>
          </a:p>
          <a:p>
            <a:pPr eaLnBrk="1" hangingPunct="1"/>
            <a:r>
              <a:rPr lang="en-US" altLang="en-US" dirty="0"/>
              <a:t>No sponsor	Resources</a:t>
            </a:r>
          </a:p>
          <a:p>
            <a:pPr eaLnBrk="1" hangingPunct="1"/>
            <a:r>
              <a:rPr lang="en-US" altLang="en-US" dirty="0"/>
              <a:t>Responsibility</a:t>
            </a:r>
            <a:r>
              <a:rPr lang="en-GB" altLang="en-US" dirty="0"/>
              <a:t> 	Opportunity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 flipV="1">
            <a:off x="3429000" y="2770907"/>
            <a:ext cx="60960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10"/>
          <p:cNvSpPr>
            <a:spLocks noChangeShapeType="1"/>
          </p:cNvSpPr>
          <p:nvPr/>
        </p:nvSpPr>
        <p:spPr bwMode="auto">
          <a:xfrm flipV="1">
            <a:off x="5105400" y="3657599"/>
            <a:ext cx="0" cy="2286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Rectangle 13"/>
          <p:cNvSpPr>
            <a:spLocks noChangeArrowheads="1"/>
          </p:cNvSpPr>
          <p:nvPr/>
        </p:nvSpPr>
        <p:spPr bwMode="auto">
          <a:xfrm>
            <a:off x="3124200" y="361950"/>
            <a:ext cx="3962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u="sng"/>
              <a:t>Catalyst – Personal Characteristics</a:t>
            </a:r>
          </a:p>
        </p:txBody>
      </p:sp>
      <p:sp>
        <p:nvSpPr>
          <p:cNvPr id="4104" name="Line 15"/>
          <p:cNvSpPr>
            <a:spLocks noChangeShapeType="1"/>
          </p:cNvSpPr>
          <p:nvPr/>
        </p:nvSpPr>
        <p:spPr bwMode="auto">
          <a:xfrm>
            <a:off x="5105400" y="1142999"/>
            <a:ext cx="0" cy="68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038600" y="1828799"/>
            <a:ext cx="1877291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 u="sng" dirty="0" smtClean="0"/>
              <a:t>Discovery or</a:t>
            </a:r>
          </a:p>
          <a:p>
            <a:pPr algn="ctr" eaLnBrk="1" hangingPunct="1"/>
            <a:r>
              <a:rPr lang="en-GB" altLang="en-US" b="1" u="sng" dirty="0" smtClean="0"/>
              <a:t>Creation of</a:t>
            </a:r>
          </a:p>
          <a:p>
            <a:pPr algn="ctr" eaLnBrk="1" hangingPunct="1"/>
            <a:r>
              <a:rPr lang="en-GB" altLang="en-US" b="1" u="sng" dirty="0" smtClean="0"/>
              <a:t>Entrepreneurial </a:t>
            </a:r>
          </a:p>
          <a:p>
            <a:pPr algn="ctr" eaLnBrk="1" hangingPunct="1"/>
            <a:r>
              <a:rPr lang="en-GB" altLang="en-US" b="1" u="sng" dirty="0" smtClean="0"/>
              <a:t>Opportunities</a:t>
            </a:r>
          </a:p>
          <a:p>
            <a:pPr algn="ctr" eaLnBrk="1" hangingPunct="1"/>
            <a:endParaRPr lang="en-GB" altLang="en-US" dirty="0" smtClean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5915891" y="2770907"/>
            <a:ext cx="28401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 lIns="92075" tIns="46038" rIns="92075" bIns="46038">
            <a:normAutofit fontScale="90000"/>
          </a:bodyPr>
          <a:lstStyle/>
          <a:p>
            <a:pPr>
              <a:defRPr/>
            </a:pPr>
            <a:r>
              <a:rPr lang="en-US" sz="3600" dirty="0"/>
              <a:t>Promoting </a:t>
            </a:r>
            <a:r>
              <a:rPr lang="en-US" sz="3600" dirty="0" smtClean="0"/>
              <a:t>Creative </a:t>
            </a:r>
            <a:r>
              <a:rPr lang="en-US" sz="3600" dirty="0"/>
              <a:t>Behavior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562600"/>
          </a:xfrm>
        </p:spPr>
        <p:txBody>
          <a:bodyPr lIns="92075" tIns="46038" rIns="92075" bIns="46038"/>
          <a:lstStyle/>
          <a:p>
            <a:pPr marL="457200" lvl="1" indent="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3200" dirty="0"/>
              <a:t>Behavior that is rewarded will be repeated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200" dirty="0" smtClean="0"/>
              <a:t>Risk taking -- </a:t>
            </a:r>
            <a:r>
              <a:rPr lang="en-US" sz="2400" dirty="0" smtClean="0"/>
              <a:t> willingness to accept failure, success does not come without failure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dirty="0"/>
              <a:t>A</a:t>
            </a:r>
            <a:r>
              <a:rPr lang="en-US" dirty="0" smtClean="0"/>
              <a:t>ccepting </a:t>
            </a:r>
            <a:r>
              <a:rPr lang="en-US" dirty="0"/>
              <a:t>a trial and error approach, and using brainstorming sessions to generate new </a:t>
            </a:r>
            <a:r>
              <a:rPr lang="en-US" dirty="0" smtClean="0"/>
              <a:t>ideas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3200" dirty="0" smtClean="0"/>
              <a:t>Empowerment </a:t>
            </a:r>
            <a:r>
              <a:rPr lang="en-US" sz="3200" dirty="0"/>
              <a:t>-- </a:t>
            </a:r>
            <a:r>
              <a:rPr lang="en-US" dirty="0"/>
              <a:t>giving employees the freedom to make decisions increases the flexibility of the firm, improves customer response time, and increases product innovation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Opportunities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0"/>
            <a:ext cx="800735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An </a:t>
            </a:r>
            <a:r>
              <a:rPr lang="en-GB" dirty="0"/>
              <a:t>opportunity has four essential </a:t>
            </a:r>
            <a:r>
              <a:rPr lang="en-GB" dirty="0" smtClean="0"/>
              <a:t>qualities. It is</a:t>
            </a:r>
            <a:endParaRPr lang="en-GB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effectLst/>
              </a:rPr>
              <a:t>Attractive,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effectLst/>
              </a:rPr>
              <a:t>Timely,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effectLst/>
              </a:rPr>
              <a:t>Durable, and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>
                <a:effectLst/>
              </a:rPr>
              <a:t>Anchored in a product, service, or business that creates or adds value for its buyer or end user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Opportunity Discovery Theory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Opportunity Creation Theory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Types of Opportunities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7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Perennial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Cheaper, quicker, higher, quality, more reliable, incrementally better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Occasional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Supply withdrawn, demand surge, new market segment, market holes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Multiple Cause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More elderly with more income and more time on their hands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Multiple Effect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Increased longevity creates need for</a:t>
                      </a: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</a:rPr>
                        <a:t>…</a:t>
                      </a: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, domestic terrorism creates need for</a:t>
                      </a: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itchFamily="18" charset="-120"/>
                        </a:rPr>
                        <a:t>…</a:t>
                      </a: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68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The opportunity Matrix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idx="1"/>
          </p:nvPr>
        </p:nvGraphicFramePr>
        <p:xfrm>
          <a:off x="2504048" y="2982351"/>
          <a:ext cx="5877951" cy="3084017"/>
        </p:xfrm>
        <a:graphic>
          <a:graphicData uri="http://schemas.openxmlformats.org/drawingml/2006/table">
            <a:tbl>
              <a:tblPr/>
              <a:tblGrid>
                <a:gridCol w="2938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1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Highly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Competitive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Most small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Small Business Enterprises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1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POTENTIAL VENTURES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The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Black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新細明體" pitchFamily="18" charset="-120"/>
                        </a:rPr>
                        <a:t>Holes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11560" y="3200400"/>
            <a:ext cx="1949078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A50021"/>
                </a:solidFill>
              </a:rPr>
              <a:t>Known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A50021"/>
                </a:solidFill>
              </a:rPr>
              <a:t>Concept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/>
              <a:t>   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39552" y="4899027"/>
            <a:ext cx="2021086" cy="116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A50021"/>
                </a:solidFill>
              </a:rPr>
              <a:t>Novel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A50021"/>
                </a:solidFill>
              </a:rPr>
              <a:t>Concept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/>
              <a:t>   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352801" y="2261394"/>
            <a:ext cx="1435100" cy="40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b="1" dirty="0">
                <a:solidFill>
                  <a:srgbClr val="A50021"/>
                </a:solidFill>
              </a:rPr>
              <a:t>BIG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  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172200" y="2278856"/>
            <a:ext cx="15017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b="1" dirty="0">
                <a:solidFill>
                  <a:srgbClr val="A50021"/>
                </a:solidFill>
              </a:rPr>
              <a:t>SMALL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800" dirty="0"/>
              <a:t>   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352800" y="1618456"/>
            <a:ext cx="43211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REVENUE POTENTIAL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8114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Discovery theory</a:t>
            </a:r>
            <a:endParaRPr lang="en-GB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Suggests that information improves market understanding and decision-making and helps to: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correctly differentiate between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high- and low-potential opportunities,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perceive hidden benefits and risks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/>
              <a:t>overcome challenges associated with newness and information dissemination.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/>
              <a:t>Reduce uncertainties and the chances of failure.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Opportunity Sources </a:t>
            </a:r>
            <a:r>
              <a:rPr lang="en-GB" sz="2800" dirty="0" smtClean="0">
                <a:effectLst/>
              </a:rPr>
              <a:t>(</a:t>
            </a:r>
            <a:r>
              <a:rPr lang="en-GB" sz="2800" dirty="0" err="1" smtClean="0">
                <a:effectLst/>
              </a:rPr>
              <a:t>Drucker</a:t>
            </a:r>
            <a:r>
              <a:rPr lang="en-GB" sz="2800" dirty="0" smtClean="0">
                <a:effectLst/>
              </a:rPr>
              <a:t>, P. F, 1985)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4075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b="1" dirty="0" smtClean="0">
                <a:effectLst/>
              </a:rPr>
              <a:t>The Unexpected Success</a:t>
            </a:r>
            <a:r>
              <a:rPr lang="en-GB" sz="2400" dirty="0" smtClean="0">
                <a:effectLst/>
              </a:rPr>
              <a:t>, Failure or Unexpected Events.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Incongruities</a:t>
            </a:r>
            <a:r>
              <a:rPr lang="en-GB" sz="2400" dirty="0" smtClean="0">
                <a:effectLst/>
              </a:rPr>
              <a:t> - discrepancies between “what is” and “what was expected.” are a sign of change that has occurred, and therefore a sign of opportunity.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Process Needs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Changing Industry &amp; Market Structure</a:t>
            </a:r>
            <a:r>
              <a:rPr lang="en-GB" sz="2400" dirty="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Demographics</a:t>
            </a:r>
            <a:r>
              <a:rPr lang="en-GB" sz="2400" dirty="0" smtClean="0">
                <a:effectLst/>
              </a:rPr>
              <a:t> - changes in population size, age structure, composition, employment, educational status, and income. 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Changes in Perceptions:</a:t>
            </a:r>
            <a:r>
              <a:rPr lang="en-GB" sz="2400" dirty="0" smtClean="0">
                <a:effectLst/>
              </a:rPr>
              <a:t> </a:t>
            </a:r>
          </a:p>
          <a:p>
            <a:pPr eaLnBrk="1" hangingPunct="1">
              <a:defRPr/>
            </a:pPr>
            <a:r>
              <a:rPr lang="en-GB" sz="2400" b="1" dirty="0" smtClean="0">
                <a:effectLst/>
              </a:rPr>
              <a:t>New Knowledge:</a:t>
            </a:r>
            <a:r>
              <a:rPr lang="en-GB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Why we can’t see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616950" cy="5334000"/>
          </a:xfrm>
        </p:spPr>
        <p:txBody>
          <a:bodyPr/>
          <a:lstStyle/>
          <a:p>
            <a:pPr>
              <a:defRPr/>
            </a:pPr>
            <a:r>
              <a:rPr lang="en-GB" sz="2400" b="1" dirty="0">
                <a:effectLst/>
              </a:rPr>
              <a:t>All or nothing thinking</a:t>
            </a:r>
            <a:endParaRPr lang="en-GB" sz="2400" dirty="0">
              <a:effectLst/>
            </a:endParaRPr>
          </a:p>
          <a:p>
            <a:pPr lvl="1">
              <a:defRPr/>
            </a:pPr>
            <a:r>
              <a:rPr lang="en-GB" sz="1800" i="1" dirty="0">
                <a:effectLst/>
              </a:rPr>
              <a:t>If I’m not perfect I have failed Either I do it right or not at all</a:t>
            </a:r>
            <a:endParaRPr lang="en-GB" sz="18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Mental filter</a:t>
            </a:r>
            <a:endParaRPr lang="en-GB" sz="2400" dirty="0">
              <a:effectLst/>
            </a:endParaRPr>
          </a:p>
          <a:p>
            <a:pPr lvl="1">
              <a:defRPr/>
            </a:pPr>
            <a:r>
              <a:rPr lang="en-GB" sz="1800" dirty="0">
                <a:effectLst/>
              </a:rPr>
              <a:t>Only paying attention to certain types of evidence.</a:t>
            </a:r>
          </a:p>
          <a:p>
            <a:pPr>
              <a:defRPr/>
            </a:pPr>
            <a:r>
              <a:rPr lang="en-GB" sz="2400" b="1" dirty="0">
                <a:effectLst/>
              </a:rPr>
              <a:t>Jumping to conclusions</a:t>
            </a:r>
            <a:endParaRPr lang="en-GB" sz="2400" dirty="0">
              <a:effectLst/>
            </a:endParaRPr>
          </a:p>
          <a:p>
            <a:pPr lvl="1">
              <a:defRPr/>
            </a:pPr>
            <a:r>
              <a:rPr lang="en-GB" sz="1800" i="1" dirty="0">
                <a:effectLst/>
              </a:rPr>
              <a:t>Noticing our failures but not seeing our successes</a:t>
            </a:r>
            <a:endParaRPr lang="en-GB" sz="18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Overgeneralising</a:t>
            </a:r>
            <a:endParaRPr lang="en-GB" sz="2400" dirty="0">
              <a:effectLst/>
            </a:endParaRPr>
          </a:p>
          <a:p>
            <a:pPr lvl="1">
              <a:defRPr/>
            </a:pPr>
            <a:r>
              <a:rPr lang="en-GB" sz="1800" i="1" dirty="0">
                <a:effectLst/>
              </a:rPr>
              <a:t>“</a:t>
            </a:r>
            <a:r>
              <a:rPr lang="en-GB" sz="1800" b="1" i="1" dirty="0">
                <a:effectLst/>
              </a:rPr>
              <a:t>Everything </a:t>
            </a:r>
            <a:r>
              <a:rPr lang="en-GB" sz="1800" i="1" dirty="0">
                <a:effectLst/>
              </a:rPr>
              <a:t>is </a:t>
            </a:r>
            <a:r>
              <a:rPr lang="en-GB" sz="1800" b="1" i="1" dirty="0">
                <a:effectLst/>
              </a:rPr>
              <a:t>always </a:t>
            </a:r>
            <a:r>
              <a:rPr lang="en-GB" sz="1800" i="1" dirty="0">
                <a:effectLst/>
              </a:rPr>
              <a:t>rubbish”, “</a:t>
            </a:r>
            <a:r>
              <a:rPr lang="en-GB" sz="1800" b="1" i="1" dirty="0">
                <a:effectLst/>
              </a:rPr>
              <a:t>Nothing </a:t>
            </a:r>
            <a:r>
              <a:rPr lang="en-GB" sz="1800" i="1" dirty="0">
                <a:effectLst/>
              </a:rPr>
              <a:t>good </a:t>
            </a:r>
            <a:r>
              <a:rPr lang="en-GB" sz="1800" b="1" i="1" dirty="0">
                <a:effectLst/>
              </a:rPr>
              <a:t>ever </a:t>
            </a:r>
            <a:r>
              <a:rPr lang="en-GB" sz="1800" i="1" dirty="0">
                <a:effectLst/>
              </a:rPr>
              <a:t>happens”, “Ugandans are cheats”</a:t>
            </a:r>
            <a:endParaRPr lang="en-GB" sz="18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Disqualifying the positive</a:t>
            </a:r>
            <a:endParaRPr lang="en-GB" sz="24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Magnification (catastrophising) &amp; minimisation</a:t>
            </a:r>
            <a:endParaRPr lang="en-GB" sz="24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Compulsorising</a:t>
            </a:r>
            <a:endParaRPr lang="en-GB" sz="2400" dirty="0">
              <a:effectLst/>
            </a:endParaRPr>
          </a:p>
          <a:p>
            <a:pPr>
              <a:defRPr/>
            </a:pPr>
            <a:r>
              <a:rPr lang="en-GB" sz="2400" b="1" dirty="0">
                <a:effectLst/>
              </a:rPr>
              <a:t>Internal or External Locus of Control</a:t>
            </a:r>
            <a:endParaRPr lang="en-GB" sz="2400" dirty="0">
              <a:effectLst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b="0" smtClean="0"/>
              <a:t>Addressing Opportunity</a:t>
            </a:r>
            <a:endParaRPr lang="en-US" altLang="en-US" sz="4800" b="0" baseline="30000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4300" cy="4191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endParaRPr lang="en-US" altLang="en-US" sz="360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altLang="en-US" sz="3600" smtClean="0">
              <a:solidFill>
                <a:srgbClr val="FFFFFF"/>
              </a:solidFill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6327775" y="2952750"/>
            <a:ext cx="1330325" cy="1154113"/>
          </a:xfrm>
          <a:prstGeom prst="ellipse">
            <a:avLst/>
          </a:prstGeom>
          <a:solidFill>
            <a:srgbClr val="FFFFFF"/>
          </a:solidFill>
          <a:ln w="381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73325" y="2055813"/>
            <a:ext cx="5238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4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altLang="en-US" sz="28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52975" y="2095500"/>
            <a:ext cx="5572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4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n-US" altLang="en-US" sz="28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057400" y="1600200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Conventional Thinking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08175" y="3200400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Entrepreneurial Thinking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132138" y="2492375"/>
            <a:ext cx="15113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2339975" y="4114800"/>
            <a:ext cx="3956050" cy="1511300"/>
            <a:chOff x="1474" y="2840"/>
            <a:chExt cx="2492" cy="952"/>
          </a:xfrm>
        </p:grpSpPr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1474" y="2953"/>
              <a:ext cx="330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en-US" sz="48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en-US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424" y="2973"/>
              <a:ext cx="54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altLang="en-US" sz="48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B*</a:t>
              </a:r>
              <a:endParaRPr lang="en-US" altLang="en-US" sz="28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1837" y="2931"/>
              <a:ext cx="544" cy="771"/>
              <a:chOff x="1837" y="2931"/>
              <a:chExt cx="544" cy="771"/>
            </a:xfrm>
          </p:grpSpPr>
          <p:sp>
            <p:nvSpPr>
              <p:cNvPr id="11291" name="Line 14"/>
              <p:cNvSpPr>
                <a:spLocks noChangeShapeType="1"/>
              </p:cNvSpPr>
              <p:nvPr/>
            </p:nvSpPr>
            <p:spPr bwMode="auto">
              <a:xfrm flipV="1">
                <a:off x="1837" y="2931"/>
                <a:ext cx="544" cy="36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15"/>
              <p:cNvSpPr>
                <a:spLocks noChangeShapeType="1"/>
              </p:cNvSpPr>
              <p:nvPr/>
            </p:nvSpPr>
            <p:spPr bwMode="auto">
              <a:xfrm rot="5400000" flipV="1">
                <a:off x="1883" y="3248"/>
                <a:ext cx="408" cy="499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8" name="Group 16"/>
            <p:cNvGrpSpPr>
              <a:grpSpLocks/>
            </p:cNvGrpSpPr>
            <p:nvPr/>
          </p:nvGrpSpPr>
          <p:grpSpPr bwMode="auto">
            <a:xfrm rot="10800000">
              <a:off x="2790" y="2931"/>
              <a:ext cx="544" cy="771"/>
              <a:chOff x="1837" y="2931"/>
              <a:chExt cx="544" cy="771"/>
            </a:xfrm>
          </p:grpSpPr>
          <p:sp>
            <p:nvSpPr>
              <p:cNvPr id="11289" name="Line 17"/>
              <p:cNvSpPr>
                <a:spLocks noChangeShapeType="1"/>
              </p:cNvSpPr>
              <p:nvPr/>
            </p:nvSpPr>
            <p:spPr bwMode="auto">
              <a:xfrm flipV="1">
                <a:off x="1837" y="2931"/>
                <a:ext cx="544" cy="363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18"/>
              <p:cNvSpPr>
                <a:spLocks noChangeShapeType="1"/>
              </p:cNvSpPr>
              <p:nvPr/>
            </p:nvSpPr>
            <p:spPr bwMode="auto">
              <a:xfrm rot="5400000" flipV="1">
                <a:off x="1883" y="3248"/>
                <a:ext cx="408" cy="499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79" name="Group 19"/>
            <p:cNvGrpSpPr>
              <a:grpSpLocks/>
            </p:cNvGrpSpPr>
            <p:nvPr/>
          </p:nvGrpSpPr>
          <p:grpSpPr bwMode="auto">
            <a:xfrm>
              <a:off x="2517" y="2840"/>
              <a:ext cx="136" cy="952"/>
              <a:chOff x="4513" y="3022"/>
              <a:chExt cx="136" cy="952"/>
            </a:xfrm>
          </p:grpSpPr>
          <p:sp>
            <p:nvSpPr>
              <p:cNvPr id="11280" name="Line 20"/>
              <p:cNvSpPr>
                <a:spLocks noChangeShapeType="1"/>
              </p:cNvSpPr>
              <p:nvPr/>
            </p:nvSpPr>
            <p:spPr bwMode="auto">
              <a:xfrm flipH="1">
                <a:off x="4513" y="3884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21"/>
              <p:cNvSpPr>
                <a:spLocks noChangeShapeType="1"/>
              </p:cNvSpPr>
              <p:nvPr/>
            </p:nvSpPr>
            <p:spPr bwMode="auto">
              <a:xfrm flipH="1" flipV="1">
                <a:off x="4558" y="3793"/>
                <a:ext cx="46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2" name="Line 22"/>
              <p:cNvSpPr>
                <a:spLocks noChangeShapeType="1"/>
              </p:cNvSpPr>
              <p:nvPr/>
            </p:nvSpPr>
            <p:spPr bwMode="auto">
              <a:xfrm flipV="1">
                <a:off x="4558" y="3702"/>
                <a:ext cx="91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3" name="Line 23"/>
              <p:cNvSpPr>
                <a:spLocks noChangeShapeType="1"/>
              </p:cNvSpPr>
              <p:nvPr/>
            </p:nvSpPr>
            <p:spPr bwMode="auto">
              <a:xfrm flipH="1" flipV="1">
                <a:off x="4558" y="3612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4" name="Line 24"/>
              <p:cNvSpPr>
                <a:spLocks noChangeShapeType="1"/>
              </p:cNvSpPr>
              <p:nvPr/>
            </p:nvSpPr>
            <p:spPr bwMode="auto">
              <a:xfrm flipV="1">
                <a:off x="4558" y="3475"/>
                <a:ext cx="91" cy="1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5" name="Line 25"/>
              <p:cNvSpPr>
                <a:spLocks noChangeShapeType="1"/>
              </p:cNvSpPr>
              <p:nvPr/>
            </p:nvSpPr>
            <p:spPr bwMode="auto">
              <a:xfrm flipH="1" flipV="1">
                <a:off x="4558" y="3339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6"/>
              <p:cNvSpPr>
                <a:spLocks noChangeShapeType="1"/>
              </p:cNvSpPr>
              <p:nvPr/>
            </p:nvSpPr>
            <p:spPr bwMode="auto">
              <a:xfrm flipV="1">
                <a:off x="4558" y="3249"/>
                <a:ext cx="91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27"/>
              <p:cNvSpPr>
                <a:spLocks noChangeShapeType="1"/>
              </p:cNvSpPr>
              <p:nvPr/>
            </p:nvSpPr>
            <p:spPr bwMode="auto">
              <a:xfrm flipH="1" flipV="1">
                <a:off x="4558" y="3113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28"/>
              <p:cNvSpPr>
                <a:spLocks noChangeShapeType="1"/>
              </p:cNvSpPr>
              <p:nvPr/>
            </p:nvSpPr>
            <p:spPr bwMode="auto">
              <a:xfrm flipV="1">
                <a:off x="4558" y="3022"/>
                <a:ext cx="91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/>
    </p:bld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1249</TotalTime>
  <Words>1644</Words>
  <Application>Microsoft Office PowerPoint</Application>
  <PresentationFormat>On-screen Show (4:3)</PresentationFormat>
  <Paragraphs>232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Bernard MT Condensed</vt:lpstr>
      <vt:lpstr>Chiller</vt:lpstr>
      <vt:lpstr>FilosofiaRegularLining</vt:lpstr>
      <vt:lpstr>Myriad-Roman</vt:lpstr>
      <vt:lpstr>Papyrus</vt:lpstr>
      <vt:lpstr>新細明體</vt:lpstr>
      <vt:lpstr>Tahoma</vt:lpstr>
      <vt:lpstr>Times New Roman</vt:lpstr>
      <vt:lpstr>Wingdings</vt:lpstr>
      <vt:lpstr>Glass Layers</vt:lpstr>
      <vt:lpstr>INTERNATIONAL ENTREPRENEURIAL OPPORTUNITIES</vt:lpstr>
      <vt:lpstr>PowerPoint Presentation</vt:lpstr>
      <vt:lpstr>Opportunities</vt:lpstr>
      <vt:lpstr>Types of Opportunities</vt:lpstr>
      <vt:lpstr>The opportunity Matrix</vt:lpstr>
      <vt:lpstr>Discovery theory</vt:lpstr>
      <vt:lpstr>Opportunity Sources (Drucker, P. F, 1985)</vt:lpstr>
      <vt:lpstr>Why we can’t see</vt:lpstr>
      <vt:lpstr>Addressing Opportunity</vt:lpstr>
      <vt:lpstr>Opportunity Creation</vt:lpstr>
      <vt:lpstr>PowerPoint Presentation</vt:lpstr>
      <vt:lpstr>Creativity is:</vt:lpstr>
      <vt:lpstr>Some Theories of Creativity</vt:lpstr>
      <vt:lpstr>PowerPoint Presentation</vt:lpstr>
      <vt:lpstr>Creative Methods</vt:lpstr>
      <vt:lpstr>Creative Thinking</vt:lpstr>
      <vt:lpstr>Some Creative thinking Techniques</vt:lpstr>
      <vt:lpstr>Some Creative thinking Techniques</vt:lpstr>
      <vt:lpstr>Two sides of culture</vt:lpstr>
      <vt:lpstr>Promoting Creative Behavior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Batte</dc:creator>
  <cp:lastModifiedBy>Admin</cp:lastModifiedBy>
  <cp:revision>24</cp:revision>
  <dcterms:created xsi:type="dcterms:W3CDTF">2009-12-25T21:57:36Z</dcterms:created>
  <dcterms:modified xsi:type="dcterms:W3CDTF">2023-01-21T19:22:05Z</dcterms:modified>
</cp:coreProperties>
</file>