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302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99" r:id="rId13"/>
    <p:sldId id="29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87" r:id="rId25"/>
    <p:sldId id="270" r:id="rId26"/>
    <p:sldId id="288" r:id="rId27"/>
    <p:sldId id="289" r:id="rId28"/>
    <p:sldId id="290" r:id="rId29"/>
    <p:sldId id="291" r:id="rId30"/>
    <p:sldId id="292" r:id="rId31"/>
    <p:sldId id="305" r:id="rId32"/>
    <p:sldId id="293" r:id="rId33"/>
    <p:sldId id="294" r:id="rId34"/>
    <p:sldId id="295" r:id="rId35"/>
    <p:sldId id="303" r:id="rId36"/>
    <p:sldId id="296" r:id="rId37"/>
    <p:sldId id="301" r:id="rId38"/>
    <p:sldId id="282" r:id="rId39"/>
    <p:sldId id="304" r:id="rId40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BF4E481-26F6-45EF-A5D7-1AD8843CFAD7}">
          <p14:sldIdLst>
            <p14:sldId id="302"/>
          </p14:sldIdLst>
        </p14:section>
        <p14:section name="Untitled Section" id="{49AA565C-C90F-40F3-8FB9-6B02FAEA08FB}">
          <p14:sldIdLst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  <p14:sldId id="280"/>
            <p14:sldId id="299"/>
            <p14:sldId id="29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87"/>
            <p14:sldId id="270"/>
            <p14:sldId id="288"/>
            <p14:sldId id="289"/>
            <p14:sldId id="290"/>
            <p14:sldId id="291"/>
            <p14:sldId id="292"/>
            <p14:sldId id="305"/>
            <p14:sldId id="293"/>
            <p14:sldId id="294"/>
            <p14:sldId id="295"/>
            <p14:sldId id="303"/>
            <p14:sldId id="296"/>
            <p14:sldId id="301"/>
            <p14:sldId id="282"/>
            <p14:sldId id="304"/>
          </p14:sldIdLst>
        </p14:section>
        <p14:section name="Untitled Section" id="{E2C87060-DDC3-4540-B676-36A87138333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8" autoAdjust="0"/>
    <p:restoredTop sz="95970" autoAdjust="0"/>
  </p:normalViewPr>
  <p:slideViewPr>
    <p:cSldViewPr>
      <p:cViewPr varScale="1">
        <p:scale>
          <a:sx n="72" d="100"/>
          <a:sy n="72" d="100"/>
        </p:scale>
        <p:origin x="756" y="96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FA322-80AD-4319-B46C-880714D1562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C75C-A433-490E-BBCB-B74B5205A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B986-3588-4E2F-8B9F-31CC579BC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2" y="2130434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5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7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74647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1905005"/>
            <a:ext cx="8911114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1" y="4572000"/>
            <a:ext cx="763295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4" y="3852863"/>
            <a:ext cx="724778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6" y="5495544"/>
            <a:ext cx="9181148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4" y="5495278"/>
            <a:ext cx="9181148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4" y="6096000"/>
            <a:ext cx="9181148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3"/>
            <a:ext cx="2070259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43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9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0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0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0" y="273059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70" y="1435103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1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2" y="6356359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1250" y="0"/>
            <a:ext cx="810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91250" y="5486400"/>
            <a:ext cx="81010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3"/>
            <a:ext cx="2367281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3"/>
            <a:ext cx="2438399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8/14/2024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eople-equation.com/manners-matter-at-wor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rbanpro.com/communication-skills/7-c-s-of-effective-communication-2-clarit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olatatech.com/article/importance-of-communication-and-its-benefit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flmagazine.com/sentence-structure-with-a-dash-of-zombie/sentence-structur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youtu.be/MpiIsKakX1g?si=Gpo2tkec2Fd47ZDZ" TargetMode="External"/><Relationship Id="rId5" Type="http://schemas.openxmlformats.org/officeDocument/2006/relationships/hyperlink" Target="https://www.youtube.com/watch?v=-Xl94nEJWaw" TargetMode="External"/><Relationship Id="rId4" Type="http://schemas.openxmlformats.org/officeDocument/2006/relationships/hyperlink" Target="https://www.youtube.com/watch?v=7JZ1v-VwTX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hyperlink" Target="mailto:hodcommunication@mubs.ac.ug/" TargetMode="External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UBS: How Diploma and Postgraduate Students Can Change Course or Campus ...">
            <a:extLst>
              <a:ext uri="{FF2B5EF4-FFF2-40B4-BE49-F238E27FC236}">
                <a16:creationId xmlns:a16="http://schemas.microsoft.com/office/drawing/2014/main" id="{25176255-0479-4094-8B25-E88FDCC0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242" r="20364"/>
          <a:stretch>
            <a:fillRect/>
          </a:stretch>
        </p:blipFill>
        <p:spPr bwMode="auto">
          <a:xfrm>
            <a:off x="0" y="0"/>
            <a:ext cx="108346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4">
            <a:extLst>
              <a:ext uri="{FF2B5EF4-FFF2-40B4-BE49-F238E27FC236}">
                <a16:creationId xmlns:a16="http://schemas.microsoft.com/office/drawing/2014/main" id="{38F7A162-40D7-4F51-AF3E-EFE75464CF20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10834688" cy="6985001"/>
            <a:chOff x="-33561" y="-51871"/>
            <a:chExt cx="10834912" cy="6937256"/>
          </a:xfrm>
        </p:grpSpPr>
        <p:pic>
          <p:nvPicPr>
            <p:cNvPr id="4108" name="Picture 2" descr="C:\Users\lenovo\Desktop\Faculty power point\POWERPOINT.jpg">
              <a:extLst>
                <a:ext uri="{FF2B5EF4-FFF2-40B4-BE49-F238E27FC236}">
                  <a16:creationId xmlns:a16="http://schemas.microsoft.com/office/drawing/2014/main" id="{A7BC51A4-E5C5-4882-9429-99F683754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"/>
            <a:stretch>
              <a:fillRect/>
            </a:stretch>
          </p:blipFill>
          <p:spPr bwMode="auto">
            <a:xfrm>
              <a:off x="504055" y="-45672"/>
              <a:ext cx="10297296" cy="690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" descr="C:\Users\lenovo\Desktop\Faculty power point\POWERPOINT.jpg">
              <a:extLst>
                <a:ext uri="{FF2B5EF4-FFF2-40B4-BE49-F238E27FC236}">
                  <a16:creationId xmlns:a16="http://schemas.microsoft.com/office/drawing/2014/main" id="{BD342505-6094-4C7F-8696-F0F486BB3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9" r="79962"/>
            <a:stretch>
              <a:fillRect/>
            </a:stretch>
          </p:blipFill>
          <p:spPr bwMode="auto">
            <a:xfrm>
              <a:off x="-33561" y="-51871"/>
              <a:ext cx="700311" cy="693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3">
            <a:extLst>
              <a:ext uri="{FF2B5EF4-FFF2-40B4-BE49-F238E27FC236}">
                <a16:creationId xmlns:a16="http://schemas.microsoft.com/office/drawing/2014/main" id="{D4599CF2-0F05-4BE9-B5C6-E4FEDC684CDC}"/>
              </a:ext>
            </a:extLst>
          </p:cNvPr>
          <p:cNvGrpSpPr>
            <a:grpSpLocks/>
          </p:cNvGrpSpPr>
          <p:nvPr/>
        </p:nvGrpSpPr>
        <p:grpSpPr bwMode="auto">
          <a:xfrm>
            <a:off x="-287338" y="260350"/>
            <a:ext cx="6551613" cy="6543675"/>
            <a:chOff x="11425678" y="-716449"/>
            <a:chExt cx="6552727" cy="6543443"/>
          </a:xfrm>
        </p:grpSpPr>
        <p:sp>
          <p:nvSpPr>
            <p:cNvPr id="4101" name="TextBox 29">
              <a:extLst>
                <a:ext uri="{FF2B5EF4-FFF2-40B4-BE49-F238E27FC236}">
                  <a16:creationId xmlns:a16="http://schemas.microsoft.com/office/drawing/2014/main" id="{176F206E-BBB4-426A-B6A9-509ACEC29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678" y="1229356"/>
              <a:ext cx="6552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G" sz="2000" u="sng">
                  <a:solidFill>
                    <a:schemeClr val="bg1"/>
                  </a:solidFill>
                  <a:latin typeface="Bookman Old Style" panose="02050604050505020204" pitchFamily="18" charset="0"/>
                </a:rPr>
                <a:t>MAKERERE UNIVERSITY BUSINESS SCHOOL</a:t>
              </a:r>
            </a:p>
          </p:txBody>
        </p:sp>
        <p:sp>
          <p:nvSpPr>
            <p:cNvPr id="4102" name="TextBox 33">
              <a:extLst>
                <a:ext uri="{FF2B5EF4-FFF2-40B4-BE49-F238E27FC236}">
                  <a16:creationId xmlns:a16="http://schemas.microsoft.com/office/drawing/2014/main" id="{83444D8E-6298-4A26-9A2B-BB18EFF29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5399" y="5534606"/>
              <a:ext cx="527404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G" sz="1300">
                  <a:solidFill>
                    <a:schemeClr val="bg1"/>
                  </a:solidFill>
                  <a:latin typeface="Bookman Old Style" panose="02050604050505020204" pitchFamily="18" charset="0"/>
                </a:rPr>
                <a:t>©2024    - DEPARTMENT OF COMMUNICATION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981994-EDBC-48D0-8822-9C20BFC42ABC}"/>
                </a:ext>
              </a:extLst>
            </p:cNvPr>
            <p:cNvSpPr/>
            <p:nvPr/>
          </p:nvSpPr>
          <p:spPr>
            <a:xfrm>
              <a:off x="13734296" y="-716449"/>
              <a:ext cx="1765600" cy="1714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104" name="Picture 30">
              <a:extLst>
                <a:ext uri="{FF2B5EF4-FFF2-40B4-BE49-F238E27FC236}">
                  <a16:creationId xmlns:a16="http://schemas.microsoft.com/office/drawing/2014/main" id="{C6C0B6B3-9961-420E-A84B-156454D2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4548" y="-716449"/>
              <a:ext cx="1764806" cy="176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Rectangle 39">
              <a:extLst>
                <a:ext uri="{FF2B5EF4-FFF2-40B4-BE49-F238E27FC236}">
                  <a16:creationId xmlns:a16="http://schemas.microsoft.com/office/drawing/2014/main" id="{B0236158-3AAC-483F-A7F6-036E37A9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571" y="2498664"/>
              <a:ext cx="5350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G" sz="2800">
                  <a:solidFill>
                    <a:srgbClr val="FFFFFF"/>
                  </a:solidFill>
                  <a:latin typeface="Bookman Old Style" panose="02050604050505020204" pitchFamily="18" charset="0"/>
                </a:rPr>
                <a:t>Business Communication Skills</a:t>
              </a:r>
            </a:p>
          </p:txBody>
        </p:sp>
        <p:sp>
          <p:nvSpPr>
            <p:cNvPr id="4106" name="TextBox 40">
              <a:extLst>
                <a:ext uri="{FF2B5EF4-FFF2-40B4-BE49-F238E27FC236}">
                  <a16:creationId xmlns:a16="http://schemas.microsoft.com/office/drawing/2014/main" id="{6AC1BDFC-66C0-4735-8F5E-A2332FEAE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4865" y="3734406"/>
              <a:ext cx="518457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G" sz="13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FOR BACHELORS STUDENTS</a:t>
              </a:r>
            </a:p>
          </p:txBody>
        </p:sp>
        <p:sp>
          <p:nvSpPr>
            <p:cNvPr id="4107" name="TextBox 41">
              <a:extLst>
                <a:ext uri="{FF2B5EF4-FFF2-40B4-BE49-F238E27FC236}">
                  <a16:creationId xmlns:a16="http://schemas.microsoft.com/office/drawing/2014/main" id="{E161098B-131C-4A2C-9067-C54680468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9930" y="1629466"/>
              <a:ext cx="527404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G" sz="1500">
                  <a:solidFill>
                    <a:schemeClr val="bg1"/>
                  </a:solidFill>
                  <a:latin typeface="Bookman Old Style" panose="02050604050505020204" pitchFamily="18" charset="0"/>
                </a:rPr>
                <a:t>FACULTY OF BUSINESS 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Courtesy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A6DF425-14A5-43E5-AEA6-300700578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67" y="1536192"/>
            <a:ext cx="4860607" cy="4590288"/>
          </a:xfrm>
        </p:spPr>
        <p:txBody>
          <a:bodyPr>
            <a:normAutofit fontScale="92500" lnSpcReduction="20000"/>
          </a:bodyPr>
          <a:lstStyle/>
          <a:p>
            <a:pPr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Courteous communication goes beyond being polite or having good manners to having genuine concern and respect for your audience</a:t>
            </a:r>
          </a:p>
          <a:p>
            <a:pPr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friendly, open and honest communication.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not only means knowing the receiver’s ideas and thoughts, but also their feelings.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 your audience by showing respect, making eye contact and speaking politely. 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can engage your audience with relatable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humour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levity and stories when appropriate.</a:t>
            </a:r>
          </a:p>
          <a:p>
            <a:endParaRPr lang="en-UG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A525AD0-224B-41E2-8FE9-B72FBF77C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0675" y="1844824"/>
            <a:ext cx="3744416" cy="3312368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a courteous tone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F53732B-EECA-4A06-A7B5-388724A4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key courtesy words such as please, sorry,                                                       excuse me, may I, and thank you among others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your audience. 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rule of thumb is to treat your clients' time as                              if it is as valuable as your own. 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feedback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mail promptly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expressions that show respect for the others.                                                       Omit expressions that annoy, distress, or disparage. 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non-discriminatory expressions.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a courteous and sincere tone because it builds                                                   good will and increases the likelihood that your                                                           message will achieve its objective. 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exaggeration, flattery or lecturing the reader. </a:t>
            </a: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CF81673-6FDC-F7F0-DAE5-B6AB4BA6C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18402" y="1572952"/>
            <a:ext cx="3197244" cy="43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cont’d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0669A51-8D12-4757-9920-5E591FF5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70" y="1600200"/>
            <a:ext cx="9001125" cy="4800600"/>
          </a:xfrm>
        </p:spPr>
        <p:txBody>
          <a:bodyPr/>
          <a:lstStyle/>
          <a:p>
            <a:pPr indent="-342900">
              <a:buFont typeface="Wingdings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courtesy</a:t>
            </a:r>
          </a:p>
          <a:p>
            <a:pPr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courteous message strengthens relations.</a:t>
            </a:r>
          </a:p>
          <a:p>
            <a:pPr indent="-3429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builds goodwill </a:t>
            </a:r>
          </a:p>
          <a:p>
            <a:pPr indent="-3429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increases the likelihood that your message                                                  will achieve its objective</a:t>
            </a:r>
          </a:p>
          <a:p>
            <a:pPr indent="-342900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Dangers of failure to adhere to courtesy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the students)</a:t>
            </a:r>
          </a:p>
          <a:p>
            <a:endParaRPr lang="en-UG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D77BBC0-173B-19C4-7C56-3131B46196B8}"/>
              </a:ext>
            </a:extLst>
          </p:cNvPr>
          <p:cNvSpPr txBox="1">
            <a:spLocks/>
          </p:cNvSpPr>
          <p:nvPr/>
        </p:nvSpPr>
        <p:spPr>
          <a:xfrm>
            <a:off x="494232" y="2027240"/>
            <a:ext cx="9374463" cy="45180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q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3F4230-E06A-421D-B3FB-A7CDF7FE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748" y="1959224"/>
            <a:ext cx="2619375" cy="1743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9B1CF9-F4A4-4EF7-9B84-696F0881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48" y="2907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20" y="0"/>
            <a:ext cx="9001125" cy="1143000"/>
          </a:xfrm>
        </p:spPr>
        <p:txBody>
          <a:bodyPr/>
          <a:lstStyle/>
          <a:p>
            <a:r>
              <a:rPr lang="en-US" sz="4800" b="1" kern="1800" dirty="0">
                <a:effectLst/>
                <a:latin typeface="Times New Roman"/>
                <a:ea typeface="Times New Roman"/>
              </a:rPr>
              <a:t>3. Completeness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70" y="1219200"/>
            <a:ext cx="8975405" cy="5334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Message should convey all details required by the audience to react as desired.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sender of the message must take into consideration the receiver’s mindset and convey the message accordingly</a:t>
            </a:r>
          </a:p>
          <a:p>
            <a:pPr marL="1143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complete communication has the following features: (How to achieve completeness)</a:t>
            </a:r>
            <a:endParaRPr lang="en-US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Symbol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Provide all information. ‘What’ questions must be answered for this purpose.(WHO? WHAT? WHEN? WHERE? and WHY? And H )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Symbol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Answer all questions. (Direct or indirect)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Add something extra when required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761BC1-CE32-A16E-29D0-F73E277CE767}"/>
              </a:ext>
            </a:extLst>
          </p:cNvPr>
          <p:cNvGrpSpPr/>
          <p:nvPr/>
        </p:nvGrpSpPr>
        <p:grpSpPr>
          <a:xfrm>
            <a:off x="9982127" y="20638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248E35-68BF-D078-D063-9066E62EB858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2E968F-5A9E-6370-DF19-4895712B1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949DA5E0-8A4F-5E1A-A3CA-710E2D54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E71A6E7-B9A3-D010-75C3-21A9B174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592A2-BA61-4CE8-863F-6C75C3572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515" y="5086350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0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97407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Cont’d…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84" y="832097"/>
            <a:ext cx="9646129" cy="5928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You are a customer, order for goods through a phone call.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Asking for direction, first time in office.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You are a Manager, invite staff for a meeting to discuss welfare issues.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Want to buy a laptop?</a:t>
            </a:r>
          </a:p>
          <a:p>
            <a:pPr marL="0" indent="0">
              <a:buNone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completeness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Messages are more likely to bring the desired response.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builds Goodwill. In general “omissions cast suspicions” whether you are answering an inquiry about your product or recommending a former employee to a new job.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messages are likely to avert costly lawsuits.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 and persuade the receiver than a message that is vague or obscure.</a:t>
            </a:r>
          </a:p>
          <a:p>
            <a:endParaRPr lang="en-US" sz="2400" dirty="0"/>
          </a:p>
        </p:txBody>
      </p:sp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29E47F14-393F-A733-C241-F2095DC6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1982982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5E26D3-FA72-1A5B-2B81-24E6FA0DFAFA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6AF2B0-84D8-ED51-3780-A7A7C04665AF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D92FAE-D1CA-E0AB-483C-569E295A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F4784B61-78D4-C1D2-0009-DFAF9C45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5944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15" y="68485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Conciseness</a:t>
            </a:r>
            <a:b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64" y="1196752"/>
            <a:ext cx="9508065" cy="5135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Convey message  in least possible words without forgoing the other C’s of communication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Stick to the point and keep your messages short and simple</a:t>
            </a:r>
            <a:r>
              <a:rPr lang="en-US" sz="2400" dirty="0">
                <a:solidFill>
                  <a:srgbClr val="52556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should be brief and condensed and should consist of relevant information.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very important ingredient of effective communication is brevity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G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Conciseness is a prerequisite to effective business communication since all businessmen have  busy schedules.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means saying all that needs to be said and no more.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7226A-A7DE-8944-E6B5-08867CC8BD0B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9F13BD-EF48-89D6-77E5-2989A8F2C629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B3FAEB-FF9A-1CA7-B8CD-FBF45AF9B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6F1570A8-5FDB-DACB-2852-C6DCC6C2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8/14/2024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0245A6CF-CA43-F24F-D8D2-2FC3EF95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1445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A2B9BD6-DBDA-4F36-B59B-D8135BADF5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straight to the point</a:t>
            </a:r>
          </a:p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shorter names after you have mentioned the long one once e.g. Makerere University Business School (MUBS). </a:t>
            </a:r>
          </a:p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Omit information obvious to the reader. Etc.</a:t>
            </a:r>
          </a:p>
          <a:p>
            <a:endParaRPr lang="en-UG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D2560D78-001F-0C4F-1E15-5906F8FF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313D356-40A2-BC77-42B1-4382FF07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F9E8D9-4367-57CF-A734-ACEE81D1DAC3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31C3B1-D145-F4D6-0A13-8746F1E6BDCE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94063D-D4EF-84F1-2353-B4FA5B793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56F6E-1D8B-4581-93CA-87766594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27" y="1195416"/>
            <a:ext cx="4320540" cy="44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18482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Conciseness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55" y="878087"/>
            <a:ext cx="8229600" cy="52117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that is not concise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 SARAH,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wanted to talk about the video editing ideas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sort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planned out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day. Don’t you think it would make a lot of sense to also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additional elements to the videos?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mean, I think that would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of improve the quality of the videos as well as have a stronger impact on the client’s message.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instance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could add a dissolve transition to each movie, which would then give it a seamless flow. This would then make the video cleaner and be more appealing in the minds of the people.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would just be a lot greater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makes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more sense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me.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think?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Regards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Aaron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E887DF-2D23-6808-538D-B84D0D72B4B7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CB52D1-81EC-62B0-5E3E-0F15592C18CC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766C71-4F77-0AB2-5F4E-BDA6F285B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6EDA420-E2EE-5C66-901A-BFD4E55D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377A28D-0094-A33A-8C11-69703C92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4705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58" y="213519"/>
            <a:ext cx="8229600" cy="792162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Conciseness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Cont’d…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47" y="1196752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Concise Letter.#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SARA: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wanted to discuss the video editing ideas we planned out yesterday. It would be better to add additional elements to the video in order to have a stronger impact on the client’s message.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dissolve transition would give a seamless flow to each movie and make the videos cleaner and appealing in the minds of the target audience.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Aaron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conciseness ???</a:t>
            </a:r>
          </a:p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Dangers of failure to adhere to conciseness ???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53F339-EC5A-21ED-1383-4F463B6B11DC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43C25A-A206-02D4-BA90-3AFC9A65D9EB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E8F110-72EF-0415-B608-97CAD4F61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E285BCA-3C78-509D-741B-2B36ADFA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0AC4534-CFBE-9622-D390-DE9C0D54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6202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39" y="78739"/>
            <a:ext cx="5151276" cy="88240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br>
              <a:rPr lang="en-US" sz="3600" b="1" dirty="0">
                <a:latin typeface="Arial Narrow" pitchFamily="34" charset="0"/>
                <a:ea typeface="+mn-ea"/>
                <a:cs typeface="+mn-cs"/>
              </a:rPr>
            </a:br>
            <a:r>
              <a:rPr lang="en-US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Concreteness</a:t>
            </a:r>
            <a:br>
              <a:rPr lang="en-US" sz="3600" b="1" dirty="0">
                <a:latin typeface="Arial Narrow" pitchFamily="34" charset="0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1066801"/>
            <a:ext cx="8839200" cy="50593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means that a message is definite, specific, and vivid rather than general or vague.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particular and clear rather than fuzzy and general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Vividness of expressions is very much required while transmitting information to the others.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Abstractions or abstract statements can cloud the mind of the sender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strengthens the confidence 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messages are not misinterpreted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Misunderstanding of words creates problems for both parties (sender and receiver).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1AB6CF-DA50-D624-712A-7E930F7BC874}"/>
              </a:ext>
            </a:extLst>
          </p:cNvPr>
          <p:cNvGrpSpPr/>
          <p:nvPr/>
        </p:nvGrpSpPr>
        <p:grpSpPr>
          <a:xfrm>
            <a:off x="9961015" y="-50131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6C50C-57C6-1A09-0D31-AE9633B57606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861718-4540-7545-98D0-E38382638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8CDD3F0-B5AF-EBDA-6BF9-22758DAC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2559964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9E1AD500-5A37-2E99-E196-AD59AC03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73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-181242" y="-675191"/>
            <a:ext cx="10325430" cy="273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2(d):</a:t>
            </a:r>
          </a:p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BUSINESS ENGLISH IN RELATION TO PRINCIPLES OF COMMUNICATION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28606B3-D43F-7601-F5DB-657A9313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53" y="1910274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62" y="-19992"/>
            <a:ext cx="8229600" cy="868362"/>
          </a:xfrm>
        </p:spPr>
        <p:txBody>
          <a:bodyPr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Concreteness</a:t>
            </a:r>
            <a:r>
              <a:rPr lang="en-US" sz="3600" b="1" dirty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76" y="765076"/>
            <a:ext cx="9530945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 concreteness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facts and figures instead of generic or irrelevant information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 possible, use exact words and figures rather than general words, as general words may have meanings for the sender different from those of the receiver of the communication.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verbs in the active voice help make sentences definite. Concrete rather than abstract nouns and well-chosen modifiers can make messages vivid and forceful.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vivid image-building words.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to indicate the need for concreteness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or advertising campaigns.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A77F1A-9ABF-E75D-268A-B5AB76DDE52C}"/>
              </a:ext>
            </a:extLst>
          </p:cNvPr>
          <p:cNvGrpSpPr/>
          <p:nvPr/>
        </p:nvGrpSpPr>
        <p:grpSpPr>
          <a:xfrm>
            <a:off x="9979589" y="-27012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78842F-E354-82E6-8CB3-277499E21F58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D3A49E-D912-A1F7-F32E-9E51D3844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38ADA51-F4B9-AE12-9848-EBD71F58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1741211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7D0F55A-BECB-E0F2-270F-4F814AE4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7999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7" y="265757"/>
            <a:ext cx="8229600" cy="792162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Concreteness</a:t>
            </a:r>
            <a:r>
              <a:rPr lang="en-US" sz="3600" b="1" dirty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61" y="1244600"/>
            <a:ext cx="9380652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concreteness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reader knows exactly what is required or desired.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reader interprets the message in the way you intend.</a:t>
            </a:r>
          </a:p>
          <a:p>
            <a:pPr marL="114300" lvl="0" indent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messages help make everything certain and definite, so they promote the communication by sparing the sender further explanations and the receiver repeated questions about the same message etc.</a:t>
            </a:r>
          </a:p>
          <a:p>
            <a:pPr marL="114300" lvl="0" indent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Dangers of not adhering to clarity (Students)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7BF9EE-40EF-72B5-8367-3BB0003750F7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4402A1-0182-05C2-0348-7493B652F7AA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103E6A-E32B-0297-C7FE-672C44214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74E42A15-4EF9-CF01-1D9D-B571A19E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31824" y="2099192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FE0095E-682F-D4C1-7457-D37FD14E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401892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25400"/>
            <a:ext cx="8229600" cy="715962"/>
          </a:xfrm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Clarity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6" y="816124"/>
            <a:ext cx="6077759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should be easy to understand.</a:t>
            </a:r>
          </a:p>
          <a:p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the meaning from your head accurately to the reader is the purpose of clarity</a:t>
            </a:r>
          </a:p>
          <a:p>
            <a:pPr marL="114300" indent="0">
              <a:buNone/>
            </a:pP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 in communication means to minimize the quantity of ideas in each sentence, use exact, suitable and simple words and construct effective sentences and paragraphs.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 depends on the choice of right words, simple and precise terminology to express ideas. </a:t>
            </a:r>
          </a:p>
          <a:p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choice is based on the recipient’s knowledge level and understanding of the issue at hand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926582-5E22-0649-6C65-9B4E4875445A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BE168DF-DF56-D91D-7D6C-5ED97FF18486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2108A2-90EE-9FC2-A624-F95AE9EF4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CB7B4D5-C260-12F1-30CA-FC3C33DC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8/14/2024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F2397920-4C3A-1AC8-24A5-56184EAA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E0274A-A8FA-80BC-D03D-7542D1B7A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13390" y="1340768"/>
            <a:ext cx="38775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0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94" y="55488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23" y="859407"/>
            <a:ext cx="9083352" cy="5541393"/>
          </a:xfrm>
        </p:spPr>
        <p:txBody>
          <a:bodyPr>
            <a:normAutofit/>
          </a:bodyPr>
          <a:lstStyle/>
          <a:p>
            <a:pPr lvl="0"/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must be so clear that even the dullest man in the world should readily understand it.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oral messages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 slowly and clearly, neutralize accent; that is avoiding mother tongue influence.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find out the correct pronunciation of different words and work on accent neutralization.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 of written messages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must follow the rule, ‘one paragraph-one idea.’ This will ensure a natural and logical progression between the paragraphs.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6BF07B-91E6-7981-DAA9-48A3456D2EB5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328EC08-C46B-7CAF-574F-ED3A148FB443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5CF258-707A-7C05-8773-483B84ED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2A75AF5-806E-044A-A5D0-7285CB66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7945F78-FEA5-3C1D-C5C4-C12D1DA9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56517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19" y="-31452"/>
            <a:ext cx="8229600" cy="715962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lang="en-US" sz="4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07" y="684510"/>
            <a:ext cx="5964282" cy="5495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characteristics to consider are;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short sentences are preferred.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means that you have one main idea and any other ideas in the sentence must be closely related to it.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coherent sentence the words are correctly arranged so that the ideas clearly express the intended meaning.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Emphasis: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quality that gives force to important parts of sentences and paragraphs is emphasis.</a:t>
            </a: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2000" dirty="0">
              <a:latin typeface="Arial Narrow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00507E-F122-19D6-4D84-9B84768A2789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466042-1961-E8C1-3D40-BCCB9EC26A8A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20B038-BB44-2B58-4ACB-84367D3D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8A73E6C-85B3-7726-6DD7-BB9868BA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2123155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794FAD64-97F0-EF59-DBF7-8AA0FEA5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F7ED7-D81E-8C00-4B4F-4A64F99E8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0755" y="1119982"/>
            <a:ext cx="3867108" cy="51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15" y="146720"/>
            <a:ext cx="8229600" cy="639762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lang="en-US" sz="3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55" y="924560"/>
            <a:ext cx="9011344" cy="47244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How to achieve clarity</a:t>
            </a:r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You should always choose precise words rather longer statements.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Always choose familiar and easy to understand words.</a:t>
            </a:r>
          </a:p>
          <a:p>
            <a:pPr lvl="0"/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Construct effective sentences and paragraphs. 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punctuation makes the writing clear.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usage of cliché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right level of language</a:t>
            </a:r>
          </a:p>
          <a:p>
            <a:pPr lvl="0"/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use acronyms and jargons 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the Accuracy of facts, figures and Words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 of clarity(students)</a:t>
            </a:r>
          </a:p>
          <a:p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Dangers of not adhering to clarity(students)</a:t>
            </a:r>
          </a:p>
          <a:p>
            <a:pPr lvl="0"/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2E0179-BEAE-621E-EC0D-5C7A0B3B4825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D7070C-05D5-E6B6-97EF-2C063C06FB7A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CF651E-7BCC-BD68-A126-8EB64BA79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7855D397-33CB-15C4-691B-6B22A71C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B3868349-3CBB-370B-4C06-124BFE55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60559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83" y="15156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</a:br>
            <a:b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Correctness</a:t>
            </a:r>
            <a:b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15" y="990600"/>
            <a:ext cx="9558898" cy="5638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should be free from any error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Correctness is the sum of all the principles of communication. The message sent has to be correct in all respects.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understanding of your audience is directly proportional to the correctness of your ideas.</a:t>
            </a:r>
          </a:p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intended message should be correct in various ways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6EE9D-CE82-13CB-1F2C-8FD466CF9184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2285DF-A179-2617-7A7D-19E3418425B3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FF7B60-79AF-7BF5-0D75-B6CDAB779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435E930A-B5D5-3638-8331-ECB73341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1820660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B1D0AEF4-B9A0-96B1-FD7F-69187C78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54442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4300" lvl="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ensure correctness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proper grammar, punctuation, spelling and paragraphing. Incorrect language spoils the message and distracts the reader. 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appearance and form of layout- Poor &amp; untidy layout, uneven space, tone and style of expression create a poor impression.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an appropriate level of language (formal, informal, substandard)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employment of acceptable writing mechanics and usage practices</a:t>
            </a:r>
          </a:p>
          <a:p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accuracy of thoughts, figures, and words.</a:t>
            </a:r>
          </a:p>
          <a:p>
            <a:pPr marL="114300" indent="0">
              <a:buNone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 of correctness (students)</a:t>
            </a:r>
          </a:p>
          <a:p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Dangers of not adhering to correctness (students)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43C34A4C-0686-73C4-A15B-84286B34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8/14/2024</a:t>
            </a:fld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D550D4C-2448-8CDA-11EB-63C200DC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966EA-DC7A-7D84-9536-D50B3D78FDFB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86B5204-D974-BBC0-6ABE-4295ED9D5D91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E099CA-B60D-46B8-2414-9BE733DB7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41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</a:br>
            <a:br>
              <a:rPr lang="en-US" sz="49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 Structures   </a:t>
            </a:r>
            <a:br>
              <a:rPr lang="en-US" sz="29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is the study of how words come together to form sentences. English words form various parts of a speech.</a:t>
            </a:r>
          </a:p>
          <a:p>
            <a:pPr lvl="0"/>
            <a:endParaRPr lang="en-US" sz="3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 speech</a:t>
            </a:r>
          </a:p>
          <a:p>
            <a:pPr lvl="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Pronoun: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word used in place of a noun. e.g. them, they, him, her, she </a:t>
            </a:r>
          </a:p>
          <a:p>
            <a:pPr lvl="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Adverb: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modifies a verb, an adjective or another adverb. Deals with the when, where, how or to what extent. e.g. now, there, fast, fully, very, too, often</a:t>
            </a:r>
          </a:p>
          <a:p>
            <a:pPr lvl="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Verb: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word that expresses action or state of being e.g. is, was, look, sit, read, should</a:t>
            </a:r>
          </a:p>
          <a:p>
            <a:pPr lvl="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Preposition: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shows the relationship between a noun or pronoun with another word in the sentence e.g. with, from, to, for, on. (I put the book on the table)</a:t>
            </a:r>
            <a:endParaRPr lang="en-US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6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E2DDEF8D-6D2E-8066-D6EB-31C9A54A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8BE34559-BA97-3B99-82A9-5400BFE8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180183-4581-2FE2-9641-731742D145B2}"/>
              </a:ext>
            </a:extLst>
          </p:cNvPr>
          <p:cNvGrpSpPr/>
          <p:nvPr/>
        </p:nvGrpSpPr>
        <p:grpSpPr>
          <a:xfrm>
            <a:off x="9918947" y="-30956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83BAED-D52A-D0A0-1CA1-36C996C9CE76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B3C66B-ACB0-F05D-EF92-740AC3975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612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196603"/>
            <a:ext cx="8229600" cy="595485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35" y="1124744"/>
            <a:ext cx="9001125" cy="5328592"/>
          </a:xfrm>
        </p:spPr>
        <p:txBody>
          <a:bodyPr>
            <a:noAutofit/>
          </a:bodyPr>
          <a:lstStyle/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Adjective: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Modifies or describes a noun or pronoun. They answer the questions what number? What kind? And which one? e.g. a Dozen eggs, a tall boy, the first lecture, frequent interruptions</a:t>
            </a:r>
          </a:p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Noun: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 people, places, things, ideas (Jackie, classroom, marker, concentration. Used with a, an or the in front of the word.</a:t>
            </a:r>
          </a:p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Conjunctions: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Joins words or groups of words. e.g. and, or, but</a:t>
            </a:r>
          </a:p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Interjections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strong emotions and are used mostly in oral communication. E.g. Wow! Oh! Alas! Ouch! Oops!</a:t>
            </a:r>
          </a:p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and Determiners: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that come at the beginning of a noun phrase. Examples of articles: a, an, the while examples of determiners include: these, that, those, enough, much, few, </a:t>
            </a: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</a:p>
          <a:p>
            <a:endParaRPr lang="en-UG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parts of speech are used in sentence construction. When used appropriately, communication is effective.</a:t>
            </a:r>
            <a:endParaRPr lang="en-UG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9CC0E-3F43-AF83-D98D-0646A0D2FFE7}"/>
              </a:ext>
            </a:extLst>
          </p:cNvPr>
          <p:cNvGrpSpPr/>
          <p:nvPr/>
        </p:nvGrpSpPr>
        <p:grpSpPr>
          <a:xfrm>
            <a:off x="9946058" y="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DCC51C-ED50-EEDA-692F-21A59865FA94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299BED-645A-FBA2-3CCE-0EEB8818E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08CB274-A9A7-5F52-EA6A-87AF6CC8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56C6631-F346-6347-03CA-5207C6C2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7370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96" y="460545"/>
            <a:ext cx="9001125" cy="1143000"/>
          </a:xfrm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Outline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26ECDB-276F-9DDC-3CB6-50DF422FDD93}"/>
              </a:ext>
            </a:extLst>
          </p:cNvPr>
          <p:cNvGrpSpPr/>
          <p:nvPr/>
        </p:nvGrpSpPr>
        <p:grpSpPr>
          <a:xfrm>
            <a:off x="5824165" y="1046556"/>
            <a:ext cx="3832693" cy="5076706"/>
            <a:chOff x="5974730" y="1376630"/>
            <a:chExt cx="3832693" cy="5076706"/>
          </a:xfrm>
        </p:grpSpPr>
        <p:sp>
          <p:nvSpPr>
            <p:cNvPr id="21" name="Rectangle 20"/>
            <p:cNvSpPr/>
            <p:nvPr/>
          </p:nvSpPr>
          <p:spPr>
            <a:xfrm>
              <a:off x="6048747" y="1531942"/>
              <a:ext cx="3528392" cy="492139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974730" y="1376630"/>
              <a:ext cx="3832693" cy="4687101"/>
              <a:chOff x="5229760" y="1345751"/>
              <a:chExt cx="4678317" cy="4759107"/>
            </a:xfrm>
          </p:grpSpPr>
          <p:pic>
            <p:nvPicPr>
              <p:cNvPr id="2050" name="Picture 2" descr="Lets get started stock illustration. Illustration of business - 11626481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" b="7479"/>
              <a:stretch/>
            </p:blipFill>
            <p:spPr bwMode="auto">
              <a:xfrm>
                <a:off x="5229760" y="1345751"/>
                <a:ext cx="4595960" cy="3462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Lets get started stock illustration. Illustration of business - 11626481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" t="69259" b="7479"/>
              <a:stretch/>
            </p:blipFill>
            <p:spPr bwMode="auto">
              <a:xfrm rot="10800000">
                <a:off x="5312117" y="4808713"/>
                <a:ext cx="4595960" cy="1296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CF66DF-E9D3-7D22-1106-CFA6F68D3537}"/>
              </a:ext>
            </a:extLst>
          </p:cNvPr>
          <p:cNvSpPr txBox="1"/>
          <p:nvPr/>
        </p:nvSpPr>
        <p:spPr>
          <a:xfrm>
            <a:off x="544930" y="1236264"/>
            <a:ext cx="54092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principles of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communication;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it means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its achieved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using examples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each principle(Students to discuss)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Dangers of not adhering to each principle(students to discuss)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Workplace Vocabulary Exercise</a:t>
            </a:r>
          </a:p>
          <a:p>
            <a:endParaRPr lang="en-U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196603"/>
            <a:ext cx="8229600" cy="595485"/>
          </a:xfrm>
        </p:spPr>
        <p:txBody>
          <a:bodyPr/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on Parts of a Speech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35" y="1124744"/>
            <a:ext cx="9001125" cy="532859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young girl brought me a very long letter from the Teacher, and then she quickly disappeared. Oh my!</a:t>
            </a:r>
          </a:p>
          <a:p>
            <a:pPr marL="114300" indent="0">
              <a:buNone/>
            </a:pPr>
            <a:endParaRPr lang="en-US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G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various parts of the speech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role each part of the speech plays in this sentence</a:t>
            </a: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9CC0E-3F43-AF83-D98D-0646A0D2FFE7}"/>
              </a:ext>
            </a:extLst>
          </p:cNvPr>
          <p:cNvGrpSpPr/>
          <p:nvPr/>
        </p:nvGrpSpPr>
        <p:grpSpPr>
          <a:xfrm>
            <a:off x="9946058" y="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DCC51C-ED50-EEDA-692F-21A59865FA94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299BED-645A-FBA2-3CCE-0EEB8818E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08CB274-A9A7-5F52-EA6A-87AF6CC8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56C6631-F346-6347-03CA-5207C6C2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554567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15" y="222003"/>
            <a:ext cx="8229600" cy="685800"/>
          </a:xfrm>
        </p:spPr>
        <p:txBody>
          <a:bodyPr>
            <a:normAutofit fontScale="90000"/>
          </a:bodyPr>
          <a:lstStyle/>
          <a:p>
            <a:b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Construction</a:t>
            </a:r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8" y="1196752"/>
            <a:ext cx="5175898" cy="5135563"/>
          </a:xfrm>
        </p:spPr>
        <p:txBody>
          <a:bodyPr>
            <a:normAutofit fontScale="25000" lnSpcReduction="20000"/>
          </a:bodyPr>
          <a:lstStyle/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sentence is a group of words with meaning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meaning, it should contain a subject and predicate.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is a word that does something, has something done to it or is identified or described while a predicate is a word that tells what the subject does, what is done to it or how it is identified or described.</a:t>
            </a:r>
          </a:p>
          <a:p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10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blue favorite is my’</a:t>
            </a: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‘My favorite color is blue’</a:t>
            </a:r>
            <a:endParaRPr lang="en-US" sz="10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9DE80A-7CF7-8C28-A840-7804ACD1AC10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DD98-A05B-FB18-353D-1EA7DE958C68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B2420C-9E56-04C2-D493-9BFBD22E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4AE960C-8F3B-006D-28F9-4DA95EE7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8/14/2024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EDC4A2D-C9A5-BF23-DD04-63BF4297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F481CF-AFA9-5033-243A-6434815B8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69866" y="972900"/>
            <a:ext cx="4149147" cy="41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55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sentences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Assertive or declarative sentence (a statement) 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States, asserts, or declares a fact, opinion or idea. 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sentences are simple statements. 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a period (.).</a:t>
            </a:r>
          </a:p>
          <a:p>
            <a:pPr marL="114300" lv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 is a student. She lives in a big city. </a:t>
            </a:r>
          </a:p>
          <a:p>
            <a:pPr marL="0" indent="0">
              <a:buNone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Imperative sentence (a command) 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a command or a request or expresses a wish. 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have a subject as you is the implied subject.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followed by a period (.). 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strong commands may be followed by an exclamation point (!). </a:t>
            </a:r>
          </a:p>
          <a:p>
            <a:pPr marL="114300" lvl="0" indent="0">
              <a:buNone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 to your room. Stop! (An order)</a:t>
            </a:r>
          </a:p>
          <a:p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A9056931-7CD4-BC30-5296-CF6A9FAB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25A85270-F6D3-3F7E-7EAE-D70F38F1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188126-EB6C-ED33-B373-6B5E74E5CF02}"/>
              </a:ext>
            </a:extLst>
          </p:cNvPr>
          <p:cNvGrpSpPr/>
          <p:nvPr/>
        </p:nvGrpSpPr>
        <p:grpSpPr>
          <a:xfrm>
            <a:off x="9918947" y="-50800"/>
            <a:ext cx="882403" cy="882403"/>
            <a:chOff x="9937179" y="332656"/>
            <a:chExt cx="882403" cy="882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7E8BE53-D1A6-D281-122F-452E2F0A88C5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F7D497-9BE5-0E25-C0B0-A6733056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032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207888"/>
            <a:ext cx="8229600" cy="609600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Construction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15" y="1066801"/>
            <a:ext cx="9155360" cy="50593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Interrogative sentence (a question) </a:t>
            </a:r>
          </a:p>
          <a:p>
            <a:pPr lvl="0"/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sentences ask a question.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Followed by a question mark (?).</a:t>
            </a:r>
          </a:p>
          <a:p>
            <a:pPr marL="11430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Have you ever seen a flying fish?  Would you like another piece of pie?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Exclamatory sentence (an exclamation)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Expresses sudden and strong feeling, such as surprise, wonder, pity, sympathy, happiness, or gratitude.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ends with an exclamation point.</a:t>
            </a:r>
          </a:p>
          <a:p>
            <a:pPr marL="11430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sounds incredible! I can’t believe that you didn’t show up! 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8F7EC-4715-E387-1778-9A5B9DA8DBD1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1AF4A8-4019-CD61-9E57-586C7F51C340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1D8407-241E-0A4F-FCAC-27617359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12CBD36-91D5-5650-B92A-60FA36E6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BA8DF3B-E1A4-022A-E031-7352E55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778831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207888"/>
            <a:ext cx="8229600" cy="609600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Errors to avoid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15" y="1066801"/>
            <a:ext cx="9155360" cy="50593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fragments of sentences. It should be complete. (The students all busy with their books Vs. The students were all busy with their books). </a:t>
            </a:r>
            <a:endParaRPr lang="en-U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run on sentences. (Jayson is a fast worker he is not very accurate.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Jayson is a fast worker but he is not very accurate). </a:t>
            </a:r>
            <a:endParaRPr lang="en-U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of a reasonable length. Avoid too long sentences especially if it can be broken into a number of them. </a:t>
            </a:r>
          </a:p>
          <a:p>
            <a:pPr marL="114300" lv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fell sick last week that is why I could not make it for the appointment and in any case I believe you could not make it too since it was raining cats and dogs hence not conducive weather to go out.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fell sick last week that is why I could not make it for the appointment. In any case I believe you could not make it too, since it was raining cats and dogs hence not conducive weather to go out). </a:t>
            </a:r>
            <a:endParaRPr lang="en-U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8F7EC-4715-E387-1778-9A5B9DA8DBD1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1AF4A8-4019-CD61-9E57-586C7F51C340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1D8407-241E-0A4F-FCAC-27617359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12CBD36-91D5-5650-B92A-60FA36E6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BA8DF3B-E1A4-022A-E031-7352E55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07351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Areas to Pay Attention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47" y="1268760"/>
            <a:ext cx="8867328" cy="543684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Punctuation: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erves as a road map to guide the reader through the message pointing out: what is important (Italics); subordinate (commas); quoted or needs special attention (quotation marks); explained further or after salutation (colon)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aids in comprehension since it impacts on the meaning of the sentence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use of Pronouns (I Vs Me, They Vs Them 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Contractions and Possessive Pronouns (You’re vs Your, It’s vs its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Tenses; Present, Past, Future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Capitalization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right Level of Language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Proper Use of Confusing Words (a vs an, accept vs except, anxious vs eager, saloon vs salon)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Punctuation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609EE9-0CCF-ECD5-AAFB-E5AC4BA6A2C9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235926-DA06-38E8-919A-C77D526AD0EC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7DF9BF-CE4A-9842-3A82-2D3E472D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AD78DBA-10DA-9257-E159-BFFBD053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8/14/2024</a:t>
            </a:fld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1335C0C-1EE0-2FA9-CD92-A1103C11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144505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136401"/>
            <a:ext cx="8229600" cy="685800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Formal Work Place Vocabulary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47" y="1028700"/>
            <a:ext cx="9001125" cy="5208612"/>
          </a:xfrm>
        </p:spPr>
        <p:txBody>
          <a:bodyPr>
            <a:normAutofit fontScale="92500"/>
          </a:bodyPr>
          <a:lstStyle/>
          <a:p>
            <a:pPr indent="-342900" algn="just">
              <a:lnSpc>
                <a:spcPct val="11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personal initiative to build your vocabulary. </a:t>
            </a:r>
          </a:p>
          <a:p>
            <a:pPr indent="-342900" algn="just">
              <a:lnSpc>
                <a:spcPct val="11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own/have an electronic dictionary and learn at least a word each day and ensure that you utilize it in your day to day communication. </a:t>
            </a:r>
          </a:p>
          <a:p>
            <a:pPr indent="-342900" algn="just">
              <a:lnSpc>
                <a:spcPct val="11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for business purposes learn what vocabulary should be used in official circumstances.</a:t>
            </a:r>
            <a:endParaRPr lang="en-UG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Demonstrate the following workplace scenarios using appropriate vocabulary. Randomly students will be picked to present during class using role plays 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Formally greet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introduce yourself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welcome visitors 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ask for help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show appreciation and others 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someone you do not know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D0B818-DABF-4A83-6D9E-C5D6AC55588D}"/>
              </a:ext>
            </a:extLst>
          </p:cNvPr>
          <p:cNvGrpSpPr/>
          <p:nvPr/>
        </p:nvGrpSpPr>
        <p:grpSpPr>
          <a:xfrm>
            <a:off x="9918947" y="-60202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6C6611B-4D12-976C-7C9B-A2C49C6DEF61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30E025-81C6-A31D-67F2-18FA894A8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6BBB28A-A843-A945-5656-1CFE73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238859" y="1926476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9B271BA5-FC3A-8798-6E21-A15490BB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20988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>
                <a:cs typeface="Times New Roman" panose="02020603050405020304" pitchFamily="18" charset="0"/>
              </a:rPr>
              <a:t>References</a:t>
            </a:r>
            <a:endParaRPr lang="en-US" sz="36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ference Managers and citations for researchers - ResearchBrains :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1531941"/>
            <a:ext cx="4715893" cy="4715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824611" y="1514092"/>
            <a:ext cx="4752528" cy="473374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rial Narrow" pitchFamily="34" charset="0"/>
                <a:hlinkClick r:id="rId4"/>
              </a:rPr>
              <a:t>https://www.youtube.com/watch?v=7JZ1v-VwTXg</a:t>
            </a:r>
            <a:endParaRPr lang="en-US" sz="2000" dirty="0">
              <a:solidFill>
                <a:prstClr val="black"/>
              </a:solidFill>
              <a:latin typeface="Arial Narrow" pitchFamily="34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rial Narrow" pitchFamily="34" charset="0"/>
                <a:hlinkClick r:id="rId5"/>
              </a:rPr>
              <a:t>https://www.youtube.com/watch?v=-Xl94nEJWaw</a:t>
            </a:r>
            <a:endParaRPr lang="en-US" sz="2000" dirty="0">
              <a:solidFill>
                <a:prstClr val="black"/>
              </a:solidFill>
              <a:latin typeface="Arial Narrow" pitchFamily="34" charset="0"/>
            </a:endParaRPr>
          </a:p>
          <a:p>
            <a:pPr lvl="0"/>
            <a:r>
              <a:rPr lang="en-US" sz="2000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Krishna, D. K. (2018). Decoding 7cs in effective communication. </a:t>
            </a:r>
            <a:r>
              <a:rPr lang="en-US" sz="2000" i="1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International Journal Of Communication</a:t>
            </a:r>
            <a:r>
              <a:rPr lang="en-US" sz="2000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, </a:t>
            </a:r>
            <a:r>
              <a:rPr lang="en-US" sz="2000" i="1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28</a:t>
            </a:r>
            <a:r>
              <a:rPr lang="en-US" sz="2000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(1-2), 37-46.</a:t>
            </a:r>
            <a:endParaRPr lang="en-US" sz="2000" dirty="0">
              <a:latin typeface="Arial Narrow" pitchFamily="34" charset="0"/>
              <a:ea typeface="Times New Roman"/>
            </a:endParaRPr>
          </a:p>
          <a:p>
            <a:r>
              <a:rPr lang="en-US" sz="2000" dirty="0">
                <a:latin typeface="Arial Narrow" pitchFamily="34" charset="0"/>
                <a:hlinkClick r:id="rId6"/>
              </a:rPr>
              <a:t>https://youtu.be/MpiIsKakX1g?si=Gpo2tkec2Fd47ZDZ</a:t>
            </a:r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3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1839759" y="202285"/>
            <a:ext cx="1764806" cy="17145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9" y="202281"/>
            <a:ext cx="1764806" cy="1764806"/>
          </a:xfrm>
          <a:prstGeom prst="rect">
            <a:avLst/>
          </a:prstGeom>
        </p:spPr>
      </p:pic>
      <p:pic>
        <p:nvPicPr>
          <p:cNvPr id="1039" name="Picture 15" descr="Top 10 Universities In Uganda(2020 Update) 20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7225" b="21348"/>
          <a:stretch/>
        </p:blipFill>
        <p:spPr bwMode="auto">
          <a:xfrm>
            <a:off x="0" y="0"/>
            <a:ext cx="1080135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0" y="0"/>
            <a:ext cx="10801350" cy="68419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74532" y="-56779"/>
            <a:ext cx="705863" cy="69147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80397" y="83671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Thank you for being a great audience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9165" y="2072465"/>
            <a:ext cx="5274041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Address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Main building , first floor Room 1.0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7157" y="4782187"/>
            <a:ext cx="5274041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Email</a:t>
            </a:r>
          </a:p>
          <a:p>
            <a:r>
              <a:rPr lang="en-GB" sz="1300" dirty="0">
                <a:solidFill>
                  <a:srgbClr val="0070C0"/>
                </a:solidFill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hodcommunication@mubs.ac.ug/</a:t>
            </a:r>
            <a:r>
              <a:rPr lang="en-GB" sz="1300" dirty="0">
                <a:solidFill>
                  <a:srgbClr val="0070C0"/>
                </a:solidFill>
                <a:latin typeface="Arial Black" panose="020B0A04020102020204" pitchFamily="34" charset="0"/>
              </a:rPr>
              <a:t> jodiya@mubs.ac.ug</a:t>
            </a:r>
            <a:endParaRPr lang="en-US" sz="13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24613" y="3312571"/>
            <a:ext cx="5274041" cy="6924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Contacts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Facilitator: 	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Team Leader: +256-772-156-003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24411" y="6479760"/>
            <a:ext cx="7776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Black" pitchFamily="34" charset="0"/>
              </a:rPr>
              <a:t>©2024    - FACULTY OF BUSINESS ADMINISTRATION, Department of Communication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88307" y="5507044"/>
            <a:ext cx="882403" cy="882403"/>
            <a:chOff x="9937179" y="332656"/>
            <a:chExt cx="882403" cy="882403"/>
          </a:xfrm>
        </p:grpSpPr>
        <p:sp>
          <p:nvSpPr>
            <p:cNvPr id="17" name="Oval 16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1771022" y="2645612"/>
            <a:ext cx="1586388" cy="1586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beiterbetriebsrat App - Apps on Google Pla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21" y="2645612"/>
            <a:ext cx="1586388" cy="15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ress, location, map, marker, red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10" y="1854240"/>
            <a:ext cx="928884" cy="9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ail Email Address Round Outline Red Icon Transparent PNG | City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00" y="4692912"/>
            <a:ext cx="677117" cy="6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ownload Telephone Icon Red | Transparent PNG Download | Seek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28" y="3312093"/>
            <a:ext cx="711663" cy="6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E769035-5991-EA6D-D14C-6CB50EB1A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9294770" cy="45902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an imperative that can be compared to a precious stone in life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effective communication does not happen overnight. 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skill that has to be cultivated and nurtured and one way is by incorporating the 7Cs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all communication.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7 Cs of Communication is a checklist to ensure effective communication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principles of communication are guidelines for action.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apply to all methods of communication that is oral , written  and nonverbal messages. </a:t>
            </a: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Outcomes</a:t>
            </a:r>
            <a:endParaRPr lang="en-US" sz="3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49752" y="1323315"/>
            <a:ext cx="9385086" cy="491714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114300" lvl="0" indent="0">
              <a:buNone/>
            </a:pP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At the end of this topic, the student should be able to;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Explain  and interpret the 7Cs  adequately with ease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Construct grammatically correct sentences using the 7Cs model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Use  the different 7Cs in both personal and professional lives by applying  the  principles in all methods of communication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Develop better communication skills.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Formally express themselves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appropriately and professionally in various workplace scenarios.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22222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9" y="113291"/>
            <a:ext cx="8605021" cy="800103"/>
          </a:xfrm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 Communication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3487F28-15DF-7FC8-F548-A8DD96EB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82" y="1065794"/>
            <a:ext cx="8451273" cy="527858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Courtesy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Conciseness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Correctness </a:t>
            </a:r>
          </a:p>
          <a:p>
            <a:pPr marL="0" indent="0">
              <a:buNone/>
            </a:pPr>
            <a:endParaRPr lang="en-US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two Cs affect the feelings of the  audience or receiver and the last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Cs relate to the message being sent to the receiver.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NOTE THAT THE ABOVE 7Cs MODEL IS THE ORIGNAL MODEL WE TEACH AND EXAMINE 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AFC7ED9-7DB9-7CCB-C596-AB4A9CD3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85" y="1553930"/>
            <a:ext cx="5489839" cy="298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-18252"/>
            <a:ext cx="9001125" cy="1143000"/>
          </a:xfrm>
          <a:ln>
            <a:noFill/>
          </a:ln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Consideration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3306" y="1093215"/>
            <a:ext cx="9294771" cy="560444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entails being mindful or putting yourself in the audience’s place as one composes the message.</a:t>
            </a:r>
          </a:p>
          <a:p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Implies “Stepping into the shoes of others” 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to have your audience’s needs,                                 requirements, emotions, and problems in mind as                                      you compose the message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Develop an empathetic attitude towards the receivers.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Empathy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akes note of the audience’s viewpoints, background, mindset and education level.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 your words to suit the audience's needs.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Implies assignment of due importance to the knowledge, level of understanding, purpose and feelings of the recipient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22B8D-CC5E-4D6B-8F5E-ABED204C7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5" y="153194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" y="-191240"/>
            <a:ext cx="9080821" cy="1143000"/>
          </a:xfrm>
          <a:ln>
            <a:noFill/>
          </a:ln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 Consideration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09093" y="1074741"/>
            <a:ext cx="9782071" cy="5466598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the “You” attitude and not the “me” attitude.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Me-attitude: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am delighted to announce that we will be extending our hours to make shopping more convenient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You-attitude: 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 will be able to shop in the evenings with the extended hours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lose your temper.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accuse.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Judge  them without facts</a:t>
            </a:r>
          </a:p>
          <a:p>
            <a:pPr marL="114300" lv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Emphasize positive, pleasant facts. This means stressing what can be done instead of what cannot be done. Also you must focus on words your recipient considers favorable. </a:t>
            </a:r>
          </a:p>
          <a:p>
            <a:pPr marL="114300" lv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Show audience the benefit or interest this will enable the audience react positively when benefits are shown to them.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Consideration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139EAAB-C0D7-6EB7-1F0B-70176559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consideration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2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Consideration helps build a quick rapport 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Improves effectiveness of the communication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(Students to brainstorm)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Failure to adhere results in;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Strained relationships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Loss of customers and suppliers due to negative comments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8/14/2024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3380</Words>
  <Application>Microsoft Office PowerPoint</Application>
  <PresentationFormat>Custom</PresentationFormat>
  <Paragraphs>417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Malgun Gothic</vt:lpstr>
      <vt:lpstr>Arial</vt:lpstr>
      <vt:lpstr>Arial Black</vt:lpstr>
      <vt:lpstr>Arial Narrow</vt:lpstr>
      <vt:lpstr>Bookman Old Style</vt:lpstr>
      <vt:lpstr>Calibri</vt:lpstr>
      <vt:lpstr>Gill Sans MT</vt:lpstr>
      <vt:lpstr>Symbol</vt:lpstr>
      <vt:lpstr>Times New Roman</vt:lpstr>
      <vt:lpstr>Wingdings</vt:lpstr>
      <vt:lpstr>Office Theme</vt:lpstr>
      <vt:lpstr>Adjacency</vt:lpstr>
      <vt:lpstr>PowerPoint Presentation</vt:lpstr>
      <vt:lpstr>PowerPoint Presentation</vt:lpstr>
      <vt:lpstr>Topic Outline </vt:lpstr>
      <vt:lpstr>Introduction</vt:lpstr>
      <vt:lpstr>Learning Outcomes</vt:lpstr>
      <vt:lpstr>Principles Of  Communication</vt:lpstr>
      <vt:lpstr>1. Consideration</vt:lpstr>
      <vt:lpstr>How to Achieve Consideration</vt:lpstr>
      <vt:lpstr>Consideration Cont’d…</vt:lpstr>
      <vt:lpstr>2. Courtesy</vt:lpstr>
      <vt:lpstr>How to generate a courteous tone</vt:lpstr>
      <vt:lpstr>Courtesy cont’d</vt:lpstr>
      <vt:lpstr>3. Completeness</vt:lpstr>
      <vt:lpstr>Completeness Cont’d…</vt:lpstr>
      <vt:lpstr> 4. Conciseness </vt:lpstr>
      <vt:lpstr>How to achieve</vt:lpstr>
      <vt:lpstr>Conciseness Cont’d…</vt:lpstr>
      <vt:lpstr>Conciseness Cont’d…</vt:lpstr>
      <vt:lpstr> 5. Concreteness </vt:lpstr>
      <vt:lpstr>Concreteness  Cont’d…</vt:lpstr>
      <vt:lpstr>Concreteness  Cont’d…</vt:lpstr>
      <vt:lpstr>6. Clarity</vt:lpstr>
      <vt:lpstr>Clarity Cont’d…</vt:lpstr>
      <vt:lpstr>Clarity Cont’d…</vt:lpstr>
      <vt:lpstr>Clarity Cont’d…</vt:lpstr>
      <vt:lpstr>  7. Correctness </vt:lpstr>
      <vt:lpstr>How to ensure correctness</vt:lpstr>
      <vt:lpstr>  Grammatical Structures    </vt:lpstr>
      <vt:lpstr>Cont’d…</vt:lpstr>
      <vt:lpstr>Exercise on Parts of a Speech</vt:lpstr>
      <vt:lpstr>  Sentence Construction </vt:lpstr>
      <vt:lpstr>Sentence Construction</vt:lpstr>
      <vt:lpstr>Sentence Construction</vt:lpstr>
      <vt:lpstr>Sentence Errors to avoid</vt:lpstr>
      <vt:lpstr>Other Areas to Pay Attention to:</vt:lpstr>
      <vt:lpstr>Formal Work Place Vocabulary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Yunia2</cp:lastModifiedBy>
  <cp:revision>110</cp:revision>
  <dcterms:created xsi:type="dcterms:W3CDTF">2024-07-22T14:26:40Z</dcterms:created>
  <dcterms:modified xsi:type="dcterms:W3CDTF">2024-08-14T19:46:30Z</dcterms:modified>
</cp:coreProperties>
</file>