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87" r:id="rId3"/>
    <p:sldId id="257" r:id="rId4"/>
    <p:sldId id="258" r:id="rId5"/>
    <p:sldId id="289" r:id="rId6"/>
    <p:sldId id="290" r:id="rId7"/>
    <p:sldId id="259" r:id="rId8"/>
    <p:sldId id="292" r:id="rId9"/>
    <p:sldId id="291" r:id="rId10"/>
    <p:sldId id="261" r:id="rId11"/>
    <p:sldId id="262" r:id="rId12"/>
    <p:sldId id="294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922"/>
    <p:restoredTop sz="81645"/>
  </p:normalViewPr>
  <p:slideViewPr>
    <p:cSldViewPr snapToGrid="0" snapToObjects="1">
      <p:cViewPr varScale="1">
        <p:scale>
          <a:sx n="95" d="100"/>
          <a:sy n="95" d="100"/>
        </p:scale>
        <p:origin x="132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B1EB8F-7407-C84E-ADBA-CEB6DECCB155}" type="datetimeFigureOut">
              <a:rPr lang="en-US" smtClean="0"/>
              <a:t>8/21/25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E48F55-7EA4-884C-AB0F-A43955471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263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Core content drawn from Immers &amp; Stada, Basics of Transport Economics (Intro &amp; Ch.2).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Adjust time allocations based on class pace.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257215-1B1E-94A9-6428-453B764393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7CBB1E-70AB-F251-B6F7-72FA2BAB6B3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46878B2-60F2-BD4D-AC0D-4CF0CB0970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Adjust time allocations based on class pace.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7BDDE7-3AC3-4AB2-9126-6441A374A2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14485305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00" dirty="0">
                <a:solidFill>
                  <a:srgbClr val="C00000"/>
                </a:solidFill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From the hand out: </a:t>
            </a:r>
            <a:r>
              <a:rPr lang="en-US" sz="1200" kern="100" dirty="0">
                <a:solidFill>
                  <a:srgbClr val="C00000"/>
                </a:solidFill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Weigh social benefits against social costs; governments intervene via policy measures.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E48F55-7EA4-884C-AB0F-A43955471F1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3781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(e.g., Nairobi expected to reach 6 million by 2025). 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ED7F77-5BF3-D05A-3F66-2312DAC803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6AEA78-E5D0-80C4-ED8D-F3EC466AEE3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8C52201-5492-A443-61A1-8233D49831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Adjust time allocations based on class pace.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C70277-73B2-FAAF-F7C4-D2A954F3AF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13839148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Externalities are costs not priced into each trip decision (Intro).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dirty="0"/>
              <a:t>Intro highlights economic instruments (pricing) as efficient for internalization.</a:t>
            </a:r>
            <a:endParaRPr lang="nb-NO" dirty="0"/>
          </a:p>
          <a:p>
            <a:r>
              <a:rPr lang="en-US" dirty="0"/>
              <a:t>TOD Transit oriented development</a:t>
            </a:r>
          </a:p>
          <a:p>
            <a:r>
              <a:rPr lang="en-US" dirty="0"/>
              <a:t>Non Motorized transport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b="1" dirty="0"/>
              <a:t>Transport Economics</a:t>
            </a:r>
            <a:r>
              <a:rPr lang="nb-NO" b="1" dirty="0"/>
              <a:t> and Finance</a:t>
            </a:r>
            <a:endParaRPr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Introduction</a:t>
            </a:r>
            <a:endParaRPr lang="nb-NO" dirty="0"/>
          </a:p>
          <a:p>
            <a:r>
              <a:rPr lang="en-US" dirty="0"/>
              <a:t>by</a:t>
            </a:r>
            <a:endParaRPr lang="nb-NO" dirty="0"/>
          </a:p>
          <a:p>
            <a:r>
              <a:rPr lang="en-US" b="1" dirty="0">
                <a:solidFill>
                  <a:srgbClr val="002060"/>
                </a:solidFill>
              </a:rPr>
              <a:t>Dr. Ronett Atukunda</a:t>
            </a:r>
            <a:endParaRPr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b="1" dirty="0"/>
              <a:t>Negative Externalities in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b="1" dirty="0"/>
              <a:t>Congestion: </a:t>
            </a:r>
            <a:r>
              <a:rPr dirty="0"/>
              <a:t>peak-hour gridlock in city cores (lost time for all road users).</a:t>
            </a:r>
          </a:p>
          <a:p>
            <a:r>
              <a:rPr b="1" dirty="0"/>
              <a:t>Accident risk: </a:t>
            </a:r>
            <a:r>
              <a:rPr dirty="0"/>
              <a:t>external risk imposed on others beyond private risk-taking.</a:t>
            </a:r>
          </a:p>
          <a:p>
            <a:r>
              <a:rPr dirty="0"/>
              <a:t>Pollution: particulate matter/NO</a:t>
            </a:r>
            <a:r>
              <a:rPr lang="nb-NO" dirty="0"/>
              <a:t>/NO</a:t>
            </a:r>
            <a:r>
              <a:rPr lang="nb-NO" baseline="-25000" dirty="0"/>
              <a:t>2</a:t>
            </a:r>
            <a:r>
              <a:rPr dirty="0"/>
              <a:t>/CO₂ impacts on health &amp; climate.</a:t>
            </a:r>
          </a:p>
          <a:p>
            <a:r>
              <a:rPr b="1" dirty="0"/>
              <a:t>Noise</a:t>
            </a:r>
            <a:r>
              <a:rPr dirty="0"/>
              <a:t>: quality-of-life impacts along major corridors.</a:t>
            </a:r>
          </a:p>
          <a:p>
            <a:r>
              <a:rPr b="1" dirty="0"/>
              <a:t>Infrastructure strain: </a:t>
            </a:r>
            <a:r>
              <a:rPr dirty="0"/>
              <a:t>road damage from heavy trucks on key trade corridors.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b="1" dirty="0"/>
              <a:t>Government Interventions (Policy Leve</a:t>
            </a:r>
            <a:r>
              <a:rPr lang="nb-NO" sz="3600" b="1" dirty="0"/>
              <a:t>l</a:t>
            </a:r>
            <a:r>
              <a:rPr sz="3600" b="1" dirty="0"/>
              <a:t>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b="1" dirty="0"/>
              <a:t>Spatial planning: </a:t>
            </a:r>
            <a:r>
              <a:rPr dirty="0"/>
              <a:t>reduce trip lengths; promote mixed-use, T</a:t>
            </a:r>
            <a:r>
              <a:rPr lang="nb-NO" dirty="0" err="1"/>
              <a:t>ransit</a:t>
            </a:r>
            <a:r>
              <a:rPr lang="nb-NO" dirty="0"/>
              <a:t> </a:t>
            </a:r>
            <a:r>
              <a:rPr dirty="0"/>
              <a:t>O</a:t>
            </a:r>
            <a:r>
              <a:rPr lang="nb-NO" dirty="0" err="1"/>
              <a:t>riented</a:t>
            </a:r>
            <a:r>
              <a:rPr lang="nb-NO" dirty="0"/>
              <a:t> </a:t>
            </a:r>
            <a:r>
              <a:rPr dirty="0"/>
              <a:t>D</a:t>
            </a:r>
            <a:r>
              <a:rPr lang="nb-NO" dirty="0" err="1"/>
              <a:t>evelopment</a:t>
            </a:r>
            <a:r>
              <a:rPr lang="nb-NO" dirty="0"/>
              <a:t> (TOD)</a:t>
            </a:r>
            <a:r>
              <a:rPr dirty="0"/>
              <a:t> near BRT/rail.</a:t>
            </a:r>
          </a:p>
          <a:p>
            <a:r>
              <a:rPr b="1" dirty="0"/>
              <a:t>Modal policy: </a:t>
            </a:r>
            <a:r>
              <a:rPr dirty="0"/>
              <a:t>invest in mass transit (BRT/rail), NMT (walk/cycle).</a:t>
            </a:r>
          </a:p>
          <a:p>
            <a:r>
              <a:rPr b="1" dirty="0"/>
              <a:t>Efficiency measures</a:t>
            </a:r>
            <a:r>
              <a:rPr dirty="0"/>
              <a:t>: traffic management, logistics </a:t>
            </a:r>
            <a:r>
              <a:rPr dirty="0" err="1"/>
              <a:t>optimisation</a:t>
            </a:r>
            <a:r>
              <a:rPr dirty="0"/>
              <a:t>.</a:t>
            </a:r>
          </a:p>
          <a:p>
            <a:r>
              <a:rPr b="1" dirty="0"/>
              <a:t>Technology: </a:t>
            </a:r>
            <a:r>
              <a:rPr dirty="0"/>
              <a:t>cleaner vehicles, inspection/maintenance; e-motorcycles &amp; swapping.</a:t>
            </a:r>
          </a:p>
          <a:p>
            <a:r>
              <a:rPr b="1" dirty="0"/>
              <a:t>Pricing: </a:t>
            </a:r>
            <a:r>
              <a:rPr dirty="0"/>
              <a:t>road pricing, parking policy, fuel taxes to internalize externalities.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2F3313-CC1C-8ED4-3F58-01F6BC8A19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4400" dirty="0"/>
          </a:p>
          <a:p>
            <a:endParaRPr lang="en-US" sz="4400" dirty="0"/>
          </a:p>
          <a:p>
            <a:pPr marL="2286000" lvl="5" indent="0">
              <a:buNone/>
            </a:pPr>
            <a:r>
              <a:rPr lang="en-US" sz="5400" b="1" dirty="0"/>
              <a:t>End of class 1</a:t>
            </a:r>
          </a:p>
        </p:txBody>
      </p:sp>
    </p:spTree>
    <p:extLst>
      <p:ext uri="{BB962C8B-B14F-4D97-AF65-F5344CB8AC3E}">
        <p14:creationId xmlns:p14="http://schemas.microsoft.com/office/powerpoint/2010/main" val="1910574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21501-B19A-5D0E-3F98-51EA264AF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Lecture Objectives</a:t>
            </a:r>
            <a:r>
              <a:rPr lang="en-US" dirty="0"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371E36-331C-53D4-BE8D-F4BACBB5E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8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Understand the role of transport in East Africa's economic and social development. 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8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Explore key microeconomic concepts applied to transport markets. 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8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Analyze demand, supply, and market equilibrium in transport contexts. 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8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Discuss efficiency, equity, and welfare in transport policy, with regional examples like urban congestion and infrastructure investments (e.g., Standard Gauge Railway - SGR).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370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7003"/>
          </a:xfrm>
        </p:spPr>
        <p:txBody>
          <a:bodyPr>
            <a:normAutofit fontScale="90000"/>
          </a:bodyPr>
          <a:lstStyle/>
          <a:p>
            <a:r>
              <a:rPr sz="3200" b="1" dirty="0"/>
              <a:t>Learning Outcomes</a:t>
            </a:r>
            <a:r>
              <a:rPr lang="nb-NO" sz="3200" b="1" dirty="0"/>
              <a:t>- </a:t>
            </a:r>
            <a:r>
              <a:rPr lang="nb-NO" sz="3200" b="1" dirty="0" err="1"/>
              <a:t>wk</a:t>
            </a:r>
            <a:r>
              <a:rPr lang="nb-NO" sz="3200" b="1" dirty="0"/>
              <a:t> 1</a:t>
            </a:r>
            <a:r>
              <a:rPr sz="3200" b="1" dirty="0"/>
              <a:t> (What you'll be able to do)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1012"/>
            <a:ext cx="8229600" cy="5025151"/>
          </a:xfrm>
        </p:spPr>
        <p:txBody>
          <a:bodyPr>
            <a:normAutofit fontScale="77500" lnSpcReduction="20000"/>
          </a:bodyPr>
          <a:lstStyle/>
          <a:p>
            <a:r>
              <a:rPr dirty="0">
                <a:latin typeface="Gill Sans MT" panose="020B0502020104020203" pitchFamily="34" charset="77"/>
              </a:rPr>
              <a:t>Explain why transport systems are essential to economic and social functioning.</a:t>
            </a:r>
          </a:p>
          <a:p>
            <a:r>
              <a:rPr dirty="0">
                <a:latin typeface="Gill Sans MT" panose="020B0502020104020203" pitchFamily="34" charset="77"/>
              </a:rPr>
              <a:t>Distinguish efficiency vs. equity and apply Pareto and Kaldor–Hicks criteria.</a:t>
            </a:r>
          </a:p>
          <a:p>
            <a:r>
              <a:rPr dirty="0">
                <a:latin typeface="Gill Sans MT" panose="020B0502020104020203" pitchFamily="34" charset="77"/>
              </a:rPr>
              <a:t>Derive and interpret demand (MB) and supply (MC) functions, including TB and AC.</a:t>
            </a:r>
          </a:p>
          <a:p>
            <a:r>
              <a:rPr dirty="0">
                <a:latin typeface="Gill Sans MT" panose="020B0502020104020203" pitchFamily="34" charset="77"/>
              </a:rPr>
              <a:t>Define and compute price, income, and cross-price elasticities in transport markets.</a:t>
            </a:r>
          </a:p>
          <a:p>
            <a:r>
              <a:rPr dirty="0">
                <a:latin typeface="Gill Sans MT" panose="020B0502020104020203" pitchFamily="34" charset="77"/>
              </a:rPr>
              <a:t>Identify market equilibrium, consumer/producer surplus, and deadweight loss.</a:t>
            </a:r>
          </a:p>
          <a:p>
            <a:r>
              <a:rPr dirty="0">
                <a:latin typeface="Gill Sans MT" panose="020B0502020104020203" pitchFamily="34" charset="77"/>
              </a:rPr>
              <a:t>Diagnose negative externalities in road traffic and motivate optimal pricing (tolls).</a:t>
            </a:r>
          </a:p>
          <a:p>
            <a:r>
              <a:rPr dirty="0">
                <a:latin typeface="Gill Sans MT" panose="020B0502020104020203" pitchFamily="34" charset="77"/>
              </a:rPr>
              <a:t>Contextualize concepts using East African examples (boda-bodas, BRT, SGR, OSBPs).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4915"/>
          </a:xfrm>
        </p:spPr>
        <p:txBody>
          <a:bodyPr>
            <a:normAutofit/>
          </a:bodyPr>
          <a:lstStyle/>
          <a:p>
            <a:r>
              <a:rPr lang="nb-NO" b="1" dirty="0"/>
              <a:t>Format 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3082" y="1129554"/>
            <a:ext cx="8453718" cy="4996610"/>
          </a:xfrm>
        </p:spPr>
        <p:txBody>
          <a:bodyPr>
            <a:normAutofit/>
          </a:bodyPr>
          <a:lstStyle/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Introduction to Transport Economics  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Transport Challenges in East Africa </a:t>
            </a:r>
          </a:p>
          <a:p>
            <a:r>
              <a:rPr lang="nb-NO" dirty="0"/>
              <a:t>End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class</a:t>
            </a:r>
            <a:r>
              <a:rPr lang="nb-NO" dirty="0"/>
              <a:t> 1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82ED9C-AEEA-7235-B900-1BAB307FAB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41B78-C0EC-7F49-0DDC-763B540AE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4915"/>
          </a:xfrm>
        </p:spPr>
        <p:txBody>
          <a:bodyPr>
            <a:normAutofit/>
          </a:bodyPr>
          <a:lstStyle/>
          <a:p>
            <a:r>
              <a:rPr lang="nb-NO" b="1" dirty="0"/>
              <a:t>Format </a:t>
            </a:r>
            <a:endParaRPr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7F759B-4DCC-9D88-46A1-98C3D81FA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29553"/>
            <a:ext cx="8229600" cy="4996611"/>
          </a:xfrm>
        </p:spPr>
        <p:txBody>
          <a:bodyPr>
            <a:normAutofit/>
          </a:bodyPr>
          <a:lstStyle/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Introduction to Transport Economics  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solidFill>
                  <a:schemeClr val="bg1">
                    <a:lumMod val="75000"/>
                  </a:schemeClr>
                </a:solidFill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Transport Challenges in East Africa  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solidFill>
                  <a:schemeClr val="bg1">
                    <a:lumMod val="75000"/>
                  </a:schemeClr>
                </a:solidFill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Basics of Microeconomics: Efficiency &amp; Equity 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solidFill>
                  <a:schemeClr val="bg1">
                    <a:lumMod val="75000"/>
                  </a:schemeClr>
                </a:solidFill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Demand Function: Marginal Benefits 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solidFill>
                  <a:schemeClr val="bg1">
                    <a:lumMod val="75000"/>
                  </a:schemeClr>
                </a:solidFill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Supply Function: Marginal Costs 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solidFill>
                  <a:schemeClr val="bg1">
                    <a:lumMod val="75000"/>
                  </a:schemeClr>
                </a:solidFill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Market Equilibrium in Competitive Markets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solidFill>
                  <a:schemeClr val="bg1">
                    <a:lumMod val="75000"/>
                  </a:schemeClr>
                </a:solidFill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Q&amp;A and Discussion 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08396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66A97-279E-772E-0E45-D05CE3122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7338"/>
          </a:xfrm>
        </p:spPr>
        <p:txBody>
          <a:bodyPr>
            <a:normAutofit fontScale="90000"/>
          </a:bodyPr>
          <a:lstStyle/>
          <a:p>
            <a:br>
              <a:rPr lang="en-US" sz="4000" b="1" kern="100" dirty="0"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</a:br>
            <a:r>
              <a:rPr lang="en-US" sz="4000" b="1" kern="100" dirty="0"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Introduction to Transport Economics</a:t>
            </a:r>
            <a:r>
              <a:rPr lang="en-US" sz="4000" kern="100" dirty="0"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 </a:t>
            </a:r>
            <a:br>
              <a:rPr lang="en-US" kern="100" dirty="0"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46F387-B87B-051E-1471-27E6F6D37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7482"/>
            <a:ext cx="8229600" cy="4978681"/>
          </a:xfrm>
        </p:spPr>
        <p:txBody>
          <a:bodyPr>
            <a:normAutofit fontScale="92500" lnSpcReduction="10000"/>
          </a:bodyPr>
          <a:lstStyle/>
          <a:p>
            <a:pPr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800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Definition: </a:t>
            </a:r>
            <a:r>
              <a:rPr lang="en-US" sz="2800" dirty="0">
                <a:effectLst/>
                <a:latin typeface="Gill Sans MT" panose="020B0502020104020203" pitchFamily="34" charset="77"/>
                <a:ea typeface="MS Mincho" panose="02020609040205080304" pitchFamily="49" charset="-128"/>
                <a:cs typeface="Times New Roman" panose="02020603050405020304" pitchFamily="18" charset="0"/>
              </a:rPr>
              <a:t>Transport economics studies how resources are allocated within transport systems, balancing benefits (mobility, access, trade) against costs (congestion, accidents, pollution).</a:t>
            </a:r>
            <a:endParaRPr lang="en-US" sz="2800" kern="100" dirty="0">
              <a:effectLst/>
              <a:latin typeface="Gill Sans MT" panose="020B0502020104020203" pitchFamily="34" charset="77"/>
              <a:ea typeface="Aptos" panose="020B0004020202020204" pitchFamily="34" charset="0"/>
              <a:cs typeface="Times New Roman (Body CS)"/>
            </a:endParaRP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8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Transport is essential for economic and social functioning in society. 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800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Benefits: </a:t>
            </a:r>
            <a:r>
              <a:rPr lang="en-US" sz="28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Enables trade, mobility, and integration (e.g., connecting rural farms to urban markets). 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800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Costs: </a:t>
            </a:r>
            <a:r>
              <a:rPr lang="en-US" sz="28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Negative externalities like congestion, pollution, accidents, and environmental damage. 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800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Goal: </a:t>
            </a:r>
            <a:r>
              <a:rPr lang="en-US" sz="28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Balance advantages and disadvantages for optimal system size.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591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 b="1" dirty="0"/>
              <a:t>Transport: Why it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1272"/>
            <a:ext cx="8229600" cy="4924892"/>
          </a:xfrm>
        </p:spPr>
        <p:txBody>
          <a:bodyPr>
            <a:noAutofit/>
          </a:bodyPr>
          <a:lstStyle/>
          <a:p>
            <a:r>
              <a:rPr sz="2400" dirty="0"/>
              <a:t>Rapid </a:t>
            </a:r>
            <a:r>
              <a:rPr sz="2400" dirty="0" err="1"/>
              <a:t>urbanisation</a:t>
            </a:r>
            <a:r>
              <a:rPr sz="2400" dirty="0"/>
              <a:t> (Kampala, Nairobi, Dar es Salaam) → rising mobility demand</a:t>
            </a:r>
            <a:r>
              <a:rPr lang="nb-NO" sz="2400" dirty="0"/>
              <a:t>*</a:t>
            </a:r>
            <a:endParaRPr sz="2400" dirty="0"/>
          </a:p>
          <a:p>
            <a:r>
              <a:rPr sz="2400" dirty="0"/>
              <a:t>Trade corridors (Northern &amp; Central) and One-Stop Border Posts (OSBPs) → lower generalized costs.</a:t>
            </a:r>
            <a:endParaRPr lang="nb-NO" sz="2400" dirty="0"/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4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Regional integration: SGR links Tanzania to Rwanda, Burundi, DRC; supports African Continental Free Trade Area. 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4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Potential: SGR could increase GDP by up to 2% annually via efficient freight (e.g., 160 km/h speeds). 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4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African Development Bank reports; Tanzania's SGR valued at $10bn.</a:t>
            </a:r>
            <a:endParaRPr lang="en-US" sz="2400" dirty="0"/>
          </a:p>
          <a:p>
            <a:r>
              <a:rPr sz="2400" dirty="0"/>
              <a:t>Modes: minibuses/matatus, boda-bodas, buses/BRT, private cars, rail (SGR), lake </a:t>
            </a:r>
            <a:r>
              <a:rPr lang="nb-NO" sz="2400" dirty="0"/>
              <a:t>and </a:t>
            </a:r>
            <a:r>
              <a:rPr lang="nb-NO" sz="2400" dirty="0" err="1"/>
              <a:t>ocean</a:t>
            </a:r>
            <a:r>
              <a:rPr lang="nb-NO" sz="2400" dirty="0"/>
              <a:t> </a:t>
            </a:r>
            <a:r>
              <a:rPr sz="2400" dirty="0"/>
              <a:t>ferries</a:t>
            </a:r>
            <a:r>
              <a:rPr lang="nb-NO" sz="2400" dirty="0"/>
              <a:t>, and </a:t>
            </a:r>
            <a:r>
              <a:rPr lang="nb-NO" sz="2400" dirty="0" err="1"/>
              <a:t>boats</a:t>
            </a:r>
            <a:r>
              <a:rPr sz="24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EED080-C51C-B26B-E1A3-2363BDA2E8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15015-EB7C-F877-BE85-D3839C8A9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4915"/>
          </a:xfrm>
        </p:spPr>
        <p:txBody>
          <a:bodyPr>
            <a:normAutofit/>
          </a:bodyPr>
          <a:lstStyle/>
          <a:p>
            <a:r>
              <a:rPr lang="nb-NO" b="1" dirty="0"/>
              <a:t>Format </a:t>
            </a:r>
            <a:endParaRPr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2C1A0F-031B-D92C-CEE7-6A9EFA7F8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29553"/>
            <a:ext cx="8229600" cy="4996611"/>
          </a:xfrm>
        </p:spPr>
        <p:txBody>
          <a:bodyPr>
            <a:normAutofit/>
          </a:bodyPr>
          <a:lstStyle/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solidFill>
                  <a:schemeClr val="bg1">
                    <a:lumMod val="75000"/>
                  </a:schemeClr>
                </a:solidFill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Introduction to Transport Economics  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Transport Challenges in East Africa  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solidFill>
                  <a:schemeClr val="bg1">
                    <a:lumMod val="75000"/>
                  </a:schemeClr>
                </a:solidFill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Basics of Microeconomics: Efficiency &amp; Equity 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solidFill>
                  <a:schemeClr val="bg1">
                    <a:lumMod val="75000"/>
                  </a:schemeClr>
                </a:solidFill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Demand Function: Marginal Benefits 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solidFill>
                  <a:schemeClr val="bg1">
                    <a:lumMod val="75000"/>
                  </a:schemeClr>
                </a:solidFill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Supply Function: Marginal Costs 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solidFill>
                  <a:schemeClr val="bg1">
                    <a:lumMod val="75000"/>
                  </a:schemeClr>
                </a:solidFill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Market Equilibrium in Competitive Markets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solidFill>
                  <a:schemeClr val="bg1">
                    <a:lumMod val="75000"/>
                  </a:schemeClr>
                </a:solidFill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Q&amp;A and Discussion 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86204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44471-609C-1738-B195-C8DAB3A77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Key Challenges in East African Transport</a:t>
            </a:r>
            <a:r>
              <a:rPr lang="en-US" sz="28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 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4001AA-5125-F562-43BF-D9D39BDF8B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219200"/>
            <a:ext cx="8382000" cy="4906963"/>
          </a:xfrm>
        </p:spPr>
        <p:txBody>
          <a:bodyPr>
            <a:normAutofit fontScale="85000" lnSpcReduction="10000"/>
          </a:bodyPr>
          <a:lstStyle/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400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Congestion</a:t>
            </a:r>
            <a:r>
              <a:rPr lang="en-US" sz="24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: Commuters in Nairobi/Dar es Salaam lose 1 working day/week in traffic; costs economy billions (e.g., Kenya's SGR underperforms due to unmet freight targets). 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400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Pollution : </a:t>
            </a:r>
            <a:r>
              <a:rPr lang="en-US" sz="24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High emissions from diesel buses/matatus; noise pollution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400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Accidents</a:t>
            </a:r>
            <a:r>
              <a:rPr lang="en-US" sz="24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: road fatalities rival HIV/malaria in cities like Kampala. 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4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Infrastructure Gaps: Poor rural roads; SGR debt risks (Kenya owes $5bn to China; viability questioned). 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4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Other Challenges: affordability, limited mass transit capacity.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endParaRPr lang="en-US" sz="2400" kern="100" dirty="0">
              <a:effectLst/>
              <a:latin typeface="Gill Sans MT" panose="020B0502020104020203" pitchFamily="34" charset="77"/>
              <a:ea typeface="Aptos" panose="020B0004020202020204" pitchFamily="34" charset="0"/>
              <a:cs typeface="Times New Roman (Body CS)"/>
            </a:endParaRP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400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Policy push: </a:t>
            </a:r>
            <a:r>
              <a:rPr lang="en-US" sz="24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BRT (Dar), SGR (Kenya), last-mile roads in Uganda, Kigali e-motorcycle pilots.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400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External Costs: </a:t>
            </a:r>
            <a:r>
              <a:rPr lang="en-US" sz="24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Time losses, environmental damage (e.g., air quality degradation in urban areas). 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400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Opportunities: </a:t>
            </a:r>
            <a:r>
              <a:rPr lang="en-US" sz="24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Shift to cleaner buses/rail; mass transit investments to reduce morbidity.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327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9207</TotalTime>
  <Words>917</Words>
  <Application>Microsoft Macintosh PowerPoint</Application>
  <PresentationFormat>On-screen Show (4:3)</PresentationFormat>
  <Paragraphs>86</Paragraphs>
  <Slides>12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Arial</vt:lpstr>
      <vt:lpstr>Calibri</vt:lpstr>
      <vt:lpstr>Gill Sans MT</vt:lpstr>
      <vt:lpstr>Symbol</vt:lpstr>
      <vt:lpstr>Office Theme</vt:lpstr>
      <vt:lpstr>Transport Economics and Finance</vt:lpstr>
      <vt:lpstr>Lecture Objectives </vt:lpstr>
      <vt:lpstr>Learning Outcomes- wk 1 (What you'll be able to do)</vt:lpstr>
      <vt:lpstr>Format </vt:lpstr>
      <vt:lpstr>Format </vt:lpstr>
      <vt:lpstr> Introduction to Transport Economics  </vt:lpstr>
      <vt:lpstr>Transport: Why it matters</vt:lpstr>
      <vt:lpstr>Format </vt:lpstr>
      <vt:lpstr>Key Challenges in East African Transport </vt:lpstr>
      <vt:lpstr>Negative Externalities in Practice</vt:lpstr>
      <vt:lpstr>Government Interventions (Policy Levels)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Ronett Atukunda</cp:lastModifiedBy>
  <cp:revision>4</cp:revision>
  <dcterms:created xsi:type="dcterms:W3CDTF">2013-01-27T09:14:16Z</dcterms:created>
  <dcterms:modified xsi:type="dcterms:W3CDTF">2025-08-26T02:09:45Z</dcterms:modified>
  <cp:category/>
</cp:coreProperties>
</file>