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3" r:id="rId2"/>
  </p:sldMasterIdLst>
  <p:notesMasterIdLst>
    <p:notesMasterId r:id="rId42"/>
  </p:notesMasterIdLst>
  <p:sldIdLst>
    <p:sldId id="590" r:id="rId3"/>
    <p:sldId id="330" r:id="rId4"/>
    <p:sldId id="798" r:id="rId5"/>
    <p:sldId id="331" r:id="rId6"/>
    <p:sldId id="332" r:id="rId7"/>
    <p:sldId id="333" r:id="rId8"/>
    <p:sldId id="791" r:id="rId9"/>
    <p:sldId id="792" r:id="rId10"/>
    <p:sldId id="793" r:id="rId11"/>
    <p:sldId id="334" r:id="rId12"/>
    <p:sldId id="335" r:id="rId13"/>
    <p:sldId id="763" r:id="rId14"/>
    <p:sldId id="336" r:id="rId15"/>
    <p:sldId id="762" r:id="rId16"/>
    <p:sldId id="800" r:id="rId17"/>
    <p:sldId id="802" r:id="rId18"/>
    <p:sldId id="803" r:id="rId19"/>
    <p:sldId id="801" r:id="rId20"/>
    <p:sldId id="815" r:id="rId21"/>
    <p:sldId id="816" r:id="rId22"/>
    <p:sldId id="810" r:id="rId23"/>
    <p:sldId id="357" r:id="rId24"/>
    <p:sldId id="814" r:id="rId25"/>
    <p:sldId id="804" r:id="rId26"/>
    <p:sldId id="811" r:id="rId27"/>
    <p:sldId id="812" r:id="rId28"/>
    <p:sldId id="813" r:id="rId29"/>
    <p:sldId id="805" r:id="rId30"/>
    <p:sldId id="817" r:id="rId31"/>
    <p:sldId id="818" r:id="rId32"/>
    <p:sldId id="819" r:id="rId33"/>
    <p:sldId id="820" r:id="rId34"/>
    <p:sldId id="821" r:id="rId35"/>
    <p:sldId id="822" r:id="rId36"/>
    <p:sldId id="823" r:id="rId37"/>
    <p:sldId id="824" r:id="rId38"/>
    <p:sldId id="825" r:id="rId39"/>
    <p:sldId id="826" r:id="rId40"/>
    <p:sldId id="827" r:id="rId41"/>
  </p:sldIdLst>
  <p:sldSz cx="9144000" cy="6858000" type="screen4x3"/>
  <p:notesSz cx="6858000" cy="9144000"/>
  <p:custDataLst>
    <p:tags r:id="rId43"/>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21" autoAdjust="0"/>
    <p:restoredTop sz="94660"/>
  </p:normalViewPr>
  <p:slideViewPr>
    <p:cSldViewPr>
      <p:cViewPr varScale="1">
        <p:scale>
          <a:sx n="46" d="100"/>
          <a:sy n="46" d="100"/>
        </p:scale>
        <p:origin x="1315"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gs" Target="tags/tag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A3E8020-EB68-4AB9-91CA-B0A23F2E02B2}" type="datetimeFigureOut">
              <a:rPr lang="en-US"/>
              <a:pPr>
                <a:defRPr/>
              </a:pPr>
              <a:t>26-Mar-24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0BC0241-1472-4C5C-83D0-590B5884109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762000" y="1752600"/>
            <a:ext cx="4000500"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752600"/>
            <a:ext cx="4000500" cy="4343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576139034"/>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6388301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357444254"/>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75315893"/>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35404487"/>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29152717"/>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507635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944867361"/>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9886834"/>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00559359"/>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23826606"/>
      </p:ext>
    </p:extLst>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a:t>Click to edit Master title style</a:t>
            </a:r>
          </a:p>
        </p:txBody>
      </p:sp>
      <p:sp>
        <p:nvSpPr>
          <p:cNvPr id="3" name="Text Placeholder 2"/>
          <p:cNvSpPr>
            <a:spLocks noGrp="1"/>
          </p:cNvSpPr>
          <p:nvPr>
            <p:ph type="body" sz="half" idx="1"/>
          </p:nvPr>
        </p:nvSpPr>
        <p:spPr>
          <a:xfrm>
            <a:off x="762000" y="1752600"/>
            <a:ext cx="40005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70929155"/>
      </p:ext>
    </p:extLst>
  </p:cSld>
  <p:clrMapOvr>
    <a:masterClrMapping/>
  </p:clrMapOvr>
  <p:transition spd="slow"/>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609600"/>
            <a:ext cx="8153400" cy="990600"/>
          </a:xfrm>
          <a:prstGeom prst="rect">
            <a:avLst/>
          </a:prstGeom>
          <a:noFill/>
          <a:ln w="9525">
            <a:noFill/>
            <a:miter lim="800000"/>
            <a:headEnd/>
            <a:tailEnd/>
          </a:ln>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62000" y="1752600"/>
            <a:ext cx="8153400" cy="4343400"/>
          </a:xfrm>
          <a:prstGeom prst="rect">
            <a:avLst/>
          </a:prstGeom>
          <a:noFill/>
          <a:ln w="9525">
            <a:noFill/>
            <a:miter lim="800000"/>
            <a:headEnd/>
            <a:tailEnd/>
          </a:ln>
        </p:spPr>
        <p:txBody>
          <a:bodyPr vert="horz" wrap="square" lIns="90488" tIns="44450" rIns="90488" bIns="44450" numCol="1" anchor="t" anchorCtr="0" compatLnSpc="1">
            <a:prstTxWarp prst="textNoShape">
              <a:avLst/>
            </a:prstTxWarp>
          </a:bodyPr>
          <a:lstStyle/>
          <a:p>
            <a:pPr lvl="0"/>
            <a:r>
              <a:rPr lang="en-US" smtClean="0"/>
              <a:t>This will be the basic slide template</a:t>
            </a:r>
          </a:p>
          <a:p>
            <a:pPr lvl="1"/>
            <a:r>
              <a:rPr lang="en-US" smtClean="0"/>
              <a:t>for Why Should Managers box slides, use </a:t>
            </a:r>
          </a:p>
          <a:p>
            <a:pPr lvl="1"/>
            <a:r>
              <a:rPr lang="en-US" smtClean="0"/>
              <a:t>for Ethics and Society box slides, use</a:t>
            </a:r>
          </a:p>
          <a:p>
            <a:pPr lvl="1"/>
            <a:r>
              <a:rPr lang="en-US" smtClean="0"/>
              <a:t>for Look into the Future box slides use </a:t>
            </a:r>
          </a:p>
          <a:p>
            <a:pPr lvl="1"/>
            <a:r>
              <a:rPr lang="en-US" smtClean="0"/>
              <a:t>(this refers to background colors)</a:t>
            </a:r>
          </a:p>
          <a:p>
            <a:pPr lvl="2"/>
            <a:r>
              <a:rPr lang="en-US" smtClean="0"/>
              <a:t>Third level</a:t>
            </a:r>
          </a:p>
          <a:p>
            <a:pPr lvl="3"/>
            <a:r>
              <a:rPr lang="en-US" smtClean="0"/>
              <a:t>Fourth level</a:t>
            </a:r>
          </a:p>
          <a:p>
            <a:pPr lvl="4"/>
            <a:r>
              <a:rPr lang="en-US" smtClean="0"/>
              <a:t>Fifth level</a:t>
            </a:r>
          </a:p>
        </p:txBody>
      </p:sp>
      <p:sp>
        <p:nvSpPr>
          <p:cNvPr id="157700" name="Rectangle 4"/>
          <p:cNvSpPr>
            <a:spLocks noChangeArrowheads="1"/>
          </p:cNvSpPr>
          <p:nvPr/>
        </p:nvSpPr>
        <p:spPr bwMode="auto">
          <a:xfrm>
            <a:off x="838200" y="1447800"/>
            <a:ext cx="2209800" cy="76200"/>
          </a:xfrm>
          <a:prstGeom prst="rect">
            <a:avLst/>
          </a:prstGeom>
          <a:solidFill>
            <a:srgbClr val="F6BF69"/>
          </a:solidFill>
          <a:ln w="9525">
            <a:noFill/>
            <a:miter lim="800000"/>
            <a:headEnd/>
            <a:tailEnd/>
          </a:ln>
          <a:effectLst/>
        </p:spPr>
        <p:txBody>
          <a:bodyPr wrap="none" anchor="ctr"/>
          <a:lstStyle/>
          <a:p>
            <a:pPr fontAlgn="auto">
              <a:spcBef>
                <a:spcPts val="0"/>
              </a:spcBef>
              <a:spcAft>
                <a:spcPts val="0"/>
              </a:spcAft>
              <a:defRPr/>
            </a:pPr>
            <a:endParaRPr lang="en-US" dirty="0">
              <a:latin typeface="+mn-lt"/>
              <a:cs typeface="+mn-cs"/>
            </a:endParaRPr>
          </a:p>
        </p:txBody>
      </p:sp>
      <p:sp>
        <p:nvSpPr>
          <p:cNvPr id="157701" name="AutoShape 5"/>
          <p:cNvSpPr>
            <a:spLocks noChangeArrowheads="1"/>
          </p:cNvSpPr>
          <p:nvPr/>
        </p:nvSpPr>
        <p:spPr bwMode="auto">
          <a:xfrm>
            <a:off x="228600" y="914400"/>
            <a:ext cx="533400" cy="533400"/>
          </a:xfrm>
          <a:prstGeom prst="diamond">
            <a:avLst/>
          </a:prstGeom>
          <a:solidFill>
            <a:srgbClr val="B50069"/>
          </a:solidFill>
          <a:ln w="9525">
            <a:noFill/>
            <a:miter lim="800000"/>
            <a:headEnd/>
            <a:tailEnd/>
          </a:ln>
          <a:effectLst/>
        </p:spPr>
        <p:txBody>
          <a:bodyPr wrap="none" anchor="ctr"/>
          <a:lstStyle/>
          <a:p>
            <a:pPr fontAlgn="auto">
              <a:spcBef>
                <a:spcPts val="0"/>
              </a:spcBef>
              <a:spcAft>
                <a:spcPts val="0"/>
              </a:spcAft>
              <a:defRPr/>
            </a:pPr>
            <a:endParaRPr lang="en-US" dirty="0">
              <a:latin typeface="+mn-lt"/>
              <a:cs typeface="+mn-cs"/>
            </a:endParaRPr>
          </a:p>
        </p:txBody>
      </p:sp>
      <p:sp>
        <p:nvSpPr>
          <p:cNvPr id="157702" name="Oval 6"/>
          <p:cNvSpPr>
            <a:spLocks noChangeArrowheads="1"/>
          </p:cNvSpPr>
          <p:nvPr/>
        </p:nvSpPr>
        <p:spPr bwMode="auto">
          <a:xfrm>
            <a:off x="381000" y="1066800"/>
            <a:ext cx="152400" cy="152400"/>
          </a:xfrm>
          <a:prstGeom prst="ellipse">
            <a:avLst/>
          </a:prstGeom>
          <a:solidFill>
            <a:schemeClr val="bg1"/>
          </a:solidFill>
          <a:ln w="9525">
            <a:noFill/>
            <a:round/>
            <a:headEnd/>
            <a:tailEnd/>
          </a:ln>
          <a:effectLst/>
        </p:spPr>
        <p:txBody>
          <a:bodyPr wrap="none" anchor="ctr"/>
          <a:lstStyle/>
          <a:p>
            <a:pPr fontAlgn="auto">
              <a:spcBef>
                <a:spcPts val="0"/>
              </a:spcBef>
              <a:spcAft>
                <a:spcPts val="0"/>
              </a:spcAft>
              <a:defRPr/>
            </a:pPr>
            <a:endParaRPr lang="en-US" dirty="0">
              <a:latin typeface="+mn-lt"/>
              <a:cs typeface="+mn-cs"/>
            </a:endParaRPr>
          </a:p>
        </p:txBody>
      </p:sp>
      <p:sp>
        <p:nvSpPr>
          <p:cNvPr id="157703" name="Oval 7"/>
          <p:cNvSpPr>
            <a:spLocks noChangeArrowheads="1"/>
          </p:cNvSpPr>
          <p:nvPr/>
        </p:nvSpPr>
        <p:spPr bwMode="auto">
          <a:xfrm>
            <a:off x="609600" y="762000"/>
            <a:ext cx="152400" cy="152400"/>
          </a:xfrm>
          <a:prstGeom prst="ellipse">
            <a:avLst/>
          </a:prstGeom>
          <a:solidFill>
            <a:srgbClr val="B50069"/>
          </a:solidFill>
          <a:ln w="9525">
            <a:noFill/>
            <a:round/>
            <a:headEnd/>
            <a:tailEnd/>
          </a:ln>
          <a:effectLst/>
        </p:spPr>
        <p:txBody>
          <a:bodyPr wrap="none" anchor="ctr"/>
          <a:lstStyle/>
          <a:p>
            <a:pPr fontAlgn="auto">
              <a:spcBef>
                <a:spcPts val="0"/>
              </a:spcBef>
              <a:spcAft>
                <a:spcPts val="0"/>
              </a:spcAft>
              <a:defRPr/>
            </a:pPr>
            <a:endParaRPr lang="en-US" dirty="0">
              <a:latin typeface="+mn-lt"/>
              <a:cs typeface="+mn-cs"/>
            </a:endParaRPr>
          </a:p>
        </p:txBody>
      </p:sp>
      <p:sp>
        <p:nvSpPr>
          <p:cNvPr id="157704" name="Oval 8"/>
          <p:cNvSpPr>
            <a:spLocks noChangeArrowheads="1"/>
          </p:cNvSpPr>
          <p:nvPr/>
        </p:nvSpPr>
        <p:spPr bwMode="auto">
          <a:xfrm>
            <a:off x="838200" y="609600"/>
            <a:ext cx="152400" cy="152400"/>
          </a:xfrm>
          <a:prstGeom prst="ellipse">
            <a:avLst/>
          </a:prstGeom>
          <a:solidFill>
            <a:srgbClr val="B50069"/>
          </a:solidFill>
          <a:ln w="9525">
            <a:noFill/>
            <a:round/>
            <a:headEnd/>
            <a:tailEnd/>
          </a:ln>
          <a:effectLst/>
        </p:spPr>
        <p:txBody>
          <a:bodyPr wrap="none" anchor="ctr"/>
          <a:lstStyle/>
          <a:p>
            <a:pPr fontAlgn="auto">
              <a:spcBef>
                <a:spcPts val="0"/>
              </a:spcBef>
              <a:spcAft>
                <a:spcPts val="0"/>
              </a:spcAft>
              <a:defRPr/>
            </a:pPr>
            <a:endParaRPr lang="en-US" dirty="0">
              <a:latin typeface="+mn-lt"/>
              <a:cs typeface="+mn-cs"/>
            </a:endParaRPr>
          </a:p>
        </p:txBody>
      </p:sp>
      <p:sp>
        <p:nvSpPr>
          <p:cNvPr id="157705" name="Oval 9"/>
          <p:cNvSpPr>
            <a:spLocks noChangeArrowheads="1"/>
          </p:cNvSpPr>
          <p:nvPr/>
        </p:nvSpPr>
        <p:spPr bwMode="auto">
          <a:xfrm>
            <a:off x="1066800" y="533400"/>
            <a:ext cx="76200" cy="76200"/>
          </a:xfrm>
          <a:prstGeom prst="ellipse">
            <a:avLst/>
          </a:prstGeom>
          <a:solidFill>
            <a:srgbClr val="B50069"/>
          </a:solidFill>
          <a:ln w="9525">
            <a:noFill/>
            <a:round/>
            <a:headEnd/>
            <a:tailEnd/>
          </a:ln>
          <a:effectLst/>
        </p:spPr>
        <p:txBody>
          <a:bodyPr wrap="none" anchor="ctr"/>
          <a:lstStyle/>
          <a:p>
            <a:pPr fontAlgn="auto">
              <a:spcBef>
                <a:spcPts val="0"/>
              </a:spcBef>
              <a:spcAft>
                <a:spcPts val="0"/>
              </a:spcAft>
              <a:defRPr/>
            </a:pPr>
            <a:endParaRPr lang="en-US" dirty="0">
              <a:latin typeface="+mn-lt"/>
              <a:cs typeface="+mn-cs"/>
            </a:endParaRPr>
          </a:p>
        </p:txBody>
      </p:sp>
      <p:sp>
        <p:nvSpPr>
          <p:cNvPr id="157706" name="Rectangle 10"/>
          <p:cNvSpPr>
            <a:spLocks noChangeArrowheads="1"/>
          </p:cNvSpPr>
          <p:nvPr/>
        </p:nvSpPr>
        <p:spPr bwMode="auto">
          <a:xfrm>
            <a:off x="6553200" y="1447800"/>
            <a:ext cx="2209800" cy="76200"/>
          </a:xfrm>
          <a:prstGeom prst="rect">
            <a:avLst/>
          </a:prstGeom>
          <a:solidFill>
            <a:srgbClr val="F6BF69"/>
          </a:solidFill>
          <a:ln w="9525">
            <a:noFill/>
            <a:miter lim="800000"/>
            <a:headEnd/>
            <a:tailEnd/>
          </a:ln>
          <a:effectLst/>
        </p:spPr>
        <p:txBody>
          <a:bodyPr wrap="none" anchor="ctr"/>
          <a:lstStyle/>
          <a:p>
            <a:pPr fontAlgn="auto">
              <a:spcBef>
                <a:spcPts val="0"/>
              </a:spcBef>
              <a:spcAft>
                <a:spcPts val="0"/>
              </a:spcAft>
              <a:defRPr/>
            </a:pPr>
            <a:endParaRPr lang="en-US" dirty="0">
              <a:latin typeface="+mn-lt"/>
              <a:cs typeface="+mn-cs"/>
            </a:endParaRP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transition spd="slow"/>
  <p:hf hdr="0" ftr="0" dt="0"/>
  <p:txStyles>
    <p:titleStyle>
      <a:lvl1pPr algn="ctr" rtl="0" eaLnBrk="0" fontAlgn="base" hangingPunct="0">
        <a:spcBef>
          <a:spcPct val="0"/>
        </a:spcBef>
        <a:spcAft>
          <a:spcPct val="0"/>
        </a:spcAft>
        <a:defRPr sz="3600" b="1">
          <a:solidFill>
            <a:srgbClr val="500093"/>
          </a:solidFill>
          <a:latin typeface="+mj-lt"/>
          <a:ea typeface="+mj-ea"/>
          <a:cs typeface="+mj-cs"/>
        </a:defRPr>
      </a:lvl1pPr>
      <a:lvl2pPr algn="ctr" rtl="0" eaLnBrk="0" fontAlgn="base" hangingPunct="0">
        <a:spcBef>
          <a:spcPct val="0"/>
        </a:spcBef>
        <a:spcAft>
          <a:spcPct val="0"/>
        </a:spcAft>
        <a:defRPr sz="3600" b="1">
          <a:solidFill>
            <a:srgbClr val="500093"/>
          </a:solidFill>
          <a:latin typeface="Arial" pitchFamily="34" charset="0"/>
        </a:defRPr>
      </a:lvl2pPr>
      <a:lvl3pPr algn="ctr" rtl="0" eaLnBrk="0" fontAlgn="base" hangingPunct="0">
        <a:spcBef>
          <a:spcPct val="0"/>
        </a:spcBef>
        <a:spcAft>
          <a:spcPct val="0"/>
        </a:spcAft>
        <a:defRPr sz="3600" b="1">
          <a:solidFill>
            <a:srgbClr val="500093"/>
          </a:solidFill>
          <a:latin typeface="Arial" pitchFamily="34" charset="0"/>
        </a:defRPr>
      </a:lvl3pPr>
      <a:lvl4pPr algn="ctr" rtl="0" eaLnBrk="0" fontAlgn="base" hangingPunct="0">
        <a:spcBef>
          <a:spcPct val="0"/>
        </a:spcBef>
        <a:spcAft>
          <a:spcPct val="0"/>
        </a:spcAft>
        <a:defRPr sz="3600" b="1">
          <a:solidFill>
            <a:srgbClr val="500093"/>
          </a:solidFill>
          <a:latin typeface="Arial" pitchFamily="34" charset="0"/>
        </a:defRPr>
      </a:lvl4pPr>
      <a:lvl5pPr algn="ctr" rtl="0" eaLnBrk="0" fontAlgn="base" hangingPunct="0">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0" fontAlgn="base" hangingPunct="0">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0" fontAlgn="base" hangingPunct="0">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0" fontAlgn="base" hangingPunct="0">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0" fontAlgn="base" hangingPunct="0">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609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762000" y="1752600"/>
            <a:ext cx="8153400"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smtClean="0"/>
              <a:t>This will be the basic slide template</a:t>
            </a:r>
          </a:p>
          <a:p>
            <a:pPr lvl="1"/>
            <a:r>
              <a:rPr lang="en-US" altLang="en-US" smtClean="0"/>
              <a:t>for Why Should Managers box slides, use </a:t>
            </a:r>
          </a:p>
          <a:p>
            <a:pPr lvl="1"/>
            <a:r>
              <a:rPr lang="en-US" altLang="en-US" smtClean="0"/>
              <a:t>for Ethics and Society box slides, use</a:t>
            </a:r>
          </a:p>
          <a:p>
            <a:pPr lvl="1"/>
            <a:r>
              <a:rPr lang="en-US" altLang="en-US" smtClean="0"/>
              <a:t>for Look into the Future box slides use </a:t>
            </a:r>
          </a:p>
          <a:p>
            <a:pPr lvl="1"/>
            <a:r>
              <a:rPr lang="en-US" altLang="en-US" smtClean="0"/>
              <a:t>(this refers to background colors)</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ChangeArrowheads="1"/>
          </p:cNvSpPr>
          <p:nvPr/>
        </p:nvSpPr>
        <p:spPr bwMode="auto">
          <a:xfrm>
            <a:off x="838200" y="1447800"/>
            <a:ext cx="2209800" cy="76200"/>
          </a:xfrm>
          <a:prstGeom prst="rect">
            <a:avLst/>
          </a:prstGeom>
          <a:solidFill>
            <a:srgbClr val="F6BF6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029" name="AutoShape 5"/>
          <p:cNvSpPr>
            <a:spLocks noChangeArrowheads="1"/>
          </p:cNvSpPr>
          <p:nvPr/>
        </p:nvSpPr>
        <p:spPr bwMode="auto">
          <a:xfrm>
            <a:off x="228600" y="914400"/>
            <a:ext cx="533400" cy="533400"/>
          </a:xfrm>
          <a:prstGeom prst="diamond">
            <a:avLst/>
          </a:prstGeom>
          <a:solidFill>
            <a:srgbClr val="B5006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030" name="Oval 6"/>
          <p:cNvSpPr>
            <a:spLocks noChangeArrowheads="1"/>
          </p:cNvSpPr>
          <p:nvPr/>
        </p:nvSpPr>
        <p:spPr bwMode="auto">
          <a:xfrm>
            <a:off x="381000" y="1066800"/>
            <a:ext cx="152400" cy="15240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031" name="Oval 7"/>
          <p:cNvSpPr>
            <a:spLocks noChangeArrowheads="1"/>
          </p:cNvSpPr>
          <p:nvPr/>
        </p:nvSpPr>
        <p:spPr bwMode="auto">
          <a:xfrm>
            <a:off x="609600" y="762000"/>
            <a:ext cx="152400" cy="152400"/>
          </a:xfrm>
          <a:prstGeom prst="ellipse">
            <a:avLst/>
          </a:prstGeom>
          <a:solidFill>
            <a:srgbClr val="B5006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032" name="Oval 8"/>
          <p:cNvSpPr>
            <a:spLocks noChangeArrowheads="1"/>
          </p:cNvSpPr>
          <p:nvPr/>
        </p:nvSpPr>
        <p:spPr bwMode="auto">
          <a:xfrm>
            <a:off x="838200" y="609600"/>
            <a:ext cx="152400" cy="152400"/>
          </a:xfrm>
          <a:prstGeom prst="ellipse">
            <a:avLst/>
          </a:prstGeom>
          <a:solidFill>
            <a:srgbClr val="B5006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033" name="Oval 9"/>
          <p:cNvSpPr>
            <a:spLocks noChangeArrowheads="1"/>
          </p:cNvSpPr>
          <p:nvPr/>
        </p:nvSpPr>
        <p:spPr bwMode="auto">
          <a:xfrm>
            <a:off x="1066800" y="533400"/>
            <a:ext cx="76200" cy="76200"/>
          </a:xfrm>
          <a:prstGeom prst="ellipse">
            <a:avLst/>
          </a:prstGeom>
          <a:solidFill>
            <a:srgbClr val="B50069"/>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034" name="Rectangle 10"/>
          <p:cNvSpPr>
            <a:spLocks noChangeArrowheads="1"/>
          </p:cNvSpPr>
          <p:nvPr/>
        </p:nvSpPr>
        <p:spPr bwMode="auto">
          <a:xfrm>
            <a:off x="6553200" y="1447800"/>
            <a:ext cx="2209800" cy="76200"/>
          </a:xfrm>
          <a:prstGeom prst="rect">
            <a:avLst/>
          </a:prstGeom>
          <a:solidFill>
            <a:srgbClr val="F6BF6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093733990"/>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 id="2147483745" r:id="rId12"/>
  </p:sldLayoutIdLst>
  <p:transition spd="slow"/>
  <p:hf hdr="0" ftr="0" dt="0"/>
  <p:txStyles>
    <p:titleStyle>
      <a:lvl1pPr algn="ctr" rtl="0" eaLnBrk="0" fontAlgn="base" hangingPunct="0">
        <a:spcBef>
          <a:spcPct val="0"/>
        </a:spcBef>
        <a:spcAft>
          <a:spcPct val="0"/>
        </a:spcAft>
        <a:defRPr sz="3600" b="1">
          <a:solidFill>
            <a:srgbClr val="500093"/>
          </a:solidFill>
          <a:latin typeface="+mj-lt"/>
          <a:ea typeface="+mj-ea"/>
          <a:cs typeface="+mj-cs"/>
        </a:defRPr>
      </a:lvl1pPr>
      <a:lvl2pPr algn="ctr" rtl="0" eaLnBrk="0" fontAlgn="base" hangingPunct="0">
        <a:spcBef>
          <a:spcPct val="0"/>
        </a:spcBef>
        <a:spcAft>
          <a:spcPct val="0"/>
        </a:spcAft>
        <a:defRPr sz="3600" b="1">
          <a:solidFill>
            <a:srgbClr val="500093"/>
          </a:solidFill>
          <a:latin typeface="Arial" pitchFamily="34" charset="0"/>
        </a:defRPr>
      </a:lvl2pPr>
      <a:lvl3pPr algn="ctr" rtl="0" eaLnBrk="0" fontAlgn="base" hangingPunct="0">
        <a:spcBef>
          <a:spcPct val="0"/>
        </a:spcBef>
        <a:spcAft>
          <a:spcPct val="0"/>
        </a:spcAft>
        <a:defRPr sz="3600" b="1">
          <a:solidFill>
            <a:srgbClr val="500093"/>
          </a:solidFill>
          <a:latin typeface="Arial" pitchFamily="34" charset="0"/>
        </a:defRPr>
      </a:lvl3pPr>
      <a:lvl4pPr algn="ctr" rtl="0" eaLnBrk="0" fontAlgn="base" hangingPunct="0">
        <a:spcBef>
          <a:spcPct val="0"/>
        </a:spcBef>
        <a:spcAft>
          <a:spcPct val="0"/>
        </a:spcAft>
        <a:defRPr sz="3600" b="1">
          <a:solidFill>
            <a:srgbClr val="500093"/>
          </a:solidFill>
          <a:latin typeface="Arial" pitchFamily="34" charset="0"/>
        </a:defRPr>
      </a:lvl4pPr>
      <a:lvl5pPr algn="ctr" rtl="0" eaLnBrk="0" fontAlgn="base" hangingPunct="0">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0" fontAlgn="base" hangingPunct="0">
        <a:spcBef>
          <a:spcPct val="20000"/>
        </a:spcBef>
        <a:spcAft>
          <a:spcPct val="0"/>
        </a:spcAft>
        <a:buClr>
          <a:srgbClr val="993300"/>
        </a:buClr>
        <a:buSzPct val="127000"/>
        <a:buFont typeface="Wingdings" panose="05000000000000000000" pitchFamily="2" charset="2"/>
        <a:buChar char="ü"/>
        <a:defRPr sz="2800" b="1">
          <a:solidFill>
            <a:schemeClr val="tx1"/>
          </a:solidFill>
          <a:latin typeface="+mn-lt"/>
          <a:ea typeface="+mn-ea"/>
          <a:cs typeface="+mn-cs"/>
        </a:defRPr>
      </a:lvl1pPr>
      <a:lvl2pPr marL="742950" indent="-285750" algn="l" rtl="0" eaLnBrk="0" fontAlgn="base" hangingPunct="0">
        <a:spcBef>
          <a:spcPct val="20000"/>
        </a:spcBef>
        <a:spcAft>
          <a:spcPct val="0"/>
        </a:spcAft>
        <a:buClr>
          <a:srgbClr val="00279F"/>
        </a:buClr>
        <a:buSzPct val="127000"/>
        <a:buFont typeface="Wingdings" panose="05000000000000000000" pitchFamily="2" charset="2"/>
        <a:buChar char="ü"/>
        <a:defRPr sz="2400">
          <a:solidFill>
            <a:schemeClr val="tx1"/>
          </a:solidFill>
          <a:latin typeface="+mn-lt"/>
        </a:defRPr>
      </a:lvl2pPr>
      <a:lvl3pPr marL="1143000" indent="-228600" algn="l" rtl="0" eaLnBrk="0" fontAlgn="base" hangingPunct="0">
        <a:spcBef>
          <a:spcPct val="20000"/>
        </a:spcBef>
        <a:spcAft>
          <a:spcPct val="0"/>
        </a:spcAft>
        <a:buClr>
          <a:srgbClr val="FF9900"/>
        </a:buClr>
        <a:buSzPct val="127000"/>
        <a:buFont typeface="Wingdings" panose="05000000000000000000" pitchFamily="2" charset="2"/>
        <a:buChar char="ü"/>
        <a:defRPr sz="2000">
          <a:solidFill>
            <a:schemeClr val="tx1"/>
          </a:solidFill>
          <a:latin typeface="+mn-lt"/>
        </a:defRPr>
      </a:lvl3pPr>
      <a:lvl4pPr marL="1600200" indent="-228600" algn="l" rtl="0" eaLnBrk="0" fontAlgn="base" hangingPunct="0">
        <a:spcBef>
          <a:spcPct val="20000"/>
        </a:spcBef>
        <a:spcAft>
          <a:spcPct val="0"/>
        </a:spcAft>
        <a:buClr>
          <a:srgbClr val="FF9900"/>
        </a:buClr>
        <a:buSzPct val="127000"/>
        <a:buFont typeface="Wingdings" panose="05000000000000000000" pitchFamily="2" charset="2"/>
        <a:buChar char="ü"/>
        <a:defRPr sz="2000">
          <a:solidFill>
            <a:schemeClr val="tx1"/>
          </a:solidFill>
          <a:latin typeface="+mn-lt"/>
        </a:defRPr>
      </a:lvl4pPr>
      <a:lvl5pPr marL="2057400" indent="-228600" algn="l" rtl="0" eaLnBrk="0" fontAlgn="base" hangingPunct="0">
        <a:spcBef>
          <a:spcPct val="20000"/>
        </a:spcBef>
        <a:spcAft>
          <a:spcPct val="0"/>
        </a:spcAft>
        <a:buClr>
          <a:srgbClr val="FF9900"/>
        </a:buClr>
        <a:buSzPct val="127000"/>
        <a:buFont typeface="Wingdings" panose="05000000000000000000" pitchFamily="2" charset="2"/>
        <a:buChar char="ü"/>
        <a:defRPr sz="2000">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676400"/>
            <a:ext cx="7772400" cy="1752600"/>
          </a:xfrm>
          <a:noFill/>
          <a:ln w="9525">
            <a:noFill/>
            <a:miter lim="800000"/>
            <a:headEnd/>
            <a:tailEnd/>
          </a:ln>
        </p:spPr>
        <p:txBody>
          <a:bodyPr vert="horz" wrap="square" lIns="90488" tIns="44450" rIns="90488" bIns="44450" numCol="1" anchor="ctr" anchorCtr="0" compatLnSpc="1">
            <a:prstTxWarp prst="textNoShape">
              <a:avLst/>
            </a:prstTxWarp>
          </a:bodyPr>
          <a:lstStyle/>
          <a:p>
            <a:pPr eaLnBrk="1" hangingPunct="1"/>
            <a:r>
              <a:rPr lang="en-US" dirty="0">
                <a:solidFill>
                  <a:srgbClr val="500093"/>
                </a:solidFill>
                <a:latin typeface="+mj-lt"/>
                <a:ea typeface="+mj-ea"/>
                <a:cs typeface="+mj-cs"/>
              </a:rPr>
              <a:t>QUANTITATIVE DATA COLLECTION </a:t>
            </a:r>
            <a:r>
              <a:rPr lang="en-US" dirty="0" smtClean="0">
                <a:solidFill>
                  <a:srgbClr val="500093"/>
                </a:solidFill>
                <a:latin typeface="+mj-lt"/>
                <a:ea typeface="+mj-ea"/>
                <a:cs typeface="+mj-cs"/>
              </a:rPr>
              <a:t>METHODS AND OTHER METHODOLOGIES</a:t>
            </a:r>
            <a:endParaRPr lang="en-US" dirty="0">
              <a:solidFill>
                <a:srgbClr val="500093"/>
              </a:solidFill>
              <a:latin typeface="+mj-lt"/>
              <a:ea typeface="+mj-ea"/>
              <a:cs typeface="+mj-cs"/>
            </a:endParaRPr>
          </a:p>
        </p:txBody>
      </p:sp>
      <p:sp>
        <p:nvSpPr>
          <p:cNvPr id="3" name="Subtitle 2"/>
          <p:cNvSpPr>
            <a:spLocks noGrp="1"/>
          </p:cNvSpPr>
          <p:nvPr>
            <p:ph type="subTitle" idx="1"/>
          </p:nvPr>
        </p:nvSpPr>
        <p:spPr>
          <a:xfrm>
            <a:off x="1524000" y="3657600"/>
            <a:ext cx="6400800" cy="2286000"/>
          </a:xfrm>
          <a:ln>
            <a:solidFill>
              <a:schemeClr val="bg1"/>
            </a:solidFill>
          </a:ln>
        </p:spPr>
        <p:style>
          <a:lnRef idx="2">
            <a:schemeClr val="accent6"/>
          </a:lnRef>
          <a:fillRef idx="1">
            <a:schemeClr val="lt1"/>
          </a:fillRef>
          <a:effectRef idx="0">
            <a:schemeClr val="accent6"/>
          </a:effectRef>
          <a:fontRef idx="minor">
            <a:schemeClr val="dk1"/>
          </a:fontRef>
        </p:style>
        <p:txBody>
          <a:bodyPr>
            <a:normAutofit/>
          </a:bodyPr>
          <a:lstStyle/>
          <a:p>
            <a:pPr eaLnBrk="1" hangingPunct="1">
              <a:defRPr/>
            </a:pPr>
            <a:r>
              <a:rPr lang="en-US" dirty="0" smtClean="0">
                <a:solidFill>
                  <a:schemeClr val="tx1"/>
                </a:solidFill>
              </a:rPr>
              <a:t>To cover </a:t>
            </a:r>
            <a:endParaRPr lang="en-US" dirty="0" smtClean="0">
              <a:solidFill>
                <a:schemeClr val="tx1"/>
              </a:solidFill>
            </a:endParaRPr>
          </a:p>
          <a:p>
            <a:pPr eaLnBrk="1" hangingPunct="1">
              <a:defRPr/>
            </a:pPr>
            <a:r>
              <a:rPr lang="en-US" b="0" dirty="0" smtClean="0">
                <a:solidFill>
                  <a:schemeClr val="tx1"/>
                </a:solidFill>
              </a:rPr>
              <a:t>The </a:t>
            </a:r>
            <a:r>
              <a:rPr lang="en-US" b="0" dirty="0" smtClean="0">
                <a:solidFill>
                  <a:schemeClr val="tx1"/>
                </a:solidFill>
              </a:rPr>
              <a:t>Quantitative Methods of data </a:t>
            </a:r>
            <a:r>
              <a:rPr lang="en-US" b="0" dirty="0" smtClean="0">
                <a:solidFill>
                  <a:schemeClr val="tx1"/>
                </a:solidFill>
              </a:rPr>
              <a:t>collection</a:t>
            </a:r>
          </a:p>
          <a:p>
            <a:pPr eaLnBrk="1" hangingPunct="1">
              <a:defRPr/>
            </a:pPr>
            <a:r>
              <a:rPr lang="en-US" b="0" dirty="0" smtClean="0">
                <a:solidFill>
                  <a:schemeClr val="tx1"/>
                </a:solidFill>
              </a:rPr>
              <a:t>Other methodologies</a:t>
            </a:r>
            <a:endParaRPr lang="en-US" b="0" dirty="0" smtClean="0">
              <a:solidFill>
                <a:schemeClr val="tx1"/>
              </a:solidFill>
            </a:endParaRPr>
          </a:p>
        </p:txBody>
      </p:sp>
      <p:sp>
        <p:nvSpPr>
          <p:cNvPr id="2052"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6D7E465A-2C83-48CD-A9D4-841ECF5B7849}" type="slidenum">
              <a:rPr lang="en-US">
                <a:latin typeface="Times New Roman" pitchFamily="18" charset="0"/>
              </a:rPr>
              <a:pPr/>
              <a:t>1</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a:xfrm>
            <a:off x="685800" y="457200"/>
            <a:ext cx="7772400" cy="1066800"/>
          </a:xfrm>
        </p:spPr>
        <p:txBody>
          <a:bodyPr/>
          <a:lstStyle/>
          <a:p>
            <a:pPr eaLnBrk="1" hangingPunct="1"/>
            <a:r>
              <a:rPr lang="en-US" smtClean="0"/>
              <a:t>Method 6: Self-administered Survey</a:t>
            </a:r>
          </a:p>
        </p:txBody>
      </p:sp>
      <p:sp>
        <p:nvSpPr>
          <p:cNvPr id="19459" name="Subtitle 2"/>
          <p:cNvSpPr>
            <a:spLocks noGrp="1"/>
          </p:cNvSpPr>
          <p:nvPr>
            <p:ph type="subTitle" idx="1"/>
          </p:nvPr>
        </p:nvSpPr>
        <p:spPr>
          <a:xfrm>
            <a:off x="381000" y="1676400"/>
            <a:ext cx="8382000" cy="4724400"/>
          </a:xfrm>
        </p:spPr>
        <p:txBody>
          <a:bodyPr/>
          <a:lstStyle/>
          <a:p>
            <a:pPr eaLnBrk="1" hangingPunct="1"/>
            <a:r>
              <a:rPr lang="en-US" b="0" dirty="0" smtClean="0"/>
              <a:t>Any </a:t>
            </a:r>
            <a:r>
              <a:rPr lang="en-US" b="0" i="1" dirty="0" smtClean="0"/>
              <a:t>survey technique</a:t>
            </a:r>
            <a:r>
              <a:rPr lang="en-US" b="0" dirty="0" smtClean="0"/>
              <a:t> that requires the respondent to complete the questionnaire him/herself. </a:t>
            </a:r>
          </a:p>
          <a:p>
            <a:pPr eaLnBrk="1" hangingPunct="1"/>
            <a:endParaRPr lang="en-US" b="0" dirty="0" smtClean="0"/>
          </a:p>
          <a:p>
            <a:pPr eaLnBrk="1" hangingPunct="1"/>
            <a:r>
              <a:rPr lang="en-US" b="0" dirty="0" smtClean="0"/>
              <a:t>The most common ways of distributing these surveys are through the use of mail, fax, newspapers/magazines, the Internet, etc.</a:t>
            </a:r>
          </a:p>
        </p:txBody>
      </p:sp>
      <p:sp>
        <p:nvSpPr>
          <p:cNvPr id="19460"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D9D78D8C-8FA8-46A4-8508-BDFCA9B4FA5C}" type="slidenum">
              <a:rPr lang="en-US">
                <a:latin typeface="Times New Roman" pitchFamily="18" charset="0"/>
              </a:rPr>
              <a:pPr/>
              <a:t>10</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ctrTitle"/>
          </p:nvPr>
        </p:nvSpPr>
        <p:spPr>
          <a:xfrm>
            <a:off x="685800" y="685800"/>
            <a:ext cx="7772400" cy="704850"/>
          </a:xfrm>
        </p:spPr>
        <p:txBody>
          <a:bodyPr/>
          <a:lstStyle/>
          <a:p>
            <a:pPr eaLnBrk="1" hangingPunct="1"/>
            <a:r>
              <a:rPr lang="en-US" smtClean="0"/>
              <a:t>Advantages</a:t>
            </a:r>
          </a:p>
        </p:txBody>
      </p:sp>
      <p:sp>
        <p:nvSpPr>
          <p:cNvPr id="3" name="Subtitle 2"/>
          <p:cNvSpPr>
            <a:spLocks noGrp="1"/>
          </p:cNvSpPr>
          <p:nvPr>
            <p:ph type="subTitle" idx="1"/>
          </p:nvPr>
        </p:nvSpPr>
        <p:spPr>
          <a:xfrm>
            <a:off x="381000" y="1600200"/>
            <a:ext cx="8382000" cy="5029200"/>
          </a:xfrm>
        </p:spPr>
        <p:txBody>
          <a:bodyPr>
            <a:normAutofit/>
          </a:bodyPr>
          <a:lstStyle/>
          <a:p>
            <a:pPr marL="176213" indent="-176213" algn="just" eaLnBrk="1" hangingPunct="1">
              <a:buFont typeface="Wingdings" pitchFamily="2" charset="2"/>
              <a:buChar char="§"/>
              <a:defRPr/>
            </a:pPr>
            <a:r>
              <a:rPr lang="en-US" b="0" dirty="0" smtClean="0"/>
              <a:t>If properly designed and implemented, surveys can be an efficient and accurate</a:t>
            </a:r>
            <a:r>
              <a:rPr lang="en-US" b="0" i="1" dirty="0" smtClean="0"/>
              <a:t>.</a:t>
            </a:r>
            <a:r>
              <a:rPr lang="en-US" b="0" dirty="0" smtClean="0"/>
              <a:t> </a:t>
            </a:r>
          </a:p>
          <a:p>
            <a:pPr marL="176213" indent="-176213" algn="just" eaLnBrk="1" hangingPunct="1">
              <a:buFont typeface="Wingdings" pitchFamily="2" charset="2"/>
              <a:buChar char="§"/>
              <a:defRPr/>
            </a:pPr>
            <a:r>
              <a:rPr lang="en-US" b="0" dirty="0" smtClean="0"/>
              <a:t>Results can be provided relatively quickly</a:t>
            </a:r>
          </a:p>
          <a:p>
            <a:pPr marL="176213" indent="-176213" algn="just" eaLnBrk="1" hangingPunct="1">
              <a:buFont typeface="Wingdings" pitchFamily="2" charset="2"/>
              <a:buChar char="§"/>
              <a:defRPr/>
            </a:pPr>
            <a:r>
              <a:rPr lang="en-US" b="0" dirty="0" smtClean="0"/>
              <a:t>Depending on the sample size and methodology chosen, they are relatively inexpensive. </a:t>
            </a:r>
          </a:p>
          <a:p>
            <a:pPr marL="176213" indent="-176213" algn="just" eaLnBrk="1" hangingPunct="1">
              <a:buFont typeface="Wingdings" pitchFamily="2" charset="2"/>
              <a:buChar char="§"/>
              <a:defRPr/>
            </a:pPr>
            <a:r>
              <a:rPr lang="en-US" b="0" dirty="0" smtClean="0"/>
              <a:t>It also ensures higher </a:t>
            </a:r>
            <a:r>
              <a:rPr lang="en-US" b="0" i="1" dirty="0" smtClean="0"/>
              <a:t>reliability </a:t>
            </a:r>
            <a:r>
              <a:rPr lang="en-US" b="0" dirty="0" smtClean="0"/>
              <a:t>than some others.</a:t>
            </a:r>
          </a:p>
          <a:p>
            <a:pPr eaLnBrk="1" hangingPunct="1">
              <a:defRPr/>
            </a:pPr>
            <a:endParaRPr lang="en-US" b="0" dirty="0" smtClean="0"/>
          </a:p>
        </p:txBody>
      </p:sp>
      <p:sp>
        <p:nvSpPr>
          <p:cNvPr id="20484"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2CBC91C4-9A93-45E0-82A5-7A8051D9B76E}" type="slidenum">
              <a:rPr lang="en-US">
                <a:latin typeface="Times New Roman" pitchFamily="18" charset="0"/>
              </a:rPr>
              <a:pPr/>
              <a:t>11</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762000" y="685800"/>
            <a:ext cx="7772400" cy="704850"/>
          </a:xfrm>
        </p:spPr>
        <p:txBody>
          <a:bodyPr/>
          <a:lstStyle/>
          <a:p>
            <a:pPr eaLnBrk="1" hangingPunct="1"/>
            <a:r>
              <a:rPr lang="en-US" smtClean="0"/>
              <a:t>Advantages</a:t>
            </a:r>
          </a:p>
        </p:txBody>
      </p:sp>
      <p:sp>
        <p:nvSpPr>
          <p:cNvPr id="3" name="Subtitle 2"/>
          <p:cNvSpPr>
            <a:spLocks noGrp="1"/>
          </p:cNvSpPr>
          <p:nvPr>
            <p:ph type="subTitle" idx="1"/>
          </p:nvPr>
        </p:nvSpPr>
        <p:spPr>
          <a:xfrm>
            <a:off x="381000" y="1600200"/>
            <a:ext cx="8382000" cy="5029200"/>
          </a:xfrm>
        </p:spPr>
        <p:txBody>
          <a:bodyPr>
            <a:normAutofit/>
          </a:bodyPr>
          <a:lstStyle/>
          <a:p>
            <a:pPr marL="176213" indent="-176213" algn="just" eaLnBrk="1" hangingPunct="1">
              <a:buFont typeface="Wingdings" pitchFamily="2" charset="2"/>
              <a:buChar char="§"/>
              <a:defRPr/>
            </a:pPr>
            <a:r>
              <a:rPr lang="en-US" b="0" dirty="0" smtClean="0"/>
              <a:t>It allows for standardization and uniformity </a:t>
            </a:r>
          </a:p>
          <a:p>
            <a:pPr marL="176213" indent="-176213" algn="just" eaLnBrk="1" hangingPunct="1">
              <a:buFont typeface="Wingdings" pitchFamily="2" charset="2"/>
              <a:buChar char="§"/>
              <a:defRPr/>
            </a:pPr>
            <a:r>
              <a:rPr lang="en-US" b="0" dirty="0" smtClean="0"/>
              <a:t>Can be filled out at the respondent’s convenience</a:t>
            </a:r>
            <a:r>
              <a:rPr lang="en-US" b="0" i="1" dirty="0" smtClean="0"/>
              <a:t>.</a:t>
            </a:r>
            <a:r>
              <a:rPr lang="en-US" b="0" dirty="0" smtClean="0"/>
              <a:t> </a:t>
            </a:r>
          </a:p>
          <a:p>
            <a:pPr marL="176213" indent="-176213" algn="just" eaLnBrk="1" hangingPunct="1">
              <a:buFont typeface="Wingdings" pitchFamily="2" charset="2"/>
              <a:buChar char="§"/>
              <a:defRPr/>
            </a:pPr>
            <a:r>
              <a:rPr lang="en-US" b="0" dirty="0" smtClean="0"/>
              <a:t>Since there is no interviewer, </a:t>
            </a:r>
            <a:r>
              <a:rPr lang="en-US" b="0" i="1" dirty="0" smtClean="0"/>
              <a:t>interviewer error or bias </a:t>
            </a:r>
            <a:r>
              <a:rPr lang="en-US" b="0" dirty="0" smtClean="0"/>
              <a:t>is eliminated. </a:t>
            </a:r>
          </a:p>
          <a:p>
            <a:pPr marL="176213" indent="-176213" algn="just" eaLnBrk="1" hangingPunct="1">
              <a:buFont typeface="Wingdings" pitchFamily="2" charset="2"/>
              <a:buChar char="§"/>
              <a:defRPr/>
            </a:pPr>
            <a:r>
              <a:rPr lang="en-US" b="0" dirty="0" smtClean="0"/>
              <a:t>High confidentiality of respondents</a:t>
            </a:r>
          </a:p>
          <a:p>
            <a:pPr eaLnBrk="1" hangingPunct="1">
              <a:defRPr/>
            </a:pPr>
            <a:endParaRPr lang="en-US" b="0" dirty="0" smtClean="0"/>
          </a:p>
        </p:txBody>
      </p:sp>
      <p:sp>
        <p:nvSpPr>
          <p:cNvPr id="21508"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924F3BD7-A3D7-4E80-B669-3F1A4C55F081}" type="slidenum">
              <a:rPr lang="en-US">
                <a:latin typeface="Times New Roman" pitchFamily="18" charset="0"/>
              </a:rPr>
              <a:pPr/>
              <a:t>12</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ctrTitle"/>
          </p:nvPr>
        </p:nvSpPr>
        <p:spPr>
          <a:xfrm>
            <a:off x="762000" y="685800"/>
            <a:ext cx="7772400" cy="781050"/>
          </a:xfrm>
        </p:spPr>
        <p:txBody>
          <a:bodyPr/>
          <a:lstStyle/>
          <a:p>
            <a:pPr eaLnBrk="1" hangingPunct="1"/>
            <a:r>
              <a:rPr lang="en-US" smtClean="0"/>
              <a:t>Disadvantages</a:t>
            </a:r>
          </a:p>
        </p:txBody>
      </p:sp>
      <p:sp>
        <p:nvSpPr>
          <p:cNvPr id="22531" name="Subtitle 2"/>
          <p:cNvSpPr>
            <a:spLocks noGrp="1"/>
          </p:cNvSpPr>
          <p:nvPr>
            <p:ph type="subTitle" idx="1"/>
          </p:nvPr>
        </p:nvSpPr>
        <p:spPr>
          <a:xfrm>
            <a:off x="304800" y="1600200"/>
            <a:ext cx="8534400" cy="4876800"/>
          </a:xfrm>
        </p:spPr>
        <p:txBody>
          <a:bodyPr/>
          <a:lstStyle/>
          <a:p>
            <a:pPr marL="176213" indent="-176213" algn="just" eaLnBrk="1" hangingPunct="1">
              <a:buFont typeface="Wingdings" pitchFamily="2" charset="2"/>
              <a:buChar char="§"/>
            </a:pPr>
            <a:r>
              <a:rPr lang="en-US" b="0" smtClean="0"/>
              <a:t>The information provided may not be </a:t>
            </a:r>
            <a:r>
              <a:rPr lang="en-US" b="0" i="1" smtClean="0"/>
              <a:t>valid </a:t>
            </a:r>
            <a:r>
              <a:rPr lang="en-US" b="0" smtClean="0"/>
              <a:t>(e.g. by attributing him/herself a higher income or education level) </a:t>
            </a:r>
          </a:p>
          <a:p>
            <a:pPr marL="176213" indent="-176213" algn="just" eaLnBrk="1" hangingPunct="1">
              <a:buFont typeface="Wingdings" pitchFamily="2" charset="2"/>
              <a:buChar char="§"/>
            </a:pPr>
            <a:r>
              <a:rPr lang="en-US" b="0" smtClean="0"/>
              <a:t>The respondent may try to please the researcher (e.g. by providing needed responses i.e. </a:t>
            </a:r>
            <a:r>
              <a:rPr lang="en-US" b="0" i="1" smtClean="0">
                <a:solidFill>
                  <a:srgbClr val="FF0000"/>
                </a:solidFill>
              </a:rPr>
              <a:t>response error or bias</a:t>
            </a:r>
            <a:r>
              <a:rPr lang="en-US" b="0" i="1" smtClean="0"/>
              <a:t>).</a:t>
            </a:r>
            <a:endParaRPr lang="en-US" b="0" smtClean="0"/>
          </a:p>
          <a:p>
            <a:pPr marL="176213" indent="-176213" algn="just" eaLnBrk="1" hangingPunct="1">
              <a:buFont typeface="Wingdings" pitchFamily="2" charset="2"/>
              <a:buChar char="§"/>
            </a:pPr>
            <a:r>
              <a:rPr lang="en-US" b="0" smtClean="0"/>
              <a:t>The respondent may not be willing to reply (e.g. sensitive info). </a:t>
            </a:r>
          </a:p>
          <a:p>
            <a:pPr marL="176213" indent="-176213" algn="just" eaLnBrk="1" hangingPunct="1">
              <a:buFont typeface="Wingdings" pitchFamily="2" charset="2"/>
              <a:buChar char="§"/>
            </a:pPr>
            <a:r>
              <a:rPr lang="en-US" b="0" smtClean="0"/>
              <a:t>The questions maybe too specific that the respondent is unable to answer (</a:t>
            </a:r>
            <a:r>
              <a:rPr lang="en-US" b="0" i="1" smtClean="0">
                <a:solidFill>
                  <a:srgbClr val="FF0000"/>
                </a:solidFill>
              </a:rPr>
              <a:t>non-response error or bias</a:t>
            </a:r>
            <a:r>
              <a:rPr lang="en-US" b="0" i="1" smtClean="0"/>
              <a:t>).</a:t>
            </a:r>
            <a:r>
              <a:rPr lang="en-US" b="0" smtClean="0"/>
              <a:t> </a:t>
            </a:r>
          </a:p>
        </p:txBody>
      </p:sp>
      <p:sp>
        <p:nvSpPr>
          <p:cNvPr id="22532"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248F1C7B-BDAA-4ADF-B299-F9942C16FBB5}" type="slidenum">
              <a:rPr lang="en-US">
                <a:latin typeface="Times New Roman" pitchFamily="18" charset="0"/>
              </a:rPr>
              <a:pPr/>
              <a:t>13</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ctrTitle"/>
          </p:nvPr>
        </p:nvSpPr>
        <p:spPr>
          <a:xfrm>
            <a:off x="914400" y="685800"/>
            <a:ext cx="7772400" cy="781050"/>
          </a:xfrm>
        </p:spPr>
        <p:txBody>
          <a:bodyPr/>
          <a:lstStyle/>
          <a:p>
            <a:pPr eaLnBrk="1" hangingPunct="1"/>
            <a:r>
              <a:rPr lang="en-US" smtClean="0"/>
              <a:t>Disadvantages</a:t>
            </a:r>
          </a:p>
        </p:txBody>
      </p:sp>
      <p:sp>
        <p:nvSpPr>
          <p:cNvPr id="23555" name="Subtitle 2"/>
          <p:cNvSpPr>
            <a:spLocks noGrp="1"/>
          </p:cNvSpPr>
          <p:nvPr>
            <p:ph type="subTitle" idx="1"/>
          </p:nvPr>
        </p:nvSpPr>
        <p:spPr>
          <a:xfrm>
            <a:off x="304800" y="1600200"/>
            <a:ext cx="8534400" cy="4876800"/>
          </a:xfrm>
        </p:spPr>
        <p:txBody>
          <a:bodyPr/>
          <a:lstStyle/>
          <a:p>
            <a:pPr marL="176213" indent="-176213" algn="just" eaLnBrk="1" hangingPunct="1">
              <a:buFont typeface="Wingdings" pitchFamily="2" charset="2"/>
              <a:buChar char="§"/>
            </a:pPr>
            <a:r>
              <a:rPr lang="en-US" b="0" dirty="0" smtClean="0"/>
              <a:t>The interviewer can/may influence the response by stressing certain words </a:t>
            </a:r>
            <a:r>
              <a:rPr lang="en-US" b="0" i="1" dirty="0" smtClean="0"/>
              <a:t>(</a:t>
            </a:r>
            <a:r>
              <a:rPr lang="en-US" b="0" i="1" dirty="0" smtClean="0">
                <a:solidFill>
                  <a:srgbClr val="FF0000"/>
                </a:solidFill>
              </a:rPr>
              <a:t>questionnaire error or bias</a:t>
            </a:r>
            <a:r>
              <a:rPr lang="en-US" b="0" i="1" dirty="0" smtClean="0"/>
              <a:t>)</a:t>
            </a:r>
            <a:r>
              <a:rPr lang="en-US" b="0" dirty="0" smtClean="0"/>
              <a:t>. </a:t>
            </a:r>
          </a:p>
          <a:p>
            <a:pPr marL="176213" indent="-176213" algn="just" eaLnBrk="1" hangingPunct="1">
              <a:buFont typeface="Wingdings" pitchFamily="2" charset="2"/>
              <a:buChar char="§"/>
            </a:pPr>
            <a:r>
              <a:rPr lang="en-US" b="0" dirty="0" smtClean="0"/>
              <a:t>Sometimes the respondent may not have time to respond or is not motivated (</a:t>
            </a:r>
            <a:r>
              <a:rPr lang="en-US" b="0" i="1" dirty="0" smtClean="0">
                <a:solidFill>
                  <a:srgbClr val="FF0000"/>
                </a:solidFill>
              </a:rPr>
              <a:t>response rate</a:t>
            </a:r>
            <a:r>
              <a:rPr lang="en-US" b="0" i="1" dirty="0" smtClean="0"/>
              <a:t>). </a:t>
            </a:r>
          </a:p>
          <a:p>
            <a:pPr marL="176213" indent="-176213" algn="just" eaLnBrk="1" hangingPunct="1">
              <a:buFont typeface="Wingdings" pitchFamily="2" charset="2"/>
              <a:buChar char="§"/>
            </a:pPr>
            <a:r>
              <a:rPr lang="en-US" b="0" dirty="0" smtClean="0"/>
              <a:t>There is no control over who actually fills out the questionnaire. </a:t>
            </a:r>
          </a:p>
          <a:p>
            <a:pPr marL="176213" indent="-176213" algn="just" eaLnBrk="1" hangingPunct="1">
              <a:buFont typeface="Wingdings" pitchFamily="2" charset="2"/>
              <a:buChar char="§"/>
            </a:pPr>
            <a:r>
              <a:rPr lang="en-US" b="0" dirty="0" smtClean="0"/>
              <a:t>The respondent may read part or all of the questionnaire before filling it out, thus potentially biasing his/her responses.</a:t>
            </a:r>
          </a:p>
        </p:txBody>
      </p:sp>
      <p:sp>
        <p:nvSpPr>
          <p:cNvPr id="23556"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81018CF9-C5EB-4A20-8A23-680FA39C8278}" type="slidenum">
              <a:rPr lang="en-US">
                <a:latin typeface="Times New Roman" pitchFamily="18" charset="0"/>
              </a:rPr>
              <a:pPr/>
              <a:t>14</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ctrTitle"/>
          </p:nvPr>
        </p:nvSpPr>
        <p:spPr>
          <a:xfrm>
            <a:off x="990600" y="609600"/>
            <a:ext cx="7772400" cy="838200"/>
          </a:xfrm>
        </p:spPr>
        <p:txBody>
          <a:bodyPr/>
          <a:lstStyle/>
          <a:p>
            <a:pPr eaLnBrk="1" hangingPunct="1"/>
            <a:r>
              <a:rPr lang="en-US" smtClean="0"/>
              <a:t>Questionnaire Types</a:t>
            </a:r>
          </a:p>
        </p:txBody>
      </p:sp>
      <p:sp>
        <p:nvSpPr>
          <p:cNvPr id="3" name="Subtitle 2"/>
          <p:cNvSpPr>
            <a:spLocks noGrp="1"/>
          </p:cNvSpPr>
          <p:nvPr>
            <p:ph type="subTitle" idx="1"/>
          </p:nvPr>
        </p:nvSpPr>
        <p:spPr>
          <a:xfrm>
            <a:off x="457200" y="1676400"/>
            <a:ext cx="8382000" cy="4800600"/>
          </a:xfrm>
        </p:spPr>
        <p:txBody>
          <a:bodyPr>
            <a:normAutofit lnSpcReduction="10000"/>
          </a:bodyPr>
          <a:lstStyle/>
          <a:p>
            <a:pPr marL="398463" indent="-398463" algn="just" eaLnBrk="1" hangingPunct="1">
              <a:defRPr/>
            </a:pPr>
            <a:r>
              <a:rPr lang="en-US" dirty="0" smtClean="0"/>
              <a:t>Close ended/</a:t>
            </a:r>
            <a:r>
              <a:rPr lang="en-US" dirty="0" err="1" smtClean="0"/>
              <a:t>Precoded</a:t>
            </a:r>
            <a:r>
              <a:rPr lang="en-US" dirty="0" smtClean="0"/>
              <a:t>/Fixed questionnaires – </a:t>
            </a:r>
            <a:r>
              <a:rPr lang="en-US" b="0" dirty="0" smtClean="0"/>
              <a:t>include all possible answers/pre-written response categories and respondents are asked to choose amidst them (multi choice).</a:t>
            </a:r>
          </a:p>
          <a:p>
            <a:pPr marL="398463" indent="-398463" algn="just" eaLnBrk="1" hangingPunct="1">
              <a:buFont typeface="Wingdings" pitchFamily="2" charset="2"/>
              <a:buChar char="ü"/>
              <a:defRPr/>
            </a:pPr>
            <a:r>
              <a:rPr lang="en-US" b="0" dirty="0" smtClean="0"/>
              <a:t>Given any question, the respondent must choose from the available answers, </a:t>
            </a:r>
          </a:p>
          <a:p>
            <a:pPr marL="398463" indent="-398463" algn="just" eaLnBrk="1" hangingPunct="1">
              <a:buFont typeface="Wingdings" pitchFamily="2" charset="2"/>
              <a:buChar char="ü"/>
              <a:defRPr/>
            </a:pPr>
            <a:r>
              <a:rPr lang="en-US" b="0" dirty="0" smtClean="0"/>
              <a:t>This makes the results much easier to tabulate, but the respondent cannot provide additional information that might prove valuable.</a:t>
            </a:r>
          </a:p>
          <a:p>
            <a:pPr marL="398463" indent="-398463" algn="just" eaLnBrk="1" hangingPunct="1">
              <a:buFont typeface="Wingdings" pitchFamily="2" charset="2"/>
              <a:buChar char="ü"/>
              <a:defRPr/>
            </a:pPr>
            <a:r>
              <a:rPr lang="en-US" b="0" dirty="0" smtClean="0"/>
              <a:t>E.g. Questionnaires that require the respondent to answer Yes/No or using a Likert Scale</a:t>
            </a:r>
            <a:endParaRPr lang="en-GB" b="0" dirty="0" smtClean="0"/>
          </a:p>
          <a:p>
            <a:pPr marL="398463" indent="-398463" algn="just" eaLnBrk="1" hangingPunct="1">
              <a:defRPr/>
            </a:pPr>
            <a:endParaRPr lang="en-US" b="0" dirty="0" smtClean="0"/>
          </a:p>
          <a:p>
            <a:pPr eaLnBrk="1" hangingPunct="1">
              <a:defRPr/>
            </a:pPr>
            <a:endParaRPr lang="en-US" dirty="0"/>
          </a:p>
        </p:txBody>
      </p:sp>
      <p:sp>
        <p:nvSpPr>
          <p:cNvPr id="28676"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1F0E25AF-A5DA-4FA4-86DE-79F7CD68601F}" type="slidenum">
              <a:rPr lang="en-US">
                <a:latin typeface="Times New Roman" pitchFamily="18" charset="0"/>
              </a:rPr>
              <a:pPr/>
              <a:t>15</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ctrTitle"/>
          </p:nvPr>
        </p:nvSpPr>
        <p:spPr>
          <a:xfrm>
            <a:off x="990600" y="609600"/>
            <a:ext cx="7772400" cy="838200"/>
          </a:xfrm>
        </p:spPr>
        <p:txBody>
          <a:bodyPr/>
          <a:lstStyle/>
          <a:p>
            <a:pPr eaLnBrk="1" hangingPunct="1"/>
            <a:r>
              <a:rPr lang="en-US" smtClean="0"/>
              <a:t>Questionnaire Types</a:t>
            </a:r>
          </a:p>
        </p:txBody>
      </p:sp>
      <p:sp>
        <p:nvSpPr>
          <p:cNvPr id="3" name="Subtitle 2"/>
          <p:cNvSpPr>
            <a:spLocks noGrp="1"/>
          </p:cNvSpPr>
          <p:nvPr>
            <p:ph type="subTitle" idx="1"/>
          </p:nvPr>
        </p:nvSpPr>
        <p:spPr>
          <a:xfrm>
            <a:off x="457200" y="1676400"/>
            <a:ext cx="8382000" cy="4800600"/>
          </a:xfrm>
        </p:spPr>
        <p:txBody>
          <a:bodyPr>
            <a:normAutofit/>
          </a:bodyPr>
          <a:lstStyle/>
          <a:p>
            <a:pPr marL="457200" indent="-457200" algn="just" eaLnBrk="1" hangingPunct="1">
              <a:defRPr/>
            </a:pPr>
            <a:r>
              <a:rPr lang="en-US" dirty="0" smtClean="0"/>
              <a:t>Open ended/Free Format questionnaires – </a:t>
            </a:r>
            <a:r>
              <a:rPr lang="en-US" b="0" dirty="0" smtClean="0"/>
              <a:t>allows respondents to answer in their own words. The answers here are more complex.</a:t>
            </a:r>
          </a:p>
          <a:p>
            <a:pPr marL="457200" indent="-457200" algn="just" eaLnBrk="1" hangingPunct="1">
              <a:defRPr/>
            </a:pPr>
            <a:r>
              <a:rPr lang="en-US" dirty="0" smtClean="0"/>
              <a:t>For example</a:t>
            </a:r>
          </a:p>
          <a:p>
            <a:pPr marL="365125" indent="-365125" algn="l">
              <a:buFont typeface="Wingdings" pitchFamily="2" charset="2"/>
              <a:buChar char="ü"/>
              <a:defRPr/>
            </a:pPr>
            <a:r>
              <a:rPr lang="en-US" b="0" dirty="0" smtClean="0"/>
              <a:t>What reports do you currently receive and how are they used?</a:t>
            </a:r>
            <a:endParaRPr lang="en-GB" b="0" dirty="0" smtClean="0"/>
          </a:p>
          <a:p>
            <a:pPr marL="365125" indent="-365125" algn="l">
              <a:buFont typeface="Wingdings" pitchFamily="2" charset="2"/>
              <a:buChar char="ü"/>
              <a:defRPr/>
            </a:pPr>
            <a:r>
              <a:rPr lang="en-US" b="0" dirty="0" smtClean="0"/>
              <a:t>Are there any problems with these reports (e.g. are they inaccurate, is there insufficient information, or are they difficult to read and/ or use? If so please explain.</a:t>
            </a:r>
            <a:endParaRPr lang="en-GB" b="0" dirty="0" smtClean="0"/>
          </a:p>
          <a:p>
            <a:pPr marL="457200" indent="-457200" algn="just" eaLnBrk="1" hangingPunct="1">
              <a:defRPr/>
            </a:pPr>
            <a:endParaRPr lang="en-US" b="0" dirty="0" smtClean="0"/>
          </a:p>
        </p:txBody>
      </p:sp>
      <p:sp>
        <p:nvSpPr>
          <p:cNvPr id="29700"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5EFA595C-39CF-42B1-B390-21BB5A264023}" type="slidenum">
              <a:rPr lang="en-US">
                <a:latin typeface="Times New Roman" pitchFamily="18" charset="0"/>
              </a:rPr>
              <a:pPr/>
              <a:t>16</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ctrTitle"/>
          </p:nvPr>
        </p:nvSpPr>
        <p:spPr>
          <a:xfrm>
            <a:off x="990600" y="609600"/>
            <a:ext cx="7772400" cy="838200"/>
          </a:xfrm>
        </p:spPr>
        <p:txBody>
          <a:bodyPr/>
          <a:lstStyle/>
          <a:p>
            <a:pPr eaLnBrk="1" hangingPunct="1"/>
            <a:r>
              <a:rPr lang="en-US" smtClean="0"/>
              <a:t>Questionnaire Types</a:t>
            </a:r>
          </a:p>
        </p:txBody>
      </p:sp>
      <p:sp>
        <p:nvSpPr>
          <p:cNvPr id="3" name="Subtitle 2"/>
          <p:cNvSpPr>
            <a:spLocks noGrp="1"/>
          </p:cNvSpPr>
          <p:nvPr>
            <p:ph type="subTitle" idx="1"/>
          </p:nvPr>
        </p:nvSpPr>
        <p:spPr>
          <a:xfrm>
            <a:off x="457200" y="1676400"/>
            <a:ext cx="8382000" cy="4800600"/>
          </a:xfrm>
        </p:spPr>
        <p:txBody>
          <a:bodyPr>
            <a:normAutofit/>
          </a:bodyPr>
          <a:lstStyle/>
          <a:p>
            <a:pPr marL="398463" indent="-398463" algn="just" eaLnBrk="1" hangingPunct="1">
              <a:defRPr/>
            </a:pPr>
            <a:r>
              <a:rPr lang="en-US" dirty="0" smtClean="0"/>
              <a:t>Combination questionnaires - </a:t>
            </a:r>
            <a:r>
              <a:rPr lang="en-US" b="0" dirty="0" smtClean="0"/>
              <a:t>begins with close ended and have open ended too. It enables the researcher to find both quantitative and qualitative data.</a:t>
            </a:r>
          </a:p>
          <a:p>
            <a:pPr marL="398463" indent="-398463" algn="just" eaLnBrk="1" hangingPunct="1">
              <a:defRPr/>
            </a:pPr>
            <a:r>
              <a:rPr lang="en-US" dirty="0" smtClean="0"/>
              <a:t>For example</a:t>
            </a:r>
          </a:p>
          <a:p>
            <a:pPr marL="398463" indent="-398463" algn="just" eaLnBrk="1" hangingPunct="1">
              <a:defRPr/>
            </a:pPr>
            <a:r>
              <a:rPr lang="en-US" b="0" dirty="0" smtClean="0"/>
              <a:t>A questionnaire where the respondent to select one answer in a Likert Scale then at then end give further information</a:t>
            </a:r>
          </a:p>
          <a:p>
            <a:pPr eaLnBrk="1" hangingPunct="1">
              <a:defRPr/>
            </a:pPr>
            <a:endParaRPr lang="en-US" dirty="0"/>
          </a:p>
        </p:txBody>
      </p:sp>
      <p:sp>
        <p:nvSpPr>
          <p:cNvPr id="30724"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BA594FF8-1C16-4B9E-8316-29E5A1851F96}" type="slidenum">
              <a:rPr lang="en-US">
                <a:latin typeface="Times New Roman" pitchFamily="18" charset="0"/>
              </a:rPr>
              <a:pPr/>
              <a:t>17</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ctrTitle"/>
          </p:nvPr>
        </p:nvSpPr>
        <p:spPr>
          <a:xfrm>
            <a:off x="762000" y="304800"/>
            <a:ext cx="7772400" cy="914400"/>
          </a:xfrm>
        </p:spPr>
        <p:txBody>
          <a:bodyPr/>
          <a:lstStyle/>
          <a:p>
            <a:pPr eaLnBrk="1" hangingPunct="1"/>
            <a:r>
              <a:rPr lang="en-US" sz="3200" smtClean="0"/>
              <a:t>Determinants of whether to use Closed or Open questionnaires</a:t>
            </a:r>
          </a:p>
        </p:txBody>
      </p:sp>
      <p:sp>
        <p:nvSpPr>
          <p:cNvPr id="31747" name="Subtitle 2"/>
          <p:cNvSpPr>
            <a:spLocks noGrp="1"/>
          </p:cNvSpPr>
          <p:nvPr>
            <p:ph type="subTitle" idx="1"/>
          </p:nvPr>
        </p:nvSpPr>
        <p:spPr>
          <a:xfrm>
            <a:off x="381000" y="2362200"/>
            <a:ext cx="8382000" cy="4953000"/>
          </a:xfrm>
        </p:spPr>
        <p:txBody>
          <a:bodyPr/>
          <a:lstStyle/>
          <a:p>
            <a:pPr eaLnBrk="1" hangingPunct="1"/>
            <a:r>
              <a:rPr lang="en-US" smtClean="0"/>
              <a:t> </a:t>
            </a:r>
          </a:p>
          <a:p>
            <a:pPr eaLnBrk="1" hangingPunct="1"/>
            <a:endParaRPr lang="en-US" smtClean="0"/>
          </a:p>
          <a:p>
            <a:pPr eaLnBrk="1" hangingPunct="1"/>
            <a:r>
              <a:rPr lang="en-US" smtClean="0"/>
              <a:t>OPEN</a:t>
            </a:r>
          </a:p>
          <a:p>
            <a:pPr eaLnBrk="1" hangingPunct="1"/>
            <a:r>
              <a:rPr lang="en-US" smtClean="0"/>
              <a:t>CLOSED</a:t>
            </a:r>
          </a:p>
          <a:p>
            <a:pPr eaLnBrk="1" hangingPunct="1"/>
            <a:r>
              <a:rPr lang="en-US" smtClean="0"/>
              <a:t>Purpose</a:t>
            </a:r>
          </a:p>
        </p:txBody>
      </p:sp>
      <p:sp>
        <p:nvSpPr>
          <p:cNvPr id="31748"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694E93A7-7D56-47DF-B219-5CB2370DDDC0}" type="slidenum">
              <a:rPr lang="en-US">
                <a:latin typeface="Times New Roman" pitchFamily="18" charset="0"/>
              </a:rPr>
              <a:pPr/>
              <a:t>18</a:t>
            </a:fld>
            <a:endParaRPr lang="en-US">
              <a:latin typeface="Times New Roman" pitchFamily="18" charset="0"/>
            </a:endParaRPr>
          </a:p>
        </p:txBody>
      </p:sp>
      <p:graphicFrame>
        <p:nvGraphicFramePr>
          <p:cNvPr id="5" name="Table 4"/>
          <p:cNvGraphicFramePr>
            <a:graphicFrameLocks noGrp="1"/>
          </p:cNvGraphicFramePr>
          <p:nvPr/>
        </p:nvGraphicFramePr>
        <p:xfrm>
          <a:off x="457200" y="1447801"/>
          <a:ext cx="8229600" cy="4876798"/>
        </p:xfrm>
        <a:graphic>
          <a:graphicData uri="http://schemas.openxmlformats.org/drawingml/2006/table">
            <a:tbl>
              <a:tblPr firstRow="1" bandRow="1">
                <a:tableStyleId>{3C2FFA5D-87B4-456A-9821-1D502468CF0F}</a:tableStyleId>
              </a:tblPr>
              <a:tblGrid>
                <a:gridCol w="1524000">
                  <a:extLst>
                    <a:ext uri="{9D8B030D-6E8A-4147-A177-3AD203B41FA5}">
                      <a16:colId xmlns:a16="http://schemas.microsoft.com/office/drawing/2014/main" val="20000"/>
                    </a:ext>
                  </a:extLst>
                </a:gridCol>
                <a:gridCol w="3124200">
                  <a:extLst>
                    <a:ext uri="{9D8B030D-6E8A-4147-A177-3AD203B41FA5}">
                      <a16:colId xmlns:a16="http://schemas.microsoft.com/office/drawing/2014/main" val="20001"/>
                    </a:ext>
                  </a:extLst>
                </a:gridCol>
                <a:gridCol w="3581400">
                  <a:extLst>
                    <a:ext uri="{9D8B030D-6E8A-4147-A177-3AD203B41FA5}">
                      <a16:colId xmlns:a16="http://schemas.microsoft.com/office/drawing/2014/main" val="20002"/>
                    </a:ext>
                  </a:extLst>
                </a:gridCol>
              </a:tblGrid>
              <a:tr h="433493">
                <a:tc>
                  <a:txBody>
                    <a:bodyPr/>
                    <a:lstStyle/>
                    <a:p>
                      <a:endParaRPr lang="en-US" dirty="0"/>
                    </a:p>
                  </a:txBody>
                  <a:tcPr/>
                </a:tc>
                <a:tc>
                  <a:txBody>
                    <a:bodyPr/>
                    <a:lstStyle/>
                    <a:p>
                      <a:r>
                        <a:rPr lang="en-US" sz="1800" kern="1200" dirty="0" smtClean="0"/>
                        <a:t>OPEN</a:t>
                      </a:r>
                      <a:endParaRPr lang="en-US" dirty="0"/>
                    </a:p>
                  </a:txBody>
                  <a:tcPr/>
                </a:tc>
                <a:tc>
                  <a:txBody>
                    <a:bodyPr/>
                    <a:lstStyle/>
                    <a:p>
                      <a:r>
                        <a:rPr lang="en-US" sz="1800" kern="1200" dirty="0" smtClean="0"/>
                        <a:t>CLOSED</a:t>
                      </a:r>
                      <a:endParaRPr lang="en-US" dirty="0"/>
                    </a:p>
                  </a:txBody>
                  <a:tcPr/>
                </a:tc>
                <a:extLst>
                  <a:ext uri="{0D108BD9-81ED-4DB2-BD59-A6C34878D82A}">
                    <a16:rowId xmlns:a16="http://schemas.microsoft.com/office/drawing/2014/main" val="10000"/>
                  </a:ext>
                </a:extLst>
              </a:tr>
              <a:tr h="758613">
                <a:tc>
                  <a:txBody>
                    <a:bodyPr/>
                    <a:lstStyle/>
                    <a:p>
                      <a:r>
                        <a:rPr lang="en-US" sz="1800" kern="1200" dirty="0" smtClean="0"/>
                        <a:t>Purpose</a:t>
                      </a:r>
                      <a:endParaRPr lang="en-US" dirty="0"/>
                    </a:p>
                  </a:txBody>
                  <a:tcPr/>
                </a:tc>
                <a:tc>
                  <a:txBody>
                    <a:bodyPr/>
                    <a:lstStyle/>
                    <a:p>
                      <a:r>
                        <a:rPr lang="en-US" sz="1800" kern="1200" dirty="0" smtClean="0"/>
                        <a:t>Respondents’ own words are essential </a:t>
                      </a:r>
                      <a:endParaRPr lang="en-US" dirty="0"/>
                    </a:p>
                  </a:txBody>
                  <a:tcPr/>
                </a:tc>
                <a:tc>
                  <a:txBody>
                    <a:bodyPr/>
                    <a:lstStyle/>
                    <a:p>
                      <a:r>
                        <a:rPr lang="en-US" sz="1800" kern="1200" dirty="0" smtClean="0"/>
                        <a:t>You want data that are rated or ranked</a:t>
                      </a:r>
                      <a:endParaRPr lang="en-US" dirty="0"/>
                    </a:p>
                  </a:txBody>
                  <a:tcPr/>
                </a:tc>
                <a:extLst>
                  <a:ext uri="{0D108BD9-81ED-4DB2-BD59-A6C34878D82A}">
                    <a16:rowId xmlns:a16="http://schemas.microsoft.com/office/drawing/2014/main" val="10001"/>
                  </a:ext>
                </a:extLst>
              </a:tr>
              <a:tr h="758613">
                <a:tc>
                  <a:txBody>
                    <a:bodyPr/>
                    <a:lstStyle/>
                    <a:p>
                      <a:r>
                        <a:rPr lang="en-US" sz="1800" kern="1200" dirty="0" smtClean="0"/>
                        <a:t>Respondents’ x-tics</a:t>
                      </a:r>
                      <a:endParaRPr lang="en-US" dirty="0"/>
                    </a:p>
                  </a:txBody>
                  <a:tcPr/>
                </a:tc>
                <a:tc>
                  <a:txBody>
                    <a:bodyPr/>
                    <a:lstStyle/>
                    <a:p>
                      <a:r>
                        <a:rPr lang="en-US" sz="1800" kern="1200" dirty="0" smtClean="0"/>
                        <a:t>Respondents are capable and willing to provide answers</a:t>
                      </a:r>
                      <a:endParaRPr lang="en-US" dirty="0"/>
                    </a:p>
                  </a:txBody>
                  <a:tcPr/>
                </a:tc>
                <a:tc>
                  <a:txBody>
                    <a:bodyPr/>
                    <a:lstStyle/>
                    <a:p>
                      <a:r>
                        <a:rPr lang="en-US" sz="1800" kern="1200" dirty="0" smtClean="0"/>
                        <a:t>You want respondents to answer using a pre-specified set of choices</a:t>
                      </a:r>
                      <a:endParaRPr lang="en-US" dirty="0"/>
                    </a:p>
                  </a:txBody>
                  <a:tcPr/>
                </a:tc>
                <a:extLst>
                  <a:ext uri="{0D108BD9-81ED-4DB2-BD59-A6C34878D82A}">
                    <a16:rowId xmlns:a16="http://schemas.microsoft.com/office/drawing/2014/main" val="10002"/>
                  </a:ext>
                </a:extLst>
              </a:tr>
              <a:tr h="10837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Asking the question</a:t>
                      </a:r>
                      <a:endParaRPr lang="en-US" dirty="0" smtClean="0">
                        <a:solidFill>
                          <a:schemeClr val="tx1"/>
                        </a:solidFill>
                      </a:endParaRPr>
                    </a:p>
                  </a:txBody>
                  <a:tcPr/>
                </a:tc>
                <a:tc>
                  <a:txBody>
                    <a:bodyPr/>
                    <a:lstStyle/>
                    <a:p>
                      <a:r>
                        <a:rPr lang="en-US" sz="1800" kern="1200" dirty="0" smtClean="0"/>
                        <a:t>You prefer to ask only the open question because the choices are unknown</a:t>
                      </a:r>
                      <a:endParaRPr lang="en-US" dirty="0"/>
                    </a:p>
                  </a:txBody>
                  <a:tcPr/>
                </a:tc>
                <a:tc>
                  <a:txBody>
                    <a:bodyPr/>
                    <a:lstStyle/>
                    <a:p>
                      <a:r>
                        <a:rPr lang="en-US" sz="1800" kern="1200" dirty="0" smtClean="0"/>
                        <a:t>You prefer that respondents answer based on a pre-determined set of choices</a:t>
                      </a:r>
                      <a:endParaRPr lang="en-US" dirty="0"/>
                    </a:p>
                  </a:txBody>
                  <a:tcPr/>
                </a:tc>
                <a:extLst>
                  <a:ext uri="{0D108BD9-81ED-4DB2-BD59-A6C34878D82A}">
                    <a16:rowId xmlns:a16="http://schemas.microsoft.com/office/drawing/2014/main" val="10003"/>
                  </a:ext>
                </a:extLst>
              </a:tr>
              <a:tr h="10837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Analyzing the results</a:t>
                      </a:r>
                      <a:endParaRPr lang="en-US"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 have the skills to analyze respondents’ comments even though answers may vary</a:t>
                      </a:r>
                      <a:endParaRPr lang="en-US" dirty="0" smtClean="0">
                        <a:solidFill>
                          <a:schemeClr val="tx1"/>
                        </a:solidFill>
                      </a:endParaRPr>
                    </a:p>
                  </a:txBody>
                  <a:tcPr/>
                </a:tc>
                <a:tc>
                  <a:txBody>
                    <a:bodyPr/>
                    <a:lstStyle/>
                    <a:p>
                      <a:r>
                        <a:rPr lang="en-US" sz="1800" kern="1200" dirty="0" smtClean="0"/>
                        <a:t>You prefer to count the number of choices</a:t>
                      </a:r>
                      <a:endParaRPr lang="en-US" dirty="0"/>
                    </a:p>
                  </a:txBody>
                  <a:tcPr/>
                </a:tc>
                <a:extLst>
                  <a:ext uri="{0D108BD9-81ED-4DB2-BD59-A6C34878D82A}">
                    <a16:rowId xmlns:a16="http://schemas.microsoft.com/office/drawing/2014/main" val="10004"/>
                  </a:ext>
                </a:extLst>
              </a:tr>
              <a:tr h="75861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Reporting the results</a:t>
                      </a:r>
                      <a:endParaRPr lang="en-US"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 will provide individual or grouped verbal responses</a:t>
                      </a:r>
                      <a:endParaRPr lang="en-US"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 will report statistical data</a:t>
                      </a:r>
                    </a:p>
                    <a:p>
                      <a:endParaRPr lang="en-US" dirty="0"/>
                    </a:p>
                  </a:txBody>
                  <a:tcPr/>
                </a:tc>
                <a:extLst>
                  <a:ext uri="{0D108BD9-81ED-4DB2-BD59-A6C34878D82A}">
                    <a16:rowId xmlns:a16="http://schemas.microsoft.com/office/drawing/2014/main" val="10005"/>
                  </a:ext>
                </a:extLst>
              </a:tr>
            </a:tbl>
          </a:graphicData>
        </a:graphic>
      </p:graphicFrame>
    </p:spTree>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457200"/>
            <a:ext cx="7772400" cy="857250"/>
          </a:xfrm>
        </p:spPr>
        <p:txBody>
          <a:bodyPr>
            <a:normAutofit fontScale="90000"/>
          </a:bodyPr>
          <a:lstStyle/>
          <a:p>
            <a:pPr eaLnBrk="1" hangingPunct="1">
              <a:defRPr/>
            </a:pPr>
            <a:r>
              <a:rPr lang="en-US" dirty="0" smtClean="0"/>
              <a:t>Questionnaire Design and Wording</a:t>
            </a:r>
            <a:endParaRPr lang="en-US" dirty="0"/>
          </a:p>
        </p:txBody>
      </p:sp>
      <p:sp>
        <p:nvSpPr>
          <p:cNvPr id="26627" name="Subtitle 2"/>
          <p:cNvSpPr>
            <a:spLocks noGrp="1"/>
          </p:cNvSpPr>
          <p:nvPr>
            <p:ph type="subTitle" idx="1"/>
          </p:nvPr>
        </p:nvSpPr>
        <p:spPr>
          <a:xfrm>
            <a:off x="457200" y="1600200"/>
            <a:ext cx="8305800" cy="4953000"/>
          </a:xfrm>
        </p:spPr>
        <p:txBody>
          <a:bodyPr/>
          <a:lstStyle/>
          <a:p>
            <a:pPr eaLnBrk="1" hangingPunct="1"/>
            <a:r>
              <a:rPr lang="en-US" b="0" smtClean="0"/>
              <a:t>The questionnaire is a formal approach to measuring characteristics, attitudes, motivations, opinions as well as past, current and future possible behaviours. </a:t>
            </a:r>
          </a:p>
          <a:p>
            <a:pPr eaLnBrk="1" hangingPunct="1"/>
            <a:endParaRPr lang="en-US" b="0" smtClean="0"/>
          </a:p>
          <a:p>
            <a:pPr eaLnBrk="1" hangingPunct="1"/>
            <a:r>
              <a:rPr lang="en-US" b="0" smtClean="0"/>
              <a:t>The information produced from a questionnaire can be used to describe, compare or predict these facts. Questionnaires must be pretested to eliminate irrelevant or poorly worded questions. </a:t>
            </a:r>
          </a:p>
        </p:txBody>
      </p:sp>
      <p:sp>
        <p:nvSpPr>
          <p:cNvPr id="26628"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58D46C03-6F2F-41E7-A94D-63D26144E0C3}" type="slidenum">
              <a:rPr kumimoji="0" lang="en-US" sz="1800" b="0" i="0" u="none" strike="noStrike" kern="1200" cap="none" spc="0" normalizeH="0" baseline="0" noProof="0">
                <a:ln>
                  <a:noFill/>
                </a:ln>
                <a:solidFill>
                  <a:srgbClr val="000000"/>
                </a:solidFill>
                <a:effectLst/>
                <a:uLnTx/>
                <a:uFillTx/>
                <a:latin typeface="Times New Roman" pitchFamily="18" charset="0"/>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19</a:t>
            </a:fld>
            <a:endParaRPr kumimoji="0" lang="en-US" sz="1800" b="0" i="0" u="none" strike="noStrike" kern="1200" cap="none" spc="0" normalizeH="0" baseline="0" noProof="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3397594737"/>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685800" y="381000"/>
            <a:ext cx="7772400" cy="933450"/>
          </a:xfrm>
        </p:spPr>
        <p:txBody>
          <a:bodyPr/>
          <a:lstStyle/>
          <a:p>
            <a:pPr eaLnBrk="1" hangingPunct="1"/>
            <a:r>
              <a:rPr lang="en-US" dirty="0" smtClean="0"/>
              <a:t>Quantitative Research Techniques</a:t>
            </a:r>
          </a:p>
        </p:txBody>
      </p:sp>
      <p:sp>
        <p:nvSpPr>
          <p:cNvPr id="3" name="Subtitle 2"/>
          <p:cNvSpPr>
            <a:spLocks noGrp="1"/>
          </p:cNvSpPr>
          <p:nvPr>
            <p:ph type="subTitle" idx="1"/>
          </p:nvPr>
        </p:nvSpPr>
        <p:spPr>
          <a:xfrm>
            <a:off x="381000" y="1219200"/>
            <a:ext cx="8382000" cy="5334000"/>
          </a:xfrm>
        </p:spPr>
        <p:txBody>
          <a:bodyPr>
            <a:normAutofit lnSpcReduction="10000"/>
          </a:bodyPr>
          <a:lstStyle/>
          <a:p>
            <a:pPr eaLnBrk="1" hangingPunct="1">
              <a:defRPr/>
            </a:pPr>
            <a:r>
              <a:rPr lang="en-US" dirty="0" smtClean="0"/>
              <a:t>Techniques include: </a:t>
            </a:r>
            <a:endParaRPr lang="en-US" sz="3600" dirty="0" smtClean="0"/>
          </a:p>
          <a:p>
            <a:pPr algn="just" eaLnBrk="1" hangingPunct="1">
              <a:buFont typeface="Wingdings" pitchFamily="2" charset="2"/>
              <a:buChar char="§"/>
              <a:defRPr/>
            </a:pPr>
            <a:r>
              <a:rPr lang="en-US" b="0" i="1" dirty="0" smtClean="0"/>
              <a:t>Observation technique </a:t>
            </a:r>
            <a:endParaRPr lang="en-US" b="0" dirty="0" smtClean="0"/>
          </a:p>
          <a:p>
            <a:pPr algn="just" eaLnBrk="1" hangingPunct="1">
              <a:buFont typeface="Wingdings" pitchFamily="2" charset="2"/>
              <a:buChar char="§"/>
              <a:defRPr/>
            </a:pPr>
            <a:r>
              <a:rPr lang="en-US" b="0" i="1" dirty="0" smtClean="0"/>
              <a:t>Experimentation </a:t>
            </a:r>
          </a:p>
          <a:p>
            <a:pPr algn="just" eaLnBrk="1" hangingPunct="1">
              <a:buFont typeface="Wingdings" pitchFamily="2" charset="2"/>
              <a:buChar char="§"/>
              <a:defRPr/>
            </a:pPr>
            <a:r>
              <a:rPr lang="en-US" b="0" i="1" dirty="0" smtClean="0"/>
              <a:t>Simulation</a:t>
            </a:r>
            <a:endParaRPr lang="en-US" b="0" dirty="0" smtClean="0"/>
          </a:p>
          <a:p>
            <a:pPr algn="just" eaLnBrk="1" hangingPunct="1">
              <a:buFont typeface="Wingdings" pitchFamily="2" charset="2"/>
              <a:buChar char="§"/>
              <a:defRPr/>
            </a:pPr>
            <a:r>
              <a:rPr lang="en-US" b="0" i="1" dirty="0" smtClean="0"/>
              <a:t>Survey technique </a:t>
            </a:r>
          </a:p>
          <a:p>
            <a:pPr marL="865188" indent="-407988" algn="just" eaLnBrk="1" hangingPunct="1">
              <a:buFont typeface="Wingdings" pitchFamily="2" charset="2"/>
              <a:buChar char="v"/>
              <a:defRPr/>
            </a:pPr>
            <a:r>
              <a:rPr lang="en-US" b="0" dirty="0" smtClean="0"/>
              <a:t>Self-administered survey (Questionnaires)</a:t>
            </a:r>
          </a:p>
          <a:p>
            <a:pPr marL="865188" indent="-407988" algn="just" eaLnBrk="1" hangingPunct="1">
              <a:buFont typeface="Wingdings" pitchFamily="2" charset="2"/>
              <a:buChar char="v"/>
              <a:defRPr/>
            </a:pPr>
            <a:r>
              <a:rPr lang="en-US" b="0" dirty="0" smtClean="0"/>
              <a:t>Telephone survey</a:t>
            </a:r>
          </a:p>
          <a:p>
            <a:pPr marL="865188" lvl="1" indent="-407988" algn="just" eaLnBrk="1" hangingPunct="1">
              <a:buFont typeface="Wingdings" pitchFamily="2" charset="2"/>
              <a:buChar char="v"/>
              <a:defRPr/>
            </a:pPr>
            <a:r>
              <a:rPr lang="en-US" sz="2800" dirty="0"/>
              <a:t>In-person interview – covered under qualitative methods</a:t>
            </a:r>
            <a:endParaRPr lang="en-US" sz="2800" dirty="0" smtClean="0"/>
          </a:p>
          <a:p>
            <a:pPr marL="865188" lvl="1" indent="-407988" algn="just" eaLnBrk="1" hangingPunct="1">
              <a:buFont typeface="Wingdings" pitchFamily="2" charset="2"/>
              <a:buChar char="v"/>
              <a:defRPr/>
            </a:pPr>
            <a:r>
              <a:rPr lang="en-US" sz="2800" dirty="0" smtClean="0"/>
              <a:t>Focus Group discussions – covered under qualitative methods</a:t>
            </a:r>
          </a:p>
        </p:txBody>
      </p:sp>
      <p:sp>
        <p:nvSpPr>
          <p:cNvPr id="3076"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F9618ED9-9452-4CC0-9D83-99F0927322CA}" type="slidenum">
              <a:rPr lang="en-US">
                <a:latin typeface="Times New Roman" pitchFamily="18" charset="0"/>
              </a:rPr>
              <a:pPr/>
              <a:t>2</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mtClean="0"/>
              <a:t>Questions can include the following basic types</a:t>
            </a:r>
            <a:endParaRPr lang="en-GB" smtClean="0"/>
          </a:p>
        </p:txBody>
      </p:sp>
      <p:sp>
        <p:nvSpPr>
          <p:cNvPr id="27651" name="Content Placeholder 2"/>
          <p:cNvSpPr>
            <a:spLocks noGrp="1"/>
          </p:cNvSpPr>
          <p:nvPr>
            <p:ph idx="1"/>
          </p:nvPr>
        </p:nvSpPr>
        <p:spPr>
          <a:xfrm>
            <a:off x="457200" y="1752600"/>
            <a:ext cx="8458200" cy="4648200"/>
          </a:xfrm>
        </p:spPr>
        <p:txBody>
          <a:bodyPr/>
          <a:lstStyle/>
          <a:p>
            <a:r>
              <a:rPr lang="en-US" b="0" smtClean="0"/>
              <a:t>Yes/no; quick to code responses, and forces the respondent to make a decision;</a:t>
            </a:r>
            <a:endParaRPr lang="en-GB" b="0" smtClean="0"/>
          </a:p>
          <a:p>
            <a:r>
              <a:rPr lang="en-US" b="0" smtClean="0"/>
              <a:t>Multiple choice questions assume a range of expected responses;</a:t>
            </a:r>
            <a:endParaRPr lang="en-GB" b="0" smtClean="0"/>
          </a:p>
          <a:p>
            <a:r>
              <a:rPr lang="en-US" b="0" smtClean="0"/>
              <a:t>Rank orderings are similar to multiple choice, but with added information about “priorities”;</a:t>
            </a:r>
            <a:endParaRPr lang="en-GB" b="0" smtClean="0"/>
          </a:p>
          <a:p>
            <a:r>
              <a:rPr lang="en-US" b="0" smtClean="0"/>
              <a:t>Rating scales (such as likert scales) offer flexible responses; and </a:t>
            </a:r>
            <a:endParaRPr lang="en-GB" b="0" smtClean="0"/>
          </a:p>
          <a:p>
            <a:r>
              <a:rPr lang="en-US" b="0" smtClean="0"/>
              <a:t>Free-responses (open-ended) questions are appropriate when there is no expected range of answers.</a:t>
            </a:r>
            <a:endParaRPr lang="en-GB" b="0" smtClean="0"/>
          </a:p>
          <a:p>
            <a:endParaRPr lang="en-GB" b="0" smtClean="0"/>
          </a:p>
        </p:txBody>
      </p:sp>
    </p:spTree>
    <p:extLst>
      <p:ext uri="{BB962C8B-B14F-4D97-AF65-F5344CB8AC3E}">
        <p14:creationId xmlns:p14="http://schemas.microsoft.com/office/powerpoint/2010/main" val="566933327"/>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685800"/>
            <a:ext cx="7772400" cy="781050"/>
          </a:xfrm>
        </p:spPr>
        <p:txBody>
          <a:bodyPr>
            <a:normAutofit fontScale="90000"/>
          </a:bodyPr>
          <a:lstStyle/>
          <a:p>
            <a:pPr eaLnBrk="1" hangingPunct="1">
              <a:defRPr/>
            </a:pPr>
            <a:r>
              <a:rPr lang="en-US" dirty="0" smtClean="0"/>
              <a:t>Common errors in question wording </a:t>
            </a:r>
          </a:p>
        </p:txBody>
      </p:sp>
      <p:sp>
        <p:nvSpPr>
          <p:cNvPr id="33795" name="Subtitle 2"/>
          <p:cNvSpPr>
            <a:spLocks noGrp="1"/>
          </p:cNvSpPr>
          <p:nvPr>
            <p:ph type="subTitle" idx="1"/>
          </p:nvPr>
        </p:nvSpPr>
        <p:spPr>
          <a:xfrm>
            <a:off x="304800" y="1600200"/>
            <a:ext cx="8458200" cy="4953000"/>
          </a:xfrm>
        </p:spPr>
        <p:txBody>
          <a:bodyPr/>
          <a:lstStyle/>
          <a:p>
            <a:pPr marL="280988" indent="-280988" algn="just" eaLnBrk="1" hangingPunct="1">
              <a:buFont typeface="Wingdings" pitchFamily="2" charset="2"/>
              <a:buChar char="Ø"/>
            </a:pPr>
            <a:r>
              <a:rPr lang="en-US" dirty="0" smtClean="0"/>
              <a:t>Loaded words</a:t>
            </a:r>
            <a:r>
              <a:rPr lang="en-US" b="0" dirty="0" smtClean="0"/>
              <a:t>; words that stir up immediate positive or negative feelings. </a:t>
            </a:r>
          </a:p>
          <a:p>
            <a:pPr marL="280988" indent="-280988" algn="just" eaLnBrk="1" hangingPunct="1">
              <a:buFont typeface="Wingdings" pitchFamily="2" charset="2"/>
              <a:buChar char="Ø"/>
            </a:pPr>
            <a:r>
              <a:rPr lang="en-US" dirty="0" smtClean="0"/>
              <a:t>Loaded response categories</a:t>
            </a:r>
            <a:r>
              <a:rPr lang="en-US" b="0" dirty="0" smtClean="0"/>
              <a:t>; providing a range of responses that will skew the answers in one direction. </a:t>
            </a:r>
          </a:p>
          <a:p>
            <a:pPr marL="280988" indent="-280988" algn="just" eaLnBrk="1" hangingPunct="1">
              <a:buFont typeface="Wingdings" pitchFamily="2" charset="2"/>
              <a:buChar char="Ø"/>
            </a:pPr>
            <a:r>
              <a:rPr lang="en-US" smtClean="0"/>
              <a:t>Leading questions</a:t>
            </a:r>
            <a:r>
              <a:rPr lang="en-US" b="0" smtClean="0"/>
              <a:t>, questions that suggest socially acceptable answers or in some way intimate the viewpoint held by the researcher. </a:t>
            </a:r>
          </a:p>
          <a:p>
            <a:pPr marL="280988" indent="-280988" algn="just" eaLnBrk="1" hangingPunct="1">
              <a:buFont typeface="Wingdings" pitchFamily="2" charset="2"/>
              <a:buChar char="Ø"/>
            </a:pPr>
            <a:r>
              <a:rPr lang="en-US" dirty="0" smtClean="0"/>
              <a:t>Double-barreled questions</a:t>
            </a:r>
            <a:r>
              <a:rPr lang="en-US" b="0" dirty="0" smtClean="0"/>
              <a:t>; questions that require more than one answer, and therefore should be broken into at least two questions.</a:t>
            </a:r>
          </a:p>
        </p:txBody>
      </p:sp>
      <p:sp>
        <p:nvSpPr>
          <p:cNvPr id="33796"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F5D5932C-EE19-4F8E-9CA1-25AB83321979}" type="slidenum">
              <a:rPr lang="en-US">
                <a:latin typeface="Times New Roman" pitchFamily="18" charset="0"/>
              </a:rPr>
              <a:pPr/>
              <a:t>21</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ctrTitle"/>
          </p:nvPr>
        </p:nvSpPr>
        <p:spPr>
          <a:xfrm>
            <a:off x="838200" y="762000"/>
            <a:ext cx="7772400" cy="762000"/>
          </a:xfrm>
        </p:spPr>
        <p:txBody>
          <a:bodyPr/>
          <a:lstStyle/>
          <a:p>
            <a:pPr eaLnBrk="1" hangingPunct="1"/>
            <a:r>
              <a:rPr lang="en-US" sz="3200" smtClean="0"/>
              <a:t>Common errors …</a:t>
            </a:r>
          </a:p>
        </p:txBody>
      </p:sp>
      <p:sp>
        <p:nvSpPr>
          <p:cNvPr id="3" name="Subtitle 2"/>
          <p:cNvSpPr>
            <a:spLocks noGrp="1"/>
          </p:cNvSpPr>
          <p:nvPr>
            <p:ph type="subTitle" idx="1"/>
          </p:nvPr>
        </p:nvSpPr>
        <p:spPr>
          <a:xfrm>
            <a:off x="228600" y="1676400"/>
            <a:ext cx="8686800" cy="4876800"/>
          </a:xfrm>
        </p:spPr>
        <p:txBody>
          <a:bodyPr>
            <a:normAutofit/>
          </a:bodyPr>
          <a:lstStyle/>
          <a:p>
            <a:pPr marL="280988" indent="-280988" algn="just" eaLnBrk="1" hangingPunct="1">
              <a:buFont typeface="Wingdings" pitchFamily="2" charset="2"/>
              <a:buChar char="Ø"/>
              <a:defRPr/>
            </a:pPr>
            <a:r>
              <a:rPr lang="en-US" dirty="0" smtClean="0"/>
              <a:t>Vague words or phrases</a:t>
            </a:r>
            <a:r>
              <a:rPr lang="en-US" b="0" dirty="0" smtClean="0"/>
              <a:t>; sometimes you want to be deliberately vague to explore an issue and don’t want to pre-determine or influence the answers being considered. </a:t>
            </a:r>
          </a:p>
          <a:p>
            <a:pPr marL="280988" indent="-280988" algn="just" eaLnBrk="1" hangingPunct="1">
              <a:buFont typeface="Wingdings" pitchFamily="2" charset="2"/>
              <a:buChar char="Ø"/>
              <a:defRPr/>
            </a:pPr>
            <a:r>
              <a:rPr lang="en-US" dirty="0" smtClean="0"/>
              <a:t>Offensive or threatening questions</a:t>
            </a:r>
            <a:r>
              <a:rPr lang="en-US" b="0" dirty="0" smtClean="0"/>
              <a:t>, can lead to a dishonest answer or refusal. Even a blunt question about income, age, political affiliation etc. </a:t>
            </a:r>
          </a:p>
          <a:p>
            <a:pPr marL="280988" indent="-280988" algn="just" eaLnBrk="1" hangingPunct="1">
              <a:buFont typeface="Wingdings" pitchFamily="2" charset="2"/>
              <a:buChar char="Ø"/>
              <a:defRPr/>
            </a:pPr>
            <a:r>
              <a:rPr lang="en-US" dirty="0" smtClean="0"/>
              <a:t>Jargons, acronyms and technical language</a:t>
            </a:r>
            <a:r>
              <a:rPr lang="en-US" b="0" dirty="0" smtClean="0"/>
              <a:t>, should be avoided. </a:t>
            </a:r>
          </a:p>
          <a:p>
            <a:pPr eaLnBrk="1" hangingPunct="1">
              <a:defRPr/>
            </a:pPr>
            <a:endParaRPr lang="en-US" b="0" dirty="0"/>
          </a:p>
        </p:txBody>
      </p:sp>
      <p:sp>
        <p:nvSpPr>
          <p:cNvPr id="34820"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7C3A216E-8CE7-4035-AD86-35BC85F36BFB}" type="slidenum">
              <a:rPr lang="en-US">
                <a:latin typeface="Times New Roman" pitchFamily="18" charset="0"/>
              </a:rPr>
              <a:pPr/>
              <a:t>22</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ltLang="en-US" dirty="0" smtClean="0"/>
              <a:t>Method 8: Document Review</a:t>
            </a:r>
          </a:p>
        </p:txBody>
      </p:sp>
      <p:sp>
        <p:nvSpPr>
          <p:cNvPr id="15363" name="Content Placeholder 2"/>
          <p:cNvSpPr>
            <a:spLocks noGrp="1"/>
          </p:cNvSpPr>
          <p:nvPr>
            <p:ph idx="1"/>
          </p:nvPr>
        </p:nvSpPr>
        <p:spPr>
          <a:xfrm>
            <a:off x="762000" y="1752600"/>
            <a:ext cx="8153400" cy="4648200"/>
          </a:xfrm>
        </p:spPr>
        <p:txBody>
          <a:bodyPr/>
          <a:lstStyle/>
          <a:p>
            <a:r>
              <a:rPr lang="en-US" altLang="en-US" b="0" dirty="0" smtClean="0"/>
              <a:t>Document review is a process used to collect data after reviewing the existing documents. </a:t>
            </a:r>
          </a:p>
          <a:p>
            <a:pPr marL="0" indent="0">
              <a:buNone/>
            </a:pPr>
            <a:r>
              <a:rPr lang="en-US" altLang="en-US" b="0" dirty="0" smtClean="0"/>
              <a:t>Three primary document types for collecting quantitative research data: </a:t>
            </a:r>
          </a:p>
          <a:p>
            <a:r>
              <a:rPr lang="en-US" altLang="en-US" dirty="0" smtClean="0"/>
              <a:t>Public Records: </a:t>
            </a:r>
            <a:r>
              <a:rPr lang="en-US" altLang="en-US" b="0" dirty="0" smtClean="0"/>
              <a:t>official,  records of an organization are analyzed for further research.</a:t>
            </a:r>
            <a:endParaRPr lang="en-US" altLang="en-US" dirty="0" smtClean="0"/>
          </a:p>
          <a:p>
            <a:r>
              <a:rPr lang="en-US" altLang="en-US" dirty="0" smtClean="0"/>
              <a:t>Personal Documents:</a:t>
            </a:r>
            <a:r>
              <a:rPr lang="en-US" altLang="en-US" b="0" dirty="0" smtClean="0"/>
              <a:t> this type of document review deals with individual personal accounts of individuals’ actions, behavior, health</a:t>
            </a:r>
          </a:p>
          <a:p>
            <a:r>
              <a:rPr lang="en-US" altLang="en-US" dirty="0" smtClean="0"/>
              <a:t>Physical Evidence</a:t>
            </a:r>
          </a:p>
          <a:p>
            <a:endParaRPr lang="en-US" altLang="en-US" dirty="0" smtClean="0"/>
          </a:p>
        </p:txBody>
      </p:sp>
    </p:spTree>
    <p:extLst>
      <p:ext uri="{BB962C8B-B14F-4D97-AF65-F5344CB8AC3E}">
        <p14:creationId xmlns:p14="http://schemas.microsoft.com/office/powerpoint/2010/main" val="1938028535"/>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smtClean="0"/>
              <a:t>Other Data collection Techniques</a:t>
            </a:r>
            <a:endParaRPr lang="en-GB" smtClean="0"/>
          </a:p>
        </p:txBody>
      </p:sp>
      <p:sp>
        <p:nvSpPr>
          <p:cNvPr id="38915" name="Content Placeholder 2"/>
          <p:cNvSpPr>
            <a:spLocks noGrp="1"/>
          </p:cNvSpPr>
          <p:nvPr>
            <p:ph idx="1"/>
          </p:nvPr>
        </p:nvSpPr>
        <p:spPr/>
        <p:txBody>
          <a:bodyPr/>
          <a:lstStyle/>
          <a:p>
            <a:pPr>
              <a:buFont typeface="Wingdings" pitchFamily="2" charset="2"/>
              <a:buNone/>
            </a:pPr>
            <a:r>
              <a:rPr lang="en-US" dirty="0" smtClean="0"/>
              <a:t>Social Artifacts</a:t>
            </a:r>
            <a:endParaRPr lang="en-GB" dirty="0" smtClean="0"/>
          </a:p>
          <a:p>
            <a:r>
              <a:rPr lang="en-US" b="0" dirty="0" smtClean="0"/>
              <a:t>The most commonly studied artifacts (anything produced by a person or group of people) are documents, which may be text documents, but could  contain code or specification. </a:t>
            </a:r>
          </a:p>
          <a:p>
            <a:r>
              <a:rPr lang="en-US" b="0" dirty="0" smtClean="0"/>
              <a:t>A standard technique for deriving information from text documents is content analysis; a systematic way of identifying specified characteristics of a text and for making inferences from it.</a:t>
            </a:r>
            <a:endParaRPr lang="en-GB" b="0" dirty="0" smtClean="0"/>
          </a:p>
        </p:txBody>
      </p:sp>
    </p:spTree>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smtClean="0"/>
              <a:t>Other Data collection Techniques</a:t>
            </a:r>
            <a:endParaRPr lang="en-GB" smtClean="0"/>
          </a:p>
        </p:txBody>
      </p:sp>
      <p:sp>
        <p:nvSpPr>
          <p:cNvPr id="39939" name="Content Placeholder 2"/>
          <p:cNvSpPr>
            <a:spLocks noGrp="1"/>
          </p:cNvSpPr>
          <p:nvPr>
            <p:ph idx="1"/>
          </p:nvPr>
        </p:nvSpPr>
        <p:spPr/>
        <p:txBody>
          <a:bodyPr/>
          <a:lstStyle/>
          <a:p>
            <a:r>
              <a:rPr lang="en-US" smtClean="0"/>
              <a:t>Social Artifacts</a:t>
            </a:r>
            <a:endParaRPr lang="en-GB" smtClean="0"/>
          </a:p>
          <a:p>
            <a:r>
              <a:rPr lang="en-US" b="0" smtClean="0"/>
              <a:t>A range of other different artifacts would commonly be studied by anthropologists, and in the area of computer science, research into the history of computing machinery, for example, could involve study of the actual machines.</a:t>
            </a:r>
            <a:endParaRPr lang="en-GB" b="0" smtClean="0"/>
          </a:p>
          <a:p>
            <a:pPr>
              <a:buFont typeface="Wingdings" pitchFamily="2" charset="2"/>
              <a:buNone/>
            </a:pPr>
            <a:endParaRPr lang="en-GB" b="0" smtClean="0"/>
          </a:p>
        </p:txBody>
      </p:sp>
    </p:spTree>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mtClean="0"/>
              <a:t>Other Data collection Techniques</a:t>
            </a:r>
            <a:endParaRPr lang="en-GB" smtClean="0"/>
          </a:p>
        </p:txBody>
      </p:sp>
      <p:sp>
        <p:nvSpPr>
          <p:cNvPr id="40963" name="Content Placeholder 2"/>
          <p:cNvSpPr>
            <a:spLocks noGrp="1"/>
          </p:cNvSpPr>
          <p:nvPr>
            <p:ph idx="1"/>
          </p:nvPr>
        </p:nvSpPr>
        <p:spPr/>
        <p:txBody>
          <a:bodyPr/>
          <a:lstStyle/>
          <a:p>
            <a:pPr>
              <a:buFont typeface="Wingdings" pitchFamily="2" charset="2"/>
              <a:buNone/>
            </a:pPr>
            <a:r>
              <a:rPr lang="en-US" dirty="0" smtClean="0"/>
              <a:t>Advantages</a:t>
            </a:r>
            <a:endParaRPr lang="en-GB" dirty="0" smtClean="0"/>
          </a:p>
          <a:p>
            <a:r>
              <a:rPr lang="en-US" b="0" dirty="0" smtClean="0"/>
              <a:t> Documents and other artifacts can provide a rich source of information and can be analyzed on a number of different levels.</a:t>
            </a:r>
            <a:endParaRPr lang="en-GB" b="0" dirty="0" smtClean="0"/>
          </a:p>
          <a:p>
            <a:r>
              <a:rPr lang="en-US" b="0" dirty="0" smtClean="0"/>
              <a:t>Documents may be readily available.</a:t>
            </a:r>
            <a:endParaRPr lang="en-GB" b="0" dirty="0" smtClean="0"/>
          </a:p>
          <a:p>
            <a:r>
              <a:rPr lang="en-US" b="0" dirty="0" smtClean="0"/>
              <a:t>In some cases, particularly historic research, this may be all that is available.</a:t>
            </a:r>
            <a:endParaRPr lang="en-GB" b="0" dirty="0" smtClean="0"/>
          </a:p>
        </p:txBody>
      </p:sp>
    </p:spTree>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mtClean="0"/>
              <a:t>Other Data collection Techniques</a:t>
            </a:r>
            <a:endParaRPr lang="en-GB" smtClean="0"/>
          </a:p>
        </p:txBody>
      </p:sp>
      <p:sp>
        <p:nvSpPr>
          <p:cNvPr id="41987" name="Content Placeholder 2"/>
          <p:cNvSpPr>
            <a:spLocks noGrp="1"/>
          </p:cNvSpPr>
          <p:nvPr>
            <p:ph idx="1"/>
          </p:nvPr>
        </p:nvSpPr>
        <p:spPr/>
        <p:txBody>
          <a:bodyPr/>
          <a:lstStyle/>
          <a:p>
            <a:pPr>
              <a:buFont typeface="Wingdings" pitchFamily="2" charset="2"/>
              <a:buNone/>
            </a:pPr>
            <a:r>
              <a:rPr lang="en-US" smtClean="0"/>
              <a:t>Disadvantages</a:t>
            </a:r>
            <a:endParaRPr lang="en-GB" smtClean="0"/>
          </a:p>
          <a:p>
            <a:r>
              <a:rPr lang="en-US" b="0" smtClean="0"/>
              <a:t>Care must be taken in interpreting the artifacts.</a:t>
            </a:r>
            <a:endParaRPr lang="en-GB" b="0" smtClean="0"/>
          </a:p>
          <a:p>
            <a:r>
              <a:rPr lang="en-US" b="0" smtClean="0"/>
              <a:t>Limited to the information derivable from those artifacts – for example, you cannot ask further questions as in an interview.</a:t>
            </a:r>
            <a:endParaRPr lang="en-GB" b="0" smtClean="0"/>
          </a:p>
        </p:txBody>
      </p:sp>
    </p:spTree>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mtClean="0"/>
              <a:t>Other Data collection Techniques…</a:t>
            </a:r>
            <a:endParaRPr lang="en-GB" smtClean="0"/>
          </a:p>
        </p:txBody>
      </p:sp>
      <p:sp>
        <p:nvSpPr>
          <p:cNvPr id="43011" name="Content Placeholder 2"/>
          <p:cNvSpPr>
            <a:spLocks noGrp="1"/>
          </p:cNvSpPr>
          <p:nvPr>
            <p:ph idx="1"/>
          </p:nvPr>
        </p:nvSpPr>
        <p:spPr/>
        <p:txBody>
          <a:bodyPr/>
          <a:lstStyle/>
          <a:p>
            <a:pPr>
              <a:buFont typeface="Wingdings" pitchFamily="2" charset="2"/>
              <a:buNone/>
            </a:pPr>
            <a:r>
              <a:rPr lang="en-US" dirty="0" smtClean="0"/>
              <a:t>Site visits</a:t>
            </a:r>
            <a:endParaRPr lang="en-GB" dirty="0" smtClean="0"/>
          </a:p>
          <a:p>
            <a:r>
              <a:rPr lang="en-US" b="0" dirty="0" smtClean="0"/>
              <a:t>The researcher examines the problem domain. The researcher often perform site visits at companies they know have experienced similar problems.  If these companies are willing to share, valuable information can be obtained that may save tremendous time and cost in the development process.</a:t>
            </a:r>
            <a:endParaRPr lang="en-GB" b="0" dirty="0" smtClean="0"/>
          </a:p>
        </p:txBody>
      </p:sp>
    </p:spTree>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8153400" cy="1143000"/>
          </a:xfrm>
        </p:spPr>
        <p:txBody>
          <a:bodyPr/>
          <a:lstStyle/>
          <a:p>
            <a:r>
              <a:rPr lang="en-US" dirty="0" smtClean="0"/>
              <a:t>Other methodologies: </a:t>
            </a:r>
            <a:r>
              <a:rPr lang="en-US" altLang="en-US" dirty="0"/>
              <a:t>System Design Approach</a:t>
            </a:r>
            <a:endParaRPr lang="en-US" dirty="0"/>
          </a:p>
        </p:txBody>
      </p:sp>
      <p:sp>
        <p:nvSpPr>
          <p:cNvPr id="3" name="Content Placeholder 2"/>
          <p:cNvSpPr>
            <a:spLocks noGrp="1"/>
          </p:cNvSpPr>
          <p:nvPr>
            <p:ph idx="1"/>
          </p:nvPr>
        </p:nvSpPr>
        <p:spPr/>
        <p:txBody>
          <a:bodyPr/>
          <a:lstStyle/>
          <a:p>
            <a:r>
              <a:rPr lang="en-US" altLang="en-US" b="0" dirty="0"/>
              <a:t>A system design approach is a structured and methodical way of creating and organizing the components of a complex system to achieve specific goals or requirements. </a:t>
            </a:r>
          </a:p>
          <a:p>
            <a:r>
              <a:rPr lang="en-US" altLang="en-US" b="0" dirty="0"/>
              <a:t>System design is a crucial phase in the development process of various types of systems, like software systems. </a:t>
            </a:r>
          </a:p>
        </p:txBody>
      </p:sp>
    </p:spTree>
    <p:extLst>
      <p:ext uri="{BB962C8B-B14F-4D97-AF65-F5344CB8AC3E}">
        <p14:creationId xmlns:p14="http://schemas.microsoft.com/office/powerpoint/2010/main" val="3576672493"/>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smtClean="0"/>
              <a:t>Method 1: Observation</a:t>
            </a:r>
            <a:endParaRPr lang="en-GB" smtClean="0"/>
          </a:p>
        </p:txBody>
      </p:sp>
      <p:sp>
        <p:nvSpPr>
          <p:cNvPr id="4099" name="Content Placeholder 2"/>
          <p:cNvSpPr>
            <a:spLocks noGrp="1"/>
          </p:cNvSpPr>
          <p:nvPr>
            <p:ph idx="1"/>
          </p:nvPr>
        </p:nvSpPr>
        <p:spPr/>
        <p:txBody>
          <a:bodyPr/>
          <a:lstStyle/>
          <a:p>
            <a:r>
              <a:rPr lang="en-US" b="0" smtClean="0"/>
              <a:t>Falls both under qualitative and quantitative data collection methods</a:t>
            </a:r>
          </a:p>
          <a:p>
            <a:r>
              <a:rPr lang="en-US" b="0" smtClean="0"/>
              <a:t>Already discussed under qualitative methods</a:t>
            </a:r>
            <a:endParaRPr lang="en-GB" b="0" smtClean="0"/>
          </a:p>
        </p:txBody>
      </p:sp>
    </p:spTree>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8153400" cy="1143000"/>
          </a:xfrm>
        </p:spPr>
        <p:txBody>
          <a:bodyPr/>
          <a:lstStyle/>
          <a:p>
            <a:r>
              <a:rPr lang="en-US" dirty="0" smtClean="0"/>
              <a:t>Other methodologies: </a:t>
            </a:r>
            <a:r>
              <a:rPr lang="en-US" altLang="en-US" dirty="0"/>
              <a:t>System Design Approach</a:t>
            </a:r>
            <a:endParaRPr lang="en-US" dirty="0"/>
          </a:p>
        </p:txBody>
      </p:sp>
      <p:sp>
        <p:nvSpPr>
          <p:cNvPr id="3" name="Content Placeholder 2"/>
          <p:cNvSpPr>
            <a:spLocks noGrp="1"/>
          </p:cNvSpPr>
          <p:nvPr>
            <p:ph idx="1"/>
          </p:nvPr>
        </p:nvSpPr>
        <p:spPr/>
        <p:txBody>
          <a:bodyPr/>
          <a:lstStyle/>
          <a:p>
            <a:r>
              <a:rPr lang="en-US" altLang="en-US" b="0" dirty="0" smtClean="0"/>
              <a:t>The </a:t>
            </a:r>
            <a:r>
              <a:rPr lang="en-US" altLang="en-US" b="0" dirty="0"/>
              <a:t>primary goal of system design is to translate high-level requirements into a detailed and functional blueprint for the system's construction or implementation</a:t>
            </a:r>
            <a:r>
              <a:rPr lang="en-US" altLang="en-US" sz="3200" dirty="0" smtClean="0"/>
              <a:t>.</a:t>
            </a:r>
          </a:p>
          <a:p>
            <a:r>
              <a:rPr lang="en-US" altLang="en-US" dirty="0" smtClean="0"/>
              <a:t>Structured or Object Oriented Design can be adopted.</a:t>
            </a:r>
            <a:endParaRPr lang="en-US" altLang="en-US" dirty="0"/>
          </a:p>
        </p:txBody>
      </p:sp>
    </p:spTree>
    <p:extLst>
      <p:ext uri="{BB962C8B-B14F-4D97-AF65-F5344CB8AC3E}">
        <p14:creationId xmlns:p14="http://schemas.microsoft.com/office/powerpoint/2010/main" val="2778885573"/>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990600" y="457200"/>
            <a:ext cx="7772400" cy="1143000"/>
          </a:xfrm>
        </p:spPr>
        <p:txBody>
          <a:bodyPr/>
          <a:lstStyle/>
          <a:p>
            <a:r>
              <a:rPr lang="en-US" altLang="en-US" dirty="0" smtClean="0"/>
              <a:t> </a:t>
            </a:r>
            <a:br>
              <a:rPr lang="en-US" altLang="en-US" dirty="0" smtClean="0"/>
            </a:br>
            <a:r>
              <a:rPr lang="en-US" altLang="en-US" dirty="0" smtClean="0"/>
              <a:t>System Development Methodologies</a:t>
            </a:r>
            <a:br>
              <a:rPr lang="en-US" altLang="en-US" dirty="0" smtClean="0"/>
            </a:br>
            <a:endParaRPr lang="en-US" altLang="en-US" dirty="0" smtClean="0"/>
          </a:p>
        </p:txBody>
      </p:sp>
      <p:sp>
        <p:nvSpPr>
          <p:cNvPr id="39939" name="Content Placeholder 2"/>
          <p:cNvSpPr>
            <a:spLocks noGrp="1"/>
          </p:cNvSpPr>
          <p:nvPr>
            <p:ph idx="1"/>
          </p:nvPr>
        </p:nvSpPr>
        <p:spPr>
          <a:xfrm>
            <a:off x="502920" y="1573876"/>
            <a:ext cx="8183880" cy="4979324"/>
          </a:xfrm>
        </p:spPr>
        <p:txBody>
          <a:bodyPr/>
          <a:lstStyle/>
          <a:p>
            <a:r>
              <a:rPr lang="en-US" altLang="en-US" b="0" dirty="0" smtClean="0"/>
              <a:t>System development methodologies are structured approaches used in the process of designing, building, testing, and maintaining information systems. </a:t>
            </a:r>
          </a:p>
          <a:p>
            <a:r>
              <a:rPr lang="en-US" altLang="en-US" b="0" dirty="0" smtClean="0"/>
              <a:t>Different methodologies are employed to manage the complexity of system development projects and ensure they meet their objectives.</a:t>
            </a:r>
          </a:p>
          <a:p>
            <a:r>
              <a:rPr lang="en-US" altLang="en-US" b="0" dirty="0" smtClean="0"/>
              <a:t>Different projects have different requirements, so the choice of a system development methodology depends on factors such as project size, complexity, time constraints, and customer needs</a:t>
            </a:r>
            <a:r>
              <a:rPr lang="en-US" altLang="en-US" dirty="0" smtClean="0"/>
              <a:t>. </a:t>
            </a:r>
          </a:p>
        </p:txBody>
      </p:sp>
    </p:spTree>
    <p:extLst>
      <p:ext uri="{BB962C8B-B14F-4D97-AF65-F5344CB8AC3E}">
        <p14:creationId xmlns:p14="http://schemas.microsoft.com/office/powerpoint/2010/main" val="4265620269"/>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850669" y="381000"/>
            <a:ext cx="8077200" cy="10668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r>
              <a:rPr lang="en-US" altLang="en-US" dirty="0"/>
              <a:t/>
            </a:r>
            <a:br>
              <a:rPr lang="en-US" altLang="en-US" dirty="0"/>
            </a:br>
            <a:r>
              <a:rPr lang="en-US" altLang="en-US" dirty="0"/>
              <a:t>System Development Methodologies:</a:t>
            </a:r>
            <a:br>
              <a:rPr lang="en-US" altLang="en-US" dirty="0"/>
            </a:br>
            <a:endParaRPr lang="en-US" altLang="en-US" dirty="0"/>
          </a:p>
        </p:txBody>
      </p:sp>
      <p:sp>
        <p:nvSpPr>
          <p:cNvPr id="40963" name="Content Placeholder 2"/>
          <p:cNvSpPr>
            <a:spLocks noGrp="1"/>
          </p:cNvSpPr>
          <p:nvPr>
            <p:ph idx="1"/>
          </p:nvPr>
        </p:nvSpPr>
        <p:spPr>
          <a:xfrm>
            <a:off x="533400" y="1828800"/>
            <a:ext cx="8326582" cy="4876800"/>
          </a:xfrm>
        </p:spPr>
        <p:txBody>
          <a:bodyPr/>
          <a:lstStyle/>
          <a:p>
            <a:r>
              <a:rPr lang="en-US" altLang="en-US" dirty="0" smtClean="0"/>
              <a:t>1-Waterfall Methodology</a:t>
            </a:r>
            <a:r>
              <a:rPr lang="en-US" altLang="en-US" sz="2500" dirty="0" smtClean="0"/>
              <a:t>:</a:t>
            </a:r>
          </a:p>
          <a:p>
            <a:pPr lvl="1"/>
            <a:r>
              <a:rPr lang="en-US" altLang="en-US" sz="2500" dirty="0" smtClean="0"/>
              <a:t>The Waterfall model is a sequential and linear approach to software development.</a:t>
            </a:r>
          </a:p>
          <a:p>
            <a:pPr lvl="1"/>
            <a:r>
              <a:rPr lang="en-US" altLang="en-US" sz="2500" dirty="0" smtClean="0"/>
              <a:t>It progresses through defined phases, such as requirements, design, implementation, testing, deployment, and maintenance, with each phase building upon the previous one.</a:t>
            </a:r>
          </a:p>
          <a:p>
            <a:endParaRPr lang="en-US" altLang="en-US" dirty="0" smtClean="0"/>
          </a:p>
        </p:txBody>
      </p:sp>
    </p:spTree>
    <p:extLst>
      <p:ext uri="{BB962C8B-B14F-4D97-AF65-F5344CB8AC3E}">
        <p14:creationId xmlns:p14="http://schemas.microsoft.com/office/powerpoint/2010/main" val="2354921419"/>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850669" y="381000"/>
            <a:ext cx="8077200" cy="10668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r>
              <a:rPr lang="en-US" altLang="en-US" dirty="0"/>
              <a:t/>
            </a:r>
            <a:br>
              <a:rPr lang="en-US" altLang="en-US" dirty="0"/>
            </a:br>
            <a:r>
              <a:rPr lang="en-US" altLang="en-US" dirty="0"/>
              <a:t>System Development Methodologies:</a:t>
            </a:r>
            <a:br>
              <a:rPr lang="en-US" altLang="en-US" dirty="0"/>
            </a:br>
            <a:endParaRPr lang="en-US" altLang="en-US" dirty="0"/>
          </a:p>
        </p:txBody>
      </p:sp>
      <p:sp>
        <p:nvSpPr>
          <p:cNvPr id="40963" name="Content Placeholder 2"/>
          <p:cNvSpPr>
            <a:spLocks noGrp="1"/>
          </p:cNvSpPr>
          <p:nvPr>
            <p:ph idx="1"/>
          </p:nvPr>
        </p:nvSpPr>
        <p:spPr>
          <a:xfrm>
            <a:off x="533400" y="1828800"/>
            <a:ext cx="8382000" cy="4419600"/>
          </a:xfrm>
        </p:spPr>
        <p:txBody>
          <a:bodyPr/>
          <a:lstStyle/>
          <a:p>
            <a:r>
              <a:rPr lang="en-US" altLang="en-US" dirty="0" smtClean="0"/>
              <a:t>2-Agile </a:t>
            </a:r>
            <a:r>
              <a:rPr lang="en-US" altLang="en-US" dirty="0" smtClean="0"/>
              <a:t>Methodology:</a:t>
            </a:r>
          </a:p>
          <a:p>
            <a:pPr lvl="1"/>
            <a:r>
              <a:rPr lang="en-US" altLang="en-US" sz="2500" dirty="0" smtClean="0"/>
              <a:t>Agile is an iterative and incremental approach that focuses on collaboration and customer feedback.</a:t>
            </a:r>
          </a:p>
          <a:p>
            <a:pPr lvl="1"/>
            <a:r>
              <a:rPr lang="en-US" altLang="en-US" sz="2500" dirty="0" smtClean="0"/>
              <a:t>It includes various methodologies like Scrum, Kanban, and Extreme Programming (XP), where development occurs in short cycles or iterations, delivering working increments of the system.</a:t>
            </a:r>
          </a:p>
          <a:p>
            <a:endParaRPr lang="en-US" altLang="en-US" dirty="0" smtClean="0"/>
          </a:p>
        </p:txBody>
      </p:sp>
    </p:spTree>
    <p:extLst>
      <p:ext uri="{BB962C8B-B14F-4D97-AF65-F5344CB8AC3E}">
        <p14:creationId xmlns:p14="http://schemas.microsoft.com/office/powerpoint/2010/main" val="395600164"/>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850669" y="381000"/>
            <a:ext cx="8077200" cy="10668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r>
              <a:rPr lang="en-US" altLang="en-US" dirty="0"/>
              <a:t/>
            </a:r>
            <a:br>
              <a:rPr lang="en-US" altLang="en-US" dirty="0"/>
            </a:br>
            <a:r>
              <a:rPr lang="en-US" altLang="en-US" dirty="0"/>
              <a:t>System Development Methodologies:</a:t>
            </a:r>
            <a:br>
              <a:rPr lang="en-US" altLang="en-US" dirty="0"/>
            </a:br>
            <a:endParaRPr lang="en-US" altLang="en-US" dirty="0"/>
          </a:p>
        </p:txBody>
      </p:sp>
      <p:sp>
        <p:nvSpPr>
          <p:cNvPr id="40963" name="Content Placeholder 2"/>
          <p:cNvSpPr>
            <a:spLocks noGrp="1"/>
          </p:cNvSpPr>
          <p:nvPr>
            <p:ph idx="1"/>
          </p:nvPr>
        </p:nvSpPr>
        <p:spPr>
          <a:xfrm>
            <a:off x="533400" y="1828800"/>
            <a:ext cx="8382000" cy="4648200"/>
          </a:xfrm>
        </p:spPr>
        <p:txBody>
          <a:bodyPr/>
          <a:lstStyle/>
          <a:p>
            <a:r>
              <a:rPr lang="en-US" altLang="en-US" dirty="0" smtClean="0"/>
              <a:t>3-Scrum:</a:t>
            </a:r>
            <a:endParaRPr lang="en-US" altLang="en-US" sz="2400" dirty="0" smtClean="0"/>
          </a:p>
          <a:p>
            <a:pPr lvl="1"/>
            <a:r>
              <a:rPr lang="en-US" altLang="en-US" dirty="0" smtClean="0"/>
              <a:t>Scrum is an Agile framework that emphasizes teamwork, transparency, and adaptability.</a:t>
            </a:r>
            <a:endParaRPr lang="en-US" altLang="en-US" sz="2000" dirty="0" smtClean="0"/>
          </a:p>
          <a:p>
            <a:pPr lvl="1"/>
            <a:r>
              <a:rPr lang="en-US" altLang="en-US" dirty="0" smtClean="0"/>
              <a:t>Development is done in short time-boxed periods called sprints, typically lasting two to four weeks, with frequent inspections and adaptations.</a:t>
            </a:r>
            <a:endParaRPr lang="en-US" altLang="en-US" sz="2000" dirty="0" smtClean="0"/>
          </a:p>
          <a:p>
            <a:r>
              <a:rPr lang="en-US" altLang="en-US" dirty="0" smtClean="0"/>
              <a:t>4-Kanban:</a:t>
            </a:r>
            <a:endParaRPr lang="en-US" altLang="en-US" sz="2400" dirty="0" smtClean="0"/>
          </a:p>
          <a:p>
            <a:pPr lvl="1"/>
            <a:r>
              <a:rPr lang="en-US" altLang="en-US" dirty="0" smtClean="0"/>
              <a:t>Kanban is an Agile methodology that uses visual boards to manage work in progress.</a:t>
            </a:r>
            <a:endParaRPr lang="en-US" altLang="en-US" sz="2000" dirty="0" smtClean="0"/>
          </a:p>
          <a:p>
            <a:pPr lvl="1"/>
            <a:r>
              <a:rPr lang="en-US" altLang="en-US" dirty="0" smtClean="0"/>
              <a:t>It focuses on continuous flow, limiting work items in progress, and optimizing the development process.</a:t>
            </a:r>
            <a:endParaRPr lang="en-US" altLang="en-US" sz="2000" dirty="0" smtClean="0"/>
          </a:p>
        </p:txBody>
      </p:sp>
    </p:spTree>
    <p:extLst>
      <p:ext uri="{BB962C8B-B14F-4D97-AF65-F5344CB8AC3E}">
        <p14:creationId xmlns:p14="http://schemas.microsoft.com/office/powerpoint/2010/main" val="2804238918"/>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850669" y="381000"/>
            <a:ext cx="8077200" cy="10668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r>
              <a:rPr lang="en-US" altLang="en-US" dirty="0"/>
              <a:t/>
            </a:r>
            <a:br>
              <a:rPr lang="en-US" altLang="en-US" dirty="0"/>
            </a:br>
            <a:r>
              <a:rPr lang="en-US" altLang="en-US" dirty="0"/>
              <a:t>System Development Methodologies:</a:t>
            </a:r>
            <a:br>
              <a:rPr lang="en-US" altLang="en-US" dirty="0"/>
            </a:br>
            <a:endParaRPr lang="en-US" altLang="en-US" dirty="0"/>
          </a:p>
        </p:txBody>
      </p:sp>
      <p:sp>
        <p:nvSpPr>
          <p:cNvPr id="40963" name="Content Placeholder 2"/>
          <p:cNvSpPr>
            <a:spLocks noGrp="1"/>
          </p:cNvSpPr>
          <p:nvPr>
            <p:ph idx="1"/>
          </p:nvPr>
        </p:nvSpPr>
        <p:spPr>
          <a:xfrm>
            <a:off x="533400" y="1600200"/>
            <a:ext cx="8382000" cy="4953000"/>
          </a:xfrm>
        </p:spPr>
        <p:txBody>
          <a:bodyPr/>
          <a:lstStyle/>
          <a:p>
            <a:r>
              <a:rPr lang="en-US" altLang="en-US" dirty="0" smtClean="0"/>
              <a:t>5-Extreme Programming (XP):</a:t>
            </a:r>
            <a:endParaRPr lang="en-US" altLang="en-US" sz="2400" dirty="0" smtClean="0"/>
          </a:p>
          <a:p>
            <a:pPr lvl="1"/>
            <a:r>
              <a:rPr lang="en-US" altLang="en-US" dirty="0" smtClean="0"/>
              <a:t>Extreme Programming is an Agile methodology that emphasizes customer satisfaction, flexibility, and high-quality software.</a:t>
            </a:r>
            <a:endParaRPr lang="en-US" altLang="en-US" sz="2000" dirty="0" smtClean="0"/>
          </a:p>
          <a:p>
            <a:pPr lvl="1"/>
            <a:r>
              <a:rPr lang="en-US" altLang="en-US" dirty="0" smtClean="0"/>
              <a:t>It incorporates practices like test-driven development (TDD), pair programming, and continuous integration.</a:t>
            </a:r>
            <a:endParaRPr lang="en-US" altLang="en-US" sz="2000" dirty="0" smtClean="0"/>
          </a:p>
          <a:p>
            <a:r>
              <a:rPr lang="en-US" altLang="en-US" dirty="0" smtClean="0"/>
              <a:t>6-Lean Development:</a:t>
            </a:r>
            <a:endParaRPr lang="en-US" altLang="en-US" sz="2400" dirty="0" smtClean="0"/>
          </a:p>
          <a:p>
            <a:pPr lvl="1"/>
            <a:r>
              <a:rPr lang="en-US" altLang="en-US" dirty="0" smtClean="0"/>
              <a:t>Lean development borrows principles from lean manufacturing to minimize waste, improve efficiency, and deliver value to customers.</a:t>
            </a:r>
            <a:endParaRPr lang="en-US" altLang="en-US" sz="2000" dirty="0" smtClean="0"/>
          </a:p>
          <a:p>
            <a:pPr lvl="1"/>
            <a:r>
              <a:rPr lang="en-US" altLang="en-US" dirty="0" smtClean="0"/>
              <a:t>It focuses on reducing unnecessary work, optimizing processes, and delivering only what is necessary.</a:t>
            </a:r>
            <a:endParaRPr lang="en-US" altLang="en-US" sz="2000" dirty="0" smtClean="0"/>
          </a:p>
        </p:txBody>
      </p:sp>
    </p:spTree>
    <p:extLst>
      <p:ext uri="{BB962C8B-B14F-4D97-AF65-F5344CB8AC3E}">
        <p14:creationId xmlns:p14="http://schemas.microsoft.com/office/powerpoint/2010/main" val="2979597756"/>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850669" y="381000"/>
            <a:ext cx="8077200" cy="10668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r>
              <a:rPr lang="en-US" altLang="en-US" dirty="0"/>
              <a:t/>
            </a:r>
            <a:br>
              <a:rPr lang="en-US" altLang="en-US" dirty="0"/>
            </a:br>
            <a:r>
              <a:rPr lang="en-US" altLang="en-US" dirty="0"/>
              <a:t>System Development Methodologies:</a:t>
            </a:r>
            <a:br>
              <a:rPr lang="en-US" altLang="en-US" dirty="0"/>
            </a:br>
            <a:endParaRPr lang="en-US" altLang="en-US" dirty="0"/>
          </a:p>
        </p:txBody>
      </p:sp>
      <p:sp>
        <p:nvSpPr>
          <p:cNvPr id="40963" name="Content Placeholder 2"/>
          <p:cNvSpPr>
            <a:spLocks noGrp="1"/>
          </p:cNvSpPr>
          <p:nvPr>
            <p:ph idx="1"/>
          </p:nvPr>
        </p:nvSpPr>
        <p:spPr>
          <a:xfrm>
            <a:off x="533400" y="1600200"/>
            <a:ext cx="8382000" cy="4724400"/>
          </a:xfrm>
        </p:spPr>
        <p:txBody>
          <a:bodyPr/>
          <a:lstStyle/>
          <a:p>
            <a:r>
              <a:rPr lang="en-US" altLang="en-US" dirty="0" smtClean="0"/>
              <a:t>7-Spiral Model:</a:t>
            </a:r>
          </a:p>
          <a:p>
            <a:pPr lvl="1"/>
            <a:r>
              <a:rPr lang="en-US" altLang="en-US" sz="2500" dirty="0" smtClean="0"/>
              <a:t>The Spiral model combines iterative development with elements of the Waterfall model.</a:t>
            </a:r>
          </a:p>
          <a:p>
            <a:pPr lvl="1"/>
            <a:r>
              <a:rPr lang="en-US" altLang="en-US" sz="2500" dirty="0" smtClean="0"/>
              <a:t>It involves a series of cycles, where each cycle includes planning, risk analysis, engineering, testing, and evaluation.</a:t>
            </a:r>
          </a:p>
          <a:p>
            <a:r>
              <a:rPr lang="en-US" altLang="en-US" dirty="0" smtClean="0"/>
              <a:t>8-Rapid Application Development (RAD):</a:t>
            </a:r>
          </a:p>
          <a:p>
            <a:pPr lvl="1"/>
            <a:r>
              <a:rPr lang="en-US" altLang="en-US" sz="2500" dirty="0" smtClean="0"/>
              <a:t>RAD is an approach that focuses on rapidly prototyping and developing software.</a:t>
            </a:r>
          </a:p>
          <a:p>
            <a:pPr lvl="1"/>
            <a:r>
              <a:rPr lang="en-US" altLang="en-US" sz="2500" dirty="0" smtClean="0"/>
              <a:t>It involves workshops, user feedback, and quick iterations to deliver a working system.</a:t>
            </a:r>
            <a:endParaRPr lang="en-US" altLang="en-US" sz="2500" dirty="0" smtClean="0"/>
          </a:p>
        </p:txBody>
      </p:sp>
    </p:spTree>
    <p:extLst>
      <p:ext uri="{BB962C8B-B14F-4D97-AF65-F5344CB8AC3E}">
        <p14:creationId xmlns:p14="http://schemas.microsoft.com/office/powerpoint/2010/main" val="3871954924"/>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850669" y="381000"/>
            <a:ext cx="8077200" cy="10668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r>
              <a:rPr lang="en-US" altLang="en-US" dirty="0"/>
              <a:t/>
            </a:r>
            <a:br>
              <a:rPr lang="en-US" altLang="en-US" dirty="0"/>
            </a:br>
            <a:r>
              <a:rPr lang="en-US" altLang="en-US" dirty="0"/>
              <a:t>System Development Methodologies:</a:t>
            </a:r>
            <a:br>
              <a:rPr lang="en-US" altLang="en-US" dirty="0"/>
            </a:br>
            <a:endParaRPr lang="en-US" altLang="en-US" dirty="0"/>
          </a:p>
        </p:txBody>
      </p:sp>
      <p:sp>
        <p:nvSpPr>
          <p:cNvPr id="40963" name="Content Placeholder 2"/>
          <p:cNvSpPr>
            <a:spLocks noGrp="1"/>
          </p:cNvSpPr>
          <p:nvPr>
            <p:ph idx="1"/>
          </p:nvPr>
        </p:nvSpPr>
        <p:spPr>
          <a:xfrm>
            <a:off x="533400" y="1600200"/>
            <a:ext cx="8382000" cy="4724400"/>
          </a:xfrm>
        </p:spPr>
        <p:txBody>
          <a:bodyPr/>
          <a:lstStyle/>
          <a:p>
            <a:r>
              <a:rPr lang="en-US" altLang="en-US" dirty="0" smtClean="0"/>
              <a:t>8-Big Bang Model</a:t>
            </a:r>
            <a:r>
              <a:rPr lang="en-US" altLang="en-US" sz="2500" dirty="0" smtClean="0"/>
              <a:t>:</a:t>
            </a:r>
          </a:p>
          <a:p>
            <a:pPr lvl="1"/>
            <a:r>
              <a:rPr lang="en-US" altLang="en-US" sz="2500" dirty="0" smtClean="0"/>
              <a:t>The Big Bang model is an informal approach where development starts without a specific plan.</a:t>
            </a:r>
          </a:p>
          <a:p>
            <a:pPr lvl="1"/>
            <a:r>
              <a:rPr lang="en-US" altLang="en-US" sz="2500" dirty="0" smtClean="0"/>
              <a:t>It is often used for small, non-critical projects and is not well-suited for complex systems.</a:t>
            </a:r>
          </a:p>
          <a:p>
            <a:r>
              <a:rPr lang="en-US" altLang="en-US" dirty="0" smtClean="0"/>
              <a:t>9-V-Model (Verification and Validation Model):</a:t>
            </a:r>
            <a:endParaRPr lang="en-US" altLang="en-US" sz="2400" dirty="0" smtClean="0"/>
          </a:p>
          <a:p>
            <a:pPr lvl="1"/>
            <a:r>
              <a:rPr lang="en-US" altLang="en-US" dirty="0" smtClean="0"/>
              <a:t>The V-Model is an extension of the Waterfall model, emphasizing the importance of validation and verification at each stage.</a:t>
            </a:r>
            <a:endParaRPr lang="en-US" altLang="en-US" sz="2000" dirty="0" smtClean="0"/>
          </a:p>
          <a:p>
            <a:pPr lvl="1"/>
            <a:r>
              <a:rPr lang="en-US" altLang="en-US" dirty="0" smtClean="0"/>
              <a:t>It shows a parallel relationship between development and testing phases.</a:t>
            </a:r>
            <a:endParaRPr lang="en-US" altLang="en-US" sz="2000" dirty="0" smtClean="0"/>
          </a:p>
        </p:txBody>
      </p:sp>
    </p:spTree>
    <p:extLst>
      <p:ext uri="{BB962C8B-B14F-4D97-AF65-F5344CB8AC3E}">
        <p14:creationId xmlns:p14="http://schemas.microsoft.com/office/powerpoint/2010/main" val="2169172076"/>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850669" y="381000"/>
            <a:ext cx="8077200" cy="106680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r>
              <a:rPr lang="en-US" altLang="en-US" dirty="0"/>
              <a:t/>
            </a:r>
            <a:br>
              <a:rPr lang="en-US" altLang="en-US" dirty="0"/>
            </a:br>
            <a:r>
              <a:rPr lang="en-US" altLang="en-US" dirty="0"/>
              <a:t>System Development Methodologies:</a:t>
            </a:r>
            <a:br>
              <a:rPr lang="en-US" altLang="en-US" dirty="0"/>
            </a:br>
            <a:endParaRPr lang="en-US" altLang="en-US" dirty="0"/>
          </a:p>
        </p:txBody>
      </p:sp>
      <p:sp>
        <p:nvSpPr>
          <p:cNvPr id="40963" name="Content Placeholder 2"/>
          <p:cNvSpPr>
            <a:spLocks noGrp="1"/>
          </p:cNvSpPr>
          <p:nvPr>
            <p:ph idx="1"/>
          </p:nvPr>
        </p:nvSpPr>
        <p:spPr>
          <a:xfrm>
            <a:off x="533400" y="1600200"/>
            <a:ext cx="8382000" cy="4724400"/>
          </a:xfrm>
        </p:spPr>
        <p:txBody>
          <a:bodyPr/>
          <a:lstStyle/>
          <a:p>
            <a:r>
              <a:rPr lang="en-US" altLang="en-US" dirty="0" smtClean="0"/>
              <a:t>10</a:t>
            </a:r>
            <a:r>
              <a:rPr lang="en-US" altLang="en-US" dirty="0" smtClean="0"/>
              <a:t>-Incremental Model:</a:t>
            </a:r>
            <a:endParaRPr lang="en-US" altLang="en-US" sz="2400" dirty="0" smtClean="0"/>
          </a:p>
          <a:p>
            <a:pPr lvl="1"/>
            <a:r>
              <a:rPr lang="en-US" altLang="en-US" dirty="0" smtClean="0"/>
              <a:t>The Incremental model divides the system into smaller, manageable parts or increments that are developed and integrated incrementally.</a:t>
            </a:r>
            <a:endParaRPr lang="en-US" altLang="en-US" sz="2000" dirty="0" smtClean="0"/>
          </a:p>
          <a:p>
            <a:pPr lvl="1"/>
            <a:r>
              <a:rPr lang="en-US" altLang="en-US" dirty="0" smtClean="0"/>
              <a:t>Each increment adds functionality to the system.</a:t>
            </a:r>
            <a:endParaRPr lang="en-US" altLang="en-US" sz="2000" dirty="0" smtClean="0"/>
          </a:p>
          <a:p>
            <a:r>
              <a:rPr lang="en-US" altLang="en-US" dirty="0" smtClean="0"/>
              <a:t>10 RUP (Rational Unified Process):</a:t>
            </a:r>
            <a:endParaRPr lang="en-US" altLang="en-US" sz="2400" dirty="0" smtClean="0"/>
          </a:p>
          <a:p>
            <a:pPr lvl="1"/>
            <a:r>
              <a:rPr lang="en-US" altLang="en-US" dirty="0" smtClean="0"/>
              <a:t>RUP is an iterative and object-oriented methodology developed by IBM.</a:t>
            </a:r>
            <a:endParaRPr lang="en-US" altLang="en-US" sz="2000" dirty="0" smtClean="0"/>
          </a:p>
          <a:p>
            <a:pPr lvl="1"/>
            <a:r>
              <a:rPr lang="en-US" altLang="en-US" dirty="0" smtClean="0"/>
              <a:t>It includes phases like inception, elaboration, construction, and transition, with a strong focus on documentation.</a:t>
            </a:r>
            <a:endParaRPr lang="en-US" altLang="en-US" sz="2000" dirty="0" smtClean="0"/>
          </a:p>
        </p:txBody>
      </p:sp>
    </p:spTree>
    <p:extLst>
      <p:ext uri="{BB962C8B-B14F-4D97-AF65-F5344CB8AC3E}">
        <p14:creationId xmlns:p14="http://schemas.microsoft.com/office/powerpoint/2010/main" val="4183852208"/>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Testing</a:t>
            </a:r>
            <a:endParaRPr lang="en-US" dirty="0"/>
          </a:p>
        </p:txBody>
      </p:sp>
      <p:sp>
        <p:nvSpPr>
          <p:cNvPr id="3" name="Content Placeholder 2"/>
          <p:cNvSpPr>
            <a:spLocks noGrp="1"/>
          </p:cNvSpPr>
          <p:nvPr>
            <p:ph idx="1"/>
          </p:nvPr>
        </p:nvSpPr>
        <p:spPr>
          <a:xfrm>
            <a:off x="762000" y="1752600"/>
            <a:ext cx="8153400" cy="4876800"/>
          </a:xfrm>
        </p:spPr>
        <p:txBody>
          <a:bodyPr/>
          <a:lstStyle/>
          <a:p>
            <a:r>
              <a:rPr lang="en-US" b="0" dirty="0" smtClean="0"/>
              <a:t>Information systems have to be tested during and upon completion of the development. The tests to be planned for in the methodology include both black box and white box tests such as;</a:t>
            </a:r>
          </a:p>
          <a:p>
            <a:pPr lvl="1"/>
            <a:r>
              <a:rPr lang="en-US" dirty="0" smtClean="0"/>
              <a:t>Unit Tests</a:t>
            </a:r>
          </a:p>
          <a:p>
            <a:pPr lvl="1"/>
            <a:r>
              <a:rPr lang="en-US" dirty="0" smtClean="0"/>
              <a:t>Integrated Tests</a:t>
            </a:r>
          </a:p>
          <a:p>
            <a:pPr lvl="1"/>
            <a:r>
              <a:rPr lang="en-US" dirty="0" smtClean="0"/>
              <a:t>System Tests</a:t>
            </a:r>
          </a:p>
          <a:p>
            <a:pPr lvl="1"/>
            <a:r>
              <a:rPr lang="en-US" dirty="0" smtClean="0"/>
              <a:t>Alpha-Beta Tests</a:t>
            </a:r>
          </a:p>
          <a:p>
            <a:pPr lvl="1"/>
            <a:r>
              <a:rPr lang="en-US" dirty="0" smtClean="0"/>
              <a:t>Validation Tests</a:t>
            </a:r>
          </a:p>
          <a:p>
            <a:pPr lvl="1"/>
            <a:r>
              <a:rPr lang="en-US" dirty="0" smtClean="0"/>
              <a:t>Regression Tests</a:t>
            </a:r>
          </a:p>
          <a:p>
            <a:pPr lvl="1"/>
            <a:r>
              <a:rPr lang="en-US" dirty="0" smtClean="0"/>
              <a:t>Stress Tests </a:t>
            </a:r>
            <a:r>
              <a:rPr lang="en-US" dirty="0" err="1" smtClean="0"/>
              <a:t>etc</a:t>
            </a:r>
            <a:r>
              <a:rPr lang="en-US" dirty="0" smtClean="0"/>
              <a:t> </a:t>
            </a:r>
            <a:endParaRPr lang="en-US" dirty="0"/>
          </a:p>
        </p:txBody>
      </p:sp>
    </p:spTree>
    <p:extLst>
      <p:ext uri="{BB962C8B-B14F-4D97-AF65-F5344CB8AC3E}">
        <p14:creationId xmlns:p14="http://schemas.microsoft.com/office/powerpoint/2010/main" val="15291410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762000" y="609600"/>
            <a:ext cx="7772400" cy="857250"/>
          </a:xfrm>
        </p:spPr>
        <p:txBody>
          <a:bodyPr/>
          <a:lstStyle/>
          <a:p>
            <a:pPr eaLnBrk="1" hangingPunct="1"/>
            <a:r>
              <a:rPr lang="en-US" smtClean="0"/>
              <a:t>Method 2: Experimentation</a:t>
            </a:r>
          </a:p>
        </p:txBody>
      </p:sp>
      <p:sp>
        <p:nvSpPr>
          <p:cNvPr id="5123" name="Subtitle 2"/>
          <p:cNvSpPr>
            <a:spLocks noGrp="1"/>
          </p:cNvSpPr>
          <p:nvPr>
            <p:ph type="subTitle" idx="1"/>
          </p:nvPr>
        </p:nvSpPr>
        <p:spPr>
          <a:xfrm>
            <a:off x="457200" y="1524000"/>
            <a:ext cx="8153400" cy="4953000"/>
          </a:xfrm>
        </p:spPr>
        <p:txBody>
          <a:bodyPr/>
          <a:lstStyle/>
          <a:p>
            <a:pPr eaLnBrk="1" hangingPunct="1"/>
            <a:r>
              <a:rPr lang="en-US" b="0" smtClean="0"/>
              <a:t>It is used for establishing </a:t>
            </a:r>
            <a:r>
              <a:rPr lang="en-US" b="0" i="1" smtClean="0"/>
              <a:t>causality</a:t>
            </a:r>
            <a:r>
              <a:rPr lang="en-US" b="0" smtClean="0"/>
              <a:t> between variables.</a:t>
            </a:r>
            <a:r>
              <a:rPr lang="en-US" b="0" i="1" smtClean="0"/>
              <a:t> </a:t>
            </a:r>
            <a:r>
              <a:rPr lang="en-US" b="0" smtClean="0"/>
              <a:t>This method allows the researcher to manipulate a specific </a:t>
            </a:r>
            <a:r>
              <a:rPr lang="en-US" b="0" i="1" smtClean="0"/>
              <a:t>independent variable</a:t>
            </a:r>
            <a:r>
              <a:rPr lang="en-US" b="0" smtClean="0"/>
              <a:t> in order to determine what effect this manipulation would have on other </a:t>
            </a:r>
            <a:r>
              <a:rPr lang="en-US" b="0" i="1" smtClean="0"/>
              <a:t>dependent variables</a:t>
            </a:r>
            <a:r>
              <a:rPr lang="en-US" b="0" smtClean="0"/>
              <a:t>. It can done in the field (“natural setting”) or a laboratory (“artificial setting”, easy to control intervening factors). </a:t>
            </a:r>
          </a:p>
        </p:txBody>
      </p:sp>
      <p:sp>
        <p:nvSpPr>
          <p:cNvPr id="5124"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40718E94-CC4D-4049-A040-E8F447696F67}" type="slidenum">
              <a:rPr lang="en-US">
                <a:latin typeface="Times New Roman" pitchFamily="18" charset="0"/>
              </a:rPr>
              <a:pPr/>
              <a:t>4</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762000" y="685800"/>
            <a:ext cx="7772400" cy="781050"/>
          </a:xfrm>
        </p:spPr>
        <p:txBody>
          <a:bodyPr/>
          <a:lstStyle/>
          <a:p>
            <a:pPr eaLnBrk="1" hangingPunct="1"/>
            <a:r>
              <a:rPr lang="en-US" smtClean="0"/>
              <a:t>Method 3: Simulation</a:t>
            </a:r>
          </a:p>
        </p:txBody>
      </p:sp>
      <p:sp>
        <p:nvSpPr>
          <p:cNvPr id="6147" name="Subtitle 2"/>
          <p:cNvSpPr>
            <a:spLocks noGrp="1"/>
          </p:cNvSpPr>
          <p:nvPr>
            <p:ph type="subTitle" idx="1"/>
          </p:nvPr>
        </p:nvSpPr>
        <p:spPr>
          <a:xfrm>
            <a:off x="533400" y="1524000"/>
            <a:ext cx="7924800" cy="4876800"/>
          </a:xfrm>
        </p:spPr>
        <p:txBody>
          <a:bodyPr/>
          <a:lstStyle/>
          <a:p>
            <a:pPr eaLnBrk="1" hangingPunct="1"/>
            <a:r>
              <a:rPr lang="en-US" b="0" smtClean="0"/>
              <a:t>Another way of establishing </a:t>
            </a:r>
            <a:r>
              <a:rPr lang="en-US" b="0" i="1" smtClean="0"/>
              <a:t>causality</a:t>
            </a:r>
            <a:r>
              <a:rPr lang="en-US" b="0" smtClean="0"/>
              <a:t> between </a:t>
            </a:r>
            <a:r>
              <a:rPr lang="en-US" b="0" i="1" smtClean="0"/>
              <a:t>variables</a:t>
            </a:r>
            <a:r>
              <a:rPr lang="en-US" b="0" smtClean="0"/>
              <a:t>. It is a sophisticated set of mathematical formula used to simulate or imitate a real life situation. By changing one variable in the equation, it is possible to determine the effect on the other variables in the equation. However, it is secondary research in nature.</a:t>
            </a:r>
          </a:p>
          <a:p>
            <a:pPr eaLnBrk="1" hangingPunct="1"/>
            <a:endParaRPr lang="en-US" b="0" smtClean="0"/>
          </a:p>
        </p:txBody>
      </p:sp>
      <p:sp>
        <p:nvSpPr>
          <p:cNvPr id="6148"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64025F02-64A2-48C5-901F-2B766C87ECB4}" type="slidenum">
              <a:rPr lang="en-US">
                <a:latin typeface="Times New Roman" pitchFamily="18" charset="0"/>
              </a:rPr>
              <a:pPr/>
              <a:t>5</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838200" y="533400"/>
            <a:ext cx="7772400" cy="857250"/>
          </a:xfrm>
        </p:spPr>
        <p:txBody>
          <a:bodyPr/>
          <a:lstStyle/>
          <a:p>
            <a:pPr eaLnBrk="1" hangingPunct="1"/>
            <a:r>
              <a:rPr lang="en-US" smtClean="0"/>
              <a:t>Survey Techniques </a:t>
            </a:r>
          </a:p>
        </p:txBody>
      </p:sp>
      <p:sp>
        <p:nvSpPr>
          <p:cNvPr id="3" name="Subtitle 2"/>
          <p:cNvSpPr>
            <a:spLocks noGrp="1"/>
          </p:cNvSpPr>
          <p:nvPr>
            <p:ph type="subTitle" idx="1"/>
          </p:nvPr>
        </p:nvSpPr>
        <p:spPr>
          <a:xfrm>
            <a:off x="381000" y="1676400"/>
            <a:ext cx="8229600" cy="4876800"/>
          </a:xfrm>
        </p:spPr>
        <p:txBody>
          <a:bodyPr>
            <a:normAutofit lnSpcReduction="10000"/>
          </a:bodyPr>
          <a:lstStyle/>
          <a:p>
            <a:pPr algn="l" eaLnBrk="1" hangingPunct="1">
              <a:defRPr/>
            </a:pPr>
            <a:r>
              <a:rPr lang="en-US" b="0" dirty="0" smtClean="0"/>
              <a:t>The </a:t>
            </a:r>
            <a:r>
              <a:rPr lang="en-US" b="0" i="1" dirty="0" smtClean="0"/>
              <a:t>survey technique</a:t>
            </a:r>
            <a:r>
              <a:rPr lang="en-US" b="0" dirty="0" smtClean="0"/>
              <a:t> involves the collection of primary data about subjects, usually by selecting a representative sample of the population or universe under study. It is very popular since many different types of information can be collected, including attitudinal, motivational, behavioural and perceptive aspects.</a:t>
            </a:r>
          </a:p>
          <a:p>
            <a:pPr algn="l" eaLnBrk="1" hangingPunct="1">
              <a:defRPr/>
            </a:pPr>
            <a:r>
              <a:rPr lang="en-US" b="0" dirty="0" smtClean="0"/>
              <a:t> </a:t>
            </a:r>
            <a:r>
              <a:rPr lang="en-US" dirty="0" smtClean="0"/>
              <a:t>Includes:</a:t>
            </a:r>
          </a:p>
          <a:p>
            <a:pPr algn="l" eaLnBrk="1" hangingPunct="1">
              <a:buFont typeface="Wingdings" pitchFamily="2" charset="2"/>
              <a:buChar char="ü"/>
              <a:defRPr/>
            </a:pPr>
            <a:r>
              <a:rPr lang="en-US" b="0" dirty="0" smtClean="0"/>
              <a:t>Telephone Survey</a:t>
            </a:r>
          </a:p>
          <a:p>
            <a:pPr algn="l" eaLnBrk="1" hangingPunct="1">
              <a:buFont typeface="Wingdings" pitchFamily="2" charset="2"/>
              <a:buChar char="ü"/>
              <a:defRPr/>
            </a:pPr>
            <a:r>
              <a:rPr lang="en-US" b="0" dirty="0" smtClean="0"/>
              <a:t>Self-administered Survey</a:t>
            </a:r>
          </a:p>
          <a:p>
            <a:pPr algn="l" eaLnBrk="1" hangingPunct="1">
              <a:buFont typeface="Wingdings" pitchFamily="2" charset="2"/>
              <a:buChar char="ü"/>
              <a:defRPr/>
            </a:pPr>
            <a:r>
              <a:rPr lang="en-US" b="0" dirty="0" smtClean="0"/>
              <a:t>Interview Survey</a:t>
            </a:r>
          </a:p>
          <a:p>
            <a:pPr algn="l" eaLnBrk="1" hangingPunct="1">
              <a:buFont typeface="Wingdings" pitchFamily="2" charset="2"/>
              <a:buChar char="ü"/>
              <a:defRPr/>
            </a:pPr>
            <a:r>
              <a:rPr lang="en-US" b="0" dirty="0" smtClean="0"/>
              <a:t>Focus group Discussion</a:t>
            </a:r>
            <a:endParaRPr lang="en-US" b="0" dirty="0"/>
          </a:p>
        </p:txBody>
      </p:sp>
      <p:sp>
        <p:nvSpPr>
          <p:cNvPr id="7172"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11936693-2311-414A-810C-3ED1F73B3F21}" type="slidenum">
              <a:rPr lang="en-US">
                <a:latin typeface="Times New Roman" pitchFamily="18" charset="0"/>
              </a:rPr>
              <a:pPr/>
              <a:t>6</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914400" y="685800"/>
            <a:ext cx="7772400" cy="704850"/>
          </a:xfrm>
        </p:spPr>
        <p:txBody>
          <a:bodyPr/>
          <a:lstStyle/>
          <a:p>
            <a:pPr eaLnBrk="1" hangingPunct="1"/>
            <a:r>
              <a:rPr lang="en-US" smtClean="0"/>
              <a:t>Method 4: The Telephone Survey</a:t>
            </a:r>
          </a:p>
        </p:txBody>
      </p:sp>
      <p:sp>
        <p:nvSpPr>
          <p:cNvPr id="3" name="Subtitle 2"/>
          <p:cNvSpPr>
            <a:spLocks noGrp="1"/>
          </p:cNvSpPr>
          <p:nvPr>
            <p:ph type="subTitle" idx="1"/>
          </p:nvPr>
        </p:nvSpPr>
        <p:spPr>
          <a:xfrm>
            <a:off x="381000" y="1447800"/>
            <a:ext cx="8382000" cy="5029200"/>
          </a:xfrm>
        </p:spPr>
        <p:txBody>
          <a:bodyPr>
            <a:normAutofit lnSpcReduction="10000"/>
          </a:bodyPr>
          <a:lstStyle/>
          <a:p>
            <a:pPr eaLnBrk="1" hangingPunct="1">
              <a:defRPr/>
            </a:pPr>
            <a:r>
              <a:rPr lang="en-US" sz="3000" b="0" dirty="0" smtClean="0"/>
              <a:t>The ubiquity of telephone ownership as well as the use of unlisted numbers are factors that must should be considered as part of the </a:t>
            </a:r>
            <a:r>
              <a:rPr lang="en-US" sz="3000" b="0" i="1" dirty="0" smtClean="0"/>
              <a:t>sampling frame</a:t>
            </a:r>
            <a:r>
              <a:rPr lang="en-US" sz="3000" b="0" dirty="0" smtClean="0"/>
              <a:t>. </a:t>
            </a:r>
          </a:p>
          <a:p>
            <a:pPr eaLnBrk="1" hangingPunct="1">
              <a:defRPr/>
            </a:pPr>
            <a:r>
              <a:rPr lang="en-US" b="0" dirty="0" smtClean="0"/>
              <a:t> The </a:t>
            </a:r>
            <a:r>
              <a:rPr lang="en-US" b="0" i="1" dirty="0" smtClean="0"/>
              <a:t>sample</a:t>
            </a:r>
            <a:r>
              <a:rPr lang="en-US" b="0" dirty="0" smtClean="0"/>
              <a:t> for a telephone survey:</a:t>
            </a:r>
          </a:p>
          <a:p>
            <a:pPr marL="117475" indent="-117475" algn="just" eaLnBrk="1" hangingPunct="1">
              <a:buFont typeface="Wingdings" pitchFamily="2" charset="2"/>
              <a:buChar char="§"/>
              <a:defRPr/>
            </a:pPr>
            <a:r>
              <a:rPr lang="en-US" b="0" dirty="0" smtClean="0"/>
              <a:t>From the telephone directory, e.g. by calling every 100</a:t>
            </a:r>
            <a:r>
              <a:rPr lang="en-US" b="0" baseline="30000" dirty="0" smtClean="0"/>
              <a:t>th</a:t>
            </a:r>
            <a:r>
              <a:rPr lang="en-US" b="0" dirty="0" smtClean="0"/>
              <a:t> name </a:t>
            </a:r>
          </a:p>
          <a:p>
            <a:pPr marL="117475" indent="-117475" algn="just" eaLnBrk="1" hangingPunct="1">
              <a:buFont typeface="Wingdings" pitchFamily="2" charset="2"/>
              <a:buChar char="§"/>
              <a:defRPr/>
            </a:pPr>
            <a:r>
              <a:rPr lang="en-US" b="0" dirty="0" smtClean="0"/>
              <a:t>Through random-digit dialing (RDD) where the last four digits of a telephone number are chosen randomly for each telephone exchange or prefix (i.e. first three numbers)</a:t>
            </a:r>
          </a:p>
          <a:p>
            <a:pPr marL="117475" indent="-117475" algn="just" eaLnBrk="1" hangingPunct="1">
              <a:buFont typeface="Wingdings" pitchFamily="2" charset="2"/>
              <a:buChar char="§"/>
              <a:defRPr/>
            </a:pPr>
            <a:r>
              <a:rPr lang="en-US" b="0" dirty="0" smtClean="0"/>
              <a:t>The use of a table of random numbers.  </a:t>
            </a:r>
          </a:p>
        </p:txBody>
      </p:sp>
      <p:sp>
        <p:nvSpPr>
          <p:cNvPr id="8196"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D48788A8-A443-4E72-A598-10DA84A1B028}" type="slidenum">
              <a:rPr lang="en-US">
                <a:latin typeface="Times New Roman" pitchFamily="18" charset="0"/>
              </a:rPr>
              <a:pPr/>
              <a:t>7</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914400" y="609600"/>
            <a:ext cx="7772400" cy="704850"/>
          </a:xfrm>
        </p:spPr>
        <p:txBody>
          <a:bodyPr/>
          <a:lstStyle/>
          <a:p>
            <a:pPr eaLnBrk="1" hangingPunct="1"/>
            <a:r>
              <a:rPr lang="en-US" smtClean="0"/>
              <a:t>Advantages</a:t>
            </a:r>
          </a:p>
        </p:txBody>
      </p:sp>
      <p:sp>
        <p:nvSpPr>
          <p:cNvPr id="3" name="Subtitle 2"/>
          <p:cNvSpPr>
            <a:spLocks noGrp="1"/>
          </p:cNvSpPr>
          <p:nvPr>
            <p:ph type="subTitle" idx="1"/>
          </p:nvPr>
        </p:nvSpPr>
        <p:spPr>
          <a:xfrm>
            <a:off x="609600" y="1676400"/>
            <a:ext cx="8077200" cy="4800600"/>
          </a:xfrm>
        </p:spPr>
        <p:txBody>
          <a:bodyPr>
            <a:normAutofit/>
          </a:bodyPr>
          <a:lstStyle/>
          <a:p>
            <a:pPr marL="117475" indent="-117475" algn="just" eaLnBrk="1" hangingPunct="1">
              <a:buFont typeface="Wingdings" pitchFamily="2" charset="2"/>
              <a:buChar char="§"/>
              <a:defRPr/>
            </a:pPr>
            <a:r>
              <a:rPr lang="en-US" b="0" dirty="0" smtClean="0"/>
              <a:t>There is less </a:t>
            </a:r>
            <a:r>
              <a:rPr lang="en-US" b="0" i="1" dirty="0" smtClean="0"/>
              <a:t>interviewer bias </a:t>
            </a:r>
            <a:r>
              <a:rPr lang="en-US" b="0" dirty="0" smtClean="0"/>
              <a:t>than in interview surveys if the interviewers are trained. </a:t>
            </a:r>
          </a:p>
          <a:p>
            <a:pPr marL="117475" indent="-117475" algn="just" eaLnBrk="1" hangingPunct="1">
              <a:buFont typeface="Wingdings" pitchFamily="2" charset="2"/>
              <a:buChar char="§"/>
              <a:defRPr/>
            </a:pPr>
            <a:r>
              <a:rPr lang="en-US" b="0" dirty="0" smtClean="0"/>
              <a:t>The absence of face-to-face contact can lead to the respondents giving more sensitive information. </a:t>
            </a:r>
          </a:p>
          <a:p>
            <a:pPr marL="117475" indent="-117475" algn="just" eaLnBrk="1" hangingPunct="1">
              <a:buFont typeface="Wingdings" pitchFamily="2" charset="2"/>
              <a:buChar char="§"/>
              <a:defRPr/>
            </a:pPr>
            <a:r>
              <a:rPr lang="en-US" b="0" dirty="0" smtClean="0"/>
              <a:t>Good for people who are reluctant to be approached by strangers.</a:t>
            </a:r>
          </a:p>
          <a:p>
            <a:pPr eaLnBrk="1" hangingPunct="1">
              <a:defRPr/>
            </a:pPr>
            <a:endParaRPr lang="en-US" b="0" dirty="0"/>
          </a:p>
        </p:txBody>
      </p:sp>
      <p:sp>
        <p:nvSpPr>
          <p:cNvPr id="9220"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A01FCEB8-237C-4889-99E0-3B06D10714FD}" type="slidenum">
              <a:rPr lang="en-US">
                <a:latin typeface="Times New Roman" pitchFamily="18" charset="0"/>
              </a:rPr>
              <a:pPr/>
              <a:t>8</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685800" y="609600"/>
            <a:ext cx="7772400" cy="704850"/>
          </a:xfrm>
        </p:spPr>
        <p:txBody>
          <a:bodyPr/>
          <a:lstStyle/>
          <a:p>
            <a:pPr eaLnBrk="1" hangingPunct="1"/>
            <a:r>
              <a:rPr lang="en-US" smtClean="0"/>
              <a:t>Disadvantages</a:t>
            </a:r>
          </a:p>
        </p:txBody>
      </p:sp>
      <p:sp>
        <p:nvSpPr>
          <p:cNvPr id="10243" name="Subtitle 2"/>
          <p:cNvSpPr>
            <a:spLocks noGrp="1"/>
          </p:cNvSpPr>
          <p:nvPr>
            <p:ph type="subTitle" idx="1"/>
          </p:nvPr>
        </p:nvSpPr>
        <p:spPr>
          <a:xfrm>
            <a:off x="381000" y="1828800"/>
            <a:ext cx="8229600" cy="4648200"/>
          </a:xfrm>
        </p:spPr>
        <p:txBody>
          <a:bodyPr/>
          <a:lstStyle/>
          <a:p>
            <a:pPr marL="117475" indent="-117475" algn="just" eaLnBrk="1" hangingPunct="1">
              <a:buFont typeface="Wingdings" pitchFamily="2" charset="2"/>
              <a:buChar char="§"/>
            </a:pPr>
            <a:r>
              <a:rPr lang="en-US" b="0" smtClean="0"/>
              <a:t>The length of the survey has to be kept relatively short to less than 15 minutes. </a:t>
            </a:r>
          </a:p>
          <a:p>
            <a:pPr marL="117475" indent="-117475" algn="just" eaLnBrk="1" hangingPunct="1">
              <a:buFont typeface="Wingdings" pitchFamily="2" charset="2"/>
              <a:buChar char="§"/>
            </a:pPr>
            <a:r>
              <a:rPr lang="en-US" b="0" smtClean="0"/>
              <a:t>The questions must also be kept quite short and the response options simple.</a:t>
            </a:r>
          </a:p>
          <a:p>
            <a:pPr marL="117475" indent="-117475" algn="just" eaLnBrk="1" hangingPunct="1">
              <a:buFont typeface="Wingdings" pitchFamily="2" charset="2"/>
              <a:buChar char="§"/>
            </a:pPr>
            <a:r>
              <a:rPr lang="en-US" b="0" smtClean="0"/>
              <a:t>The increasing use of voice mail and answering machines has made phone surveys more difficult and more costly to undertake. </a:t>
            </a:r>
          </a:p>
          <a:p>
            <a:pPr marL="117475" indent="-117475" algn="just" eaLnBrk="1" hangingPunct="1">
              <a:buFont typeface="Wingdings" pitchFamily="2" charset="2"/>
              <a:buChar char="§"/>
            </a:pPr>
            <a:r>
              <a:rPr lang="en-US" b="0" smtClean="0"/>
              <a:t>There is a potential for </a:t>
            </a:r>
            <a:r>
              <a:rPr lang="en-US" b="0" i="1" smtClean="0"/>
              <a:t>response bias</a:t>
            </a:r>
            <a:r>
              <a:rPr lang="en-US" b="0" smtClean="0"/>
              <a:t>.</a:t>
            </a:r>
          </a:p>
        </p:txBody>
      </p:sp>
      <p:sp>
        <p:nvSpPr>
          <p:cNvPr id="10244" name="Slide Number Placeholder 3"/>
          <p:cNvSpPr>
            <a:spLocks noGrp="1"/>
          </p:cNvSpPr>
          <p:nvPr>
            <p:ph type="sldNum" sz="quarter" idx="4294967295"/>
          </p:nvPr>
        </p:nvSpPr>
        <p:spPr bwMode="auto">
          <a:xfrm>
            <a:off x="7010400" y="6356350"/>
            <a:ext cx="2133600" cy="365125"/>
          </a:xfrm>
          <a:prstGeom prst="rect">
            <a:avLst/>
          </a:prstGeom>
          <a:noFill/>
          <a:ln>
            <a:miter lim="800000"/>
            <a:headEnd/>
            <a:tailEnd/>
          </a:ln>
        </p:spPr>
        <p:txBody>
          <a:bodyPr/>
          <a:lstStyle/>
          <a:p>
            <a:fld id="{F3890A14-FFFB-4C61-92B4-5CF422BB89D4}" type="slidenum">
              <a:rPr lang="en-US">
                <a:latin typeface="Times New Roman" pitchFamily="18" charset="0"/>
              </a:rPr>
              <a:pPr/>
              <a:t>9</a:t>
            </a:fld>
            <a:endParaRPr lang="en-US">
              <a:latin typeface="Times New Roman" pitchFamily="18" charset="0"/>
            </a:endParaRPr>
          </a:p>
        </p:txBody>
      </p:sp>
    </p:spTree>
  </p:cSld>
  <p:clrMapOvr>
    <a:masterClrMapping/>
  </p:clrMapOvr>
  <p:transition spd="slow"/>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60314</TotalTime>
  <Words>2238</Words>
  <Application>Microsoft Office PowerPoint</Application>
  <PresentationFormat>On-screen Show (4:3)</PresentationFormat>
  <Paragraphs>230</Paragraphs>
  <Slides>39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39</vt:i4>
      </vt:variant>
    </vt:vector>
  </HeadingPairs>
  <TitlesOfParts>
    <vt:vector size="45" baseType="lpstr">
      <vt:lpstr>Arial</vt:lpstr>
      <vt:lpstr>Calibri</vt:lpstr>
      <vt:lpstr>Times New Roman</vt:lpstr>
      <vt:lpstr>Wingdings</vt:lpstr>
      <vt:lpstr>Theme1</vt:lpstr>
      <vt:lpstr>1_Theme1</vt:lpstr>
      <vt:lpstr>QUANTITATIVE DATA COLLECTION METHODS AND OTHER METHODOLOGIES</vt:lpstr>
      <vt:lpstr>Quantitative Research Techniques</vt:lpstr>
      <vt:lpstr>Method 1: Observation</vt:lpstr>
      <vt:lpstr>Method 2: Experimentation</vt:lpstr>
      <vt:lpstr>Method 3: Simulation</vt:lpstr>
      <vt:lpstr>Survey Techniques </vt:lpstr>
      <vt:lpstr>Method 4: The Telephone Survey</vt:lpstr>
      <vt:lpstr>Advantages</vt:lpstr>
      <vt:lpstr>Disadvantages</vt:lpstr>
      <vt:lpstr>Method 6: Self-administered Survey</vt:lpstr>
      <vt:lpstr>Advantages</vt:lpstr>
      <vt:lpstr>Advantages</vt:lpstr>
      <vt:lpstr>Disadvantages</vt:lpstr>
      <vt:lpstr>Disadvantages</vt:lpstr>
      <vt:lpstr>Questionnaire Types</vt:lpstr>
      <vt:lpstr>Questionnaire Types</vt:lpstr>
      <vt:lpstr>Questionnaire Types</vt:lpstr>
      <vt:lpstr>Determinants of whether to use Closed or Open questionnaires</vt:lpstr>
      <vt:lpstr>Questionnaire Design and Wording</vt:lpstr>
      <vt:lpstr>Questions can include the following basic types</vt:lpstr>
      <vt:lpstr>Common errors in question wording </vt:lpstr>
      <vt:lpstr>Common errors …</vt:lpstr>
      <vt:lpstr>Method 8: Document Review</vt:lpstr>
      <vt:lpstr>Other Data collection Techniques</vt:lpstr>
      <vt:lpstr>Other Data collection Techniques</vt:lpstr>
      <vt:lpstr>Other Data collection Techniques</vt:lpstr>
      <vt:lpstr>Other Data collection Techniques</vt:lpstr>
      <vt:lpstr>Other Data collection Techniques…</vt:lpstr>
      <vt:lpstr>Other methodologies: System Design Approach</vt:lpstr>
      <vt:lpstr>Other methodologies: System Design Approach</vt:lpstr>
      <vt:lpstr>  System Development Methodologies </vt:lpstr>
      <vt:lpstr> System Development Methodologies: </vt:lpstr>
      <vt:lpstr> System Development Methodologies: </vt:lpstr>
      <vt:lpstr> System Development Methodologies: </vt:lpstr>
      <vt:lpstr> System Development Methodologies: </vt:lpstr>
      <vt:lpstr> System Development Methodologies: </vt:lpstr>
      <vt:lpstr> System Development Methodologies: </vt:lpstr>
      <vt:lpstr> System Development Methodologies: </vt:lpstr>
      <vt:lpstr>System Testing</vt:lpstr>
    </vt:vector>
  </TitlesOfParts>
  <Company>hsd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RESEARCH AND SUBJECT MATTERS OF RESEARCH METHODS</dc:title>
  <dc:creator>Mlay Samali</dc:creator>
  <cp:lastModifiedBy>hp i5</cp:lastModifiedBy>
  <cp:revision>672</cp:revision>
  <dcterms:created xsi:type="dcterms:W3CDTF">2010-03-09T12:51:50Z</dcterms:created>
  <dcterms:modified xsi:type="dcterms:W3CDTF">2024-03-26T12:52:48Z</dcterms:modified>
</cp:coreProperties>
</file>