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61"/>
  </p:notesMasterIdLst>
  <p:handoutMasterIdLst>
    <p:handoutMasterId r:id="rId62"/>
  </p:handoutMasterIdLst>
  <p:sldIdLst>
    <p:sldId id="256" r:id="rId6"/>
    <p:sldId id="303" r:id="rId7"/>
    <p:sldId id="324" r:id="rId8"/>
    <p:sldId id="354" r:id="rId9"/>
    <p:sldId id="353" r:id="rId10"/>
    <p:sldId id="325" r:id="rId11"/>
    <p:sldId id="326" r:id="rId12"/>
    <p:sldId id="330" r:id="rId13"/>
    <p:sldId id="348" r:id="rId14"/>
    <p:sldId id="331" r:id="rId15"/>
    <p:sldId id="346" r:id="rId16"/>
    <p:sldId id="347" r:id="rId17"/>
    <p:sldId id="333" r:id="rId18"/>
    <p:sldId id="329" r:id="rId19"/>
    <p:sldId id="349" r:id="rId20"/>
    <p:sldId id="345" r:id="rId21"/>
    <p:sldId id="350" r:id="rId22"/>
    <p:sldId id="351" r:id="rId23"/>
    <p:sldId id="378" r:id="rId24"/>
    <p:sldId id="369" r:id="rId25"/>
    <p:sldId id="352" r:id="rId26"/>
    <p:sldId id="382" r:id="rId27"/>
    <p:sldId id="383" r:id="rId28"/>
    <p:sldId id="370" r:id="rId29"/>
    <p:sldId id="373" r:id="rId30"/>
    <p:sldId id="374" r:id="rId31"/>
    <p:sldId id="355" r:id="rId32"/>
    <p:sldId id="375" r:id="rId33"/>
    <p:sldId id="384" r:id="rId34"/>
    <p:sldId id="411" r:id="rId35"/>
    <p:sldId id="412" r:id="rId36"/>
    <p:sldId id="413" r:id="rId37"/>
    <p:sldId id="356" r:id="rId38"/>
    <p:sldId id="414" r:id="rId39"/>
    <p:sldId id="415" r:id="rId40"/>
    <p:sldId id="416" r:id="rId41"/>
    <p:sldId id="357" r:id="rId42"/>
    <p:sldId id="393" r:id="rId43"/>
    <p:sldId id="417" r:id="rId44"/>
    <p:sldId id="359" r:id="rId45"/>
    <p:sldId id="418" r:id="rId46"/>
    <p:sldId id="419" r:id="rId47"/>
    <p:sldId id="420" r:id="rId48"/>
    <p:sldId id="421" r:id="rId49"/>
    <p:sldId id="422" r:id="rId50"/>
    <p:sldId id="385" r:id="rId51"/>
    <p:sldId id="386" r:id="rId52"/>
    <p:sldId id="387" r:id="rId53"/>
    <p:sldId id="388" r:id="rId54"/>
    <p:sldId id="389" r:id="rId55"/>
    <p:sldId id="390" r:id="rId56"/>
    <p:sldId id="361" r:id="rId57"/>
    <p:sldId id="391" r:id="rId58"/>
    <p:sldId id="358" r:id="rId59"/>
    <p:sldId id="261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3969" autoAdjust="0"/>
  </p:normalViewPr>
  <p:slideViewPr>
    <p:cSldViewPr snapToGrid="0" showGuides="1">
      <p:cViewPr varScale="1">
        <p:scale>
          <a:sx n="64" d="100"/>
          <a:sy n="64" d="100"/>
        </p:scale>
        <p:origin x="9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2/25/2026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2/25/2026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4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2/25/2026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2/25/2026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2/25/2026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 userDrawn="1"/>
        </p:nvGrpSpPr>
        <p:grpSpPr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pSp>
          <p:nvGrpSpPr>
            <p:cNvPr id="2058" name="Group 5"/>
            <p:cNvGrpSpPr/>
            <p:nvPr userDrawn="1"/>
          </p:nvGrpSpPr>
          <p:grpSpPr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2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5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49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49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3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Department of computer Science and Engineering</a:t>
            </a:r>
          </a:p>
        </p:txBody>
      </p:sp>
      <p:sp>
        <p:nvSpPr>
          <p:cNvPr id="3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latin typeface="Arial Black" panose="020B0A04020102020204" pitchFamily="34" charset="0"/>
              </a:rPr>
              <a:t>‹#›</a:t>
            </a:fld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05059"/>
      </p:ext>
    </p:extLst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Department of computer Science and Engineering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35196"/>
      </p:ext>
    </p:extLst>
  </p:cSld>
  <p:clrMapOvr>
    <a:masterClrMapping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Department of computer Science and Engineering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68032"/>
      </p:ext>
    </p:extLst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Department of computer Science and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10269"/>
      </p:ext>
    </p:extLst>
  </p:cSld>
  <p:clrMapOvr>
    <a:masterClrMapping/>
  </p:clrMapOvr>
  <p:transition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Department of computer Science and Engineering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25221"/>
      </p:ext>
    </p:extLst>
  </p:cSld>
  <p:clrMapOvr>
    <a:masterClrMapping/>
  </p:clrMapOvr>
  <p:transition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Department of computer Science and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88004"/>
      </p:ext>
    </p:extLst>
  </p:cSld>
  <p:clrMapOvr>
    <a:masterClrMapping/>
  </p:clrMapOvr>
  <p:transition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Department of computer Science and Engineering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19050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2/25/2026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Department of computer Science and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51107"/>
      </p:ext>
    </p:extLst>
  </p:cSld>
  <p:clrMapOvr>
    <a:masterClrMapping/>
  </p:clrMapOvr>
  <p:transition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Department of computer Science and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17430"/>
      </p:ext>
    </p:extLst>
  </p:cSld>
  <p:clrMapOvr>
    <a:masterClrMapping/>
  </p:clrMapOvr>
  <p:transition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Department of computer Science and Engineering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8006"/>
      </p:ext>
    </p:extLst>
  </p:cSld>
  <p:clrMapOvr>
    <a:masterClrMapping/>
  </p:clrMapOvr>
  <p:transition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Department of computer Science and Engineering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92499"/>
      </p:ext>
    </p:extLst>
  </p:cSld>
  <p:clrMapOvr>
    <a:masterClrMapping/>
  </p:clrMapOvr>
  <p:transition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Department of computer Science and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25110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2/25/2026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2/25/2026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2/25/2026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2/25/2026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2/25/2026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2/25/2026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0"/>
            <a:ext cx="467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Department of computer Science and Engineering</a:t>
            </a:r>
            <a:endParaRPr lang="en-US" dirty="0"/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1028" name="Group 4"/>
          <p:cNvGrpSpPr/>
          <p:nvPr/>
        </p:nvGrpSpPr>
        <p:grpSpPr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4239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2394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2394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394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394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394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394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2394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394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29" name="Rectangle 14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30" name="Rectangle 15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10972800" cy="3886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23953" name="Text Box 17"/>
          <p:cNvSpPr txBox="1">
            <a:spLocks noChangeArrowheads="1"/>
          </p:cNvSpPr>
          <p:nvPr/>
        </p:nvSpPr>
        <p:spPr bwMode="auto">
          <a:xfrm>
            <a:off x="0" y="6461126"/>
            <a:ext cx="1016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3954" name="Line 18"/>
          <p:cNvSpPr>
            <a:spLocks noChangeShapeType="1"/>
          </p:cNvSpPr>
          <p:nvPr/>
        </p:nvSpPr>
        <p:spPr bwMode="auto">
          <a:xfrm>
            <a:off x="914400" y="1524000"/>
            <a:ext cx="112776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93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newsflash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Networking Fundamentals Cover Page Template">
            <a:extLst>
              <a:ext uri="{FF2B5EF4-FFF2-40B4-BE49-F238E27FC236}">
                <a16:creationId xmlns:a16="http://schemas.microsoft.com/office/drawing/2014/main" id="{C1377ED9-67F8-BDA8-A2D2-0C00455CA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458" y="2639220"/>
            <a:ext cx="3160542" cy="2481420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40327" y="2292094"/>
            <a:ext cx="8491132" cy="2219691"/>
          </a:xfrm>
        </p:spPr>
        <p:txBody>
          <a:bodyPr anchor="ctr">
            <a:noAutofit/>
          </a:bodyPr>
          <a:lstStyle/>
          <a:p>
            <a:pPr algn="ctr"/>
            <a:r>
              <a:rPr lang="en-US" sz="5400" b="1" cap="none" dirty="0"/>
              <a:t>Networking Fundamentals	&amp;</a:t>
            </a:r>
            <a:br>
              <a:rPr lang="en-US" sz="5400" b="1" cap="none" dirty="0"/>
            </a:br>
            <a:r>
              <a:rPr lang="en-US" sz="5400" b="1" cap="none" dirty="0"/>
              <a:t>Terminologies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169202" y="4511785"/>
            <a:ext cx="5734050" cy="955565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Topic 1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N Definition - What is a local area ...">
            <a:extLst>
              <a:ext uri="{FF2B5EF4-FFF2-40B4-BE49-F238E27FC236}">
                <a16:creationId xmlns:a16="http://schemas.microsoft.com/office/drawing/2014/main" id="{391ED84F-483C-91E5-FF56-D8B8D152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281" y="4459458"/>
            <a:ext cx="5366826" cy="232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D5775B-CE75-D509-5A88-C1325381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 dirty="0"/>
              <a:t>Classification of Networks by Scale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B7BCA-D37E-F836-2B49-915D1A7EB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403252"/>
            <a:ext cx="9982200" cy="45720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(Local Area Network)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Covers a small geographical area (e.g., an office, school).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uses Ethernet technology and wired or wireless connections.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A school computer lab.</a:t>
            </a:r>
          </a:p>
        </p:txBody>
      </p:sp>
    </p:spTree>
    <p:extLst>
      <p:ext uri="{BB962C8B-B14F-4D97-AF65-F5344CB8AC3E}">
        <p14:creationId xmlns:p14="http://schemas.microsoft.com/office/powerpoint/2010/main" val="176575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at is MAN Network? Advantages and disadvantages – Mechanical Engineering">
            <a:extLst>
              <a:ext uri="{FF2B5EF4-FFF2-40B4-BE49-F238E27FC236}">
                <a16:creationId xmlns:a16="http://schemas.microsoft.com/office/drawing/2014/main" id="{6D741239-D68D-3FDD-E6B9-CB0ECB681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73" y="3373407"/>
            <a:ext cx="5720972" cy="340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A0F21C-3A12-AF7C-9EBE-243CC6B36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464CD-CEC3-4229-74C9-6811EFA68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MAN (Metropolitan Area Network)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Spans a city or campus, connecting multiple LANs.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A university campus network interconnecting various buildings.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A60B-5B2D-CA30-8A2C-340557C81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8715C-BB8C-B4A4-8E87-22FA84286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WAN (Wide Area Network)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Covers large geographical areas, such as countries or continents.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technologies like MPLS, satellite links, and leased lines.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The Internet.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Wireless Network WAN | Network Printer | Network Diagram Software. LAN  Network Diagrams. Physical Office Network Diagrams | Wan And Lan Daigram">
            <a:extLst>
              <a:ext uri="{FF2B5EF4-FFF2-40B4-BE49-F238E27FC236}">
                <a16:creationId xmlns:a16="http://schemas.microsoft.com/office/drawing/2014/main" id="{95EA9CCC-D5F7-25F6-1216-2F5245314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56257"/>
            <a:ext cx="4855074" cy="300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5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AFCCD-1AE0-9292-62B2-33301FF3C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Network Topologies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79C31-FF85-27F9-14E0-D56FC2E5F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topology refers to the arrangement of devices and communication links in a network.</a:t>
            </a:r>
          </a:p>
        </p:txBody>
      </p:sp>
    </p:spTree>
    <p:extLst>
      <p:ext uri="{BB962C8B-B14F-4D97-AF65-F5344CB8AC3E}">
        <p14:creationId xmlns:p14="http://schemas.microsoft.com/office/powerpoint/2010/main" val="35389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BF8D2-AE63-42AD-2795-11E6D23E1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/>
              <a:t>Types of Topologies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9CA56-E5AD-A36A-2449-A23D5C4F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2578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 Topology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devices connect to a single central cable (bus).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Cost-effective, easy to set up.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troubleshoot; failure in the central cable affects the entire network.</a:t>
            </a:r>
          </a:p>
          <a:p>
            <a:pPr marL="457200" lvl="1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Ethernet networks used a bus topology.</a:t>
            </a:r>
          </a:p>
        </p:txBody>
      </p:sp>
      <p:pic>
        <p:nvPicPr>
          <p:cNvPr id="1032" name="Picture 8" descr="Network Topologies - Lakelands Computing">
            <a:extLst>
              <a:ext uri="{FF2B5EF4-FFF2-40B4-BE49-F238E27FC236}">
                <a16:creationId xmlns:a16="http://schemas.microsoft.com/office/drawing/2014/main" id="{7BC312BE-9F62-90C6-F1D0-30071D48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36" y="4411418"/>
            <a:ext cx="5366478" cy="22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28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9CC66-56DF-7882-1FA1-947E8B5C5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24E42-E416-54DE-B00C-ED1272409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Star Topology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connect to a central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add/remove devices; failure of one device doesn’t affect others.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 failure disrupts the entire network.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modern home and office networks.</a:t>
            </a:r>
          </a:p>
          <a:p>
            <a:endParaRPr lang="en-US" dirty="0"/>
          </a:p>
        </p:txBody>
      </p:sp>
      <p:pic>
        <p:nvPicPr>
          <p:cNvPr id="8194" name="Picture 2" descr="STAR Topology in computer networks ...">
            <a:extLst>
              <a:ext uri="{FF2B5EF4-FFF2-40B4-BE49-F238E27FC236}">
                <a16:creationId xmlns:a16="http://schemas.microsoft.com/office/drawing/2014/main" id="{B4165273-CCD3-4D38-5F0B-1B1533512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269103"/>
            <a:ext cx="4287187" cy="251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15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ing topology | Creately">
            <a:extLst>
              <a:ext uri="{FF2B5EF4-FFF2-40B4-BE49-F238E27FC236}">
                <a16:creationId xmlns:a16="http://schemas.microsoft.com/office/drawing/2014/main" id="{AC88EE64-2B7C-6DFD-063E-5BF507599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711" y="4657763"/>
            <a:ext cx="2605187" cy="218855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FA6802-B37C-A20A-4154-A39F51FA7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9DAE5-535C-D8FE-B7A0-B21C06E22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Ring Topology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connect in a circular fashion, forming a closed loop.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Equal access to resources; predictable performance.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Failure of one device can disrupt the entire network.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Token Ring networks.</a:t>
            </a:r>
          </a:p>
        </p:txBody>
      </p:sp>
    </p:spTree>
    <p:extLst>
      <p:ext uri="{BB962C8B-B14F-4D97-AF65-F5344CB8AC3E}">
        <p14:creationId xmlns:p14="http://schemas.microsoft.com/office/powerpoint/2010/main" val="38953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2A4E6-F3DF-A448-4F9D-112895EA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BC234-B723-7F7F-4B52-E60A0594E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Mesh Topology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are interconnected, with multiple paths between nodes.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redundancy and reliability.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Expensive and complex to implement.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military communication systems.</a:t>
            </a:r>
            <a:endParaRPr lang="en-US" sz="3600" dirty="0"/>
          </a:p>
        </p:txBody>
      </p:sp>
      <p:pic>
        <p:nvPicPr>
          <p:cNvPr id="10242" name="Picture 2" descr="Star Topologies VS Mesh Topologies_Industry dynamics_Blog_">
            <a:extLst>
              <a:ext uri="{FF2B5EF4-FFF2-40B4-BE49-F238E27FC236}">
                <a16:creationId xmlns:a16="http://schemas.microsoft.com/office/drawing/2014/main" id="{3BEB2D57-4D40-9AC3-825F-48A543897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45" y="4572000"/>
            <a:ext cx="3110089" cy="21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86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8F68-080D-1B14-CFA1-A638FC797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3F1A7-0584-BB76-0C6D-312291777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Hybrid Topology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Combines features of multiple topologies.</a:t>
            </a:r>
          </a:p>
          <a:p>
            <a:pPr lvl="1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star-bus network used in large organizations.</a:t>
            </a:r>
          </a:p>
        </p:txBody>
      </p:sp>
      <p:pic>
        <p:nvPicPr>
          <p:cNvPr id="11266" name="Picture 2" descr="Hybrid Topology Features Limitation">
            <a:extLst>
              <a:ext uri="{FF2B5EF4-FFF2-40B4-BE49-F238E27FC236}">
                <a16:creationId xmlns:a16="http://schemas.microsoft.com/office/drawing/2014/main" id="{68AA377D-087C-B6F5-F7B8-021564500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815" y="3657600"/>
            <a:ext cx="4029431" cy="294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96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12291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19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29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t>Networking </a:t>
            </a:r>
            <a:r>
              <a:rPr lang="en-US"/>
              <a:t>Terminologies</a:t>
            </a:r>
            <a:endParaRPr dirty="0"/>
          </a:p>
        </p:txBody>
      </p:sp>
      <p:sp>
        <p:nvSpPr>
          <p:cNvPr id="12293" name="Rectangle 3"/>
          <p:cNvSpPr>
            <a:spLocks noGrp="1"/>
          </p:cNvSpPr>
          <p:nvPr>
            <p:ph idx="1"/>
          </p:nvPr>
        </p:nvSpPr>
        <p:spPr>
          <a:xfrm>
            <a:off x="779489" y="1981200"/>
            <a:ext cx="10088380" cy="42672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90000"/>
              </a:lnSpc>
            </a:pPr>
            <a:r>
              <a:rPr sz="2400" dirty="0"/>
              <a:t>Must understand specialized networking vocabulary, including</a:t>
            </a:r>
          </a:p>
          <a:p>
            <a:pPr lvl="1" eaLnBrk="1" hangingPunct="1">
              <a:lnSpc>
                <a:spcPct val="90000"/>
              </a:lnSpc>
            </a:pPr>
            <a:r>
              <a:rPr b="1" dirty="0"/>
              <a:t>Server </a:t>
            </a:r>
            <a:r>
              <a:rPr dirty="0"/>
              <a:t>— shares resources across network, typically with more central processing unit (CPU) power and storage capacity than other computers</a:t>
            </a:r>
          </a:p>
          <a:p>
            <a:pPr lvl="1" eaLnBrk="1" hangingPunct="1">
              <a:lnSpc>
                <a:spcPct val="90000"/>
              </a:lnSpc>
            </a:pPr>
            <a:r>
              <a:rPr b="1" dirty="0"/>
              <a:t>Client </a:t>
            </a:r>
            <a:r>
              <a:rPr dirty="0"/>
              <a:t>—  accesses shared resources</a:t>
            </a:r>
          </a:p>
          <a:p>
            <a:pPr lvl="1" eaLnBrk="1" hangingPunct="1">
              <a:lnSpc>
                <a:spcPct val="90000"/>
              </a:lnSpc>
            </a:pPr>
            <a:r>
              <a:rPr b="1" dirty="0"/>
              <a:t>Request-response </a:t>
            </a:r>
            <a:r>
              <a:rPr dirty="0"/>
              <a:t>— client requests information; server responds by providing information</a:t>
            </a:r>
          </a:p>
          <a:p>
            <a:pPr lvl="1" eaLnBrk="1" hangingPunct="1">
              <a:lnSpc>
                <a:spcPct val="90000"/>
              </a:lnSpc>
            </a:pPr>
            <a:r>
              <a:rPr b="1" dirty="0"/>
              <a:t>Client-server relationship </a:t>
            </a:r>
            <a:r>
              <a:rPr dirty="0"/>
              <a:t>— client makes a request to the server, and the server responds with requested data</a:t>
            </a:r>
          </a:p>
          <a:p>
            <a:pPr lvl="1" eaLnBrk="1" hangingPunct="1">
              <a:lnSpc>
                <a:spcPct val="90000"/>
              </a:lnSpc>
            </a:pPr>
            <a:r>
              <a:rPr b="1" dirty="0"/>
              <a:t>Peer-to-peer </a:t>
            </a:r>
            <a:r>
              <a:rPr dirty="0"/>
              <a:t>— computers share and request resources from one another</a:t>
            </a:r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354E-5679-80C7-CD9F-512DBFB4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R="0" lvl="0" algn="ctr">
              <a:lnSpc>
                <a:spcPct val="115000"/>
              </a:lnSpc>
              <a:spcBef>
                <a:spcPts val="110"/>
              </a:spcBef>
            </a:pPr>
            <a:r>
              <a:rPr lang="en-US" sz="54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Basic Networking Concepts</a:t>
            </a:r>
            <a:endParaRPr lang="en-US" sz="5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42C1-E69D-6BEF-2902-F571DF312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465728"/>
            <a:ext cx="9980682" cy="50054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Networking: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involves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connecting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 and other devices to share resources such as data, applications, and hardware like printers.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allows users to communicate and collaborate effectively through data exchange.</a:t>
            </a:r>
            <a:endParaRPr lang="en-UG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13315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20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31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Client-Server Relationship</a:t>
            </a:r>
          </a:p>
        </p:txBody>
      </p:sp>
      <p:pic>
        <p:nvPicPr>
          <p:cNvPr id="13317" name="Picture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4600" y="2057401"/>
            <a:ext cx="7620000" cy="3522663"/>
          </a:xfrm>
          <a:ln/>
        </p:spPr>
      </p:pic>
    </p:spTree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17411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21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7412" name="Rectangle 2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9906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6000" dirty="0"/>
              <a:t>Network Services</a:t>
            </a:r>
          </a:p>
        </p:txBody>
      </p:sp>
      <p:sp>
        <p:nvSpPr>
          <p:cNvPr id="17413" name="Rectangle 3"/>
          <p:cNvSpPr>
            <a:spLocks noGrp="1"/>
          </p:cNvSpPr>
          <p:nvPr>
            <p:ph idx="1"/>
          </p:nvPr>
        </p:nvSpPr>
        <p:spPr>
          <a:xfrm>
            <a:off x="609600" y="1600201"/>
            <a:ext cx="11082728" cy="4956175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90000"/>
              </a:lnSpc>
            </a:pPr>
            <a:r>
              <a:rPr sz="3600" dirty="0"/>
              <a:t>Services include file and print services, </a:t>
            </a:r>
            <a:br>
              <a:rPr sz="3600" dirty="0"/>
            </a:br>
            <a:r>
              <a:rPr sz="3600" dirty="0"/>
              <a:t>file-sharing, e-mail, and other capabilities</a:t>
            </a:r>
          </a:p>
          <a:p>
            <a:pPr eaLnBrk="1" hangingPunct="1">
              <a:lnSpc>
                <a:spcPct val="90000"/>
              </a:lnSpc>
            </a:pPr>
            <a:r>
              <a:rPr sz="3600" dirty="0"/>
              <a:t>Network communications are layered</a:t>
            </a:r>
          </a:p>
          <a:p>
            <a:pPr eaLnBrk="1" hangingPunct="1">
              <a:lnSpc>
                <a:spcPct val="90000"/>
              </a:lnSpc>
            </a:pPr>
            <a:r>
              <a:rPr sz="3600" dirty="0"/>
              <a:t>Network applications use NOS or client networking software to get network protocol to access medium   </a:t>
            </a:r>
          </a:p>
          <a:p>
            <a:pPr eaLnBrk="1" hangingPunct="1">
              <a:lnSpc>
                <a:spcPct val="90000"/>
              </a:lnSpc>
            </a:pPr>
            <a:r>
              <a:rPr sz="3600" dirty="0"/>
              <a:t>Medium exchanges information with other computers</a:t>
            </a:r>
          </a:p>
        </p:txBody>
      </p:sp>
    </p:spTree>
  </p:cSld>
  <p:clrMapOvr>
    <a:masterClrMapping/>
  </p:clrMapOvr>
  <p:transition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19459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22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Network Types</a:t>
            </a:r>
          </a:p>
        </p:txBody>
      </p:sp>
      <p:sp>
        <p:nvSpPr>
          <p:cNvPr id="1946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dirty="0"/>
              <a:t>Two major types of networks</a:t>
            </a:r>
          </a:p>
          <a:p>
            <a:pPr lvl="1" eaLnBrk="1" hangingPunct="1"/>
            <a:r>
              <a:rPr sz="2800" b="1" dirty="0"/>
              <a:t>Peer-to-peer</a:t>
            </a:r>
          </a:p>
          <a:p>
            <a:pPr lvl="1" eaLnBrk="1" hangingPunct="1"/>
            <a:r>
              <a:rPr sz="2800" b="1" dirty="0"/>
              <a:t>Client/Server</a:t>
            </a:r>
            <a:r>
              <a:rPr sz="2800" dirty="0"/>
              <a:t> (also called server-based)</a:t>
            </a:r>
          </a:p>
          <a:p>
            <a:pPr eaLnBrk="1" hangingPunct="1"/>
            <a:endParaRPr dirty="0"/>
          </a:p>
        </p:txBody>
      </p:sp>
    </p:spTree>
  </p:cSld>
  <p:clrMapOvr>
    <a:masterClrMapping/>
  </p:clrMapOvr>
  <p:transition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20483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23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484" name="Rectangle 2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9906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Peer-to-Peer Networking</a:t>
            </a:r>
          </a:p>
        </p:txBody>
      </p:sp>
      <p:sp>
        <p:nvSpPr>
          <p:cNvPr id="2048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sz="3200" dirty="0"/>
              <a:t>Peers with no centralized control over shared resources</a:t>
            </a:r>
          </a:p>
          <a:p>
            <a:pPr eaLnBrk="1" hangingPunct="1"/>
            <a:r>
              <a:rPr sz="3200" dirty="0"/>
              <a:t>Can share resources with any other computer on network</a:t>
            </a:r>
          </a:p>
          <a:p>
            <a:pPr eaLnBrk="1" hangingPunct="1"/>
            <a:r>
              <a:rPr sz="3200" dirty="0"/>
              <a:t>No computer has higher access priority</a:t>
            </a:r>
          </a:p>
          <a:p>
            <a:pPr eaLnBrk="1" hangingPunct="1"/>
            <a:r>
              <a:rPr sz="3200" dirty="0"/>
              <a:t>No computer has more responsibility to provide or shared resources</a:t>
            </a:r>
          </a:p>
          <a:p>
            <a:pPr eaLnBrk="1" hangingPunct="1"/>
            <a:r>
              <a:rPr sz="3200" dirty="0"/>
              <a:t>Figure 1-5 shows typical peer-to-peer network</a:t>
            </a:r>
          </a:p>
        </p:txBody>
      </p:sp>
    </p:spTree>
  </p:cSld>
  <p:clrMapOvr>
    <a:masterClrMapping/>
  </p:clrMapOvr>
  <p:transition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21507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24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50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Peer-to-Peer Network</a:t>
            </a:r>
          </a:p>
        </p:txBody>
      </p:sp>
      <p:pic>
        <p:nvPicPr>
          <p:cNvPr id="21509" name="Picture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19400" y="1681164"/>
            <a:ext cx="6781800" cy="4340225"/>
          </a:xfrm>
          <a:ln/>
        </p:spPr>
      </p:pic>
    </p:spTree>
  </p:cSld>
  <p:clrMapOvr>
    <a:masterClrMapping/>
  </p:clrMapOvr>
  <p:transition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22531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25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9906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Peer-to-Peer Networking Advantages</a:t>
            </a:r>
          </a:p>
        </p:txBody>
      </p:sp>
      <p:sp>
        <p:nvSpPr>
          <p:cNvPr id="22533" name="Rectangle 3"/>
          <p:cNvSpPr>
            <a:spLocks noGrp="1"/>
          </p:cNvSpPr>
          <p:nvPr>
            <p:ph idx="1"/>
          </p:nvPr>
        </p:nvSpPr>
        <p:spPr>
          <a:xfrm>
            <a:off x="869430" y="2438400"/>
            <a:ext cx="11017770" cy="38862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dirty="0"/>
              <a:t>Easy to install and configure</a:t>
            </a:r>
          </a:p>
          <a:p>
            <a:pPr eaLnBrk="1" hangingPunct="1"/>
            <a:r>
              <a:rPr dirty="0"/>
              <a:t>No dedicated server</a:t>
            </a:r>
          </a:p>
          <a:p>
            <a:pPr eaLnBrk="1" hangingPunct="1"/>
            <a:r>
              <a:rPr dirty="0"/>
              <a:t>Users control own shared resources</a:t>
            </a:r>
          </a:p>
          <a:p>
            <a:pPr eaLnBrk="1" hangingPunct="1"/>
            <a:r>
              <a:rPr dirty="0"/>
              <a:t>Inexpensive to purchase and operate</a:t>
            </a:r>
          </a:p>
          <a:p>
            <a:pPr eaLnBrk="1" hangingPunct="1"/>
            <a:r>
              <a:rPr dirty="0"/>
              <a:t>No additional equipment or software</a:t>
            </a:r>
          </a:p>
          <a:p>
            <a:pPr eaLnBrk="1" hangingPunct="1"/>
            <a:r>
              <a:rPr dirty="0"/>
              <a:t>No dedicated administrators </a:t>
            </a:r>
          </a:p>
          <a:p>
            <a:pPr eaLnBrk="1" hangingPunct="1"/>
            <a:r>
              <a:rPr dirty="0"/>
              <a:t>Works best with 10 or fewer users</a:t>
            </a:r>
          </a:p>
        </p:txBody>
      </p:sp>
    </p:spTree>
  </p:cSld>
  <p:clrMapOvr>
    <a:masterClrMapping/>
  </p:clrMapOvr>
  <p:transition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23555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26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355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Peer-to-Peer Networking Disadvantages</a:t>
            </a:r>
          </a:p>
        </p:txBody>
      </p:sp>
      <p:sp>
        <p:nvSpPr>
          <p:cNvPr id="23557" name="Rectangle 3"/>
          <p:cNvSpPr>
            <a:spLocks noGrp="1"/>
          </p:cNvSpPr>
          <p:nvPr>
            <p:ph idx="1"/>
          </p:nvPr>
        </p:nvSpPr>
        <p:spPr>
          <a:xfrm>
            <a:off x="1139251" y="1901826"/>
            <a:ext cx="10298243" cy="4575175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90000"/>
              </a:lnSpc>
            </a:pPr>
            <a:r>
              <a:rPr dirty="0"/>
              <a:t>Security applies to single resource at a time</a:t>
            </a:r>
          </a:p>
          <a:p>
            <a:pPr eaLnBrk="1" hangingPunct="1">
              <a:lnSpc>
                <a:spcPct val="90000"/>
              </a:lnSpc>
            </a:pPr>
            <a:r>
              <a:rPr dirty="0"/>
              <a:t>Users may have many different passwords</a:t>
            </a:r>
          </a:p>
          <a:p>
            <a:pPr eaLnBrk="1" hangingPunct="1">
              <a:lnSpc>
                <a:spcPct val="90000"/>
              </a:lnSpc>
            </a:pPr>
            <a:r>
              <a:rPr dirty="0"/>
              <a:t>Must back up each machine individually </a:t>
            </a:r>
          </a:p>
          <a:p>
            <a:pPr eaLnBrk="1" hangingPunct="1">
              <a:lnSpc>
                <a:spcPct val="90000"/>
              </a:lnSpc>
            </a:pPr>
            <a:r>
              <a:rPr dirty="0"/>
              <a:t>Machine sharing resources may suffer reduced performance</a:t>
            </a:r>
          </a:p>
          <a:p>
            <a:pPr eaLnBrk="1" hangingPunct="1">
              <a:lnSpc>
                <a:spcPct val="90000"/>
              </a:lnSpc>
            </a:pPr>
            <a:r>
              <a:rPr dirty="0"/>
              <a:t>No centralized organization scheme to locate or control access to data</a:t>
            </a:r>
          </a:p>
          <a:p>
            <a:pPr eaLnBrk="1" hangingPunct="1">
              <a:lnSpc>
                <a:spcPct val="90000"/>
              </a:lnSpc>
            </a:pPr>
            <a:r>
              <a:rPr dirty="0"/>
              <a:t>Does not usually work well with more than </a:t>
            </a:r>
            <a:br>
              <a:rPr dirty="0"/>
            </a:br>
            <a:r>
              <a:rPr dirty="0"/>
              <a:t>10 users</a:t>
            </a:r>
          </a:p>
        </p:txBody>
      </p:sp>
    </p:spTree>
  </p:cSld>
  <p:clrMapOvr>
    <a:masterClrMapping/>
  </p:clrMapOvr>
  <p:transition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24579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27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Server-Based Networks</a:t>
            </a:r>
          </a:p>
        </p:txBody>
      </p:sp>
      <p:sp>
        <p:nvSpPr>
          <p:cNvPr id="24581" name="Rectangle 3"/>
          <p:cNvSpPr>
            <a:spLocks noGrp="1"/>
          </p:cNvSpPr>
          <p:nvPr>
            <p:ph idx="1"/>
          </p:nvPr>
        </p:nvSpPr>
        <p:spPr>
          <a:xfrm>
            <a:off x="2438400" y="1600201"/>
            <a:ext cx="8229600" cy="4956175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dirty="0"/>
              <a:t>Server responds to client requests</a:t>
            </a:r>
          </a:p>
          <a:p>
            <a:pPr eaLnBrk="1" hangingPunct="1"/>
            <a:r>
              <a:rPr dirty="0"/>
              <a:t>Next slide shows a typical server-based network</a:t>
            </a:r>
          </a:p>
          <a:p>
            <a:pPr eaLnBrk="1" hangingPunct="1"/>
            <a:r>
              <a:rPr dirty="0"/>
              <a:t>Provide centralized control over resources</a:t>
            </a:r>
          </a:p>
          <a:p>
            <a:pPr eaLnBrk="1" hangingPunct="1"/>
            <a:r>
              <a:rPr dirty="0"/>
              <a:t>Servers require faster CPUs, more memory, larger disk drives, and extra peripherals such as tape drives</a:t>
            </a:r>
          </a:p>
          <a:p>
            <a:pPr eaLnBrk="1" hangingPunct="1"/>
            <a:r>
              <a:rPr dirty="0"/>
              <a:t>May be dedicated, handling only requests from client communities</a:t>
            </a:r>
          </a:p>
        </p:txBody>
      </p:sp>
    </p:spTree>
  </p:cSld>
  <p:clrMapOvr>
    <a:masterClrMapping/>
  </p:clrMapOvr>
  <p:transition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25603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28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560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Server-Based Networks </a:t>
            </a:r>
            <a:r>
              <a:rPr sz="2800" dirty="0"/>
              <a:t>(continued)</a:t>
            </a:r>
          </a:p>
        </p:txBody>
      </p:sp>
      <p:pic>
        <p:nvPicPr>
          <p:cNvPr id="25605" name="Picture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1954214"/>
            <a:ext cx="7543800" cy="3900487"/>
          </a:xfrm>
          <a:ln/>
        </p:spPr>
      </p:pic>
    </p:spTree>
  </p:cSld>
  <p:clrMapOvr>
    <a:masterClrMapping/>
  </p:clrMapOvr>
  <p:transition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26627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29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662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Server-Based Networks </a:t>
            </a:r>
            <a:r>
              <a:rPr sz="2800" dirty="0"/>
              <a:t>(continued)</a:t>
            </a:r>
          </a:p>
        </p:txBody>
      </p:sp>
      <p:sp>
        <p:nvSpPr>
          <p:cNvPr id="26629" name="Rectangle 3"/>
          <p:cNvSpPr>
            <a:spLocks noGrp="1"/>
          </p:cNvSpPr>
          <p:nvPr>
            <p:ph idx="1"/>
          </p:nvPr>
        </p:nvSpPr>
        <p:spPr>
          <a:xfrm>
            <a:off x="1752600" y="1600201"/>
            <a:ext cx="8915400" cy="4956175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dirty="0"/>
              <a:t>One or more servers may do centralized verification of user accounts and passwords</a:t>
            </a:r>
          </a:p>
          <a:p>
            <a:pPr eaLnBrk="1" hangingPunct="1"/>
            <a:r>
              <a:rPr dirty="0"/>
              <a:t>Novell and Windows servers use a directory service</a:t>
            </a:r>
          </a:p>
          <a:p>
            <a:pPr lvl="1" eaLnBrk="1" hangingPunct="1"/>
            <a:r>
              <a:rPr dirty="0"/>
              <a:t>Checks account names and passwords against database</a:t>
            </a:r>
          </a:p>
          <a:p>
            <a:pPr lvl="1" eaLnBrk="1" hangingPunct="1"/>
            <a:r>
              <a:rPr dirty="0"/>
              <a:t>Manage shared resources</a:t>
            </a:r>
          </a:p>
          <a:p>
            <a:pPr lvl="1" eaLnBrk="1" hangingPunct="1"/>
            <a:r>
              <a:rPr dirty="0"/>
              <a:t>Windows 2000/2003 calls it </a:t>
            </a:r>
            <a:r>
              <a:rPr b="1" dirty="0"/>
              <a:t>Active Directory</a:t>
            </a:r>
          </a:p>
          <a:p>
            <a:pPr lvl="1" eaLnBrk="1" hangingPunct="1"/>
            <a:r>
              <a:rPr dirty="0"/>
              <a:t>Novell NetWare calls it </a:t>
            </a:r>
            <a:r>
              <a:rPr b="1" dirty="0"/>
              <a:t>Novell Directory Services</a:t>
            </a:r>
            <a:r>
              <a:rPr dirty="0"/>
              <a:t> (NDS)</a:t>
            </a:r>
          </a:p>
          <a:p>
            <a:pPr eaLnBrk="1" hangingPunct="1"/>
            <a:endParaRPr sz="2400" dirty="0"/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9F6D2-AEC7-A190-D4A6-F3E9BE3DF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Key Networking Terms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401C4-071B-2B2C-5E5B-95E5D0CAB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9" y="1614267"/>
            <a:ext cx="10607040" cy="4941277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Any device connected to a network (e.g., computer, printer).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node that provides resources or services to other nodes.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set of rules for communication between devices (e.g., TCP/IP).</a:t>
            </a:r>
          </a:p>
        </p:txBody>
      </p:sp>
    </p:spTree>
    <p:extLst>
      <p:ext uri="{BB962C8B-B14F-4D97-AF65-F5344CB8AC3E}">
        <p14:creationId xmlns:p14="http://schemas.microsoft.com/office/powerpoint/2010/main" val="5479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27651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30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7652" name="Rectangle 2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6002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Server-Based Networks </a:t>
            </a:r>
            <a:r>
              <a:rPr sz="2800" dirty="0"/>
              <a:t>(continued)</a:t>
            </a:r>
            <a:endParaRPr dirty="0"/>
          </a:p>
        </p:txBody>
      </p:sp>
      <p:sp>
        <p:nvSpPr>
          <p:cNvPr id="27653" name="Rectangle 3"/>
          <p:cNvSpPr>
            <a:spLocks noGrp="1"/>
          </p:cNvSpPr>
          <p:nvPr>
            <p:ph idx="1"/>
          </p:nvPr>
        </p:nvSpPr>
        <p:spPr>
          <a:xfrm>
            <a:off x="854439" y="2362200"/>
            <a:ext cx="10328223" cy="38862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sz="4400" dirty="0"/>
              <a:t>Easier to scale</a:t>
            </a:r>
          </a:p>
          <a:p>
            <a:pPr eaLnBrk="1" hangingPunct="1"/>
            <a:r>
              <a:rPr sz="4400" dirty="0"/>
              <a:t>May handle thousands of users</a:t>
            </a:r>
          </a:p>
        </p:txBody>
      </p:sp>
    </p:spTree>
  </p:cSld>
  <p:clrMapOvr>
    <a:masterClrMapping/>
  </p:clrMapOvr>
  <p:transition>
    <p:newsfla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28675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31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67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Server-Based Networking Advantages</a:t>
            </a:r>
          </a:p>
        </p:txBody>
      </p:sp>
      <p:sp>
        <p:nvSpPr>
          <p:cNvPr id="28677" name="Rectangle 3"/>
          <p:cNvSpPr>
            <a:spLocks noGrp="1"/>
          </p:cNvSpPr>
          <p:nvPr>
            <p:ph idx="1"/>
          </p:nvPr>
        </p:nvSpPr>
        <p:spPr>
          <a:xfrm>
            <a:off x="609600" y="1981199"/>
            <a:ext cx="10972800" cy="4134787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sz="3200" dirty="0"/>
              <a:t>Simplifies network administration </a:t>
            </a:r>
          </a:p>
          <a:p>
            <a:pPr eaLnBrk="1" hangingPunct="1"/>
            <a:r>
              <a:rPr sz="3200" dirty="0"/>
              <a:t>Centralizes user accounts, security, and access controls</a:t>
            </a:r>
          </a:p>
          <a:p>
            <a:pPr eaLnBrk="1" hangingPunct="1"/>
            <a:r>
              <a:rPr sz="3200" dirty="0"/>
              <a:t>More powerful equipment</a:t>
            </a:r>
          </a:p>
          <a:p>
            <a:pPr eaLnBrk="1" hangingPunct="1"/>
            <a:r>
              <a:rPr sz="3200" dirty="0"/>
              <a:t>More efficient access to network resources</a:t>
            </a:r>
          </a:p>
          <a:p>
            <a:pPr eaLnBrk="1" hangingPunct="1"/>
            <a:r>
              <a:rPr sz="3200" dirty="0"/>
              <a:t>Single password for network logon </a:t>
            </a:r>
          </a:p>
          <a:p>
            <a:pPr eaLnBrk="1" hangingPunct="1"/>
            <a:r>
              <a:rPr sz="3200" dirty="0"/>
              <a:t>Best choice for networks with 10 or more users or network with heavily-used resources</a:t>
            </a:r>
          </a:p>
        </p:txBody>
      </p:sp>
    </p:spTree>
  </p:cSld>
  <p:clrMapOvr>
    <a:masterClrMapping/>
  </p:clrMapOvr>
  <p:transition>
    <p:newsfla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29699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32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970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Server-Based Networking Disadvantages</a:t>
            </a:r>
          </a:p>
        </p:txBody>
      </p:sp>
      <p:sp>
        <p:nvSpPr>
          <p:cNvPr id="2970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sz="3200" dirty="0"/>
              <a:t>At worst, server failure renders network unusable </a:t>
            </a:r>
          </a:p>
          <a:p>
            <a:pPr eaLnBrk="1" hangingPunct="1"/>
            <a:r>
              <a:rPr sz="3200" dirty="0"/>
              <a:t>At least, server failure causes loss of </a:t>
            </a:r>
            <a:br>
              <a:rPr sz="3200" dirty="0"/>
            </a:br>
            <a:r>
              <a:rPr sz="3200" dirty="0"/>
              <a:t>network resources</a:t>
            </a:r>
          </a:p>
          <a:p>
            <a:pPr eaLnBrk="1" hangingPunct="1"/>
            <a:r>
              <a:rPr sz="3200" dirty="0"/>
              <a:t>More expensive</a:t>
            </a:r>
          </a:p>
          <a:p>
            <a:pPr eaLnBrk="1" hangingPunct="1"/>
            <a:r>
              <a:rPr sz="3200" dirty="0"/>
              <a:t>Requires expert staff to handle complex </a:t>
            </a:r>
            <a:br>
              <a:rPr sz="3200" dirty="0"/>
            </a:br>
            <a:r>
              <a:rPr sz="3200" dirty="0"/>
              <a:t>server software</a:t>
            </a:r>
          </a:p>
          <a:p>
            <a:pPr eaLnBrk="1" hangingPunct="1"/>
            <a:r>
              <a:rPr sz="3200" dirty="0"/>
              <a:t>Requires dedicated hardware and specialized software </a:t>
            </a:r>
          </a:p>
        </p:txBody>
      </p:sp>
    </p:spTree>
  </p:cSld>
  <p:clrMapOvr>
    <a:masterClrMapping/>
  </p:clrMapOvr>
  <p:transition>
    <p:newsfla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30723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33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072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Storage-Area Networks (SANs)</a:t>
            </a:r>
          </a:p>
        </p:txBody>
      </p:sp>
      <p:sp>
        <p:nvSpPr>
          <p:cNvPr id="3072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90000"/>
              </a:lnSpc>
            </a:pPr>
            <a:r>
              <a:rPr sz="3200" dirty="0"/>
              <a:t>Uses high-speed network links between servers in enterprise and centralized storage systems </a:t>
            </a:r>
          </a:p>
          <a:p>
            <a:pPr eaLnBrk="1" hangingPunct="1">
              <a:lnSpc>
                <a:spcPct val="90000"/>
              </a:lnSpc>
            </a:pPr>
            <a:r>
              <a:rPr sz="3200" dirty="0"/>
              <a:t>Data and applications reside on centralized storage</a:t>
            </a:r>
          </a:p>
          <a:p>
            <a:pPr eaLnBrk="1" hangingPunct="1">
              <a:lnSpc>
                <a:spcPct val="90000"/>
              </a:lnSpc>
            </a:pPr>
            <a:r>
              <a:rPr sz="3200" dirty="0"/>
              <a:t>Sideband link connecting SAN components is completely separate from network that links </a:t>
            </a:r>
            <a:br>
              <a:rPr sz="3200" dirty="0"/>
            </a:br>
            <a:r>
              <a:rPr sz="3200" dirty="0"/>
              <a:t>clients and servers</a:t>
            </a:r>
          </a:p>
          <a:p>
            <a:pPr eaLnBrk="1" hangingPunct="1">
              <a:lnSpc>
                <a:spcPct val="90000"/>
              </a:lnSpc>
            </a:pPr>
            <a:r>
              <a:rPr sz="3200" dirty="0"/>
              <a:t>Figure 1-7 shows typical storage area network </a:t>
            </a:r>
          </a:p>
        </p:txBody>
      </p:sp>
    </p:spTree>
  </p:cSld>
  <p:clrMapOvr>
    <a:masterClrMapping/>
  </p:clrMapOvr>
  <p:transition>
    <p:newsfla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31747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34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174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Storage-Area Networks </a:t>
            </a:r>
            <a:r>
              <a:rPr sz="2800" dirty="0"/>
              <a:t>(continued)</a:t>
            </a:r>
          </a:p>
        </p:txBody>
      </p:sp>
      <p:pic>
        <p:nvPicPr>
          <p:cNvPr id="31749" name="Picture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1697038"/>
            <a:ext cx="7086600" cy="4406900"/>
          </a:xfrm>
          <a:ln/>
        </p:spPr>
      </p:pic>
    </p:spTree>
  </p:cSld>
  <p:clrMapOvr>
    <a:masterClrMapping/>
  </p:clrMapOvr>
  <p:transition>
    <p:newsfla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32771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35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277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Storage-Area Networks </a:t>
            </a:r>
            <a:r>
              <a:rPr sz="2800" dirty="0"/>
              <a:t>(continued)</a:t>
            </a:r>
            <a:endParaRPr dirty="0"/>
          </a:p>
        </p:txBody>
      </p:sp>
      <p:sp>
        <p:nvSpPr>
          <p:cNvPr id="32773" name="Rectangle 3"/>
          <p:cNvSpPr>
            <a:spLocks noGrp="1"/>
          </p:cNvSpPr>
          <p:nvPr>
            <p:ph idx="1"/>
          </p:nvPr>
        </p:nvSpPr>
        <p:spPr>
          <a:xfrm>
            <a:off x="1981200" y="2438400"/>
            <a:ext cx="8229600" cy="38862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90000"/>
              </a:lnSpc>
            </a:pPr>
            <a:r>
              <a:rPr dirty="0"/>
              <a:t>Provide centralized control over network storage</a:t>
            </a:r>
          </a:p>
          <a:p>
            <a:pPr eaLnBrk="1" hangingPunct="1">
              <a:lnSpc>
                <a:spcPct val="90000"/>
              </a:lnSpc>
            </a:pPr>
            <a:r>
              <a:rPr dirty="0"/>
              <a:t>Much more expensive than conventional storage</a:t>
            </a:r>
          </a:p>
        </p:txBody>
      </p:sp>
    </p:spTree>
  </p:cSld>
  <p:clrMapOvr>
    <a:masterClrMapping/>
  </p:clrMapOvr>
  <p:transition>
    <p:newsfla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33795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36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379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Storage-Area Networks </a:t>
            </a:r>
            <a:r>
              <a:rPr sz="2800" dirty="0"/>
              <a:t>(continued)</a:t>
            </a:r>
            <a:endParaRPr dirty="0"/>
          </a:p>
        </p:txBody>
      </p:sp>
      <p:sp>
        <p:nvSpPr>
          <p:cNvPr id="3379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dirty="0"/>
              <a:t>Offer many advantages, including:</a:t>
            </a:r>
          </a:p>
          <a:p>
            <a:pPr lvl="1" eaLnBrk="1" hangingPunct="1"/>
            <a:r>
              <a:rPr dirty="0"/>
              <a:t>Fast access to SAN storage</a:t>
            </a:r>
          </a:p>
          <a:p>
            <a:pPr lvl="1" eaLnBrk="1" hangingPunct="1"/>
            <a:r>
              <a:rPr dirty="0"/>
              <a:t>Backups from single location</a:t>
            </a:r>
          </a:p>
          <a:p>
            <a:pPr lvl="1" eaLnBrk="1" hangingPunct="1"/>
            <a:r>
              <a:rPr dirty="0"/>
              <a:t>Fastest, more reliable storage subsystems, including hot-swappable power supplies and disk drives</a:t>
            </a:r>
          </a:p>
          <a:p>
            <a:pPr lvl="1" eaLnBrk="1" hangingPunct="1"/>
            <a:r>
              <a:rPr dirty="0"/>
              <a:t>Extra level of security and access control</a:t>
            </a:r>
          </a:p>
          <a:p>
            <a:pPr lvl="1" eaLnBrk="1" hangingPunct="1"/>
            <a:r>
              <a:rPr dirty="0"/>
              <a:t>Easier to increase storage capacity</a:t>
            </a:r>
          </a:p>
          <a:p>
            <a:pPr eaLnBrk="1" hangingPunct="1"/>
            <a:endParaRPr dirty="0"/>
          </a:p>
        </p:txBody>
      </p:sp>
    </p:spTree>
  </p:cSld>
  <p:clrMapOvr>
    <a:masterClrMapping/>
  </p:clrMapOvr>
  <p:transition>
    <p:newsfla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34819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37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482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Wireless Personal Area Networks (WPANs)</a:t>
            </a:r>
          </a:p>
        </p:txBody>
      </p:sp>
      <p:sp>
        <p:nvSpPr>
          <p:cNvPr id="34821" name="Rectangle 3"/>
          <p:cNvSpPr>
            <a:spLocks noGrp="1"/>
          </p:cNvSpPr>
          <p:nvPr>
            <p:ph idx="1"/>
          </p:nvPr>
        </p:nvSpPr>
        <p:spPr>
          <a:xfrm>
            <a:off x="869430" y="1981200"/>
            <a:ext cx="10538084" cy="41910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90000"/>
              </a:lnSpc>
            </a:pPr>
            <a:r>
              <a:rPr sz="3200" dirty="0"/>
              <a:t>Short-range networking technology used to connect personal computing and communication devices</a:t>
            </a:r>
          </a:p>
          <a:p>
            <a:pPr eaLnBrk="1" hangingPunct="1">
              <a:lnSpc>
                <a:spcPct val="90000"/>
              </a:lnSpc>
            </a:pPr>
            <a:r>
              <a:rPr sz="3200" dirty="0"/>
              <a:t>Include devices that user wears or comes in close contact with</a:t>
            </a:r>
          </a:p>
          <a:p>
            <a:pPr lvl="1" eaLnBrk="1" hangingPunct="1">
              <a:lnSpc>
                <a:spcPct val="90000"/>
              </a:lnSpc>
            </a:pPr>
            <a:r>
              <a:rPr sz="3200" dirty="0"/>
              <a:t>Cell phones, pagers, personal digital assistants (PDAs), and even watches</a:t>
            </a:r>
          </a:p>
          <a:p>
            <a:pPr eaLnBrk="1" hangingPunct="1">
              <a:lnSpc>
                <a:spcPct val="90000"/>
              </a:lnSpc>
            </a:pPr>
            <a:r>
              <a:rPr sz="3200" dirty="0"/>
              <a:t>Short range transmission, typically 10 meters or less</a:t>
            </a:r>
          </a:p>
          <a:p>
            <a:pPr eaLnBrk="1" hangingPunct="1">
              <a:lnSpc>
                <a:spcPct val="90000"/>
              </a:lnSpc>
            </a:pPr>
            <a:r>
              <a:rPr sz="3200" dirty="0"/>
              <a:t>Use secure access method</a:t>
            </a:r>
          </a:p>
        </p:txBody>
      </p:sp>
    </p:spTree>
  </p:cSld>
  <p:clrMapOvr>
    <a:masterClrMapping/>
  </p:clrMapOvr>
  <p:transition>
    <p:newsfla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35843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38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>
            <a:spLocks noGrp="1"/>
          </p:cNvSpPr>
          <p:nvPr>
            <p:ph type="title"/>
          </p:nvPr>
        </p:nvSpPr>
        <p:spPr>
          <a:xfrm>
            <a:off x="1752600" y="685800"/>
            <a:ext cx="8763000" cy="13716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Wireless Personal Area Networks (WPANs) </a:t>
            </a:r>
            <a:r>
              <a:rPr sz="2800" dirty="0"/>
              <a:t>(continued)</a:t>
            </a:r>
            <a:endParaRPr dirty="0"/>
          </a:p>
        </p:txBody>
      </p:sp>
      <p:sp>
        <p:nvSpPr>
          <p:cNvPr id="35845" name="Rectangle 3"/>
          <p:cNvSpPr>
            <a:spLocks noGrp="1"/>
          </p:cNvSpPr>
          <p:nvPr>
            <p:ph idx="1"/>
          </p:nvPr>
        </p:nvSpPr>
        <p:spPr>
          <a:xfrm>
            <a:off x="609600" y="2667000"/>
            <a:ext cx="10707974" cy="38862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sz="4000" dirty="0"/>
              <a:t>No single standard exists for PANs</a:t>
            </a:r>
          </a:p>
          <a:p>
            <a:pPr eaLnBrk="1" hangingPunct="1"/>
            <a:r>
              <a:rPr sz="4000" dirty="0"/>
              <a:t>Ericcson developed short-range networking technology called </a:t>
            </a:r>
            <a:r>
              <a:rPr sz="4000" b="1" dirty="0"/>
              <a:t>Bluetooth</a:t>
            </a:r>
          </a:p>
          <a:p>
            <a:pPr eaLnBrk="1" hangingPunct="1"/>
            <a:r>
              <a:rPr sz="4000" dirty="0"/>
              <a:t>Emerging standard is </a:t>
            </a:r>
            <a:r>
              <a:rPr sz="4000" b="1" dirty="0"/>
              <a:t>IEEE</a:t>
            </a:r>
            <a:r>
              <a:rPr sz="4000" dirty="0"/>
              <a:t> </a:t>
            </a:r>
            <a:r>
              <a:rPr sz="4000" b="1" dirty="0"/>
              <a:t>802.15</a:t>
            </a:r>
            <a:r>
              <a:rPr sz="4000" dirty="0"/>
              <a:t>, dubbed </a:t>
            </a:r>
            <a:r>
              <a:rPr sz="4000" b="1" dirty="0"/>
              <a:t>wireless personal area network</a:t>
            </a:r>
            <a:r>
              <a:rPr sz="4000" dirty="0"/>
              <a:t> (WPAN)</a:t>
            </a:r>
          </a:p>
        </p:txBody>
      </p:sp>
    </p:spTree>
  </p:cSld>
  <p:clrMapOvr>
    <a:masterClrMapping/>
  </p:clrMapOvr>
  <p:transition>
    <p:newsfla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36867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39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686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Hybrid Networks</a:t>
            </a:r>
          </a:p>
        </p:txBody>
      </p:sp>
      <p:sp>
        <p:nvSpPr>
          <p:cNvPr id="36869" name="Rectangle 3"/>
          <p:cNvSpPr>
            <a:spLocks noGrp="1"/>
          </p:cNvSpPr>
          <p:nvPr>
            <p:ph idx="1"/>
          </p:nvPr>
        </p:nvSpPr>
        <p:spPr>
          <a:xfrm>
            <a:off x="609600" y="1981200"/>
            <a:ext cx="10972800" cy="42672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sz="3600" dirty="0"/>
              <a:t>Combination networks</a:t>
            </a:r>
          </a:p>
          <a:p>
            <a:pPr eaLnBrk="1" hangingPunct="1"/>
            <a:r>
              <a:rPr sz="3600" dirty="0"/>
              <a:t>Workstations function simultaneously as </a:t>
            </a:r>
            <a:br>
              <a:rPr sz="3600" dirty="0"/>
            </a:br>
            <a:r>
              <a:rPr sz="3600" dirty="0"/>
              <a:t>peers on a peer-to-peer network and as </a:t>
            </a:r>
            <a:br>
              <a:rPr sz="3600" dirty="0"/>
            </a:br>
            <a:r>
              <a:rPr sz="3600" dirty="0"/>
              <a:t>clients on server-based networks</a:t>
            </a:r>
          </a:p>
          <a:p>
            <a:pPr eaLnBrk="1" hangingPunct="1"/>
            <a:r>
              <a:rPr sz="3600" dirty="0"/>
              <a:t>Modern operating systems can function both </a:t>
            </a:r>
            <a:br>
              <a:rPr sz="3600" dirty="0"/>
            </a:br>
            <a:r>
              <a:rPr sz="3600" dirty="0"/>
              <a:t>as peers and as clients</a:t>
            </a:r>
          </a:p>
          <a:p>
            <a:pPr lvl="1" eaLnBrk="1" hangingPunct="1"/>
            <a:r>
              <a:rPr sz="3200" dirty="0"/>
              <a:t>Windows Server 2003, Windows 2000, Windows XP</a:t>
            </a:r>
          </a:p>
        </p:txBody>
      </p:sp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What is a Node in Networking? | All You Need To Know">
            <a:extLst>
              <a:ext uri="{FF2B5EF4-FFF2-40B4-BE49-F238E27FC236}">
                <a16:creationId xmlns:a16="http://schemas.microsoft.com/office/drawing/2014/main" id="{91C37247-34C0-4D84-C984-2C45C4F9E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8" y="225084"/>
            <a:ext cx="10677378" cy="655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5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37891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40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789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Server Hardware Requirements</a:t>
            </a:r>
          </a:p>
        </p:txBody>
      </p:sp>
      <p:sp>
        <p:nvSpPr>
          <p:cNvPr id="37893" name="Rectangle 3"/>
          <p:cNvSpPr>
            <a:spLocks noGrp="1"/>
          </p:cNvSpPr>
          <p:nvPr>
            <p:ph idx="1"/>
          </p:nvPr>
        </p:nvSpPr>
        <p:spPr>
          <a:xfrm>
            <a:off x="959370" y="2133600"/>
            <a:ext cx="10623030" cy="38862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90000"/>
              </a:lnSpc>
            </a:pPr>
            <a:r>
              <a:rPr sz="3600" dirty="0"/>
              <a:t>Equip server with fastest CPU, as much RAM as possible, as much disk space as it will hold, and fastest NIC available</a:t>
            </a:r>
          </a:p>
          <a:p>
            <a:pPr lvl="1" eaLnBrk="1" hangingPunct="1">
              <a:lnSpc>
                <a:spcPct val="90000"/>
              </a:lnSpc>
            </a:pPr>
            <a:r>
              <a:rPr sz="3200" dirty="0"/>
              <a:t>Windows 2000 Server and Windows Server 2003 </a:t>
            </a:r>
            <a:br>
              <a:rPr sz="3200" dirty="0"/>
            </a:br>
            <a:r>
              <a:rPr sz="3200" dirty="0"/>
              <a:t>handle up to 32 CPUs in single system</a:t>
            </a:r>
          </a:p>
          <a:p>
            <a:pPr lvl="1" eaLnBrk="1" hangingPunct="1">
              <a:lnSpc>
                <a:spcPct val="90000"/>
              </a:lnSpc>
            </a:pPr>
            <a:r>
              <a:rPr sz="3200" dirty="0"/>
              <a:t>Specialized versions handle 64 or more processors</a:t>
            </a:r>
          </a:p>
        </p:txBody>
      </p:sp>
    </p:spTree>
  </p:cSld>
  <p:clrMapOvr>
    <a:masterClrMapping/>
  </p:clrMapOvr>
  <p:transition>
    <p:newsfla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38915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41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891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Application Servers</a:t>
            </a:r>
          </a:p>
        </p:txBody>
      </p:sp>
      <p:sp>
        <p:nvSpPr>
          <p:cNvPr id="3891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sz="3600" dirty="0"/>
              <a:t>Supply server side of client/server applications</a:t>
            </a:r>
          </a:p>
          <a:p>
            <a:pPr eaLnBrk="1" hangingPunct="1"/>
            <a:r>
              <a:rPr sz="3600" dirty="0"/>
              <a:t>Provide processing service and handle requests for file or print services</a:t>
            </a:r>
          </a:p>
          <a:p>
            <a:pPr lvl="1" eaLnBrk="1" hangingPunct="1"/>
            <a:r>
              <a:rPr sz="3200" dirty="0"/>
              <a:t>Example: database server supplies query-processing and data-analysis facilities; repository for huge amounts of data within database</a:t>
            </a:r>
          </a:p>
        </p:txBody>
      </p:sp>
    </p:spTree>
  </p:cSld>
  <p:clrMapOvr>
    <a:masterClrMapping/>
  </p:clrMapOvr>
  <p:transition>
    <p:newsfla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39939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42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9940" name="Rectangle 2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0668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Communication Servers</a:t>
            </a:r>
          </a:p>
        </p:txBody>
      </p:sp>
      <p:sp>
        <p:nvSpPr>
          <p:cNvPr id="39941" name="Rectangle 3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4196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dirty="0"/>
              <a:t>Allow users outside network to access network’s resources (inbound communications) </a:t>
            </a:r>
          </a:p>
          <a:p>
            <a:pPr eaLnBrk="1" hangingPunct="1"/>
            <a:r>
              <a:rPr dirty="0"/>
              <a:t>Sometimes permit users on network to </a:t>
            </a:r>
            <a:br>
              <a:rPr dirty="0"/>
            </a:br>
            <a:r>
              <a:rPr dirty="0"/>
              <a:t>access resources outside network </a:t>
            </a:r>
            <a:br>
              <a:rPr dirty="0"/>
            </a:br>
            <a:r>
              <a:rPr dirty="0"/>
              <a:t>(outbound communications)</a:t>
            </a:r>
          </a:p>
          <a:p>
            <a:pPr eaLnBrk="1" hangingPunct="1"/>
            <a:r>
              <a:rPr dirty="0"/>
              <a:t>Users may dial into network with modem </a:t>
            </a:r>
          </a:p>
          <a:p>
            <a:pPr lvl="1" eaLnBrk="1" hangingPunct="1"/>
            <a:r>
              <a:rPr dirty="0"/>
              <a:t>Example: Windows 2000/2003 Server includes </a:t>
            </a:r>
            <a:br>
              <a:rPr dirty="0"/>
            </a:br>
            <a:r>
              <a:rPr b="1" dirty="0"/>
              <a:t>Remote Routing and Access Server</a:t>
            </a:r>
            <a:r>
              <a:rPr dirty="0"/>
              <a:t> (RRAS)</a:t>
            </a:r>
          </a:p>
        </p:txBody>
      </p:sp>
    </p:spTree>
  </p:cSld>
  <p:clrMapOvr>
    <a:masterClrMapping/>
  </p:clrMapOvr>
  <p:transition>
    <p:newsfla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40963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43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0964" name="Rectangle 2"/>
          <p:cNvSpPr>
            <a:spLocks noGrp="1"/>
          </p:cNvSpPr>
          <p:nvPr>
            <p:ph type="title"/>
          </p:nvPr>
        </p:nvSpPr>
        <p:spPr>
          <a:xfrm>
            <a:off x="1981200" y="609600"/>
            <a:ext cx="8229600" cy="13716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Domain Controllers/</a:t>
            </a:r>
            <a:br>
              <a:rPr dirty="0"/>
            </a:br>
            <a:r>
              <a:rPr dirty="0"/>
              <a:t>Directory Servers</a:t>
            </a:r>
          </a:p>
        </p:txBody>
      </p:sp>
      <p:sp>
        <p:nvSpPr>
          <p:cNvPr id="40965" name="Rectangle 3"/>
          <p:cNvSpPr>
            <a:spLocks noGrp="1"/>
          </p:cNvSpPr>
          <p:nvPr>
            <p:ph idx="1"/>
          </p:nvPr>
        </p:nvSpPr>
        <p:spPr>
          <a:xfrm>
            <a:off x="944380" y="2286000"/>
            <a:ext cx="10638020" cy="38862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90000"/>
              </a:lnSpc>
            </a:pPr>
            <a:r>
              <a:rPr sz="4000" dirty="0"/>
              <a:t>Let users locate, store, and secure information </a:t>
            </a:r>
            <a:br>
              <a:rPr sz="4000" dirty="0"/>
            </a:br>
            <a:r>
              <a:rPr sz="4000" dirty="0"/>
              <a:t>about network and its resources</a:t>
            </a:r>
          </a:p>
          <a:p>
            <a:pPr lvl="1" eaLnBrk="1" hangingPunct="1">
              <a:lnSpc>
                <a:spcPct val="90000"/>
              </a:lnSpc>
            </a:pPr>
            <a:r>
              <a:rPr sz="3600" dirty="0"/>
              <a:t>Windows Servers combine computers, </a:t>
            </a:r>
            <a:br>
              <a:rPr sz="3600" dirty="0"/>
            </a:br>
            <a:r>
              <a:rPr sz="3600" dirty="0"/>
              <a:t>users, groups, and resources into logical domains</a:t>
            </a:r>
          </a:p>
        </p:txBody>
      </p:sp>
    </p:spTree>
  </p:cSld>
  <p:clrMapOvr>
    <a:masterClrMapping/>
  </p:clrMapOvr>
  <p:transition>
    <p:newsfla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41987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44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1988" name="Rectangle 2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8288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Domain Controllers/</a:t>
            </a:r>
            <a:br>
              <a:rPr dirty="0"/>
            </a:br>
            <a:r>
              <a:rPr dirty="0"/>
              <a:t>Directory Servers </a:t>
            </a:r>
            <a:r>
              <a:rPr sz="2800" dirty="0"/>
              <a:t>(continued)</a:t>
            </a:r>
            <a:endParaRPr dirty="0"/>
          </a:p>
        </p:txBody>
      </p:sp>
      <p:sp>
        <p:nvSpPr>
          <p:cNvPr id="41989" name="Rectangle 3"/>
          <p:cNvSpPr>
            <a:spLocks noGrp="1"/>
          </p:cNvSpPr>
          <p:nvPr>
            <p:ph idx="1"/>
          </p:nvPr>
        </p:nvSpPr>
        <p:spPr>
          <a:xfrm>
            <a:off x="609599" y="2514600"/>
            <a:ext cx="10842885" cy="38862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b="1" dirty="0"/>
              <a:t>Domain controller</a:t>
            </a:r>
            <a:r>
              <a:rPr dirty="0"/>
              <a:t> or </a:t>
            </a:r>
            <a:r>
              <a:rPr b="1" dirty="0"/>
              <a:t>directory server</a:t>
            </a:r>
            <a:r>
              <a:rPr dirty="0"/>
              <a:t> handles </a:t>
            </a:r>
            <a:br>
              <a:rPr dirty="0"/>
            </a:br>
            <a:r>
              <a:rPr dirty="0"/>
              <a:t>logon service </a:t>
            </a:r>
          </a:p>
          <a:p>
            <a:pPr lvl="1" eaLnBrk="1" hangingPunct="1"/>
            <a:r>
              <a:rPr dirty="0"/>
              <a:t>By logging onto domain, user has access to </a:t>
            </a:r>
            <a:br>
              <a:rPr dirty="0"/>
            </a:br>
            <a:r>
              <a:rPr dirty="0"/>
              <a:t>all permitted resources and information</a:t>
            </a:r>
            <a:r>
              <a:rPr sz="2000" dirty="0"/>
              <a:t> </a:t>
            </a:r>
          </a:p>
          <a:p>
            <a:pPr lvl="1" eaLnBrk="1" hangingPunct="1"/>
            <a:r>
              <a:rPr dirty="0"/>
              <a:t>Windows 2000/2003 Server and NetWare 4.x and newer versions include software to let server function as domain controller or directory server</a:t>
            </a:r>
          </a:p>
          <a:p>
            <a:pPr lvl="1" eaLnBrk="1" hangingPunct="1"/>
            <a:r>
              <a:rPr dirty="0"/>
              <a:t>Linux directory service is called NIS</a:t>
            </a:r>
          </a:p>
          <a:p>
            <a:pPr eaLnBrk="1" hangingPunct="1"/>
            <a:endParaRPr dirty="0"/>
          </a:p>
        </p:txBody>
      </p:sp>
    </p:spTree>
  </p:cSld>
  <p:clrMapOvr>
    <a:masterClrMapping/>
  </p:clrMapOvr>
  <p:transition>
    <p:newsfla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43011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45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301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Fax Servers</a:t>
            </a:r>
          </a:p>
        </p:txBody>
      </p:sp>
      <p:sp>
        <p:nvSpPr>
          <p:cNvPr id="4301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dirty="0"/>
              <a:t>Manage fax traffic on network</a:t>
            </a:r>
          </a:p>
          <a:p>
            <a:pPr eaLnBrk="1" hangingPunct="1"/>
            <a:r>
              <a:rPr dirty="0"/>
              <a:t>Receive incoming faxes via telephone</a:t>
            </a:r>
          </a:p>
          <a:p>
            <a:pPr eaLnBrk="1" hangingPunct="1"/>
            <a:r>
              <a:rPr dirty="0"/>
              <a:t>Distribute faxes to recipients</a:t>
            </a:r>
          </a:p>
          <a:p>
            <a:pPr eaLnBrk="1" hangingPunct="1"/>
            <a:r>
              <a:rPr dirty="0"/>
              <a:t>Collect outgoing faxes to send via telephone</a:t>
            </a:r>
          </a:p>
          <a:p>
            <a:pPr eaLnBrk="1" hangingPunct="1"/>
            <a:r>
              <a:rPr dirty="0"/>
              <a:t>Must have at least one fax modem interface</a:t>
            </a:r>
          </a:p>
          <a:p>
            <a:pPr eaLnBrk="1" hangingPunct="1"/>
            <a:r>
              <a:rPr dirty="0"/>
              <a:t>Third-party vendors supply software to </a:t>
            </a:r>
            <a:br>
              <a:rPr dirty="0"/>
            </a:br>
            <a:r>
              <a:rPr dirty="0"/>
              <a:t>create Windows, NetWare, or Linux-based </a:t>
            </a:r>
            <a:br>
              <a:rPr dirty="0"/>
            </a:br>
            <a:r>
              <a:rPr dirty="0"/>
              <a:t>fax servers</a:t>
            </a:r>
          </a:p>
        </p:txBody>
      </p:sp>
    </p:spTree>
  </p:cSld>
  <p:clrMapOvr>
    <a:masterClrMapping/>
  </p:clrMapOvr>
  <p:transition>
    <p:newsfla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44035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46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403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File and Print Servers</a:t>
            </a:r>
          </a:p>
        </p:txBody>
      </p:sp>
      <p:sp>
        <p:nvSpPr>
          <p:cNvPr id="4403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dirty="0"/>
              <a:t>Provide basic network file storage and retrieval </a:t>
            </a:r>
          </a:p>
          <a:p>
            <a:pPr eaLnBrk="1" hangingPunct="1"/>
            <a:r>
              <a:rPr dirty="0"/>
              <a:t>Provide access to networked printers</a:t>
            </a:r>
          </a:p>
          <a:p>
            <a:pPr eaLnBrk="1" hangingPunct="1"/>
            <a:r>
              <a:rPr dirty="0"/>
              <a:t>Users run applications locally but keep </a:t>
            </a:r>
            <a:br>
              <a:rPr dirty="0"/>
            </a:br>
            <a:r>
              <a:rPr dirty="0"/>
              <a:t>data files on server and print hard-copies</a:t>
            </a:r>
          </a:p>
          <a:p>
            <a:pPr eaLnBrk="1" hangingPunct="1"/>
            <a:r>
              <a:rPr dirty="0"/>
              <a:t>Any Windows, NetWare, or Linux server </a:t>
            </a:r>
            <a:br>
              <a:rPr dirty="0"/>
            </a:br>
            <a:r>
              <a:rPr dirty="0"/>
              <a:t>can act as file and print server</a:t>
            </a:r>
          </a:p>
        </p:txBody>
      </p:sp>
    </p:spTree>
  </p:cSld>
  <p:clrMapOvr>
    <a:masterClrMapping/>
  </p:clrMapOvr>
  <p:transition>
    <p:newsfla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45059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47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5060" name="Rectangle 2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Mail Servers</a:t>
            </a:r>
          </a:p>
        </p:txBody>
      </p:sp>
      <p:sp>
        <p:nvSpPr>
          <p:cNvPr id="45061" name="Rectangle 3"/>
          <p:cNvSpPr>
            <a:spLocks noGrp="1"/>
          </p:cNvSpPr>
          <p:nvPr>
            <p:ph idx="1"/>
          </p:nvPr>
        </p:nvSpPr>
        <p:spPr>
          <a:xfrm>
            <a:off x="764497" y="1752600"/>
            <a:ext cx="10508105" cy="45720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dirty="0"/>
              <a:t>Handle e-mail messages</a:t>
            </a:r>
          </a:p>
          <a:p>
            <a:pPr eaLnBrk="1" hangingPunct="1"/>
            <a:r>
              <a:rPr dirty="0"/>
              <a:t>Provide “store and forward” services</a:t>
            </a:r>
          </a:p>
          <a:p>
            <a:pPr eaLnBrk="1" hangingPunct="1"/>
            <a:r>
              <a:rPr dirty="0"/>
              <a:t>Hold incoming e-mail messages until users access them</a:t>
            </a:r>
          </a:p>
          <a:p>
            <a:pPr eaLnBrk="1" hangingPunct="1"/>
            <a:r>
              <a:rPr dirty="0"/>
              <a:t>Can hold outgoing e-mail messages until forwarded to their destinations</a:t>
            </a:r>
          </a:p>
          <a:p>
            <a:pPr eaLnBrk="1" hangingPunct="1"/>
            <a:r>
              <a:rPr dirty="0"/>
              <a:t>Microsoft Exchange Server runs on Windows 2000/2003; NetWare and Linux use other e-mail server programs </a:t>
            </a:r>
          </a:p>
        </p:txBody>
      </p:sp>
    </p:spTree>
  </p:cSld>
  <p:clrMapOvr>
    <a:masterClrMapping/>
  </p:clrMapOvr>
  <p:transition>
    <p:newsfla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46083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48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6084" name="Rectangle 2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Web Servers</a:t>
            </a:r>
          </a:p>
        </p:txBody>
      </p:sp>
      <p:sp>
        <p:nvSpPr>
          <p:cNvPr id="46085" name="Rectangle 3"/>
          <p:cNvSpPr>
            <a:spLocks noGrp="1"/>
          </p:cNvSpPr>
          <p:nvPr>
            <p:ph idx="1"/>
          </p:nvPr>
        </p:nvSpPr>
        <p:spPr>
          <a:xfrm>
            <a:off x="869429" y="1752600"/>
            <a:ext cx="10882859" cy="45720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90000"/>
              </a:lnSpc>
            </a:pPr>
            <a:r>
              <a:rPr dirty="0"/>
              <a:t>Has gained popularity faster than any other single service</a:t>
            </a:r>
          </a:p>
          <a:p>
            <a:pPr eaLnBrk="1" hangingPunct="1">
              <a:lnSpc>
                <a:spcPct val="90000"/>
              </a:lnSpc>
            </a:pPr>
            <a:r>
              <a:rPr dirty="0"/>
              <a:t>Many companies use WWW and TCP/IP protocol </a:t>
            </a:r>
            <a:br>
              <a:rPr dirty="0"/>
            </a:br>
            <a:r>
              <a:rPr dirty="0"/>
              <a:t>to distribute information via the Internet</a:t>
            </a:r>
          </a:p>
          <a:p>
            <a:pPr eaLnBrk="1" hangingPunct="1">
              <a:lnSpc>
                <a:spcPct val="90000"/>
              </a:lnSpc>
            </a:pPr>
            <a:r>
              <a:rPr dirty="0"/>
              <a:t>May set up Web server to handle Internet traffic</a:t>
            </a:r>
          </a:p>
          <a:p>
            <a:pPr lvl="1" eaLnBrk="1" hangingPunct="1">
              <a:lnSpc>
                <a:spcPct val="90000"/>
              </a:lnSpc>
            </a:pPr>
            <a:r>
              <a:rPr sz="2800" dirty="0"/>
              <a:t>Windows .NET Server and Windows 2000 </a:t>
            </a:r>
            <a:br>
              <a:rPr sz="2800" dirty="0"/>
            </a:br>
            <a:r>
              <a:rPr sz="2800" dirty="0"/>
              <a:t>Server include Internet Information Server (IIS), </a:t>
            </a:r>
            <a:br>
              <a:rPr sz="2800" dirty="0"/>
            </a:br>
            <a:r>
              <a:rPr sz="2800" dirty="0"/>
              <a:t>a complete Web server </a:t>
            </a:r>
          </a:p>
          <a:p>
            <a:pPr lvl="1" eaLnBrk="1" hangingPunct="1">
              <a:lnSpc>
                <a:spcPct val="90000"/>
              </a:lnSpc>
            </a:pPr>
            <a:r>
              <a:rPr sz="2800" dirty="0"/>
              <a:t>NetWare versions 4.x and 5.x include Netscape Web server</a:t>
            </a:r>
          </a:p>
          <a:p>
            <a:pPr lvl="1" eaLnBrk="1" hangingPunct="1">
              <a:lnSpc>
                <a:spcPct val="90000"/>
              </a:lnSpc>
            </a:pPr>
            <a:r>
              <a:rPr sz="2800" dirty="0"/>
              <a:t>Apache Web server is available free for Linux</a:t>
            </a:r>
          </a:p>
        </p:txBody>
      </p:sp>
    </p:spTree>
  </p:cSld>
  <p:clrMapOvr>
    <a:masterClrMapping/>
  </p:clrMapOvr>
  <p:transition>
    <p:newsfla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47107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49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710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Web-Based Networks</a:t>
            </a:r>
          </a:p>
        </p:txBody>
      </p:sp>
      <p:sp>
        <p:nvSpPr>
          <p:cNvPr id="4710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90000"/>
              </a:lnSpc>
            </a:pPr>
            <a:r>
              <a:rPr dirty="0"/>
              <a:t>Internet and the WWW are becoming part of our everyday lives</a:t>
            </a:r>
          </a:p>
          <a:p>
            <a:pPr eaLnBrk="1" hangingPunct="1">
              <a:lnSpc>
                <a:spcPct val="90000"/>
              </a:lnSpc>
            </a:pPr>
            <a:r>
              <a:rPr dirty="0"/>
              <a:t>Most computers are connected to Internet</a:t>
            </a:r>
          </a:p>
          <a:p>
            <a:pPr eaLnBrk="1" hangingPunct="1">
              <a:lnSpc>
                <a:spcPct val="90000"/>
              </a:lnSpc>
            </a:pPr>
            <a:r>
              <a:rPr dirty="0"/>
              <a:t>Handheld devices such as cell phones and PDAs </a:t>
            </a:r>
            <a:br>
              <a:rPr dirty="0"/>
            </a:br>
            <a:r>
              <a:rPr dirty="0"/>
              <a:t>are connected through wireless communications</a:t>
            </a:r>
          </a:p>
          <a:p>
            <a:pPr eaLnBrk="1" hangingPunct="1">
              <a:lnSpc>
                <a:spcPct val="90000"/>
              </a:lnSpc>
            </a:pPr>
            <a:r>
              <a:rPr dirty="0"/>
              <a:t>Cable modems and high-speed connections are common at work and home</a:t>
            </a:r>
          </a:p>
          <a:p>
            <a:pPr eaLnBrk="1" hangingPunct="1">
              <a:lnSpc>
                <a:spcPct val="90000"/>
              </a:lnSpc>
            </a:pPr>
            <a:r>
              <a:rPr dirty="0"/>
              <a:t>New technologies such as Microsoft .NET will further integrate Web into our lives so that the Web is the network</a:t>
            </a:r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990CC-9247-1CEE-D7DA-FAAB986CB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Ctn’d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8660E-8714-C15A-5BDC-0E1E07B07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Address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unique identifier assigned to each device on a network.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 Address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hardware identifier unique to a network interface card (NIC).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Bandwidth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data transfer capacity of a network, typically measured in Mbps or Gbps.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Latency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delay in data transmission across the network.</a:t>
            </a:r>
          </a:p>
        </p:txBody>
      </p:sp>
    </p:spTree>
    <p:extLst>
      <p:ext uri="{BB962C8B-B14F-4D97-AF65-F5344CB8AC3E}">
        <p14:creationId xmlns:p14="http://schemas.microsoft.com/office/powerpoint/2010/main" val="20906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48131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50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813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.NET Computing</a:t>
            </a:r>
          </a:p>
        </p:txBody>
      </p:sp>
      <p:sp>
        <p:nvSpPr>
          <p:cNvPr id="4813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sz="3600" dirty="0"/>
              <a:t>Uses Web to deliver information and applications; allows devices to communicate and share data</a:t>
            </a:r>
          </a:p>
          <a:p>
            <a:pPr eaLnBrk="1" hangingPunct="1"/>
            <a:r>
              <a:rPr sz="3600" dirty="0"/>
              <a:t>Permits handheld computers to transfer information to and from network server using the Web</a:t>
            </a:r>
          </a:p>
          <a:p>
            <a:pPr eaLnBrk="1" hangingPunct="1"/>
            <a:r>
              <a:rPr sz="3600" dirty="0"/>
              <a:t>Allows transfer of information with unprecedented ease and convenience</a:t>
            </a:r>
          </a:p>
        </p:txBody>
      </p:sp>
    </p:spTree>
  </p:cSld>
  <p:clrMapOvr>
    <a:masterClrMapping/>
  </p:clrMapOvr>
  <p:transition>
    <p:newsfla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49155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51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9156" name="Rectangle 4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Web-Enabled Devices</a:t>
            </a:r>
          </a:p>
        </p:txBody>
      </p:sp>
      <p:sp>
        <p:nvSpPr>
          <p:cNvPr id="49157" name="Rectangle 5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90000"/>
              </a:lnSpc>
            </a:pPr>
            <a:r>
              <a:rPr dirty="0"/>
              <a:t>WPANs include many Web-enabled devices that can transmit information via the Internet</a:t>
            </a:r>
          </a:p>
          <a:p>
            <a:pPr eaLnBrk="1" hangingPunct="1">
              <a:lnSpc>
                <a:spcPct val="90000"/>
              </a:lnSpc>
            </a:pPr>
            <a:r>
              <a:rPr dirty="0"/>
              <a:t>Other devices are becoming Web-enabled such as automobiles with wireless navigation systems</a:t>
            </a:r>
          </a:p>
          <a:p>
            <a:pPr eaLnBrk="1" hangingPunct="1">
              <a:lnSpc>
                <a:spcPct val="90000"/>
              </a:lnSpc>
            </a:pPr>
            <a:r>
              <a:rPr dirty="0"/>
              <a:t>Networking paradigm is shifting from clients and servers to Web-enabled or not Web-enabled</a:t>
            </a:r>
          </a:p>
          <a:p>
            <a:pPr lvl="1" eaLnBrk="1" hangingPunct="1">
              <a:lnSpc>
                <a:spcPct val="90000"/>
              </a:lnSpc>
            </a:pPr>
            <a:r>
              <a:rPr sz="2800" dirty="0"/>
              <a:t>Client will be any Web-enabled device that needs information</a:t>
            </a:r>
          </a:p>
          <a:p>
            <a:pPr lvl="1" eaLnBrk="1" hangingPunct="1">
              <a:lnSpc>
                <a:spcPct val="90000"/>
              </a:lnSpc>
            </a:pPr>
            <a:r>
              <a:rPr sz="2800" dirty="0"/>
              <a:t>Server will be any Web-enabled device that provides information</a:t>
            </a:r>
          </a:p>
        </p:txBody>
      </p:sp>
    </p:spTree>
  </p:cSld>
  <p:clrMapOvr>
    <a:masterClrMapping/>
  </p:clrMapOvr>
  <p:transition>
    <p:newsflash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50179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52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018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>
                <a:solidFill>
                  <a:srgbClr val="FF0000"/>
                </a:solidFill>
              </a:rPr>
              <a:t>Selecting the Right Type of Network</a:t>
            </a:r>
          </a:p>
        </p:txBody>
      </p:sp>
      <p:sp>
        <p:nvSpPr>
          <p:cNvPr id="5018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sz="3200" dirty="0"/>
              <a:t>Choose peer-to-peer networking only if all these conditions are true:</a:t>
            </a:r>
          </a:p>
          <a:p>
            <a:pPr lvl="1" eaLnBrk="1" hangingPunct="1"/>
            <a:r>
              <a:rPr sz="2800" dirty="0"/>
              <a:t>Network includes no more than 10 users</a:t>
            </a:r>
          </a:p>
          <a:p>
            <a:pPr lvl="1" eaLnBrk="1" hangingPunct="1"/>
            <a:r>
              <a:rPr sz="2800" dirty="0"/>
              <a:t>All networked machines are close enough to form a single LAN</a:t>
            </a:r>
          </a:p>
          <a:p>
            <a:pPr lvl="1" eaLnBrk="1" hangingPunct="1"/>
            <a:r>
              <a:rPr sz="2800" dirty="0"/>
              <a:t>Budget considerations are paramount</a:t>
            </a:r>
          </a:p>
          <a:p>
            <a:pPr lvl="1" eaLnBrk="1" hangingPunct="1"/>
            <a:r>
              <a:rPr sz="2800" dirty="0"/>
              <a:t>No specialized servers are needed</a:t>
            </a:r>
          </a:p>
        </p:txBody>
      </p:sp>
    </p:spTree>
  </p:cSld>
  <p:clrMapOvr>
    <a:masterClrMapping/>
  </p:clrMapOvr>
  <p:transition>
    <p:newsfla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 txBox="1">
            <a:spLocks noGrp="1"/>
          </p:cNvSpPr>
          <p:nvPr>
            <p:ph type="ftr" sz="quarter" idx="10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ctr" eaLnBrk="1" hangingPunct="1"/>
            <a:r>
              <a:rPr sz="1200" dirty="0">
                <a:solidFill>
                  <a:srgbClr val="000000"/>
                </a:solidFill>
              </a:rPr>
              <a:t>Department of computer Science and Engineering</a:t>
            </a:r>
          </a:p>
        </p:txBody>
      </p:sp>
      <p:sp>
        <p:nvSpPr>
          <p:cNvPr id="51203" name="Slide Number Placeholder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 anchor="b" anchorCtr="0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</a:rPr>
              <a:pPr algn="r" eaLnBrk="1" hangingPunct="1"/>
              <a:t>53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1204" name="Rectangle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51679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dirty="0"/>
              <a:t>Selecting the Right Type of Network </a:t>
            </a:r>
            <a:r>
              <a:rPr sz="2800" dirty="0"/>
              <a:t>(continued)</a:t>
            </a:r>
            <a:endParaRPr dirty="0"/>
          </a:p>
        </p:txBody>
      </p:sp>
      <p:sp>
        <p:nvSpPr>
          <p:cNvPr id="51205" name="Rectangle 3"/>
          <p:cNvSpPr>
            <a:spLocks noGrp="1"/>
          </p:cNvSpPr>
          <p:nvPr>
            <p:ph idx="1"/>
          </p:nvPr>
        </p:nvSpPr>
        <p:spPr>
          <a:xfrm>
            <a:off x="959369" y="1708879"/>
            <a:ext cx="10732959" cy="4691921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90000"/>
              </a:lnSpc>
            </a:pPr>
            <a:r>
              <a:rPr dirty="0"/>
              <a:t>Choose server-based network when one or more of the following conditions is true:</a:t>
            </a:r>
          </a:p>
          <a:p>
            <a:pPr lvl="1" eaLnBrk="1" hangingPunct="1">
              <a:lnSpc>
                <a:spcPct val="90000"/>
              </a:lnSpc>
            </a:pPr>
            <a:r>
              <a:rPr dirty="0"/>
              <a:t>More than 10 users share network access</a:t>
            </a:r>
          </a:p>
          <a:p>
            <a:pPr lvl="1" eaLnBrk="1" hangingPunct="1">
              <a:lnSpc>
                <a:spcPct val="90000"/>
              </a:lnSpc>
            </a:pPr>
            <a:r>
              <a:rPr dirty="0"/>
              <a:t>Centralized control, security, resource management, or backup is desirable</a:t>
            </a:r>
          </a:p>
          <a:p>
            <a:pPr lvl="1" eaLnBrk="1" hangingPunct="1">
              <a:lnSpc>
                <a:spcPct val="90000"/>
              </a:lnSpc>
            </a:pPr>
            <a:r>
              <a:rPr dirty="0"/>
              <a:t>Need specialized servers</a:t>
            </a:r>
          </a:p>
          <a:p>
            <a:pPr lvl="1" eaLnBrk="1" hangingPunct="1">
              <a:lnSpc>
                <a:spcPct val="90000"/>
              </a:lnSpc>
            </a:pPr>
            <a:r>
              <a:rPr dirty="0"/>
              <a:t>Heavy demands for network resources</a:t>
            </a:r>
          </a:p>
          <a:p>
            <a:pPr lvl="1" eaLnBrk="1" hangingPunct="1">
              <a:lnSpc>
                <a:spcPct val="90000"/>
              </a:lnSpc>
            </a:pPr>
            <a:r>
              <a:rPr dirty="0"/>
              <a:t>Use Internetwork or require WAN access</a:t>
            </a:r>
            <a:endParaRPr lang="en-US" dirty="0"/>
          </a:p>
          <a:p>
            <a:pPr eaLnBrk="1" hangingPunct="1"/>
            <a:r>
              <a:rPr lang="en-US" dirty="0"/>
              <a:t>Consider future growth</a:t>
            </a:r>
          </a:p>
          <a:p>
            <a:pPr lvl="1" eaLnBrk="1" hangingPunct="1"/>
            <a:r>
              <a:rPr lang="en-US" dirty="0"/>
              <a:t>Even if peer-to-peer network serves current needs, may be best to implement server-based network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dirty="0"/>
          </a:p>
          <a:p>
            <a:pPr eaLnBrk="1" hangingPunct="1">
              <a:lnSpc>
                <a:spcPct val="90000"/>
              </a:lnSpc>
              <a:buNone/>
            </a:pPr>
            <a:endParaRPr dirty="0"/>
          </a:p>
        </p:txBody>
      </p:sp>
    </p:spTree>
  </p:cSld>
  <p:clrMapOvr>
    <a:masterClrMapping/>
  </p:clrMapOvr>
  <p:transition>
    <p:newsflash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C51A-8F0F-9FE2-8F44-BA6512917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78251-C35E-D300-14C8-C2E549360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and Install Packet Tracer: Link</a:t>
            </a:r>
          </a:p>
          <a:p>
            <a:pPr marL="0" indent="0">
              <a:buNone/>
            </a:pPr>
            <a:r>
              <a:rPr lang="en-US" sz="48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https://www.netacad.com/resources/lab-downloads?courseLang=en-US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a small physical network using basic networking equipment.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Packet Tracer to simulate different network topologies.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6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32F27-2CB3-4424-73C0-7F9EE9AE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Benefits of Networking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E482E-A0A6-81ED-787B-92792BB3D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Sharing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Enables shared use of hardware, software, and data.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Facilitates email, messaging, and video conferencing.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Centralized Management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Allows network administrators to manage resources efficiently.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Scalability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Easier to expand and integrate additional devices.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Efficiency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Reduces expenses by sharing resources and infrastructure.</a:t>
            </a:r>
          </a:p>
        </p:txBody>
      </p:sp>
    </p:spTree>
    <p:extLst>
      <p:ext uri="{BB962C8B-B14F-4D97-AF65-F5344CB8AC3E}">
        <p14:creationId xmlns:p14="http://schemas.microsoft.com/office/powerpoint/2010/main" val="117637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3B022-FAA7-A84A-FB00-D936156DF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/>
              <a:t>Types of Networks by Functionality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8E6D8-5A1A-8A35-6BD9-63FEF7194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Personal Area Network (PAN)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personal devices like smartphones, tablets, and laptops.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Bluetooth connections between a smartphone and a headset.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Home Network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Connects devices within a home for internet access and resource sharing.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Wi-Fi routers connecting smart TVs, laptops, and phones.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Enterprise Network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for businesses to support high traffic, security, and scalability.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Office LANs with servers hosting enterprise applications like ERP systems.</a:t>
            </a:r>
          </a:p>
        </p:txBody>
      </p:sp>
    </p:spTree>
    <p:extLst>
      <p:ext uri="{BB962C8B-B14F-4D97-AF65-F5344CB8AC3E}">
        <p14:creationId xmlns:p14="http://schemas.microsoft.com/office/powerpoint/2010/main" val="8224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F9B9A-DF24-9300-7B0E-F9476D57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/>
              <a:t>Types of Networks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059F0-EB1D-1772-3116-042B51C96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58" y="1409076"/>
            <a:ext cx="10957810" cy="52315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Peer-to-Peer Networks (P2P)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device has equal status, and resources are shared directly between devices.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Peers with no centralized control over shared resources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share resources with any other computer on network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computer has higher access priority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computer has more responsibility to provide or shared resources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suited for small-scale networks (e.g., home or small office).</a:t>
            </a:r>
          </a:p>
          <a:p>
            <a:pPr lvl="1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sharing using Windows Workgroup or BitTorrent.</a:t>
            </a:r>
          </a:p>
        </p:txBody>
      </p:sp>
    </p:spTree>
    <p:extLst>
      <p:ext uri="{BB962C8B-B14F-4D97-AF65-F5344CB8AC3E}">
        <p14:creationId xmlns:p14="http://schemas.microsoft.com/office/powerpoint/2010/main" val="134670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0B903-6299-FB2F-CAA3-50554C5D1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732" y="1480278"/>
            <a:ext cx="9982200" cy="5377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Client-Server Networks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central server provides resources and services to client devices.</a:t>
            </a:r>
          </a:p>
          <a:p>
            <a:pPr lvl="1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in larger organizations due to better security and centralized management.</a:t>
            </a:r>
          </a:p>
          <a:p>
            <a:pPr lvl="1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Gmail services hosted on Google servers.</a:t>
            </a:r>
          </a:p>
          <a:p>
            <a:endParaRPr lang="en-US" sz="24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EF42FF1-BDD5-41DA-AADF-DC22672520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82650" y="4859322"/>
            <a:ext cx="6895476" cy="184128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996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r="100000" b="10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r="100000" b="10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869</TotalTime>
  <Words>2535</Words>
  <Application>Microsoft Office PowerPoint</Application>
  <PresentationFormat>Widescreen</PresentationFormat>
  <Paragraphs>339</Paragraphs>
  <Slides>55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Arial Black</vt:lpstr>
      <vt:lpstr>Euphemia</vt:lpstr>
      <vt:lpstr>Plantagenet Cherokee</vt:lpstr>
      <vt:lpstr>Times New Roman</vt:lpstr>
      <vt:lpstr>Wingdings</vt:lpstr>
      <vt:lpstr>Academic Literature 16x9</vt:lpstr>
      <vt:lpstr>Pixel</vt:lpstr>
      <vt:lpstr>Networking Fundamentals &amp; Terminologies</vt:lpstr>
      <vt:lpstr>Basic Networking Concepts</vt:lpstr>
      <vt:lpstr>Key Networking Terms</vt:lpstr>
      <vt:lpstr>PowerPoint Presentation</vt:lpstr>
      <vt:lpstr>Ctn’d</vt:lpstr>
      <vt:lpstr>Benefits of Networking</vt:lpstr>
      <vt:lpstr>Types of Networks by Functionality</vt:lpstr>
      <vt:lpstr>Types of Networks</vt:lpstr>
      <vt:lpstr>PowerPoint Presentation</vt:lpstr>
      <vt:lpstr>Classification of Networks by Scale</vt:lpstr>
      <vt:lpstr>PowerPoint Presentation</vt:lpstr>
      <vt:lpstr>PowerPoint Presentation</vt:lpstr>
      <vt:lpstr>Network Topologies</vt:lpstr>
      <vt:lpstr>Types of Topologies</vt:lpstr>
      <vt:lpstr>PowerPoint Presentation</vt:lpstr>
      <vt:lpstr>PowerPoint Presentation</vt:lpstr>
      <vt:lpstr>PowerPoint Presentation</vt:lpstr>
      <vt:lpstr>PowerPoint Presentation</vt:lpstr>
      <vt:lpstr>Networking Terminologies</vt:lpstr>
      <vt:lpstr>Client-Server Relationship</vt:lpstr>
      <vt:lpstr>Network Services</vt:lpstr>
      <vt:lpstr>Network Types</vt:lpstr>
      <vt:lpstr>Peer-to-Peer Networking</vt:lpstr>
      <vt:lpstr>Peer-to-Peer Network</vt:lpstr>
      <vt:lpstr>Peer-to-Peer Networking Advantages</vt:lpstr>
      <vt:lpstr>Peer-to-Peer Networking Disadvantages</vt:lpstr>
      <vt:lpstr>Server-Based Networks</vt:lpstr>
      <vt:lpstr>Server-Based Networks (continued)</vt:lpstr>
      <vt:lpstr>Server-Based Networks (continued)</vt:lpstr>
      <vt:lpstr>Server-Based Networks (continued)</vt:lpstr>
      <vt:lpstr>Server-Based Networking Advantages</vt:lpstr>
      <vt:lpstr>Server-Based Networking Disadvantages</vt:lpstr>
      <vt:lpstr>Storage-Area Networks (SANs)</vt:lpstr>
      <vt:lpstr>Storage-Area Networks (continued)</vt:lpstr>
      <vt:lpstr>Storage-Area Networks (continued)</vt:lpstr>
      <vt:lpstr>Storage-Area Networks (continued)</vt:lpstr>
      <vt:lpstr>Wireless Personal Area Networks (WPANs)</vt:lpstr>
      <vt:lpstr>Wireless Personal Area Networks (WPANs) (continued)</vt:lpstr>
      <vt:lpstr>Hybrid Networks</vt:lpstr>
      <vt:lpstr>Server Hardware Requirements</vt:lpstr>
      <vt:lpstr>Application Servers</vt:lpstr>
      <vt:lpstr>Communication Servers</vt:lpstr>
      <vt:lpstr>Domain Controllers/ Directory Servers</vt:lpstr>
      <vt:lpstr>Domain Controllers/ Directory Servers (continued)</vt:lpstr>
      <vt:lpstr>Fax Servers</vt:lpstr>
      <vt:lpstr>File and Print Servers</vt:lpstr>
      <vt:lpstr>Mail Servers</vt:lpstr>
      <vt:lpstr>Web Servers</vt:lpstr>
      <vt:lpstr>Web-Based Networks</vt:lpstr>
      <vt:lpstr>.NET Computing</vt:lpstr>
      <vt:lpstr>Web-Enabled Devices</vt:lpstr>
      <vt:lpstr>Selecting the Right Type of Network</vt:lpstr>
      <vt:lpstr>Selecting the Right Type of Network (continued)</vt:lpstr>
      <vt:lpstr>ACTIVITY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Benedict Solvent</dc:creator>
  <cp:lastModifiedBy>Benedict Solvent</cp:lastModifiedBy>
  <cp:revision>176</cp:revision>
  <dcterms:created xsi:type="dcterms:W3CDTF">2024-07-25T05:51:55Z</dcterms:created>
  <dcterms:modified xsi:type="dcterms:W3CDTF">2026-02-25T07:04:12Z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