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9"/>
  </p:notesMasterIdLst>
  <p:handoutMasterIdLst>
    <p:handoutMasterId r:id="rId70"/>
  </p:handoutMasterIdLst>
  <p:sldIdLst>
    <p:sldId id="256" r:id="rId5"/>
    <p:sldId id="359" r:id="rId6"/>
    <p:sldId id="360" r:id="rId7"/>
    <p:sldId id="303" r:id="rId8"/>
    <p:sldId id="304" r:id="rId9"/>
    <p:sldId id="365" r:id="rId10"/>
    <p:sldId id="363" r:id="rId11"/>
    <p:sldId id="325" r:id="rId12"/>
    <p:sldId id="305" r:id="rId13"/>
    <p:sldId id="307" r:id="rId14"/>
    <p:sldId id="309" r:id="rId15"/>
    <p:sldId id="310" r:id="rId16"/>
    <p:sldId id="311" r:id="rId17"/>
    <p:sldId id="312" r:id="rId18"/>
    <p:sldId id="313" r:id="rId19"/>
    <p:sldId id="314" r:id="rId20"/>
    <p:sldId id="308" r:id="rId21"/>
    <p:sldId id="315" r:id="rId22"/>
    <p:sldId id="326" r:id="rId23"/>
    <p:sldId id="364" r:id="rId24"/>
    <p:sldId id="324" r:id="rId25"/>
    <p:sldId id="316" r:id="rId26"/>
    <p:sldId id="317" r:id="rId27"/>
    <p:sldId id="318" r:id="rId28"/>
    <p:sldId id="319" r:id="rId29"/>
    <p:sldId id="320" r:id="rId30"/>
    <p:sldId id="331" r:id="rId31"/>
    <p:sldId id="321" r:id="rId32"/>
    <p:sldId id="340" r:id="rId33"/>
    <p:sldId id="339" r:id="rId34"/>
    <p:sldId id="332" r:id="rId35"/>
    <p:sldId id="333" r:id="rId36"/>
    <p:sldId id="322" r:id="rId37"/>
    <p:sldId id="327" r:id="rId38"/>
    <p:sldId id="328" r:id="rId39"/>
    <p:sldId id="329" r:id="rId40"/>
    <p:sldId id="330" r:id="rId41"/>
    <p:sldId id="323" r:id="rId42"/>
    <p:sldId id="334" r:id="rId43"/>
    <p:sldId id="335" r:id="rId44"/>
    <p:sldId id="337" r:id="rId45"/>
    <p:sldId id="306" r:id="rId46"/>
    <p:sldId id="338" r:id="rId47"/>
    <p:sldId id="341" r:id="rId48"/>
    <p:sldId id="342" r:id="rId49"/>
    <p:sldId id="343" r:id="rId50"/>
    <p:sldId id="344" r:id="rId51"/>
    <p:sldId id="345" r:id="rId52"/>
    <p:sldId id="346" r:id="rId53"/>
    <p:sldId id="347" r:id="rId54"/>
    <p:sldId id="348" r:id="rId55"/>
    <p:sldId id="349" r:id="rId56"/>
    <p:sldId id="350" r:id="rId57"/>
    <p:sldId id="351" r:id="rId58"/>
    <p:sldId id="353" r:id="rId59"/>
    <p:sldId id="354" r:id="rId60"/>
    <p:sldId id="356" r:id="rId61"/>
    <p:sldId id="357" r:id="rId62"/>
    <p:sldId id="355" r:id="rId63"/>
    <p:sldId id="361" r:id="rId64"/>
    <p:sldId id="352" r:id="rId65"/>
    <p:sldId id="358" r:id="rId66"/>
    <p:sldId id="362" r:id="rId67"/>
    <p:sldId id="261" r:id="rId6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3969" autoAdjust="0"/>
  </p:normalViewPr>
  <p:slideViewPr>
    <p:cSldViewPr snapToGrid="0" showGuides="1">
      <p:cViewPr varScale="1">
        <p:scale>
          <a:sx n="64" d="100"/>
          <a:sy n="64" d="100"/>
        </p:scale>
        <p:origin x="97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7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7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2/20/2026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2/20/2026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i="1" dirty="0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2/20/2026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xample.com/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540327" y="2292094"/>
            <a:ext cx="8491132" cy="2219691"/>
          </a:xfrm>
        </p:spPr>
        <p:txBody>
          <a:bodyPr anchor="ctr">
            <a:noAutofit/>
          </a:bodyPr>
          <a:lstStyle/>
          <a:p>
            <a:pPr algn="ctr"/>
            <a:r>
              <a:rPr lang="en-US" sz="5400" b="1" cap="none" dirty="0"/>
              <a:t>Network Protocols/standards and Services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169202" y="4511785"/>
            <a:ext cx="5734050" cy="955565"/>
          </a:xfrm>
        </p:spPr>
        <p:txBody>
          <a:bodyPr>
            <a:normAutofit/>
          </a:bodyPr>
          <a:lstStyle/>
          <a:p>
            <a:pPr algn="ctr"/>
            <a:r>
              <a:rPr lang="en-US" sz="4400"/>
              <a:t>Topic 4 and 5</a:t>
            </a:r>
          </a:p>
          <a:p>
            <a:pPr algn="ctr"/>
            <a:endParaRPr lang="en-US" sz="4400" dirty="0"/>
          </a:p>
        </p:txBody>
      </p:sp>
      <p:pic>
        <p:nvPicPr>
          <p:cNvPr id="11266" name="Picture 2" descr="Network standards and protocols — Ada ...">
            <a:extLst>
              <a:ext uri="{FF2B5EF4-FFF2-40B4-BE49-F238E27FC236}">
                <a16:creationId xmlns:a16="http://schemas.microsoft.com/office/drawing/2014/main" id="{57B04B4A-4353-ED20-11DE-FF5B31BEB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8180" y="1600200"/>
            <a:ext cx="3611880" cy="38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ACBD-481B-8992-76F6-366BDCC57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819" y="137319"/>
            <a:ext cx="10468362" cy="1096962"/>
          </a:xfrm>
        </p:spPr>
        <p:txBody>
          <a:bodyPr>
            <a:normAutofit fontScale="90000"/>
          </a:bodyPr>
          <a:lstStyle/>
          <a:p>
            <a:r>
              <a:rPr lang="en-US" sz="72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Data Link Layer (Layer 2)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E1C36E-2A5B-C54D-F338-5B6E561433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899" y="1600200"/>
            <a:ext cx="10468361" cy="4572000"/>
          </a:xfrm>
        </p:spPr>
        <p:txBody>
          <a:bodyPr>
            <a:normAutofit fontScale="92500" lnSpcReduction="10000"/>
          </a:bodyPr>
          <a:lstStyle/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8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lang="en-US" sz="48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Ensures reliable data transfer across the physical link and handles error detection and correction.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43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Responsibilities</a:t>
            </a:r>
            <a:r>
              <a:rPr lang="en-US" sz="43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Packages data into </a:t>
            </a: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frames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for transmission.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Provides MAC (Media Access Control) addressing for device identification.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Implements error detection using techniques like CRC (Cyclic Redundancy Check).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Manages flow control to prevent overwhelming the receiver.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238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EAC73-DE0D-B790-CA92-DE5E50677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8D799-2CAE-54EE-3B77-3861A5BF2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48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Sub-layers</a:t>
            </a:r>
            <a:r>
              <a:rPr lang="en-US" sz="48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4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MAC Layer</a:t>
            </a:r>
            <a:r>
              <a:rPr lang="en-US" sz="44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Controls how devices access the medium.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4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LLC (Logical Link Control) Layer</a:t>
            </a:r>
            <a:r>
              <a:rPr lang="en-US" sz="44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Manages error checking and frame synchronization.</a:t>
            </a:r>
          </a:p>
          <a:p>
            <a:pPr marL="0" indent="0" algn="l">
              <a:spcBef>
                <a:spcPts val="300"/>
              </a:spcBef>
              <a:buNone/>
            </a:pPr>
            <a:r>
              <a:rPr lang="en-US" sz="44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r>
              <a:rPr lang="en-US" sz="44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Switches, bridges, Ethernet protocols.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332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90EDE-22E7-B1A4-9110-57101E04B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72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Network Layer (Layer 3)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AC2E7-DB25-C3B7-9022-DADEF4F476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l">
              <a:spcBef>
                <a:spcPts val="300"/>
              </a:spcBef>
              <a:buNone/>
            </a:pPr>
            <a:r>
              <a:rPr lang="en-US" sz="43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Function: 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Manages device addressing, routing, and packet forwarding between different networks.</a:t>
            </a:r>
          </a:p>
          <a:p>
            <a:pPr marL="0" indent="0"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3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Responsibilities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Assigns logical addresses (e.g., IP addresses) to devices.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Determines the best path for data delivery using routing protocols.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Fragments and reassembles packets for transmission.</a:t>
            </a:r>
          </a:p>
          <a:p>
            <a:pPr marL="0" indent="0" algn="l">
              <a:spcBef>
                <a:spcPts val="300"/>
              </a:spcBef>
              <a:buNone/>
            </a:pPr>
            <a:r>
              <a:rPr lang="en-US" sz="48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r>
              <a:rPr lang="en-US" sz="48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Routers, IP (Internet Protocol), ICMP (Internet Control Message Protocol).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535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E6DF5-0CF0-7644-3DD2-023728791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Transport Layer (Layer 4)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A3F832-19B5-BF14-A3A1-F3648E2FD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l">
              <a:spcBef>
                <a:spcPts val="300"/>
              </a:spcBef>
              <a:buNone/>
            </a:pPr>
            <a:r>
              <a:rPr lang="en-US" sz="4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Ensures reliable, end-to-end communication and data integrity.</a:t>
            </a:r>
          </a:p>
          <a:p>
            <a:pPr marL="0" indent="0"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4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Responsibilities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Segments data into smaller units called </a:t>
            </a: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segments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(TCP) or </a:t>
            </a: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datagrams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(UDP).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Provides error recovery, flow control, and retransmission of lost packets.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Establishes, maintains, and terminates connections (e.g., TCP three-way handshake).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98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B85DB-AAF2-8231-D524-C9AD77914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E6B397-04A3-FE9C-7825-D685DA89B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48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Protocols</a:t>
            </a:r>
            <a:r>
              <a:rPr lang="en-US" sz="48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8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TCP (Transmission Control Protocol)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Reliable, connection-oriented.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8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UDP (User Datagram Protocol)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Unreliable, connectionless.</a:t>
            </a:r>
          </a:p>
          <a:p>
            <a:pPr marL="0" indent="0" algn="l">
              <a:spcBef>
                <a:spcPts val="300"/>
              </a:spcBef>
              <a:buNone/>
            </a:pPr>
            <a:r>
              <a:rPr lang="en-US" sz="48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r>
              <a:rPr lang="en-US" sz="48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TCP, UDP, SCTP (Stream Control Transmission Protocol).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068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CEFB1-E874-3114-0F74-D3487A599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76200"/>
            <a:ext cx="10285482" cy="1096962"/>
          </a:xfrm>
        </p:spPr>
        <p:txBody>
          <a:bodyPr>
            <a:normAutofit fontScale="90000"/>
          </a:bodyPr>
          <a:lstStyle/>
          <a:p>
            <a:r>
              <a:rPr lang="en-US" sz="8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Session Layer (Layer 5)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BBA69C-C224-CAED-E4A5-BD4179B66E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Manages sessions (connections) between applications.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Responsibilities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Establishes, maintains, and terminates communication sessions.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Synchronizes data exchange and manages dialog control (e.g., half-duplex, full-duplex).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Handles session recovery in case of interruptions.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Examples: 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NetBIOS, RPC (Remote Procedure Call), PPTP (Point-to-Point Tunneling Protocol).</a:t>
            </a:r>
          </a:p>
        </p:txBody>
      </p:sp>
    </p:spTree>
    <p:extLst>
      <p:ext uri="{BB962C8B-B14F-4D97-AF65-F5344CB8AC3E}">
        <p14:creationId xmlns:p14="http://schemas.microsoft.com/office/powerpoint/2010/main" val="3790969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F0CB4-E378-64A4-F98F-6F7B07ED5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6200"/>
            <a:ext cx="10399782" cy="1096962"/>
          </a:xfrm>
        </p:spPr>
        <p:txBody>
          <a:bodyPr>
            <a:normAutofit fontScale="90000"/>
          </a:bodyPr>
          <a:lstStyle/>
          <a:p>
            <a:r>
              <a:rPr lang="en-US" sz="6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Presentation Layer (Layer 6)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F359F-9C5F-DFD6-E372-36D985BC4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Translates data into a format the application layer can understand.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Responsibilities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Handles data encryption, decryption, and compression.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Translates between different data formats (e.g., ASCII to Unicode).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Ensures data is presented correctly to the application layer.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SSL/TLS (encryption), JPEG, MPEG, GIF (data formatting).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13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27FB5-6D3B-131B-0BA6-98E88E1E8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7. Application Layer (Layer 7)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CD9AA-ACBA-86B1-3296-A648458065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Provides network services directly to end-user applications.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Responsibilities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Enables communication between software applications and the network.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Provides protocols for specific services like email, file transfer, and web browsing.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HTTP/HTTPS (web browsing), FTP (file transfer), SMTP (email), DNS (domain name resolution).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713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36549-E2D9-0BC9-E09D-4D1C12926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How Data Flows Through the OSI Model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657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0CF1AAC-D8A2-181E-5A22-6493B51FDB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3626" y="275444"/>
            <a:ext cx="8004747" cy="630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593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899DD-17A7-5A19-027B-0D1767167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Network standards</a:t>
            </a:r>
            <a:endParaRPr lang="en-US" sz="8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A280BE-E858-7E1A-DE70-622751E78A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Network standards are a set of rules, protocols, and guidelines that define how devices communicate and interact within a network.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standards ensure interoperability, compatibility, and reliability of network components, regardless of the manufacturer.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OSI MODEL and DOD(TCP/IP) Model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536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What is the OSI model?">
            <a:extLst>
              <a:ext uri="{FF2B5EF4-FFF2-40B4-BE49-F238E27FC236}">
                <a16:creationId xmlns:a16="http://schemas.microsoft.com/office/drawing/2014/main" id="{A3786826-D9AD-7AC1-30AB-002A9194A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591" y="400172"/>
            <a:ext cx="11034818" cy="6057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69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7 OSI Layers: The Building Blocks of Networking | 7 Layers of OSI">
            <a:extLst>
              <a:ext uri="{FF2B5EF4-FFF2-40B4-BE49-F238E27FC236}">
                <a16:creationId xmlns:a16="http://schemas.microsoft.com/office/drawing/2014/main" id="{9847050C-AA7E-8911-869C-AA1804821E1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How data is moved through different layers of OSI model at sending and  receiving computers">
            <a:extLst>
              <a:ext uri="{FF2B5EF4-FFF2-40B4-BE49-F238E27FC236}">
                <a16:creationId xmlns:a16="http://schemas.microsoft.com/office/drawing/2014/main" id="{97E12FE5-CB33-4C83-CAE6-4F322F3F808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60" name="Picture 12">
            <a:extLst>
              <a:ext uri="{FF2B5EF4-FFF2-40B4-BE49-F238E27FC236}">
                <a16:creationId xmlns:a16="http://schemas.microsoft.com/office/drawing/2014/main" id="{F9B089B4-B4C2-F80B-62D6-AE13122EA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91" y="348376"/>
            <a:ext cx="10381418" cy="616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78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22C1A-432E-6A45-B039-B09425C38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Encapsulation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EF0D0-5734-F88F-A6DB-ECA8136ACC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Data moves down the OSI layers from the 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Application 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Layer to the 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Physical 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Layer.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Each layer adds its own header (and sometimes trailer) to the data, creating a Protocol Data Unit (PDU).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Application Layer: Data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Transport Layer: Segment (TCP) or Datagram (UDP)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Network Layer: Packet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Data Link Layer: Frame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Physical Layer: Bits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286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99C4D-0173-F3EE-E925-6E52CE3A3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Decapsulation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A5DC2-1BB9-94A3-0802-E537A8CEB1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54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 the receiving end, data moves up the OSI layers from the Physical Layer to the Application Layer.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54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Each layer removes its header and processes the data before passing it to the next layer.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100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C8AA1-E49C-E26C-A73F-2C5779358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Advantages of the OSI Model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B6FE2-6099-BE53-2677-C7295DE60B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l"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Standardization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Provides a universal framework for network communication.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Interoperability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Ensures devices from different vendors can work together.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Modularity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Each layer operates independently, simplifying troubleshooting and development.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Scalability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Allows networks to grow and adapt to new technologies.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13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BEC7E-A736-4DBA-1023-3CC46C080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Real-World Applications of the OSI Model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E9F0C2-6772-C1C9-D7CA-A0E2CABF49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l">
              <a:buFont typeface="Wingdings" panose="05000000000000000000" pitchFamily="2" charset="2"/>
              <a:buChar char="q"/>
            </a:pPr>
            <a:r>
              <a:rPr lang="en-US" sz="54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Troubleshooting</a:t>
            </a:r>
            <a:r>
              <a:rPr lang="en-US" sz="54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Helps identify and isolate network issues by examining each layer.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54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Network Design</a:t>
            </a:r>
            <a:r>
              <a:rPr lang="en-US" sz="54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Guides the development of protocols and devices.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54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en-US" sz="54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Serves as a foundational concept for understanding networking.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903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4CF9A94-B8F1-290A-9373-A499C5BD43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4405195"/>
              </p:ext>
            </p:extLst>
          </p:nvPr>
        </p:nvGraphicFramePr>
        <p:xfrm>
          <a:off x="548640" y="640080"/>
          <a:ext cx="11269980" cy="5852160"/>
        </p:xfrm>
        <a:graphic>
          <a:graphicData uri="http://schemas.openxmlformats.org/drawingml/2006/table">
            <a:tbl>
              <a:tblPr/>
              <a:tblGrid>
                <a:gridCol w="3756660">
                  <a:extLst>
                    <a:ext uri="{9D8B030D-6E8A-4147-A177-3AD203B41FA5}">
                      <a16:colId xmlns:a16="http://schemas.microsoft.com/office/drawing/2014/main" val="1835142708"/>
                    </a:ext>
                  </a:extLst>
                </a:gridCol>
                <a:gridCol w="3756660">
                  <a:extLst>
                    <a:ext uri="{9D8B030D-6E8A-4147-A177-3AD203B41FA5}">
                      <a16:colId xmlns:a16="http://schemas.microsoft.com/office/drawing/2014/main" val="1099496775"/>
                    </a:ext>
                  </a:extLst>
                </a:gridCol>
                <a:gridCol w="3756660">
                  <a:extLst>
                    <a:ext uri="{9D8B030D-6E8A-4147-A177-3AD203B41FA5}">
                      <a16:colId xmlns:a16="http://schemas.microsoft.com/office/drawing/2014/main" val="2224921761"/>
                    </a:ext>
                  </a:extLst>
                </a:gridCol>
              </a:tblGrid>
              <a:tr h="381405">
                <a:tc>
                  <a:txBody>
                    <a:bodyPr/>
                    <a:lstStyle/>
                    <a:p>
                      <a:pPr algn="l"/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Layer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Function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Protocols/Devices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7022540"/>
                  </a:ext>
                </a:extLst>
              </a:tr>
              <a:tr h="667459">
                <a:tc>
                  <a:txBody>
                    <a:bodyPr/>
                    <a:lstStyle/>
                    <a:p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Application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Provides network services to applications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HTTP, FTP, SMTP, DNS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5295097"/>
                  </a:ext>
                </a:extLst>
              </a:tr>
              <a:tr h="667459">
                <a:tc>
                  <a:txBody>
                    <a:bodyPr/>
                    <a:lstStyle/>
                    <a:p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Presentation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Translates, encrypts, and compresses data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SSL/TLS, JPEG, MPEG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9344905"/>
                  </a:ext>
                </a:extLst>
              </a:tr>
              <a:tr h="667459">
                <a:tc>
                  <a:txBody>
                    <a:bodyPr/>
                    <a:lstStyle/>
                    <a:p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Session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Manages communication sessions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NetBIOS, RPC, PPTP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6832357"/>
                  </a:ext>
                </a:extLst>
              </a:tr>
              <a:tr h="381405">
                <a:tc>
                  <a:txBody>
                    <a:bodyPr/>
                    <a:lstStyle/>
                    <a:p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Transport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Ensures reliable data delivery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TCP, UDP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8448555"/>
                  </a:ext>
                </a:extLst>
              </a:tr>
              <a:tr h="667459">
                <a:tc>
                  <a:txBody>
                    <a:bodyPr/>
                    <a:lstStyle/>
                    <a:p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Network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Handles addressing and routing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IP, ICMP, Routers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1916313"/>
                  </a:ext>
                </a:extLst>
              </a:tr>
              <a:tr h="667459">
                <a:tc>
                  <a:txBody>
                    <a:bodyPr/>
                    <a:lstStyle/>
                    <a:p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Data Link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Manages frame transmission and error detection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Ethernet, Switches, MAC Addresses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579718"/>
                  </a:ext>
                </a:extLst>
              </a:tr>
              <a:tr h="381405">
                <a:tc>
                  <a:txBody>
                    <a:bodyPr/>
                    <a:lstStyle/>
                    <a:p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Physical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Transmits raw bit streams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Cables, Hubs, Repeaters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3817213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B6188B4F-BE30-A525-5384-F3F59E0CBD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" y="0"/>
            <a:ext cx="9547860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Summary of OSI Layers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34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A908943-06D0-B643-BC1D-8FBEB7C91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1" y="2971806"/>
            <a:ext cx="10673078" cy="1874514"/>
          </a:xfrm>
        </p:spPr>
        <p:txBody>
          <a:bodyPr>
            <a:normAutofit/>
          </a:bodyPr>
          <a:lstStyle/>
          <a:p>
            <a:pPr algn="ctr"/>
            <a:r>
              <a:rPr lang="en-US" sz="6000" dirty="0"/>
              <a:t>D.O.D. Model (TCP/IP Model)</a:t>
            </a:r>
          </a:p>
        </p:txBody>
      </p:sp>
    </p:spTree>
    <p:extLst>
      <p:ext uri="{BB962C8B-B14F-4D97-AF65-F5344CB8AC3E}">
        <p14:creationId xmlns:p14="http://schemas.microsoft.com/office/powerpoint/2010/main" val="764636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73680-118B-4DF2-0CC8-CC9480626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D.O.D. Model (TCP/IP Model)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DD0DE-34E6-9BA4-9F9A-1F0E36CC81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1600200"/>
            <a:ext cx="10927080" cy="500634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 </a:t>
            </a: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Defense (D.O.D.) Model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also known as the </a:t>
            </a: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TCP/IP Model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is a simplified and practical framework for network communication.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U.S. Department of Defense developed it in the 1970s to ensure reliable communication over diverse, interconnected networks.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model is the foundation of the modern internet and consists of 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four layers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each with specific functions.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12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TCP/IP MODEL - JMCristobal">
            <a:extLst>
              <a:ext uri="{FF2B5EF4-FFF2-40B4-BE49-F238E27FC236}">
                <a16:creationId xmlns:a16="http://schemas.microsoft.com/office/drawing/2014/main" id="{50F0E7BF-CDB3-5A86-E063-FD55BC67C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88" y="309279"/>
            <a:ext cx="10403174" cy="636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851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AC389-8EFC-CE93-4298-C35C5143F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 of Network Standards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FE075-5691-BA91-E3AC-E0BA8933D6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Interoperability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Allows devices from different manufacturers to communicate seamlessly.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Reliability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Ensures stable and predictable network performance.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Scalability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Facilitates network expansion without compatibility issues.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Security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Establishes protocols for secure data transmission.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Efficiency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Optimizes data transmission and resource usage.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4158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CF5E660-15A4-C173-5D63-6F4B069D19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97" y="299803"/>
            <a:ext cx="11671406" cy="6145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129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6422C-8AFB-0220-52CB-5B97D19ED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b="1" i="0" dirty="0">
                <a:solidFill>
                  <a:srgbClr val="404040"/>
                </a:solidFill>
                <a:effectLst/>
                <a:latin typeface="Inter"/>
              </a:rPr>
              <a:t>1. Network Access Layer (Layer 1)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7A8E47-F77A-F36B-0B12-FAEFD84ED0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2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Combines the </a:t>
            </a:r>
            <a:r>
              <a:rPr lang="en-US" sz="32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Physical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 </a:t>
            </a:r>
            <a:r>
              <a:rPr lang="en-US" sz="32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Data Link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layers of the OSI Model. It handles the physical transmission of data and ensures reliable communication over the physical medium.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32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Responsibilities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</a:pP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Transmits raw bits over the network medium (e.g., cables, radio waves).</a:t>
            </a:r>
          </a:p>
          <a:p>
            <a:pPr lvl="1" algn="l">
              <a:spcBef>
                <a:spcPts val="300"/>
              </a:spcBef>
            </a:pP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Defines hardware addressing (e.g., MAC addresses).</a:t>
            </a:r>
          </a:p>
          <a:p>
            <a:pPr lvl="1" algn="l">
              <a:spcBef>
                <a:spcPts val="300"/>
              </a:spcBef>
            </a:pP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Manages access to the physical medium (e.g., Ethernet, Wi-Fi).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2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Ethernet, Wi-Fi, PPP (Point-to-Point Protocol), MAC addresses.</a:t>
            </a:r>
          </a:p>
        </p:txBody>
      </p:sp>
    </p:spTree>
    <p:extLst>
      <p:ext uri="{BB962C8B-B14F-4D97-AF65-F5344CB8AC3E}">
        <p14:creationId xmlns:p14="http://schemas.microsoft.com/office/powerpoint/2010/main" val="348446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8EB63-DE2B-B5DA-3C22-F7F28D983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000" b="1" i="0" dirty="0">
                <a:solidFill>
                  <a:srgbClr val="404040"/>
                </a:solidFill>
                <a:effectLst/>
                <a:latin typeface="Inter"/>
              </a:rPr>
              <a:t>2. Internet Layer (Layer 2)</a:t>
            </a:r>
            <a:endParaRPr lang="en-US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E099B2-79CB-DC44-61BB-1F5641C43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Corresponds to the </a:t>
            </a: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Network Layer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of the OSI Model. It handles logical addressing, routing, and packet forwarding between devices across different networks.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Responsibilities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Assigns logical addresses (e.g., IP addresses) to devices.</a:t>
            </a:r>
          </a:p>
          <a:p>
            <a:pPr lvl="1" algn="l">
              <a:spcBef>
                <a:spcPts val="300"/>
              </a:spcBef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Routes packets between source and destination using routing protocols.</a:t>
            </a:r>
          </a:p>
          <a:p>
            <a:pPr lvl="1" algn="l">
              <a:spcBef>
                <a:spcPts val="300"/>
              </a:spcBef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Fragments and reassembles packets if necessary.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284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7D959-370D-D28D-5822-57764C97D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E887E6-6B4D-CC0B-C44D-DB9BD14DBE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Protocols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</a:pP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IP (Internet Protocol)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Provides logical addressing and routing.</a:t>
            </a:r>
          </a:p>
          <a:p>
            <a:pPr lvl="1" algn="l">
              <a:spcBef>
                <a:spcPts val="300"/>
              </a:spcBef>
            </a:pP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ICMP (Internet Control Message Protocol)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Handles error reporting and diagnostics (e.g., ping).</a:t>
            </a:r>
          </a:p>
          <a:p>
            <a:pPr lvl="1" algn="l">
              <a:spcBef>
                <a:spcPts val="300"/>
              </a:spcBef>
            </a:pP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ARP (Address Resolution Protocol)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Maps IP addresses to MAC addresses.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IPv4, IPv6, Routers.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278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CEB39-CAE3-CBEF-89CC-53115247F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Transport Layer (Layer 3)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C71CCA-D224-536A-E4A4-47AC91E03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Similar to the </a:t>
            </a: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Transport Layer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of the OSI Model. It ensures reliable, end-to-end communication and data integrity.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Responsibilities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</a:pP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Segments data into smaller units for transmission.</a:t>
            </a:r>
          </a:p>
          <a:p>
            <a:pPr lvl="1" algn="l">
              <a:spcBef>
                <a:spcPts val="300"/>
              </a:spcBef>
            </a:pP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Provides error detection, correction, and flow control.</a:t>
            </a:r>
          </a:p>
          <a:p>
            <a:pPr lvl="1" algn="l">
              <a:spcBef>
                <a:spcPts val="300"/>
              </a:spcBef>
            </a:pP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Establishes, maintains, and terminates connections.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65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F3265-0AF5-02C8-44A3-E230CAACD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5718D8-2637-587A-84FE-0AEF34B7C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Protocols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TCP (Transmission Control Protocol)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Reliable, connection-oriented communication with error recovery.</a:t>
            </a:r>
          </a:p>
          <a:p>
            <a:pPr lvl="1" algn="l">
              <a:spcBef>
                <a:spcPts val="300"/>
              </a:spcBef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UDP (User Datagram Protocol)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Unreliable, connectionless communication for faster transmission.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TCP, UDP, SCTP (Stream Control Transmission Protocol).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383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5D204-C78E-8E54-E4AF-A4067417A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Application Layer (Layer 4)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8F4D5-0606-9C7A-0AE4-8F2F7D7C51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Combines the </a:t>
            </a: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Session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Presentation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 </a:t>
            </a: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Application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layers of the OSI Model. It provides high-level protocols for applications to communicate over the network.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Responsibilities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</a:pP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Enables communication between software applications and the network.</a:t>
            </a:r>
          </a:p>
          <a:p>
            <a:pPr lvl="1" algn="l">
              <a:spcBef>
                <a:spcPts val="300"/>
              </a:spcBef>
            </a:pP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Provides protocols for specific services like web browsing, email, and file transfer.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13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EA808-7009-E381-BB04-7A3357873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6E558-04C4-33AE-47E8-A26F95687A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Protocols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</a:pP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HTTP/HTTPS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Web browsing.</a:t>
            </a:r>
          </a:p>
          <a:p>
            <a:pPr lvl="1" algn="l">
              <a:spcBef>
                <a:spcPts val="300"/>
              </a:spcBef>
            </a:pP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FTP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File transfer.</a:t>
            </a:r>
          </a:p>
          <a:p>
            <a:pPr lvl="1" algn="l">
              <a:spcBef>
                <a:spcPts val="300"/>
              </a:spcBef>
            </a:pP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SMTP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Email transmission.</a:t>
            </a:r>
          </a:p>
          <a:p>
            <a:pPr lvl="1" algn="l">
              <a:spcBef>
                <a:spcPts val="300"/>
              </a:spcBef>
            </a:pP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DNS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Domain name resolution.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Web browsers, email clients, DNS servers.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0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FC369-9CEE-A343-FB5C-D054BB085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How Data Flows Through the D.O.D. Model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272705-3168-B993-92C6-4F5C979B4E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" y="1600200"/>
            <a:ext cx="11567160" cy="4869180"/>
          </a:xfrm>
        </p:spPr>
        <p:txBody>
          <a:bodyPr>
            <a:noAutofit/>
          </a:bodyPr>
          <a:lstStyle/>
          <a:p>
            <a:pPr algn="l">
              <a:spcAft>
                <a:spcPts val="300"/>
              </a:spcAft>
              <a:buFont typeface="+mj-lt"/>
              <a:buAutoNum type="arabicPeriod"/>
            </a:pPr>
            <a:r>
              <a:rPr lang="en-US" sz="3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Encapsulation</a:t>
            </a:r>
            <a:endParaRPr lang="en-US" sz="3600" b="0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Data moves down the layers from the Application Layer to the Network Access Layer.</a:t>
            </a:r>
          </a:p>
          <a:p>
            <a:pPr lvl="1"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Each layer adds its own header (and sometimes trailer) to the data, creating a Protocol Data Unit (PDU).</a:t>
            </a:r>
          </a:p>
          <a:p>
            <a:pPr lvl="2" algn="l">
              <a:spcBef>
                <a:spcPts val="300"/>
              </a:spcBef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Application Layer: Data</a:t>
            </a:r>
          </a:p>
          <a:p>
            <a:pPr lvl="2" algn="l">
              <a:spcBef>
                <a:spcPts val="300"/>
              </a:spcBef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Transport Layer: Segment (TCP) or Datagram (UDP)</a:t>
            </a:r>
          </a:p>
          <a:p>
            <a:pPr lvl="2" algn="l">
              <a:spcBef>
                <a:spcPts val="300"/>
              </a:spcBef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Internet Layer: Packet</a:t>
            </a:r>
          </a:p>
          <a:p>
            <a:pPr lvl="2" algn="l">
              <a:spcBef>
                <a:spcPts val="300"/>
              </a:spcBef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Network Access Layer: Frame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50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A9B48-BF64-21EB-C497-836D04A58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6DF54B-E363-55DD-1E52-B0009E660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1600200"/>
            <a:ext cx="10309860" cy="4800600"/>
          </a:xfrm>
        </p:spPr>
        <p:txBody>
          <a:bodyPr>
            <a:noAutofit/>
          </a:bodyPr>
          <a:lstStyle/>
          <a:p>
            <a:pPr marL="0" indent="0" algn="l">
              <a:spcAft>
                <a:spcPts val="300"/>
              </a:spcAft>
              <a:buNone/>
            </a:pPr>
            <a:r>
              <a:rPr lang="en-US" sz="48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Decapsulation</a:t>
            </a:r>
            <a:r>
              <a:rPr lang="en-US" sz="48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>
              <a:spcBef>
                <a:spcPts val="300"/>
              </a:spcBef>
            </a:pPr>
            <a:r>
              <a:rPr lang="en-US" sz="4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 the receiving end, data moves up the layers from the Network Access Layer to the Application Layer.</a:t>
            </a:r>
          </a:p>
          <a:p>
            <a:pPr algn="l">
              <a:spcBef>
                <a:spcPts val="300"/>
              </a:spcBef>
            </a:pPr>
            <a:r>
              <a:rPr lang="en-US" sz="4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Each layer removes its header and processes the data before passing it to the next layer.</a:t>
            </a:r>
          </a:p>
        </p:txBody>
      </p:sp>
    </p:spTree>
    <p:extLst>
      <p:ext uri="{BB962C8B-B14F-4D97-AF65-F5344CB8AC3E}">
        <p14:creationId xmlns:p14="http://schemas.microsoft.com/office/powerpoint/2010/main" val="16192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C354E-5679-80C7-CD9F-512DBFB41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115000"/>
              </a:lnSpc>
              <a:spcBef>
                <a:spcPts val="110"/>
              </a:spcBef>
            </a:pPr>
            <a:r>
              <a:rPr lang="en-US" sz="8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OSI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E142C1-E69D-6BEF-2902-F571DF312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465728"/>
            <a:ext cx="9980682" cy="5005410"/>
          </a:xfrm>
        </p:spPr>
        <p:txBody>
          <a:bodyPr>
            <a:normAutofit lnSpcReduction="10000"/>
          </a:bodyPr>
          <a:lstStyle/>
          <a:p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 </a:t>
            </a: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Open Systems Interconnection (OSI) Model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is a conceptual framework used to understand and implement standard protocols in network communications.</a:t>
            </a:r>
          </a:p>
          <a:p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was developed by the International Organization for Standardization (ISO) in 1984 to facilitate interoperability between different network devices and technologies.</a:t>
            </a:r>
          </a:p>
          <a:p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Has 7 layers and Each layer has a specific role and communicates with the layers above and below it.</a:t>
            </a:r>
            <a:endParaRPr lang="en-UG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09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B34B362-5DF7-5D34-9783-E863E14993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907245"/>
              </p:ext>
            </p:extLst>
          </p:nvPr>
        </p:nvGraphicFramePr>
        <p:xfrm>
          <a:off x="624840" y="1440180"/>
          <a:ext cx="11269980" cy="4617058"/>
        </p:xfrm>
        <a:graphic>
          <a:graphicData uri="http://schemas.openxmlformats.org/drawingml/2006/table">
            <a:tbl>
              <a:tblPr/>
              <a:tblGrid>
                <a:gridCol w="5634990">
                  <a:extLst>
                    <a:ext uri="{9D8B030D-6E8A-4147-A177-3AD203B41FA5}">
                      <a16:colId xmlns:a16="http://schemas.microsoft.com/office/drawing/2014/main" val="2635430027"/>
                    </a:ext>
                  </a:extLst>
                </a:gridCol>
                <a:gridCol w="5634990">
                  <a:extLst>
                    <a:ext uri="{9D8B030D-6E8A-4147-A177-3AD203B41FA5}">
                      <a16:colId xmlns:a16="http://schemas.microsoft.com/office/drawing/2014/main" val="986180715"/>
                    </a:ext>
                  </a:extLst>
                </a:gridCol>
              </a:tblGrid>
              <a:tr h="747423">
                <a:tc>
                  <a:txBody>
                    <a:bodyPr/>
                    <a:lstStyle/>
                    <a:p>
                      <a:pPr algn="l"/>
                      <a:r>
                        <a:rPr lang="en-US" sz="36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Layer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Protocols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2078096"/>
                  </a:ext>
                </a:extLst>
              </a:tr>
              <a:tr h="1307989">
                <a:tc>
                  <a:txBody>
                    <a:bodyPr/>
                    <a:lstStyle/>
                    <a:p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Application Layer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HTTP, HTTPS, FTP, SMTP, DNS, Telnet, SSH, SNMP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7100958"/>
                  </a:ext>
                </a:extLst>
              </a:tr>
              <a:tr h="747423">
                <a:tc>
                  <a:txBody>
                    <a:bodyPr/>
                    <a:lstStyle/>
                    <a:p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Transport Layer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TCP, UDP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698463"/>
                  </a:ext>
                </a:extLst>
              </a:tr>
              <a:tr h="747423">
                <a:tc>
                  <a:txBody>
                    <a:bodyPr/>
                    <a:lstStyle/>
                    <a:p>
                      <a:r>
                        <a:rPr lang="en-US" sz="3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Internet Layer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IP, ICMP, ARP, IGMP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7668558"/>
                  </a:ext>
                </a:extLst>
              </a:tr>
              <a:tr h="747423">
                <a:tc>
                  <a:txBody>
                    <a:bodyPr/>
                    <a:lstStyle/>
                    <a:p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Network Access Layer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Ethernet, Wi-Fi, PPP, MAC Addresses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2838908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D74B5F05-612B-9103-1983-265A1130CE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0" y="446819"/>
            <a:ext cx="1126998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Key Protocols in the D.O.D. Model</a:t>
            </a:r>
          </a:p>
        </p:txBody>
      </p:sp>
    </p:spTree>
    <p:extLst>
      <p:ext uri="{BB962C8B-B14F-4D97-AF65-F5344CB8AC3E}">
        <p14:creationId xmlns:p14="http://schemas.microsoft.com/office/powerpoint/2010/main" val="322882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A2EB8-D053-01B7-2BA1-3CA1120F1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Advantages of the D.O.D. Model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4ACB04-0867-2A33-2B96-F8A9488503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>
              <a:buFont typeface="Wingdings" panose="05000000000000000000" pitchFamily="2" charset="2"/>
              <a:buChar char="q"/>
            </a:pPr>
            <a:r>
              <a:rPr lang="en-US" sz="48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Simplicity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Fewer layers make it easier to implement and understand.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8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Practicality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Designed for real-world use, especially in the context of the internet.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8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Flexibility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Supports a wide range of protocols and technologies.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8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Scalability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Adapts well to the growth of the internet and emerging technologies.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923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18195-CDBA-AD5E-F7D6-E885CD105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76200"/>
            <a:ext cx="10325100" cy="1096962"/>
          </a:xfrm>
        </p:spPr>
        <p:txBody>
          <a:bodyPr>
            <a:normAutofit fontScale="90000"/>
          </a:bodyPr>
          <a:lstStyle/>
          <a:p>
            <a:r>
              <a:rPr lang="en-US" sz="44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Real-World Applications of the D.O.D. Model</a:t>
            </a:r>
            <a:endParaRPr lang="en-US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5211C-9C5E-C63B-199F-C5A9981CF7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>
              <a:buFont typeface="Wingdings" panose="05000000000000000000" pitchFamily="2" charset="2"/>
              <a:buChar char="q"/>
            </a:pPr>
            <a:r>
              <a:rPr lang="en-US" sz="44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Internet Communication</a:t>
            </a:r>
            <a:r>
              <a:rPr lang="en-US" sz="44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The D.O.D. Model is the foundation of the internet, enabling global connectivity.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4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Network Design</a:t>
            </a:r>
            <a:r>
              <a:rPr lang="en-US" sz="44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Guides the development of protocols and devices.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4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Troubleshooting</a:t>
            </a:r>
            <a:r>
              <a:rPr lang="en-US" sz="44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Helps identify and resolve network issues by examining each layer.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45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72DE38E-F2C3-C609-AE59-3E81E37FC0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6183088"/>
              </p:ext>
            </p:extLst>
          </p:nvPr>
        </p:nvGraphicFramePr>
        <p:xfrm>
          <a:off x="281940" y="1219200"/>
          <a:ext cx="11292840" cy="5699760"/>
        </p:xfrm>
        <a:graphic>
          <a:graphicData uri="http://schemas.openxmlformats.org/drawingml/2006/table">
            <a:tbl>
              <a:tblPr/>
              <a:tblGrid>
                <a:gridCol w="3764280">
                  <a:extLst>
                    <a:ext uri="{9D8B030D-6E8A-4147-A177-3AD203B41FA5}">
                      <a16:colId xmlns:a16="http://schemas.microsoft.com/office/drawing/2014/main" val="3796212246"/>
                    </a:ext>
                  </a:extLst>
                </a:gridCol>
                <a:gridCol w="3764280">
                  <a:extLst>
                    <a:ext uri="{9D8B030D-6E8A-4147-A177-3AD203B41FA5}">
                      <a16:colId xmlns:a16="http://schemas.microsoft.com/office/drawing/2014/main" val="3171287278"/>
                    </a:ext>
                  </a:extLst>
                </a:gridCol>
                <a:gridCol w="3764280">
                  <a:extLst>
                    <a:ext uri="{9D8B030D-6E8A-4147-A177-3AD203B41FA5}">
                      <a16:colId xmlns:a16="http://schemas.microsoft.com/office/drawing/2014/main" val="3039651134"/>
                    </a:ext>
                  </a:extLst>
                </a:gridCol>
              </a:tblGrid>
              <a:tr h="633234">
                <a:tc>
                  <a:txBody>
                    <a:bodyPr/>
                    <a:lstStyle/>
                    <a:p>
                      <a:pPr algn="l"/>
                      <a:r>
                        <a:rPr lang="en-US" sz="3600" b="1" dirty="0">
                          <a:solidFill>
                            <a:srgbClr val="FF0000"/>
                          </a:solidFill>
                          <a:effectLst/>
                        </a:rPr>
                        <a:t>Layer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b="1" dirty="0">
                          <a:solidFill>
                            <a:srgbClr val="FF0000"/>
                          </a:solidFill>
                          <a:effectLst/>
                        </a:rPr>
                        <a:t>Function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</a:rPr>
                        <a:t>Protocols/Devices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56708"/>
                  </a:ext>
                </a:extLst>
              </a:tr>
              <a:tr h="1356930">
                <a:tc>
                  <a:txBody>
                    <a:bodyPr/>
                    <a:lstStyle/>
                    <a:p>
                      <a:r>
                        <a:rPr lang="en-US" sz="2800" b="1">
                          <a:effectLst/>
                        </a:rPr>
                        <a:t>Application</a:t>
                      </a:r>
                      <a:endParaRPr lang="en-US" sz="280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</a:rPr>
                        <a:t>Provides high-level protocols for applications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</a:rPr>
                        <a:t>HTTP, FTP, SMTP, DNS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5106890"/>
                  </a:ext>
                </a:extLst>
              </a:tr>
              <a:tr h="934774">
                <a:tc>
                  <a:txBody>
                    <a:bodyPr/>
                    <a:lstStyle/>
                    <a:p>
                      <a:r>
                        <a:rPr lang="en-US" sz="2800" b="1">
                          <a:effectLst/>
                        </a:rPr>
                        <a:t>Transport</a:t>
                      </a:r>
                      <a:endParaRPr lang="en-US" sz="280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</a:rPr>
                        <a:t>Ensures reliable data delivery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</a:rPr>
                        <a:t>TCP, UDP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2800184"/>
                  </a:ext>
                </a:extLst>
              </a:tr>
              <a:tr h="1356930">
                <a:tc>
                  <a:txBody>
                    <a:bodyPr/>
                    <a:lstStyle/>
                    <a:p>
                      <a:r>
                        <a:rPr lang="en-US" sz="2800" b="1">
                          <a:effectLst/>
                        </a:rPr>
                        <a:t>Internet</a:t>
                      </a:r>
                      <a:endParaRPr lang="en-US" sz="280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</a:rPr>
                        <a:t>Handles logical addressing and routing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</a:rPr>
                        <a:t>IP, ICMP, Routers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0834977"/>
                  </a:ext>
                </a:extLst>
              </a:tr>
              <a:tr h="1356930">
                <a:tc>
                  <a:txBody>
                    <a:bodyPr/>
                    <a:lstStyle/>
                    <a:p>
                      <a:r>
                        <a:rPr lang="en-US" sz="2800" b="1">
                          <a:effectLst/>
                        </a:rPr>
                        <a:t>Network Access</a:t>
                      </a:r>
                      <a:endParaRPr lang="en-US" sz="280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</a:rPr>
                        <a:t>Manages physical transmission and hardware addressing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</a:rPr>
                        <a:t>Ethernet, Wi-Fi, MAC Addresses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1636559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1C371B54-B2B1-8334-2B90-1AEC1A0B36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" y="255046"/>
            <a:ext cx="1129284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Summary of D.O.D. Layers</a:t>
            </a:r>
            <a:endParaRPr kumimoji="0" lang="en-US" altLang="en-US" sz="6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560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5D190E0-EB76-575B-A4C8-48AC63C67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8000" dirty="0"/>
              <a:t>Network Services</a:t>
            </a:r>
          </a:p>
        </p:txBody>
      </p:sp>
    </p:spTree>
    <p:extLst>
      <p:ext uri="{BB962C8B-B14F-4D97-AF65-F5344CB8AC3E}">
        <p14:creationId xmlns:p14="http://schemas.microsoft.com/office/powerpoint/2010/main" val="399786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BFB74-4E12-62C5-D609-834A9BE5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Network Services</a:t>
            </a:r>
            <a:endParaRPr lang="en-US" sz="4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FCF024-F063-783C-C328-EACD6F922A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Network services are essential components of modern networking that enable communication, resource sharing, and management across devices.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62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B9745-5B63-85FD-AD62-21D6CD5C9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NAT (Network Address Translation)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FB5D7E-4975-D197-26BC-647DE373B7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NAT is a technique used to map private IP addresses to a public IP address, allowing multiple devices on a local network to share a single public IP for internet access.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</a:pP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Conserves IPv4 addresses by allowing multiple devices to use one public IP.</a:t>
            </a:r>
          </a:p>
          <a:p>
            <a:pPr lvl="1" algn="l">
              <a:spcBef>
                <a:spcPts val="300"/>
              </a:spcBef>
            </a:pP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Enhances security by hiding internal IP addresses from external networks.</a:t>
            </a:r>
          </a:p>
        </p:txBody>
      </p:sp>
    </p:spTree>
    <p:extLst>
      <p:ext uri="{BB962C8B-B14F-4D97-AF65-F5344CB8AC3E}">
        <p14:creationId xmlns:p14="http://schemas.microsoft.com/office/powerpoint/2010/main" val="1389496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791E1-E386-3DD9-4D3D-482FB7AE1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500F44-E43C-7BA6-828F-478C42C515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Types of NAT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Static NAT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Maps a private IP address to a specific public IP address (one-to-one).</a:t>
            </a:r>
          </a:p>
          <a:p>
            <a:pPr lvl="1" algn="l">
              <a:spcBef>
                <a:spcPts val="300"/>
              </a:spcBef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Dynamic NAT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Maps private IP addresses to a pool of public IP addresses (many-to-many).</a:t>
            </a:r>
          </a:p>
          <a:p>
            <a:pPr lvl="1" algn="l">
              <a:spcBef>
                <a:spcPts val="300"/>
              </a:spcBef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PAT (Port Address Translation)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Maps multiple private IP addresses to a single public IP address using different ports (many-to-one).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 Case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Home routers, corporate networks, and ISPs use NAT to manage IP address allocation and improve security.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30655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124AA-192A-FE4B-69BD-768889727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DHCP (Dynamic Host Configuration Protocol)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74C94-6A77-572B-5D6A-837D30CB9C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l"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DHCP is a network management protocol used to automatically assign IP addresses and other network configuration parameters (e.g., subnet mask, default gateway, DNS server) to devices on a network.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Simplifies network administration by automating IP address allocation.</a:t>
            </a:r>
          </a:p>
          <a:p>
            <a:pPr lvl="1" algn="l">
              <a:spcBef>
                <a:spcPts val="300"/>
              </a:spcBef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Reduces manual configuration errors and IP conflicts.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739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56736-FE13-B411-5EB1-EF942E06A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How It Works</a:t>
            </a: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85E70C-4127-E5A8-2279-0D9B7D8B18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 algn="l">
              <a:spcBef>
                <a:spcPts val="300"/>
              </a:spcBef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DHCP Discover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The client broadcasts a request for an IP address.</a:t>
            </a:r>
          </a:p>
          <a:p>
            <a:pPr lvl="1" algn="l">
              <a:spcBef>
                <a:spcPts val="300"/>
              </a:spcBef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DHCP Offer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The DHCP server responds with an available IP address.</a:t>
            </a:r>
          </a:p>
          <a:p>
            <a:pPr lvl="1" algn="l">
              <a:spcBef>
                <a:spcPts val="300"/>
              </a:spcBef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DHCP Request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The client requests the offered IP address.</a:t>
            </a:r>
          </a:p>
          <a:p>
            <a:pPr lvl="1" algn="l">
              <a:spcBef>
                <a:spcPts val="300"/>
              </a:spcBef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DHCP Acknowledgment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The server confirms the allocation and provides additional configuration details.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517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CDC29-E217-9547-0BB9-97A32BFF5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Seven Layers of the OSI Model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41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4E0A8-7418-06E0-8A38-8777C5828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8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Components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5B5A0-F180-F0D8-7A7B-ADDAF3F957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 algn="l">
              <a:spcBef>
                <a:spcPts val="300"/>
              </a:spcBef>
            </a:pP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DHCP Server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Manages IP address allocation.</a:t>
            </a:r>
          </a:p>
          <a:p>
            <a:pPr lvl="1" algn="l">
              <a:spcBef>
                <a:spcPts val="300"/>
              </a:spcBef>
            </a:pP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DHCP Client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Requests and uses the assigned IP address.</a:t>
            </a:r>
          </a:p>
          <a:p>
            <a:pPr lvl="1" algn="l">
              <a:spcBef>
                <a:spcPts val="300"/>
              </a:spcBef>
            </a:pP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IP Lease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The duration for which an IP address is assigned to a client.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 Case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Used in home networks, offices, and large enterprises to manage IP addressing efficiently.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594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75BA0-59D2-15E6-DEBA-FB388B86F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DNS (Domain Name System)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558E3-03DA-5DD5-7FB6-2187E67A86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l"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DNS is a system that translates human-readable domain names (e.g., </a:t>
            </a:r>
            <a:r>
              <a:rPr lang="en-US" sz="3600" b="0" i="0" u="none" strike="noStrike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www.example.com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into machine-readable IP addresses (e.g., 192.168.1.1).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Simplifies access to websites and services by using memorable domain names instead of numeric IP addresses.</a:t>
            </a:r>
          </a:p>
          <a:p>
            <a:pPr lvl="1" algn="l">
              <a:spcBef>
                <a:spcPts val="300"/>
              </a:spcBef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Enables load balancing and fault tolerance by distributing requests across multiple servers.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95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1EB53-B76E-0563-9DE4-0632BCC9E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D98C0E-47B1-E804-DDE7-AB5D0FB4CE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48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How It Works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</a:pPr>
            <a:r>
              <a:rPr lang="en-US" sz="4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user enters a domain name in their browser.</a:t>
            </a:r>
          </a:p>
          <a:p>
            <a:pPr lvl="1" algn="l">
              <a:spcBef>
                <a:spcPts val="300"/>
              </a:spcBef>
            </a:pPr>
            <a:r>
              <a:rPr lang="en-US" sz="4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DNS resolver queries the DNS server to find the corresponding IP address.</a:t>
            </a:r>
          </a:p>
          <a:p>
            <a:pPr lvl="1" algn="l">
              <a:spcBef>
                <a:spcPts val="300"/>
              </a:spcBef>
            </a:pPr>
            <a:r>
              <a:rPr lang="en-US" sz="4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DNS server responds with the IP address, allowing the browser to connect to the website.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30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4B80E-28C3-DEEB-BA42-1CB952677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946C6E-717D-5F93-6FBC-0438E0100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Components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DNS Server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Stores domain name and IP address mappings.</a:t>
            </a:r>
          </a:p>
          <a:p>
            <a:pPr lvl="1" algn="l">
              <a:spcBef>
                <a:spcPts val="300"/>
              </a:spcBef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DNS Resolver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Queries the DNS server on behalf of the client.</a:t>
            </a:r>
          </a:p>
          <a:p>
            <a:pPr lvl="1" algn="l">
              <a:spcBef>
                <a:spcPts val="300"/>
              </a:spcBef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Root Servers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The top-level DNS servers that direct queries to the appropriate authoritative servers.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 Case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Essential for internet browsing, email delivery, and accessing online services.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37795-FF8E-B640-4808-F31CE58C9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Web Server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342DA3-E53E-5E84-2A45-AFC88FFD47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A web server is a software or hardware system that hosts and delivers web pages and applications to clients over the internet or an intranet.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</a:pP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Stores and serves website content (e.g., HTML, CSS, JavaScript, images).</a:t>
            </a:r>
          </a:p>
          <a:p>
            <a:pPr lvl="1" algn="l">
              <a:spcBef>
                <a:spcPts val="300"/>
              </a:spcBef>
            </a:pP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Processes client requests and sends responses using the HTTP/HTTPS protocol.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32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E6861-1C9D-1860-D96D-59A00FE6C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5E780-CEE8-DAC4-EF11-5D1C06E759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Key Features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Supports static and dynamic content.</a:t>
            </a:r>
          </a:p>
          <a:p>
            <a:pPr lvl="1" algn="l">
              <a:spcBef>
                <a:spcPts val="300"/>
              </a:spcBef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Handles multiple client requests simultaneously.</a:t>
            </a:r>
          </a:p>
          <a:p>
            <a:pPr lvl="1" algn="l">
              <a:spcBef>
                <a:spcPts val="300"/>
              </a:spcBef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Provides security features like SSL/TLS encryption.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Software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Apache, Nginx, Microsoft IIS.</a:t>
            </a:r>
          </a:p>
          <a:p>
            <a:pPr lvl="1" algn="l">
              <a:spcBef>
                <a:spcPts val="300"/>
              </a:spcBef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Hardware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Dedicated servers or cloud-based hosting platforms.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 Case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Hosting websites, web applications, and APIs.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9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D001E-E56C-7E2E-B733-45AA2505C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Mail Server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342AE-2289-AB56-7932-C0EAA173B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1540" y="1600200"/>
            <a:ext cx="10492740" cy="4572000"/>
          </a:xfrm>
        </p:spPr>
        <p:txBody>
          <a:bodyPr>
            <a:normAutofit fontScale="92500" lnSpcReduction="20000"/>
          </a:bodyPr>
          <a:lstStyle/>
          <a:p>
            <a:pPr algn="l">
              <a:buFont typeface="Wingdings" panose="05000000000000000000" pitchFamily="2" charset="2"/>
              <a:buChar char="q"/>
            </a:pPr>
            <a:r>
              <a:rPr lang="en-US" sz="32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mail server is a system that handles the sending, receiving, and storage of emails.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32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Manages email communication between users.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Stores emails until they are retrieved by the recipient.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32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Key Protocols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2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SMTP (Simple Mail Transfer Protocol)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Used for sending emails.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2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POP3 (Post Office Protocol)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Used for retrieving emails (deletes emails from the server after download).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2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IMAP (Internet Message Access Protocol)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Used for retrieving emails (keeps emails on the server).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240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FC34F-A599-97CB-9054-1201DC116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28E70-96AB-BA46-E263-80152C5846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Components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Mail Transfer Agent (MTA)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Handles email routing and delivery.</a:t>
            </a:r>
          </a:p>
          <a:p>
            <a:pPr lvl="1" algn="l">
              <a:spcBef>
                <a:spcPts val="300"/>
              </a:spcBef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Mail Delivery Agent (MDA)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Delivers emails to the recipient's mailbox.</a:t>
            </a:r>
          </a:p>
          <a:p>
            <a:pPr lvl="1" algn="l">
              <a:spcBef>
                <a:spcPts val="300"/>
              </a:spcBef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Mail User Agent (MUA)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The email client used by the user (e.g., Outlook, Gmail).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Microsoft Exchange, Postfix, </a:t>
            </a:r>
            <a:r>
              <a:rPr lang="en-US" sz="3600" b="0" i="0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Sendmail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 Case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Email communication in organizations and personal use.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8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1EE72-1FA5-8F34-2AC8-8F89B86A9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File and Print Server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432A6-A8AD-53BE-D575-C088B1EFE1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>
              <a:buFont typeface="Wingdings" panose="05000000000000000000" pitchFamily="2" charset="2"/>
              <a:buChar char="q"/>
            </a:pPr>
            <a:r>
              <a:rPr lang="en-US" sz="28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A file server stores and manages files, while a print server manages printers and print jobs in a network.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28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</a:pP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Centralizes file storage and printer management for multiple users.</a:t>
            </a:r>
          </a:p>
          <a:p>
            <a:pPr lvl="1" algn="l">
              <a:spcBef>
                <a:spcPts val="300"/>
              </a:spcBef>
            </a:pP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Enables resource sharing and collaboration.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28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Key Features</a:t>
            </a: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28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File Server</a:t>
            </a: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2" algn="l">
              <a:spcBef>
                <a:spcPts val="300"/>
              </a:spcBef>
            </a:pP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Provides shared access to files and folders.</a:t>
            </a:r>
          </a:p>
          <a:p>
            <a:pPr lvl="2" algn="l">
              <a:spcBef>
                <a:spcPts val="300"/>
              </a:spcBef>
            </a:pP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Manages user permissions and access control.</a:t>
            </a:r>
          </a:p>
          <a:p>
            <a:pPr lvl="1"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28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Print Server</a:t>
            </a: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2" algn="l">
              <a:spcBef>
                <a:spcPts val="300"/>
              </a:spcBef>
            </a:pP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Manages print queues and job scheduling.</a:t>
            </a:r>
          </a:p>
          <a:p>
            <a:pPr lvl="2" algn="l">
              <a:spcBef>
                <a:spcPts val="300"/>
              </a:spcBef>
            </a:pP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Allows multiple users to share a single printer.</a:t>
            </a:r>
          </a:p>
        </p:txBody>
      </p:sp>
    </p:spTree>
    <p:extLst>
      <p:ext uri="{BB962C8B-B14F-4D97-AF65-F5344CB8AC3E}">
        <p14:creationId xmlns:p14="http://schemas.microsoft.com/office/powerpoint/2010/main" val="20580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561DE-025D-8198-ACB8-6C7357997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213BB-38E2-ADA1-149A-ECD4F40FEE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48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r>
              <a:rPr lang="en-US" sz="48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</a:pPr>
            <a:r>
              <a:rPr lang="en-US" sz="48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File Server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Windows File Server, Samba (Linux).</a:t>
            </a:r>
          </a:p>
          <a:p>
            <a:pPr lvl="1" algn="l">
              <a:spcBef>
                <a:spcPts val="300"/>
              </a:spcBef>
            </a:pPr>
            <a:r>
              <a:rPr lang="en-US" sz="48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Print Server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CUPS (Common Unix Printing System), Windows Print Server.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8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 Case</a:t>
            </a:r>
            <a:r>
              <a:rPr lang="en-US" sz="48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Used in offices, schools, and organizations to share resources efficiently.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083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56ED50E-17F8-D457-EE75-CCD71C21C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8A07839-1396-5BB5-0F80-2B86F752E1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9600" b="1" dirty="0">
                <a:solidFill>
                  <a:srgbClr val="FF0000"/>
                </a:solidFill>
              </a:rPr>
              <a:t>A</a:t>
            </a:r>
            <a:r>
              <a:rPr lang="en-US" sz="9600" dirty="0"/>
              <a:t>ll </a:t>
            </a:r>
            <a:r>
              <a:rPr lang="en-US" sz="9600" b="1" dirty="0">
                <a:solidFill>
                  <a:srgbClr val="FF0000"/>
                </a:solidFill>
              </a:rPr>
              <a:t>P</a:t>
            </a:r>
            <a:r>
              <a:rPr lang="en-US" sz="9600" dirty="0"/>
              <a:t>eople </a:t>
            </a:r>
            <a:r>
              <a:rPr lang="en-US" sz="9600" b="1" dirty="0">
                <a:solidFill>
                  <a:srgbClr val="FF0000"/>
                </a:solidFill>
              </a:rPr>
              <a:t>S</a:t>
            </a:r>
            <a:r>
              <a:rPr lang="en-US" sz="9600" dirty="0"/>
              <a:t>eem </a:t>
            </a:r>
            <a:r>
              <a:rPr lang="en-US" sz="9600" b="1" dirty="0">
                <a:solidFill>
                  <a:srgbClr val="FF0000"/>
                </a:solidFill>
              </a:rPr>
              <a:t>T</a:t>
            </a:r>
            <a:r>
              <a:rPr lang="en-US" sz="9600" dirty="0"/>
              <a:t>o </a:t>
            </a:r>
            <a:r>
              <a:rPr lang="en-US" sz="9600" b="1" dirty="0">
                <a:solidFill>
                  <a:srgbClr val="FF0000"/>
                </a:solidFill>
              </a:rPr>
              <a:t>N</a:t>
            </a:r>
            <a:r>
              <a:rPr lang="en-US" sz="9600" dirty="0"/>
              <a:t>eed </a:t>
            </a:r>
            <a:r>
              <a:rPr lang="en-US" sz="9600" b="1" dirty="0">
                <a:solidFill>
                  <a:srgbClr val="FF0000"/>
                </a:solidFill>
              </a:rPr>
              <a:t>D</a:t>
            </a:r>
            <a:r>
              <a:rPr lang="en-US" sz="9600" dirty="0"/>
              <a:t>ata </a:t>
            </a:r>
            <a:r>
              <a:rPr lang="en-US" sz="9600" b="1" dirty="0">
                <a:solidFill>
                  <a:srgbClr val="FF0000"/>
                </a:solidFill>
              </a:rPr>
              <a:t>P</a:t>
            </a:r>
            <a:r>
              <a:rPr lang="en-US" sz="9600" dirty="0"/>
              <a:t>rocessing</a:t>
            </a:r>
          </a:p>
        </p:txBody>
      </p:sp>
    </p:spTree>
    <p:extLst>
      <p:ext uri="{BB962C8B-B14F-4D97-AF65-F5344CB8AC3E}">
        <p14:creationId xmlns:p14="http://schemas.microsoft.com/office/powerpoint/2010/main" val="3507370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B1B84-BD88-2AE2-AFB9-C75764AC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Other Examples of Network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3B5F87-A711-59B2-3B94-0DC61D3BF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4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FTP (File Transfer Protocol) </a:t>
            </a:r>
            <a:r>
              <a:rPr lang="en-US" sz="44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Enables file sharing and transfer.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VoIP (Voice over IP)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Supports voice calls over the internet.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VPN (Virtual Private Network)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Ensures secure remote access.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Cloud Services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Provides online storage, computing, and application hosting.</a:t>
            </a:r>
          </a:p>
        </p:txBody>
      </p:sp>
    </p:spTree>
    <p:extLst>
      <p:ext uri="{BB962C8B-B14F-4D97-AF65-F5344CB8AC3E}">
        <p14:creationId xmlns:p14="http://schemas.microsoft.com/office/powerpoint/2010/main" val="604027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F83D5EA-D508-0119-6656-6ADADC27DF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585534"/>
              </p:ext>
            </p:extLst>
          </p:nvPr>
        </p:nvGraphicFramePr>
        <p:xfrm>
          <a:off x="209550" y="1097280"/>
          <a:ext cx="11772900" cy="5760720"/>
        </p:xfrm>
        <a:graphic>
          <a:graphicData uri="http://schemas.openxmlformats.org/drawingml/2006/table">
            <a:tbl>
              <a:tblPr/>
              <a:tblGrid>
                <a:gridCol w="3924300">
                  <a:extLst>
                    <a:ext uri="{9D8B030D-6E8A-4147-A177-3AD203B41FA5}">
                      <a16:colId xmlns:a16="http://schemas.microsoft.com/office/drawing/2014/main" val="3262019839"/>
                    </a:ext>
                  </a:extLst>
                </a:gridCol>
                <a:gridCol w="3924300">
                  <a:extLst>
                    <a:ext uri="{9D8B030D-6E8A-4147-A177-3AD203B41FA5}">
                      <a16:colId xmlns:a16="http://schemas.microsoft.com/office/drawing/2014/main" val="836111429"/>
                    </a:ext>
                  </a:extLst>
                </a:gridCol>
                <a:gridCol w="3924300">
                  <a:extLst>
                    <a:ext uri="{9D8B030D-6E8A-4147-A177-3AD203B41FA5}">
                      <a16:colId xmlns:a16="http://schemas.microsoft.com/office/drawing/2014/main" val="526383557"/>
                    </a:ext>
                  </a:extLst>
                </a:gridCol>
              </a:tblGrid>
              <a:tr h="769131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</a:rPr>
                        <a:t>Service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</a:rPr>
                        <a:t>Purpose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</a:rPr>
                        <a:t>Key Protocols/Components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480962"/>
                  </a:ext>
                </a:extLst>
              </a:tr>
              <a:tr h="769131">
                <a:tc>
                  <a:txBody>
                    <a:bodyPr/>
                    <a:lstStyle/>
                    <a:p>
                      <a:r>
                        <a:rPr lang="en-US" sz="2400" b="1">
                          <a:effectLst/>
                        </a:rPr>
                        <a:t>NAT</a:t>
                      </a:r>
                      <a:endParaRPr lang="en-US" sz="240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effectLst/>
                        </a:rPr>
                        <a:t>Maps private IPs to a public IP for internet access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2400">
                          <a:effectLst/>
                        </a:rPr>
                        <a:t>Static NAT, Dynamic NAT, PAT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4484021"/>
                  </a:ext>
                </a:extLst>
              </a:tr>
              <a:tr h="769131">
                <a:tc>
                  <a:txBody>
                    <a:bodyPr/>
                    <a:lstStyle/>
                    <a:p>
                      <a:r>
                        <a:rPr lang="en-US" sz="2400" b="1">
                          <a:effectLst/>
                        </a:rPr>
                        <a:t>DHCP</a:t>
                      </a:r>
                      <a:endParaRPr lang="en-US" sz="240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</a:rPr>
                        <a:t>Automates IP address allocation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</a:rPr>
                        <a:t>DHCP Server, IP Lease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9721090"/>
                  </a:ext>
                </a:extLst>
              </a:tr>
              <a:tr h="769131">
                <a:tc>
                  <a:txBody>
                    <a:bodyPr/>
                    <a:lstStyle/>
                    <a:p>
                      <a:r>
                        <a:rPr lang="en-US" sz="2400" b="1">
                          <a:effectLst/>
                        </a:rPr>
                        <a:t>DNS</a:t>
                      </a:r>
                      <a:endParaRPr lang="en-US" sz="240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</a:rPr>
                        <a:t>Translates domain names to IP addresses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</a:rPr>
                        <a:t>DNS Server, DNS Resolver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535359"/>
                  </a:ext>
                </a:extLst>
              </a:tr>
              <a:tr h="769131">
                <a:tc>
                  <a:txBody>
                    <a:bodyPr/>
                    <a:lstStyle/>
                    <a:p>
                      <a:r>
                        <a:rPr lang="en-US" sz="2400" b="1" dirty="0">
                          <a:effectLst/>
                        </a:rPr>
                        <a:t>Web Server</a:t>
                      </a:r>
                      <a:endParaRPr lang="en-US" sz="2400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</a:rPr>
                        <a:t>Hosts and delivers web content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</a:rPr>
                        <a:t>HTTP/HTTPS, Apache, Nginx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7058927"/>
                  </a:ext>
                </a:extLst>
              </a:tr>
              <a:tr h="769131">
                <a:tc>
                  <a:txBody>
                    <a:bodyPr/>
                    <a:lstStyle/>
                    <a:p>
                      <a:r>
                        <a:rPr lang="en-US" sz="2400" b="1">
                          <a:effectLst/>
                        </a:rPr>
                        <a:t>Mail Server</a:t>
                      </a:r>
                      <a:endParaRPr lang="en-US" sz="240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</a:rPr>
                        <a:t>Manages email communication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</a:rPr>
                        <a:t>SMTP, POP3, IMAP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0289063"/>
                  </a:ext>
                </a:extLst>
              </a:tr>
              <a:tr h="769131">
                <a:tc>
                  <a:txBody>
                    <a:bodyPr/>
                    <a:lstStyle/>
                    <a:p>
                      <a:r>
                        <a:rPr lang="en-US" sz="2400" b="1">
                          <a:effectLst/>
                        </a:rPr>
                        <a:t>File and Print Server</a:t>
                      </a:r>
                      <a:endParaRPr lang="en-US" sz="240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</a:rPr>
                        <a:t>Centralizes file storage and printer management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effectLst/>
                        </a:rPr>
                        <a:t>Samba, CUPS, Windows File Server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973878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1364085F-CC46-0BD6-3CC3-AE78A7872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450" y="171839"/>
            <a:ext cx="110871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Summary of Network Services</a:t>
            </a:r>
            <a:endParaRPr kumimoji="0" lang="en-US" altLang="en-US" sz="5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39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E85E7-B058-78D6-BD60-500AE831B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Importance of Network Services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38-055F-59DA-83D4-BD732135F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8660" y="1600200"/>
            <a:ext cx="10927080" cy="4830580"/>
          </a:xfrm>
        </p:spPr>
        <p:txBody>
          <a:bodyPr>
            <a:normAutofit fontScale="92500" lnSpcReduction="20000"/>
          </a:bodyPr>
          <a:lstStyle/>
          <a:p>
            <a:pPr algn="l">
              <a:buFont typeface="Wingdings" panose="05000000000000000000" pitchFamily="2" charset="2"/>
              <a:buChar char="q"/>
            </a:pP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Communication: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Enables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exchange between devices.</a:t>
            </a:r>
            <a:endParaRPr lang="en-US" sz="3600" b="1" i="0" dirty="0">
              <a:solidFill>
                <a:srgbClr val="40404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Efficiency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Automates tasks like IP address allocation and domain name resolution.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Resource Sharing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Enables shared access to files, printers, and applications.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Scalability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Supports the growth of networks and user demands.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Security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Provides authentication, encryption, and access control. 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Remote Access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Supports remote connections for users and applications.</a:t>
            </a:r>
          </a:p>
        </p:txBody>
      </p:sp>
    </p:spTree>
    <p:extLst>
      <p:ext uri="{BB962C8B-B14F-4D97-AF65-F5344CB8AC3E}">
        <p14:creationId xmlns:p14="http://schemas.microsoft.com/office/powerpoint/2010/main" val="3975578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90315-F903-C6C9-276C-DAB334738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dirty="0"/>
              <a:t>Activity/Assignment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4BBDE-735D-0CCC-69D3-8953494121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marR="0" lvl="0" indent="-342900" algn="l">
              <a:buFont typeface="Wingdings" panose="05000000000000000000" pitchFamily="2" charset="2"/>
              <a:buChar char=""/>
            </a:pPr>
            <a:r>
              <a:rPr lang="en-US" sz="7200" i="1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Map different networking protocols to corresponding OSI model layers.</a:t>
            </a:r>
            <a:endParaRPr lang="en-US" sz="7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7200" i="1" kern="0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Analyze and compare OSI and TCP/IP models.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68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8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288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Network Layer of OSI Model (Layer-3) - Networkwalks Academy">
            <a:extLst>
              <a:ext uri="{FF2B5EF4-FFF2-40B4-BE49-F238E27FC236}">
                <a16:creationId xmlns:a16="http://schemas.microsoft.com/office/drawing/2014/main" id="{D47548F0-3563-1231-7497-8354EC0F54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469" y="284813"/>
            <a:ext cx="10106181" cy="645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27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Open Systems Interconnection model (OSI model) - Semiconductor Engineering">
            <a:extLst>
              <a:ext uri="{FF2B5EF4-FFF2-40B4-BE49-F238E27FC236}">
                <a16:creationId xmlns:a16="http://schemas.microsoft.com/office/drawing/2014/main" id="{8A490DA6-6BA7-85A0-E2B5-E807D14E8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" y="331025"/>
            <a:ext cx="11603511" cy="652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244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32F9D-B257-3CD8-9DA5-4320D1CAB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Physical Layer (Layer 1</a:t>
            </a:r>
            <a:r>
              <a:rPr lang="en-US" sz="6000" b="1" dirty="0">
                <a:solidFill>
                  <a:srgbClr val="404040"/>
                </a:solidFill>
                <a:latin typeface="Inter"/>
                <a:cs typeface="Times New Roman" panose="02020603050405020304" pitchFamily="18" charset="0"/>
              </a:rPr>
              <a:t>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85CD9-CBA1-D553-DC85-29A092E8DA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2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Function: 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Deals with the physical connection between devices and the transmission of raw bit streams over a physical medium.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32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Responsibilities</a:t>
            </a:r>
            <a:endParaRPr lang="en-US" sz="3200" b="0" i="0" dirty="0">
              <a:solidFill>
                <a:srgbClr val="40404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Transmits bits (0s and 1s) over cables, radio waves, or fiber optics.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Defines physical characteristics like cables, connectors, and signal types.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Handles voltage levels, data rates, and physical topology (e.g., bus, star, ring).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2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Ethernet cables, fiber optics, hubs, repeaters.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932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03431380.potx" id="{B573BD99-E105-4D2A-964B-B901A176567A}" vid="{B1D363B9-18DE-4874-9E2B-FD69B5C6548D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CDDBB83-77C1-4099-A0AA-289882E745E2}">
  <ds:schemaRefs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987</TotalTime>
  <Words>3165</Words>
  <Application>Microsoft Office PowerPoint</Application>
  <PresentationFormat>Widescreen</PresentationFormat>
  <Paragraphs>337</Paragraphs>
  <Slides>64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1" baseType="lpstr">
      <vt:lpstr>Arial</vt:lpstr>
      <vt:lpstr>Euphemia</vt:lpstr>
      <vt:lpstr>Inter</vt:lpstr>
      <vt:lpstr>Plantagenet Cherokee</vt:lpstr>
      <vt:lpstr>Times New Roman</vt:lpstr>
      <vt:lpstr>Wingdings</vt:lpstr>
      <vt:lpstr>Academic Literature 16x9</vt:lpstr>
      <vt:lpstr>Network Protocols/standards and Services</vt:lpstr>
      <vt:lpstr>Network standards</vt:lpstr>
      <vt:lpstr>Importance of Network Standards</vt:lpstr>
      <vt:lpstr>The OSI Model</vt:lpstr>
      <vt:lpstr>The Seven Layers of the OSI Model</vt:lpstr>
      <vt:lpstr>PowerPoint Presentation</vt:lpstr>
      <vt:lpstr>PowerPoint Presentation</vt:lpstr>
      <vt:lpstr>PowerPoint Presentation</vt:lpstr>
      <vt:lpstr>1. Physical Layer (Layer 1)</vt:lpstr>
      <vt:lpstr>2. Data Link Layer (Layer 2)</vt:lpstr>
      <vt:lpstr>PowerPoint Presentation</vt:lpstr>
      <vt:lpstr>3. Network Layer (Layer 3)</vt:lpstr>
      <vt:lpstr>4. Transport Layer (Layer 4)</vt:lpstr>
      <vt:lpstr>PowerPoint Presentation</vt:lpstr>
      <vt:lpstr>5. Session Layer (Layer 5)</vt:lpstr>
      <vt:lpstr>6. Presentation Layer (Layer 6)</vt:lpstr>
      <vt:lpstr>7. Application Layer (Layer 7)</vt:lpstr>
      <vt:lpstr>How Data Flows Through the OSI Model</vt:lpstr>
      <vt:lpstr>PowerPoint Presentation</vt:lpstr>
      <vt:lpstr>PowerPoint Presentation</vt:lpstr>
      <vt:lpstr>PowerPoint Presentation</vt:lpstr>
      <vt:lpstr>1. Encapsulation</vt:lpstr>
      <vt:lpstr>2. Decapsulation</vt:lpstr>
      <vt:lpstr>Advantages of the OSI Model</vt:lpstr>
      <vt:lpstr>Real-World Applications of the OSI Model</vt:lpstr>
      <vt:lpstr>PowerPoint Presentation</vt:lpstr>
      <vt:lpstr>D.O.D. Model (TCP/IP Model)</vt:lpstr>
      <vt:lpstr>D.O.D. Model (TCP/IP Model)</vt:lpstr>
      <vt:lpstr>PowerPoint Presentation</vt:lpstr>
      <vt:lpstr>PowerPoint Presentation</vt:lpstr>
      <vt:lpstr>1. Network Access Layer (Layer 1)</vt:lpstr>
      <vt:lpstr>2. Internet Layer (Layer 2)</vt:lpstr>
      <vt:lpstr>PowerPoint Presentation</vt:lpstr>
      <vt:lpstr>3. Transport Layer (Layer 3)</vt:lpstr>
      <vt:lpstr>PowerPoint Presentation</vt:lpstr>
      <vt:lpstr>4. Application Layer (Layer 4)</vt:lpstr>
      <vt:lpstr>PowerPoint Presentation</vt:lpstr>
      <vt:lpstr>How Data Flows Through the D.O.D. Model</vt:lpstr>
      <vt:lpstr>PowerPoint Presentation</vt:lpstr>
      <vt:lpstr>PowerPoint Presentation</vt:lpstr>
      <vt:lpstr>Advantages of the D.O.D. Model</vt:lpstr>
      <vt:lpstr>Real-World Applications of the D.O.D. Model</vt:lpstr>
      <vt:lpstr>PowerPoint Presentation</vt:lpstr>
      <vt:lpstr>Network Services</vt:lpstr>
      <vt:lpstr>Network Services</vt:lpstr>
      <vt:lpstr>1. NAT (Network Address Translation)</vt:lpstr>
      <vt:lpstr>PowerPoint Presentation</vt:lpstr>
      <vt:lpstr>2. DHCP (Dynamic Host Configuration Protocol)</vt:lpstr>
      <vt:lpstr>How It Works</vt:lpstr>
      <vt:lpstr>Components</vt:lpstr>
      <vt:lpstr>3. DNS (Domain Name System)</vt:lpstr>
      <vt:lpstr>PowerPoint Presentation</vt:lpstr>
      <vt:lpstr>PowerPoint Presentation</vt:lpstr>
      <vt:lpstr>4. Web Server</vt:lpstr>
      <vt:lpstr>PowerPoint Presentation</vt:lpstr>
      <vt:lpstr>5. Mail Server</vt:lpstr>
      <vt:lpstr>PowerPoint Presentation</vt:lpstr>
      <vt:lpstr>6. File and Print Server</vt:lpstr>
      <vt:lpstr>PowerPoint Presentation</vt:lpstr>
      <vt:lpstr>Other Examples of Network Services</vt:lpstr>
      <vt:lpstr>PowerPoint Presentation</vt:lpstr>
      <vt:lpstr>Importance of Network Services</vt:lpstr>
      <vt:lpstr>Activity/Assignment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Benedict Solvent</dc:creator>
  <cp:lastModifiedBy>Benedict Solvent</cp:lastModifiedBy>
  <cp:revision>260</cp:revision>
  <dcterms:created xsi:type="dcterms:W3CDTF">2024-07-25T05:51:55Z</dcterms:created>
  <dcterms:modified xsi:type="dcterms:W3CDTF">2026-02-20T10:52:32Z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