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9"/>
  </p:notesMasterIdLst>
  <p:handoutMasterIdLst>
    <p:handoutMasterId r:id="rId70"/>
  </p:handoutMasterIdLst>
  <p:sldIdLst>
    <p:sldId id="256" r:id="rId5"/>
    <p:sldId id="359" r:id="rId6"/>
    <p:sldId id="360" r:id="rId7"/>
    <p:sldId id="303" r:id="rId8"/>
    <p:sldId id="304" r:id="rId9"/>
    <p:sldId id="365" r:id="rId10"/>
    <p:sldId id="363" r:id="rId11"/>
    <p:sldId id="325" r:id="rId12"/>
    <p:sldId id="305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08" r:id="rId21"/>
    <p:sldId id="315" r:id="rId22"/>
    <p:sldId id="326" r:id="rId23"/>
    <p:sldId id="364" r:id="rId24"/>
    <p:sldId id="324" r:id="rId25"/>
    <p:sldId id="316" r:id="rId26"/>
    <p:sldId id="317" r:id="rId27"/>
    <p:sldId id="318" r:id="rId28"/>
    <p:sldId id="319" r:id="rId29"/>
    <p:sldId id="320" r:id="rId30"/>
    <p:sldId id="331" r:id="rId31"/>
    <p:sldId id="321" r:id="rId32"/>
    <p:sldId id="340" r:id="rId33"/>
    <p:sldId id="339" r:id="rId34"/>
    <p:sldId id="332" r:id="rId35"/>
    <p:sldId id="333" r:id="rId36"/>
    <p:sldId id="322" r:id="rId37"/>
    <p:sldId id="327" r:id="rId38"/>
    <p:sldId id="328" r:id="rId39"/>
    <p:sldId id="329" r:id="rId40"/>
    <p:sldId id="330" r:id="rId41"/>
    <p:sldId id="323" r:id="rId42"/>
    <p:sldId id="334" r:id="rId43"/>
    <p:sldId id="335" r:id="rId44"/>
    <p:sldId id="337" r:id="rId45"/>
    <p:sldId id="306" r:id="rId46"/>
    <p:sldId id="338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3" r:id="rId59"/>
    <p:sldId id="354" r:id="rId60"/>
    <p:sldId id="356" r:id="rId61"/>
    <p:sldId id="357" r:id="rId62"/>
    <p:sldId id="355" r:id="rId63"/>
    <p:sldId id="361" r:id="rId64"/>
    <p:sldId id="352" r:id="rId65"/>
    <p:sldId id="358" r:id="rId66"/>
    <p:sldId id="362" r:id="rId67"/>
    <p:sldId id="261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 showGuides="1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2/20/2026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40327" y="2292094"/>
            <a:ext cx="8491132" cy="2219691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cap="none" dirty="0"/>
              <a:t>Network Protocols/standards and Services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69202" y="4511785"/>
            <a:ext cx="5734050" cy="955565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Topic 4 and 5</a:t>
            </a:r>
          </a:p>
          <a:p>
            <a:pPr algn="ctr"/>
            <a:endParaRPr lang="en-US" sz="4400" dirty="0"/>
          </a:p>
        </p:txBody>
      </p:sp>
      <p:pic>
        <p:nvPicPr>
          <p:cNvPr id="11266" name="Picture 2" descr="Network standards and protocols — Ada ...">
            <a:extLst>
              <a:ext uri="{FF2B5EF4-FFF2-40B4-BE49-F238E27FC236}">
                <a16:creationId xmlns:a16="http://schemas.microsoft.com/office/drawing/2014/main" id="{57B04B4A-4353-ED20-11DE-FF5B31BE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80" y="1600200"/>
            <a:ext cx="361188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ACBD-481B-8992-76F6-366BDCC5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19" y="137319"/>
            <a:ext cx="10468362" cy="1096962"/>
          </a:xfrm>
        </p:spPr>
        <p:txBody>
          <a:bodyPr>
            <a:normAutofit fontScale="90000"/>
          </a:bodyPr>
          <a:lstStyle/>
          <a:p>
            <a:r>
              <a:rPr lang="en-US" sz="7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Data Link Layer (Layer 2)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C36E-2A5B-C54D-F338-5B6E56143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200"/>
            <a:ext cx="10468361" cy="45720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Ensures reliable data transfer across the physical link and handles error detection and correction.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43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Packages data into </a:t>
            </a: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transmission.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MAC (Media Access Control) addressing for device identification.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Implements error detection using techniques like CRC (Cyclic Redundancy Check).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Manages flow control to prevent overwhelming the receiver.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AC73-DE0D-B790-CA92-DE5E5067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D799-2CAE-54EE-3B77-3861A5BF2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Sub-layers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 Layer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Controls how devices access the medium.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LLC (Logical Link Control) Layer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Manages error checking and frame synchronization.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Switches, bridges, Ethernet protocols.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0EDE-22E7-B1A4-9110-57101E04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Network Layer (Layer 3)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AC2E7-DB25-C3B7-9022-DADEF4F47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spcBef>
                <a:spcPts val="300"/>
              </a:spcBef>
              <a:buNone/>
            </a:pPr>
            <a:r>
              <a:rPr lang="en-US" sz="43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Manages device addressing, routing, and packet forwarding between different networks.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Assigns logical addresses (e.g., IP addresses) to devices.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best path for data delivery using routing protocols.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Fragments and reassembles packets for transmission.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Routers, IP (Internet Protocol), ICMP (Internet Control Message Protocol).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6DF5-0CF0-7644-3DD2-02372879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Transport Layer (Layer 4)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F832-19B5-BF14-A3A1-F3648E2F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spcBef>
                <a:spcPts val="300"/>
              </a:spcBef>
              <a:buNone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Ensures reliable, end-to-end communication and data integrity.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Segments data into smaller units called </a:t>
            </a: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(TCP) or </a:t>
            </a: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datagrams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(UDP).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error recovery, flow control, and retransmission of lost packets.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Establishes, maintains, and terminates connections (e.g., TCP three-way handshake).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85DB-AAF2-8231-D524-C9AD7791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6B397-04A3-FE9C-7825-D685DA89B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TCP (Transmission Control Protocol)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Reliable, connection-oriented.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UDP (User Datagram Protocol)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Unreliable, connectionless.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TCP, UDP, SCTP (Stream Control Transmission Protocol).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EFB1-E874-3114-0F74-D3487A59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6200"/>
            <a:ext cx="10285482" cy="1096962"/>
          </a:xfrm>
        </p:spPr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Session Layer (Layer 5)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A69C-C224-CAED-E4A5-BD4179B6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Manages sessions (connections) between applications.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Establishes, maintains, and terminates communication sessions.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Synchronizes data exchange and manages dialog control (e.g., half-duplex, full-duplex).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Handles session recovery in case of interruptions.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NetBIOS, RPC (Remote Procedure Call), PPTP (Point-to-Point Tunneling Protocol).</a:t>
            </a:r>
          </a:p>
        </p:txBody>
      </p:sp>
    </p:spTree>
    <p:extLst>
      <p:ext uri="{BB962C8B-B14F-4D97-AF65-F5344CB8AC3E}">
        <p14:creationId xmlns:p14="http://schemas.microsoft.com/office/powerpoint/2010/main" val="37909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F0CB4-E378-64A4-F98F-6F7B07ED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10399782" cy="1096962"/>
          </a:xfrm>
        </p:spPr>
        <p:txBody>
          <a:bodyPr>
            <a:normAutofit fontScale="90000"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Presentation Layer (Layer 6)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359F-9C5F-DFD6-E372-36D985BC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Translates data into a format the application layer can understand.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Handles data encryption, decryption, and compression.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Translates between different data formats (e.g., ASCII to Unicode).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Ensures data is presented correctly to the application layer.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SSL/TLS (encryption), JPEG, MPEG, GIF (data formatting).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7FB5-6D3B-131B-0BA6-98E88E1E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Application Layer (Layer 7)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CD9AA-ACBA-86B1-3296-A64845806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network services directly to end-user applications.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Enables communication between software applications and the network.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protocols for specific services like email, file transfer, and web browsing.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HTTP/HTTPS (web browsing), FTP (file transfer), SMTP (email), DNS (domain name resolution).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6549-E2D9-0BC9-E09D-4D1C1292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Data Flows Through the OSI Model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CF1AAC-D8A2-181E-5A22-6493B51F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26" y="275444"/>
            <a:ext cx="8004747" cy="63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99DD-17A7-5A19-027B-0D176716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standards</a:t>
            </a:r>
            <a:endParaRPr lang="en-US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80BE-E858-7E1A-DE70-622751E7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standards are a set of rules, protocols, and guidelines that define how devices communicate and interact within a network.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standards ensure interoperability, compatibility, and reliability of network components, regardless of the manufacturer.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 MODEL and DOD(TCP/IP)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OSI model?">
            <a:extLst>
              <a:ext uri="{FF2B5EF4-FFF2-40B4-BE49-F238E27FC236}">
                <a16:creationId xmlns:a16="http://schemas.microsoft.com/office/drawing/2014/main" id="{A3786826-D9AD-7AC1-30AB-002A9194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1" y="400172"/>
            <a:ext cx="11034818" cy="60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7 OSI Layers: The Building Blocks of Networking | 7 Layers of OSI">
            <a:extLst>
              <a:ext uri="{FF2B5EF4-FFF2-40B4-BE49-F238E27FC236}">
                <a16:creationId xmlns:a16="http://schemas.microsoft.com/office/drawing/2014/main" id="{9847050C-AA7E-8911-869C-AA1804821E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ow data is moved through different layers of OSI model at sending and  receiving computers">
            <a:extLst>
              <a:ext uri="{FF2B5EF4-FFF2-40B4-BE49-F238E27FC236}">
                <a16:creationId xmlns:a16="http://schemas.microsoft.com/office/drawing/2014/main" id="{97E12FE5-CB33-4C83-CAE6-4F322F3F8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F9B089B4-B4C2-F80B-62D6-AE13122E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1" y="348376"/>
            <a:ext cx="10381418" cy="61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2C1A-432E-6A45-B039-B09425C3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Encapsulation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EF0D0-5734-F88F-A6DB-ECA8136A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moves down the OSI layers from the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Layer to the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Layer.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layer adds its own header (and sometimes trailer) to the data, creating a Protocol Data Unit (PDU).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Layer: Data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 Layer: Segment (TCP) or Datagram (UDP)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Layer: Packet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Link Layer: Frame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Layer: Bits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9C4D-0173-F3EE-E925-6E52CE3A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Decapsulation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A5DC2-1BB9-94A3-0802-E537A8CE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5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the receiving end, data moves up the OSI layers from the Physical Layer to the Application Layer.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5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layer removes its header and processes the data before passing it to the next layer.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8AA1-E49C-E26C-A73F-2C577935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the OSI Model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B6FE2-6099-BE53-2677-C7295DE60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Provides a universal framework for network communication.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Ensures devices from different vendors can work together.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Modularity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Each layer operates independently, simplifying troubleshooting and development.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Allows networks to grow and adapt to new technologies.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EC7E-A736-4DBA-1023-3CC46C0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Real-World Applications of the OSI Model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F0C2-6772-C1C9-D7CA-A0E2CABF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Helps identify and isolate network issues by examining each layer.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Design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Guides the development of protocols and devices.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Serves as a foundational concept for understanding networking.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CF9A94-B8F1-290A-9373-A499C5BD4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05195"/>
              </p:ext>
            </p:extLst>
          </p:nvPr>
        </p:nvGraphicFramePr>
        <p:xfrm>
          <a:off x="548640" y="640080"/>
          <a:ext cx="11269980" cy="5852160"/>
        </p:xfrm>
        <a:graphic>
          <a:graphicData uri="http://schemas.openxmlformats.org/drawingml/2006/table">
            <a:tbl>
              <a:tblPr/>
              <a:tblGrid>
                <a:gridCol w="3756660">
                  <a:extLst>
                    <a:ext uri="{9D8B030D-6E8A-4147-A177-3AD203B41FA5}">
                      <a16:colId xmlns:a16="http://schemas.microsoft.com/office/drawing/2014/main" val="1835142708"/>
                    </a:ext>
                  </a:extLst>
                </a:gridCol>
                <a:gridCol w="3756660">
                  <a:extLst>
                    <a:ext uri="{9D8B030D-6E8A-4147-A177-3AD203B41FA5}">
                      <a16:colId xmlns:a16="http://schemas.microsoft.com/office/drawing/2014/main" val="1099496775"/>
                    </a:ext>
                  </a:extLst>
                </a:gridCol>
                <a:gridCol w="3756660">
                  <a:extLst>
                    <a:ext uri="{9D8B030D-6E8A-4147-A177-3AD203B41FA5}">
                      <a16:colId xmlns:a16="http://schemas.microsoft.com/office/drawing/2014/main" val="2224921761"/>
                    </a:ext>
                  </a:extLst>
                </a:gridCol>
              </a:tblGrid>
              <a:tr h="381405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Protocols/Devices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022540"/>
                  </a:ext>
                </a:extLst>
              </a:tr>
              <a:tr h="667459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Provides network services to applications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HTTP, FTP, SMTP, DNS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295097"/>
                  </a:ext>
                </a:extLst>
              </a:tr>
              <a:tr h="66745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Translates, encrypts, and compresses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SSL/TLS, JPEG, MPEG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344905"/>
                  </a:ext>
                </a:extLst>
              </a:tr>
              <a:tr h="66745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Manages communication sessions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NetBIOS, RPC, PPTP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32357"/>
                  </a:ext>
                </a:extLst>
              </a:tr>
              <a:tr h="381405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Ensures reliable data delivery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TCP, UDP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448555"/>
                  </a:ext>
                </a:extLst>
              </a:tr>
              <a:tr h="667459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Handles addressing and routing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IP, ICMP, Routers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916313"/>
                  </a:ext>
                </a:extLst>
              </a:tr>
              <a:tr h="667459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Link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Manages frame transmission and error detection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Ethernet, Switches, MAC Addresses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79718"/>
                  </a:ext>
                </a:extLst>
              </a:tr>
              <a:tr h="381405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Transmits raw bit streams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Cables, Hubs, Repeaters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172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6188B4F-BE30-A525-5384-F3F59E0CB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" y="0"/>
            <a:ext cx="954786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 of OSI Layers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08943-06D0-B643-BC1D-8FBEB7C9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2971806"/>
            <a:ext cx="10673078" cy="187451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D.O.D. Model (TCP/IP Model)</a:t>
            </a:r>
          </a:p>
        </p:txBody>
      </p:sp>
    </p:spTree>
    <p:extLst>
      <p:ext uri="{BB962C8B-B14F-4D97-AF65-F5344CB8AC3E}">
        <p14:creationId xmlns:p14="http://schemas.microsoft.com/office/powerpoint/2010/main" val="7646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3680-118B-4DF2-0CC8-CC948062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D.O.D. Model (TCP/IP Model)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DD0DE-34E6-9BA4-9F9A-1F0E36CC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00200"/>
            <a:ext cx="10927080" cy="50063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Defense (D.O.D.) Model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also known as the </a:t>
            </a: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TCP/IP Model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is a simplified and practical framework for network communication.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U.S. Department of Defense developed it in the 1970s to ensure reliable communication over diverse, interconnected networks.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model is the foundation of the modern internet and consists of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four layers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each with specific functions.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CP/IP MODEL - JMCristobal">
            <a:extLst>
              <a:ext uri="{FF2B5EF4-FFF2-40B4-BE49-F238E27FC236}">
                <a16:creationId xmlns:a16="http://schemas.microsoft.com/office/drawing/2014/main" id="{50F0E7BF-CDB3-5A86-E063-FD55BC67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8" y="309279"/>
            <a:ext cx="10403174" cy="63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C389-8EFC-CE93-4298-C35C5143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Network Standards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E075-5691-BA91-E3AC-E0BA8933D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Allows devices from different manufacturers to communicate seamlessly.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Ensures stable and predictable network performance.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Facilitates network expansion without compatibility issues.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Establishes protocols for secure data transmission.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Optimizes data transmission and resource usage.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158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F5E660-15A4-C173-5D63-6F4B069D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97" y="299803"/>
            <a:ext cx="11671406" cy="61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422C-8AFB-0220-52CB-5B97D19E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1. Network Access Layer (Layer 1)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A8E47-F77A-F36B-0B12-FAEFD84E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Combines the </a:t>
            </a:r>
            <a:r>
              <a:rPr lang="en-US" sz="3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3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Link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layers of the OSI Model. It handles the physical transmission of data and ensures reliable communication over the physical medium.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Transmits raw bits over the network medium (e.g., cables, radio waves).</a:t>
            </a:r>
          </a:p>
          <a:p>
            <a:pPr lvl="1" algn="l">
              <a:spcBef>
                <a:spcPts val="300"/>
              </a:spcBef>
            </a:pP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Defines hardware addressing (e.g., MAC addresses).</a:t>
            </a:r>
          </a:p>
          <a:p>
            <a:pPr lvl="1" algn="l">
              <a:spcBef>
                <a:spcPts val="300"/>
              </a:spcBef>
            </a:pP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Manages access to the physical medium (e.g., Ethernet, Wi-Fi).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Ethernet, Wi-Fi, PPP (Point-to-Point Protocol), MAC addresses.</a:t>
            </a:r>
          </a:p>
        </p:txBody>
      </p:sp>
    </p:spTree>
    <p:extLst>
      <p:ext uri="{BB962C8B-B14F-4D97-AF65-F5344CB8AC3E}">
        <p14:creationId xmlns:p14="http://schemas.microsoft.com/office/powerpoint/2010/main" val="34844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EB63-DE2B-B5DA-3C22-F7F28D98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2. Internet Layer (Layer 2)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99B2-79CB-DC44-61BB-1F5641C43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Corresponds to the </a:t>
            </a: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Layer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OSI Model. It handles logical addressing, routing, and packet forwarding between devices across different networks.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Assigns logical addresses (e.g., IP addresses) to devices.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Routes packets between source and destination using routing protocols.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Fragments and reassembles packets if necessary.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D959-370D-D28D-5822-57764C97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87E6-6B4D-CC0B-C44D-DB9BD14D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IP (Internet Protocol)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Provides logical addressing and routing.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ICMP (Internet Control Message Protocol)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Handles error reporting and diagnostics (e.g., ping).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ARP (Address Resolution Protocol)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Maps IP addresses to MAC addresses.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IPv4, IPv6, Routers.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EB39-CAE3-CBEF-89CC-53115247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Transport Layer (Layer 3)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71CCA-D224-536A-E4A4-47AC91E0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the </a:t>
            </a: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 Layer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OSI Model. It ensures reliable, end-to-end communication and data integrity.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Segments data into smaller units for transmission.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error detection, correction, and flow control.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Establishes, maintains, and terminates connections.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3265-0AF5-02C8-44A3-E230CAAC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18D8-2637-587A-84FE-0AEF34B7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TCP (Transmission Control Protocol)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Reliable, connection-oriented communication with error recovery.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UDP (User Datagram Protocol)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Unreliable, connectionless communication for faster transmission.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TCP, UDP, SCTP (Stream Control Transmission Protocol).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D204-C78E-8E54-E4AF-A4067417A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Application Layer (Layer 4)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F4D5-0606-9C7A-0AE4-8F2F7D7C5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Combines the </a:t>
            </a: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layers of the OSI Model. It provides high-level protocols for applications to communicate over the network.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Enables communication between software applications and the network.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protocols for specific services like web browsing, email, and file transfer.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A808-7009-E381-BB04-7A335787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E558-04C4-33AE-47E8-A26F9568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HTTP/HTTPS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Web browsing.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File transfer.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Email transmission.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Domain name resolution.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 browsers, email clients, DNS servers.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C369-9CEE-A343-FB5C-D054BB08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Data Flows Through the D.O.D. Model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72705-3168-B993-92C6-4F5C979B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00200"/>
            <a:ext cx="11567160" cy="4869180"/>
          </a:xfrm>
        </p:spPr>
        <p:txBody>
          <a:bodyPr>
            <a:noAutofit/>
          </a:bodyPr>
          <a:lstStyle/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Encapsulation</a:t>
            </a:r>
            <a:endParaRPr lang="en-US" sz="36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moves down the layers from the Application Layer to the Network Access Layer.</a:t>
            </a:r>
          </a:p>
          <a:p>
            <a:pPr lvl="1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layer adds its own header (and sometimes trailer) to the data, creating a Protocol Data Unit (PDU).</a:t>
            </a:r>
          </a:p>
          <a:p>
            <a:pPr lvl="2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Layer: Data</a:t>
            </a:r>
          </a:p>
          <a:p>
            <a:pPr lvl="2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 Layer: Segment (TCP) or Datagram (UDP)</a:t>
            </a:r>
          </a:p>
          <a:p>
            <a:pPr lvl="2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Internet Layer: Packet</a:t>
            </a:r>
          </a:p>
          <a:p>
            <a:pPr lvl="2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Access Layer: Frame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9B48-BF64-21EB-C497-836D04A5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F54B-E363-55DD-1E52-B0009E660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600200"/>
            <a:ext cx="10309860" cy="4800600"/>
          </a:xfrm>
        </p:spPr>
        <p:txBody>
          <a:bodyPr>
            <a:noAutofit/>
          </a:bodyPr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Decapsulation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spcBef>
                <a:spcPts val="300"/>
              </a:spcBef>
            </a:pP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the receiving end, data moves up the layers from the Network Access Layer to the Application Layer.</a:t>
            </a:r>
          </a:p>
          <a:p>
            <a:pPr algn="l">
              <a:spcBef>
                <a:spcPts val="300"/>
              </a:spcBef>
            </a:pP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layer removes its header and processes the data before passing it to the next layer.</a:t>
            </a:r>
          </a:p>
        </p:txBody>
      </p:sp>
    </p:spTree>
    <p:extLst>
      <p:ext uri="{BB962C8B-B14F-4D97-AF65-F5344CB8AC3E}">
        <p14:creationId xmlns:p14="http://schemas.microsoft.com/office/powerpoint/2010/main" val="1619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354E-5679-80C7-CD9F-512DBFB4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110"/>
              </a:spcBef>
            </a:pPr>
            <a:r>
              <a:rPr lang="en-US" sz="8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OSI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42C1-E69D-6BEF-2902-F571DF31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65728"/>
            <a:ext cx="9980682" cy="5005410"/>
          </a:xfrm>
        </p:spPr>
        <p:txBody>
          <a:bodyPr>
            <a:normAutofit lnSpcReduction="10000"/>
          </a:bodyPr>
          <a:lstStyle/>
          <a:p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 Systems Interconnection (OSI) Model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a conceptual framework used to understand and implement standard protocols in network communications.</a:t>
            </a:r>
          </a:p>
          <a:p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 developed by the International Organization for Standardization (ISO) in 1984 to facilitate interoperability between different network devices and technologies.</a:t>
            </a:r>
          </a:p>
          <a:p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Has 7 layers and Each layer has a specific role and communicates with the layers above and below it.</a:t>
            </a:r>
            <a:endParaRPr lang="en-U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34B362-5DF7-5D34-9783-E863E1499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07245"/>
              </p:ext>
            </p:extLst>
          </p:nvPr>
        </p:nvGraphicFramePr>
        <p:xfrm>
          <a:off x="624840" y="1440180"/>
          <a:ext cx="11269980" cy="4617058"/>
        </p:xfrm>
        <a:graphic>
          <a:graphicData uri="http://schemas.openxmlformats.org/drawingml/2006/table">
            <a:tbl>
              <a:tblPr/>
              <a:tblGrid>
                <a:gridCol w="5634990">
                  <a:extLst>
                    <a:ext uri="{9D8B030D-6E8A-4147-A177-3AD203B41FA5}">
                      <a16:colId xmlns:a16="http://schemas.microsoft.com/office/drawing/2014/main" val="2635430027"/>
                    </a:ext>
                  </a:extLst>
                </a:gridCol>
                <a:gridCol w="5634990">
                  <a:extLst>
                    <a:ext uri="{9D8B030D-6E8A-4147-A177-3AD203B41FA5}">
                      <a16:colId xmlns:a16="http://schemas.microsoft.com/office/drawing/2014/main" val="986180715"/>
                    </a:ext>
                  </a:extLst>
                </a:gridCol>
              </a:tblGrid>
              <a:tr h="74742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Protocols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078096"/>
                  </a:ext>
                </a:extLst>
              </a:tr>
              <a:tr h="1307989">
                <a:tc>
                  <a:txBody>
                    <a:bodyPr/>
                    <a:lstStyle/>
                    <a:p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Layer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HTTP, HTTPS, FTP, SMTP, DNS, Telnet, SSH, SNMP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100958"/>
                  </a:ext>
                </a:extLst>
              </a:tr>
              <a:tr h="747423">
                <a:tc>
                  <a:txBody>
                    <a:bodyPr/>
                    <a:lstStyle/>
                    <a:p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Layer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TCP, UDP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98463"/>
                  </a:ext>
                </a:extLst>
              </a:tr>
              <a:tr h="747423">
                <a:tc>
                  <a:txBody>
                    <a:bodyPr/>
                    <a:lstStyle/>
                    <a:p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Layer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IP, ICMP, ARP, IGMP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68558"/>
                  </a:ext>
                </a:extLst>
              </a:tr>
              <a:tr h="747423">
                <a:tc>
                  <a:txBody>
                    <a:bodyPr/>
                    <a:lstStyle/>
                    <a:p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Access Layer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Ethernet, Wi-Fi, PPP, MAC Addresses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3890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74B5F05-612B-9103-1983-265A1130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" y="446819"/>
            <a:ext cx="112699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Protocols in the D.O.D. Model</a:t>
            </a:r>
          </a:p>
        </p:txBody>
      </p:sp>
    </p:spTree>
    <p:extLst>
      <p:ext uri="{BB962C8B-B14F-4D97-AF65-F5344CB8AC3E}">
        <p14:creationId xmlns:p14="http://schemas.microsoft.com/office/powerpoint/2010/main" val="32288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2EB8-D053-01B7-2BA1-3CA1120F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the D.O.D. Model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CB04-0867-2A33-2B96-F8A948850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Fewer layers make it easier to implement and understand.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Practicality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Designed for real-world use, especially in the context of the internet.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Supports a wide range of protocols and technologies.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Adapts well to the growth of the internet and emerging technologies.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8195-CDBA-AD5E-F7D6-E885CD10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10325100" cy="1096962"/>
          </a:xfrm>
        </p:spPr>
        <p:txBody>
          <a:bodyPr>
            <a:normAutofit fontScale="90000"/>
          </a:bodyPr>
          <a:lstStyle/>
          <a:p>
            <a:r>
              <a:rPr lang="en-US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Real-World Applications of the D.O.D. Model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211C-9C5E-C63B-199F-C5A9981C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Internet Communication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D.O.D. Model is the foundation of the internet, enabling global connectivity.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Design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Guides the development of protocols and devices.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Helps identify and resolve network issues by examining each layer.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DE38E-F2C3-C609-AE59-3E81E37FC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83088"/>
              </p:ext>
            </p:extLst>
          </p:nvPr>
        </p:nvGraphicFramePr>
        <p:xfrm>
          <a:off x="281940" y="1219200"/>
          <a:ext cx="11292840" cy="5699760"/>
        </p:xfrm>
        <a:graphic>
          <a:graphicData uri="http://schemas.openxmlformats.org/drawingml/2006/table">
            <a:tbl>
              <a:tblPr/>
              <a:tblGrid>
                <a:gridCol w="3764280">
                  <a:extLst>
                    <a:ext uri="{9D8B030D-6E8A-4147-A177-3AD203B41FA5}">
                      <a16:colId xmlns:a16="http://schemas.microsoft.com/office/drawing/2014/main" val="3796212246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3171287278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3039651134"/>
                    </a:ext>
                  </a:extLst>
                </a:gridCol>
              </a:tblGrid>
              <a:tr h="633234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</a:rPr>
                        <a:t>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</a:rPr>
                        <a:t>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Protocols/Devices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6708"/>
                  </a:ext>
                </a:extLst>
              </a:tr>
              <a:tr h="1356930">
                <a:tc>
                  <a:txBody>
                    <a:bodyPr/>
                    <a:lstStyle/>
                    <a:p>
                      <a:r>
                        <a:rPr lang="en-US" sz="2800" b="1">
                          <a:effectLst/>
                        </a:rPr>
                        <a:t>Application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Provides high-level protocols for applications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HTTP, FTP, SMTP, DNS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106890"/>
                  </a:ext>
                </a:extLst>
              </a:tr>
              <a:tr h="934774">
                <a:tc>
                  <a:txBody>
                    <a:bodyPr/>
                    <a:lstStyle/>
                    <a:p>
                      <a:r>
                        <a:rPr lang="en-US" sz="2800" b="1">
                          <a:effectLst/>
                        </a:rPr>
                        <a:t>Transport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Ensures reliable data delivery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TCP, UDP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800184"/>
                  </a:ext>
                </a:extLst>
              </a:tr>
              <a:tr h="1356930">
                <a:tc>
                  <a:txBody>
                    <a:bodyPr/>
                    <a:lstStyle/>
                    <a:p>
                      <a:r>
                        <a:rPr lang="en-US" sz="2800" b="1">
                          <a:effectLst/>
                        </a:rPr>
                        <a:t>Internet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Handles logical addressing and routing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IP, ICMP, Routers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834977"/>
                  </a:ext>
                </a:extLst>
              </a:tr>
              <a:tr h="1356930">
                <a:tc>
                  <a:txBody>
                    <a:bodyPr/>
                    <a:lstStyle/>
                    <a:p>
                      <a:r>
                        <a:rPr lang="en-US" sz="2800" b="1">
                          <a:effectLst/>
                        </a:rPr>
                        <a:t>Network Access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Manages physical transmission and hardware addressing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Ethernet, Wi-Fi, MAC Addresses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63655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C371B54-B2B1-8334-2B90-1AEC1A0B3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" y="255046"/>
            <a:ext cx="112928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 of D.O.D. Layers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190E0-EB76-575B-A4C8-48AC63C6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/>
              <a:t>Network Services</a:t>
            </a:r>
          </a:p>
        </p:txBody>
      </p:sp>
    </p:spTree>
    <p:extLst>
      <p:ext uri="{BB962C8B-B14F-4D97-AF65-F5344CB8AC3E}">
        <p14:creationId xmlns:p14="http://schemas.microsoft.com/office/powerpoint/2010/main" val="39978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FB74-4E12-62C5-D609-834A9BE5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Network Services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F024-F063-783C-C328-EACD6F922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services are essential components of modern networking that enable communication, resource sharing, and management across devices.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9745-5B63-85FD-AD62-21D6CD5C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NAT (Network Address Translation)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B5D7E-4975-D197-26BC-647DE373B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 is a technique used to map private IP addresses to a public IP address, allowing multiple devices on a local network to share a single public IP for internet access.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Conserves IPv4 addresses by allowing multiple devices to use one public IP.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Enhances security by hiding internal IP addresses from external networks.</a:t>
            </a:r>
          </a:p>
        </p:txBody>
      </p:sp>
    </p:spTree>
    <p:extLst>
      <p:ext uri="{BB962C8B-B14F-4D97-AF65-F5344CB8AC3E}">
        <p14:creationId xmlns:p14="http://schemas.microsoft.com/office/powerpoint/2010/main" val="13894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91E1-E386-3DD9-4D3D-482FB7AE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00F44-E43C-7BA6-828F-478C42C51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NAT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Static NAT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Maps a private IP address to a specific public IP address (one-to-one).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 NAT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Maps private IP addresses to a pool of public IP addresses (many-to-many).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 (Port Address Translation)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Maps multiple private IP addresses to a single public IP address using different ports (many-to-one).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Case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 routers, corporate networks, and ISPs use NAT to manage IP address allocation and improve security.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6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4AA-192A-FE4B-69BD-76888972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DHCP (Dynamic Host Configuration Protocol)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4C94-6A77-572B-5D6A-837D30CB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DHCP is a network management protocol used to automatically assign IP addresses and other network configuration parameters (e.g., subnet mask, default gateway, DNS server) to devices on a network.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Simplifies network administration by automating IP address allocation.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Reduces manual configuration errors and IP conflicts.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6736-FE13-B411-5EB1-EF942E06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It Works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E70C-4127-E5A8-2279-0D9B7D8B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DHCP Discover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client broadcasts a request for an IP address.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DHCP Offer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DHCP server responds with an available IP address.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DHCP Request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client requests the offered IP address.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DHCP Acknowledgment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server confirms the allocation and provides additional configuration details.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DC29-E217-9547-0BB9-97A32BFF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Seven Layers of the OSI Model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E0A8-7418-06E0-8A38-8777C582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B5A0-F180-F0D8-7A7B-ADDAF3F95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DHCP Server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Manages IP address allocation.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DHCP Client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Requests and uses the assigned IP address.</a:t>
            </a:r>
          </a:p>
          <a:p>
            <a:pPr lvl="1" algn="l">
              <a:spcBef>
                <a:spcPts val="300"/>
              </a:spcBef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IP Lease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duration for which an IP address is assigned to a client.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Case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Used in home networks, offices, and large enterprises to manage IP addressing efficiently.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5BA0-59D2-15E6-DEBA-FB388B86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DNS (Domain Name System)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58E3-03DA-5DD5-7FB6-2187E67A8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DNS is a system that translates human-readable domain names (e.g., </a:t>
            </a:r>
            <a:r>
              <a:rPr lang="en-US" sz="3600" b="0" i="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www.example.com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into machine-readable IP addresses (e.g., 192.168.1.1).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Simplifies access to websites and services by using memorable domain names instead of numeric IP addresses.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Enables load balancing and fault tolerance by distributing requests across multiple servers.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EB53-B76E-0563-9DE4-0632BCC9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98C0E-47B1-E804-DDE7-AB5D0FB4C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It Works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user enters a domain name in their browser.</a:t>
            </a:r>
          </a:p>
          <a:p>
            <a:pPr lvl="1" algn="l">
              <a:spcBef>
                <a:spcPts val="300"/>
              </a:spcBef>
            </a:pP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DNS resolver queries the DNS server to find the corresponding IP address.</a:t>
            </a:r>
          </a:p>
          <a:p>
            <a:pPr lvl="1" algn="l">
              <a:spcBef>
                <a:spcPts val="300"/>
              </a:spcBef>
            </a:pP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DNS server responds with the IP address, allowing the browser to connect to the website.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B80E-28C3-DEEB-BA42-1CB95267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6C6E-717D-5F93-6FBC-0438E0100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DNS Server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Stores domain name and IP address mappings.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DNS Resolver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Queries the DNS server on behalf of the client.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Root Servers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top-level DNS servers that direct queries to the appropriate authoritative servers.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Case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Essential for internet browsing, email delivery, and accessing online services.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7795-FF8E-B640-4808-F31CE58C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Web Server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2DA3-E53E-5E84-2A45-AFC88FFD4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web server is a software or hardware system that hosts and delivers web pages and applications to clients over the internet or an intranet.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Stores and serves website content (e.g., HTML, CSS, JavaScript, images).</a:t>
            </a:r>
          </a:p>
          <a:p>
            <a:pPr lvl="1" algn="l">
              <a:spcBef>
                <a:spcPts val="300"/>
              </a:spcBef>
            </a:pPr>
            <a:r>
              <a:rPr lang="en-US" sz="4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Processes client requests and sends responses using the HTTP/HTTPS protocol.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6861-1C9D-1860-D96D-59A00FE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5E780-CEE8-DAC4-EF11-5D1C06E75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Features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Supports static and dynamic content.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Handles multiple client requests simultaneously.</a:t>
            </a:r>
          </a:p>
          <a:p>
            <a:pPr lvl="1" algn="l">
              <a:spcBef>
                <a:spcPts val="300"/>
              </a:spcBef>
            </a:pP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security features like SSL/TLS encryption.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Apache, Nginx, Microsoft IIS.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Dedicated servers or cloud-based hosting platforms.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Case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Hosting websites, web applications, and APIs.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001E-E56C-7E2E-B733-45AA2505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Mail Server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42AE-2289-AB56-7932-C0EAA173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0" y="1600200"/>
            <a:ext cx="10492740" cy="457200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mail server is a system that handles the sending, receiving, and storage of emails.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Manages email communication between users.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Stores emails until they are retrieved by the recipient.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Protocols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SMTP (Simple Mail Transfer Protocol)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Used for sending emails.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POP3 (Post Office Protocol)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Used for retrieving emails (deletes emails from the server after download).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IMAP (Internet Message Access Protocol)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Used for retrieving emails (keeps emails on the server).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C34F-A599-97CB-9054-1201DC11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8E70-96AB-BA46-E263-80152C584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 Transfer Agent (MTA)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Handles email routing and delivery.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 Delivery Agent (MDA)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Delivers emails to the recipient's mailbox.</a:t>
            </a:r>
          </a:p>
          <a:p>
            <a:pPr lvl="1" algn="l">
              <a:spcBef>
                <a:spcPts val="300"/>
              </a:spcBef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 User Agent (MUA)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email client used by the user (e.g., Outlook, Gmail).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Exchange, Postfix, </a:t>
            </a:r>
            <a:r>
              <a:rPr lang="en-US" sz="3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Sendmail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Case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 communication in organizations and personal use.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EE72-1FA5-8F34-2AC8-8F89B86A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File and Print Server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32A6-A8AD-53BE-D575-C088B1EFE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file server stores and manages files, while a print server manages printers and print jobs in a network.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Centralizes file storage and printer management for multiple users.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Enables resource sharing and collaboration.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Features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File Server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shared access to files and folders.</a:t>
            </a:r>
          </a:p>
          <a:p>
            <a:pPr lvl="2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Manages user permissions and access control.</a:t>
            </a:r>
          </a:p>
          <a:p>
            <a:pPr lvl="1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 Server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Manages print queues and job scheduling.</a:t>
            </a:r>
          </a:p>
          <a:p>
            <a:pPr lvl="2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Allows multiple users to share a single printer.</a:t>
            </a:r>
          </a:p>
        </p:txBody>
      </p:sp>
    </p:spTree>
    <p:extLst>
      <p:ext uri="{BB962C8B-B14F-4D97-AF65-F5344CB8AC3E}">
        <p14:creationId xmlns:p14="http://schemas.microsoft.com/office/powerpoint/2010/main" val="2058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61DE-025D-8198-ACB8-6C735799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13BB-38E2-ADA1-149A-ECD4F40FE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File Server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Windows File Server, Samba (Linux).</a:t>
            </a:r>
          </a:p>
          <a:p>
            <a:pPr lvl="1" algn="l">
              <a:spcBef>
                <a:spcPts val="300"/>
              </a:spcBef>
            </a:pPr>
            <a:r>
              <a:rPr lang="en-US" sz="4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 Server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CUPS (Common Unix Printing System), Windows Print Server.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Case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in offices, schools, and organizations to share resources efficiently.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6ED50E-17F8-D457-EE75-CCD71C21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07839-1396-5BB5-0F80-2B86F752E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rgbClr val="FF0000"/>
                </a:solidFill>
              </a:rPr>
              <a:t>A</a:t>
            </a:r>
            <a:r>
              <a:rPr lang="en-US" sz="9600" dirty="0"/>
              <a:t>ll </a:t>
            </a:r>
            <a:r>
              <a:rPr lang="en-US" sz="9600" b="1" dirty="0">
                <a:solidFill>
                  <a:srgbClr val="FF0000"/>
                </a:solidFill>
              </a:rPr>
              <a:t>P</a:t>
            </a:r>
            <a:r>
              <a:rPr lang="en-US" sz="9600" dirty="0"/>
              <a:t>eople </a:t>
            </a:r>
            <a:r>
              <a:rPr lang="en-US" sz="9600" b="1" dirty="0">
                <a:solidFill>
                  <a:srgbClr val="FF0000"/>
                </a:solidFill>
              </a:rPr>
              <a:t>S</a:t>
            </a:r>
            <a:r>
              <a:rPr lang="en-US" sz="9600" dirty="0"/>
              <a:t>eem </a:t>
            </a:r>
            <a:r>
              <a:rPr lang="en-US" sz="9600" b="1" dirty="0">
                <a:solidFill>
                  <a:srgbClr val="FF0000"/>
                </a:solidFill>
              </a:rPr>
              <a:t>T</a:t>
            </a:r>
            <a:r>
              <a:rPr lang="en-US" sz="9600" dirty="0"/>
              <a:t>o </a:t>
            </a:r>
            <a:r>
              <a:rPr lang="en-US" sz="9600" b="1" dirty="0">
                <a:solidFill>
                  <a:srgbClr val="FF0000"/>
                </a:solidFill>
              </a:rPr>
              <a:t>N</a:t>
            </a:r>
            <a:r>
              <a:rPr lang="en-US" sz="9600" dirty="0"/>
              <a:t>eed </a:t>
            </a:r>
            <a:r>
              <a:rPr lang="en-US" sz="9600" b="1" dirty="0">
                <a:solidFill>
                  <a:srgbClr val="FF0000"/>
                </a:solidFill>
              </a:rPr>
              <a:t>D</a:t>
            </a:r>
            <a:r>
              <a:rPr lang="en-US" sz="9600" dirty="0"/>
              <a:t>ata </a:t>
            </a:r>
            <a:r>
              <a:rPr lang="en-US" sz="9600" b="1" dirty="0">
                <a:solidFill>
                  <a:srgbClr val="FF0000"/>
                </a:solidFill>
              </a:rPr>
              <a:t>P</a:t>
            </a:r>
            <a:r>
              <a:rPr lang="en-US" sz="9600" dirty="0"/>
              <a:t>rocessing</a:t>
            </a:r>
          </a:p>
        </p:txBody>
      </p:sp>
    </p:spTree>
    <p:extLst>
      <p:ext uri="{BB962C8B-B14F-4D97-AF65-F5344CB8AC3E}">
        <p14:creationId xmlns:p14="http://schemas.microsoft.com/office/powerpoint/2010/main" val="35073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1B84-BD88-2AE2-AFB9-C75764AC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Other Examples of Network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5F87-A711-59B2-3B94-0DC61D3B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FTP (File Transfer Protocol) 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Enables file sharing and transfer.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VoIP (Voice over IP)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Supports voice calls over the internet.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 (Virtual Private Network)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Ensures secure remote access.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Services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Provides online storage, computing, and application hosting.</a:t>
            </a:r>
          </a:p>
        </p:txBody>
      </p:sp>
    </p:spTree>
    <p:extLst>
      <p:ext uri="{BB962C8B-B14F-4D97-AF65-F5344CB8AC3E}">
        <p14:creationId xmlns:p14="http://schemas.microsoft.com/office/powerpoint/2010/main" val="6040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83D5EA-D508-0119-6656-6ADADC27D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85534"/>
              </p:ext>
            </p:extLst>
          </p:nvPr>
        </p:nvGraphicFramePr>
        <p:xfrm>
          <a:off x="209550" y="1097280"/>
          <a:ext cx="11772900" cy="5760720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3262019839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836111429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526383557"/>
                    </a:ext>
                  </a:extLst>
                </a:gridCol>
              </a:tblGrid>
              <a:tr h="76913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Service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Purpose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Key Protocols/Components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80962"/>
                  </a:ext>
                </a:extLst>
              </a:tr>
              <a:tr h="769131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NAT</a:t>
                      </a:r>
                      <a:endParaRPr lang="en-US" sz="24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Maps private IPs to a public IP for internet access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>
                          <a:effectLst/>
                        </a:rPr>
                        <a:t>Static NAT, Dynamic NAT, PAT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484021"/>
                  </a:ext>
                </a:extLst>
              </a:tr>
              <a:tr h="769131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DHCP</a:t>
                      </a:r>
                      <a:endParaRPr lang="en-US" sz="24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Automates IP address allocation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DHCP Server, IP Lease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721090"/>
                  </a:ext>
                </a:extLst>
              </a:tr>
              <a:tr h="769131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DNS</a:t>
                      </a:r>
                      <a:endParaRPr lang="en-US" sz="24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Translates domain names to IP addresses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DNS Server, DNS Resolver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35359"/>
                  </a:ext>
                </a:extLst>
              </a:tr>
              <a:tr h="769131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Web Server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Hosts and delivers web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HTTP/HTTPS, Apache, Nginx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058927"/>
                  </a:ext>
                </a:extLst>
              </a:tr>
              <a:tr h="769131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Mail Server</a:t>
                      </a:r>
                      <a:endParaRPr lang="en-US" sz="24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Manages email communication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SMTP, POP3, IMAP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289063"/>
                  </a:ext>
                </a:extLst>
              </a:tr>
              <a:tr h="769131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File and Print Server</a:t>
                      </a:r>
                      <a:endParaRPr lang="en-US" sz="24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Centralizes file storage and printer management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Samba, CUPS, Windows File Server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73878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364085F-CC46-0BD6-3CC3-AE78A7872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171839"/>
            <a:ext cx="11087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 of Network Services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85E7-B058-78D6-BD60-500AE831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Network Services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DE38-055F-59DA-83D4-BD732135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" y="1600200"/>
            <a:ext cx="10927080" cy="483058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Enables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exchange between devices.</a:t>
            </a:r>
            <a:endParaRPr lang="en-US" sz="3600" b="1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Automates tasks like IP address allocation and domain name resolution.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 Sharing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Enables shared access to files, printers, and applications.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Supports the growth of networks and user demands.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authentication, encryption, and access control. 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Access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Supports remote connections for users and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9755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0315-F903-C6C9-276C-DAB33473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Activity/Assignment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4BBDE-735D-0CCC-69D3-895349412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l">
              <a:buFont typeface="Wingdings" panose="05000000000000000000" pitchFamily="2" charset="2"/>
              <a:buChar char=""/>
            </a:pPr>
            <a:r>
              <a:rPr lang="en-US" sz="7200" i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Map different networking protocols to corresponding OSI model layers.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i="1" kern="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Analyze and compare OSI and TCP/IP models.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etwork Layer of OSI Model (Layer-3) - Networkwalks Academy">
            <a:extLst>
              <a:ext uri="{FF2B5EF4-FFF2-40B4-BE49-F238E27FC236}">
                <a16:creationId xmlns:a16="http://schemas.microsoft.com/office/drawing/2014/main" id="{D47548F0-3563-1231-7497-8354EC0F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9" y="284813"/>
            <a:ext cx="10106181" cy="64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en Systems Interconnection model (OSI model) - Semiconductor Engineering">
            <a:extLst>
              <a:ext uri="{FF2B5EF4-FFF2-40B4-BE49-F238E27FC236}">
                <a16:creationId xmlns:a16="http://schemas.microsoft.com/office/drawing/2014/main" id="{8A490DA6-6BA7-85A0-E2B5-E807D14E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" y="331025"/>
            <a:ext cx="11603511" cy="65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2F9D-B257-3CD8-9DA5-4320D1CA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Physical Layer (Layer 1</a:t>
            </a:r>
            <a:r>
              <a:rPr lang="en-US" sz="6000" b="1" dirty="0">
                <a:solidFill>
                  <a:srgbClr val="404040"/>
                </a:solidFill>
                <a:latin typeface="Inter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CD9-CBA1-D553-DC85-29A092E8D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Function: 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Deals with the physical connection between devices and the transmission of raw bit streams over a physical medium.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endParaRPr lang="en-US" sz="32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Transmits bits (0s and 1s) over cables, radio waves, or fiber optics.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Defines physical characteristics like cables, connectors, and signal types.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Handles voltage levels, data rates, and physical topology (e.g., bus, star, ring).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32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Ethernet cables, fiber optics, hubs, repeaters.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987</TotalTime>
  <Words>3165</Words>
  <Application>Microsoft Office PowerPoint</Application>
  <PresentationFormat>Widescreen</PresentationFormat>
  <Paragraphs>337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Euphemia</vt:lpstr>
      <vt:lpstr>Inter</vt:lpstr>
      <vt:lpstr>Plantagenet Cherokee</vt:lpstr>
      <vt:lpstr>Times New Roman</vt:lpstr>
      <vt:lpstr>Wingdings</vt:lpstr>
      <vt:lpstr>Academic Literature 16x9</vt:lpstr>
      <vt:lpstr>Network Protocols/standards and Services</vt:lpstr>
      <vt:lpstr>Network standards</vt:lpstr>
      <vt:lpstr>Importance of Network Standards</vt:lpstr>
      <vt:lpstr>The OSI Model</vt:lpstr>
      <vt:lpstr>The Seven Layers of the OSI Model</vt:lpstr>
      <vt:lpstr>PowerPoint Presentation</vt:lpstr>
      <vt:lpstr>PowerPoint Presentation</vt:lpstr>
      <vt:lpstr>PowerPoint Presentation</vt:lpstr>
      <vt:lpstr>1. Physical Layer (Layer 1)</vt:lpstr>
      <vt:lpstr>2. Data Link Layer (Layer 2)</vt:lpstr>
      <vt:lpstr>PowerPoint Presentation</vt:lpstr>
      <vt:lpstr>3. Network Layer (Layer 3)</vt:lpstr>
      <vt:lpstr>4. Transport Layer (Layer 4)</vt:lpstr>
      <vt:lpstr>PowerPoint Presentation</vt:lpstr>
      <vt:lpstr>5. Session Layer (Layer 5)</vt:lpstr>
      <vt:lpstr>6. Presentation Layer (Layer 6)</vt:lpstr>
      <vt:lpstr>7. Application Layer (Layer 7)</vt:lpstr>
      <vt:lpstr>How Data Flows Through the OSI Model</vt:lpstr>
      <vt:lpstr>PowerPoint Presentation</vt:lpstr>
      <vt:lpstr>PowerPoint Presentation</vt:lpstr>
      <vt:lpstr>PowerPoint Presentation</vt:lpstr>
      <vt:lpstr>1. Encapsulation</vt:lpstr>
      <vt:lpstr>2. Decapsulation</vt:lpstr>
      <vt:lpstr>Advantages of the OSI Model</vt:lpstr>
      <vt:lpstr>Real-World Applications of the OSI Model</vt:lpstr>
      <vt:lpstr>PowerPoint Presentation</vt:lpstr>
      <vt:lpstr>D.O.D. Model (TCP/IP Model)</vt:lpstr>
      <vt:lpstr>D.O.D. Model (TCP/IP Model)</vt:lpstr>
      <vt:lpstr>PowerPoint Presentation</vt:lpstr>
      <vt:lpstr>PowerPoint Presentation</vt:lpstr>
      <vt:lpstr>1. Network Access Layer (Layer 1)</vt:lpstr>
      <vt:lpstr>2. Internet Layer (Layer 2)</vt:lpstr>
      <vt:lpstr>PowerPoint Presentation</vt:lpstr>
      <vt:lpstr>3. Transport Layer (Layer 3)</vt:lpstr>
      <vt:lpstr>PowerPoint Presentation</vt:lpstr>
      <vt:lpstr>4. Application Layer (Layer 4)</vt:lpstr>
      <vt:lpstr>PowerPoint Presentation</vt:lpstr>
      <vt:lpstr>How Data Flows Through the D.O.D. Model</vt:lpstr>
      <vt:lpstr>PowerPoint Presentation</vt:lpstr>
      <vt:lpstr>PowerPoint Presentation</vt:lpstr>
      <vt:lpstr>Advantages of the D.O.D. Model</vt:lpstr>
      <vt:lpstr>Real-World Applications of the D.O.D. Model</vt:lpstr>
      <vt:lpstr>PowerPoint Presentation</vt:lpstr>
      <vt:lpstr>Network Services</vt:lpstr>
      <vt:lpstr>Network Services</vt:lpstr>
      <vt:lpstr>1. NAT (Network Address Translation)</vt:lpstr>
      <vt:lpstr>PowerPoint Presentation</vt:lpstr>
      <vt:lpstr>2. DHCP (Dynamic Host Configuration Protocol)</vt:lpstr>
      <vt:lpstr>How It Works</vt:lpstr>
      <vt:lpstr>Components</vt:lpstr>
      <vt:lpstr>3. DNS (Domain Name System)</vt:lpstr>
      <vt:lpstr>PowerPoint Presentation</vt:lpstr>
      <vt:lpstr>PowerPoint Presentation</vt:lpstr>
      <vt:lpstr>4. Web Server</vt:lpstr>
      <vt:lpstr>PowerPoint Presentation</vt:lpstr>
      <vt:lpstr>5. Mail Server</vt:lpstr>
      <vt:lpstr>PowerPoint Presentation</vt:lpstr>
      <vt:lpstr>6. File and Print Server</vt:lpstr>
      <vt:lpstr>PowerPoint Presentation</vt:lpstr>
      <vt:lpstr>Other Examples of Network Services</vt:lpstr>
      <vt:lpstr>PowerPoint Presentation</vt:lpstr>
      <vt:lpstr>Importance of Network Services</vt:lpstr>
      <vt:lpstr>Activity/Assignment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Solvent</dc:creator>
  <cp:lastModifiedBy>Benedict Solvent</cp:lastModifiedBy>
  <cp:revision>260</cp:revision>
  <dcterms:created xsi:type="dcterms:W3CDTF">2024-07-25T05:51:55Z</dcterms:created>
  <dcterms:modified xsi:type="dcterms:W3CDTF">2026-02-20T10:52:32Z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