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7" r:id="rId2"/>
    <p:sldId id="281" r:id="rId3"/>
    <p:sldId id="282" r:id="rId4"/>
    <p:sldId id="258" r:id="rId5"/>
    <p:sldId id="259" r:id="rId6"/>
    <p:sldId id="284" r:id="rId7"/>
    <p:sldId id="260" r:id="rId8"/>
    <p:sldId id="264" r:id="rId9"/>
    <p:sldId id="261" r:id="rId10"/>
    <p:sldId id="262" r:id="rId11"/>
    <p:sldId id="263" r:id="rId12"/>
    <p:sldId id="265" r:id="rId13"/>
    <p:sldId id="266" r:id="rId14"/>
    <p:sldId id="267" r:id="rId15"/>
    <p:sldId id="268" r:id="rId16"/>
    <p:sldId id="269" r:id="rId17"/>
    <p:sldId id="270" r:id="rId18"/>
    <p:sldId id="271" r:id="rId19"/>
    <p:sldId id="283" r:id="rId20"/>
    <p:sldId id="272" r:id="rId21"/>
    <p:sldId id="273" r:id="rId22"/>
    <p:sldId id="274" r:id="rId23"/>
    <p:sldId id="279" r:id="rId24"/>
    <p:sldId id="275" r:id="rId25"/>
    <p:sldId id="276" r:id="rId26"/>
    <p:sldId id="277" r:id="rId27"/>
    <p:sldId id="278" r:id="rId28"/>
    <p:sldId id="280"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6" d="100"/>
          <a:sy n="76" d="100"/>
        </p:scale>
        <p:origin x="869"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BC1228-3109-454F-9F8E-8341F179AB2F}" type="datetimeFigureOut">
              <a:rPr lang="en-GB" smtClean="0"/>
              <a:t>31/01/2025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D427F3-5E52-4118-B28F-5B4A9243DDC8}" type="slidenum">
              <a:rPr lang="en-GB" smtClean="0"/>
              <a:t>‹#›</a:t>
            </a:fld>
            <a:endParaRPr lang="en-GB"/>
          </a:p>
        </p:txBody>
      </p:sp>
    </p:spTree>
    <p:extLst>
      <p:ext uri="{BB962C8B-B14F-4D97-AF65-F5344CB8AC3E}">
        <p14:creationId xmlns:p14="http://schemas.microsoft.com/office/powerpoint/2010/main" val="783433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F9A50A1F-E494-22D6-6425-6C535D773B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8EF09EE1-F6DA-A6A5-A35B-D527ADF6AA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C40EA66E-6FB0-8F51-D7F8-AEE4E92DBB4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4AEEB78-A55A-4F55-8A35-8F9AE9CED229}" type="slidenum">
              <a:rPr lang="en-US" altLang="en-US"/>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376C7E56-5605-A359-6030-CC967843A0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99C66D17-7554-8BC7-4A1A-0CA44157DB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0964" name="Slide Number Placeholder 3">
            <a:extLst>
              <a:ext uri="{FF2B5EF4-FFF2-40B4-BE49-F238E27FC236}">
                <a16:creationId xmlns:a16="http://schemas.microsoft.com/office/drawing/2014/main" id="{32B0C1E2-8BD0-B8C7-059C-B8EEFE121B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B52A814-05A2-4809-A1D3-8201A9DC42F7}" type="slidenum">
              <a:rPr lang="en-US" altLang="en-US"/>
              <a:pPr/>
              <a:t>11</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D3EC3DC6-EC32-313A-1539-62FC9377A4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A9180A98-615C-FE96-6EDB-0C175DF3F2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B8E17633-9C07-75AF-2D1F-79C69CA4CB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EB3FB47-0F93-43A6-BC9C-63A343C8175C}" type="slidenum">
              <a:rPr lang="en-US" altLang="en-US"/>
              <a:pPr/>
              <a:t>12</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a:extLst>
              <a:ext uri="{FF2B5EF4-FFF2-40B4-BE49-F238E27FC236}">
                <a16:creationId xmlns:a16="http://schemas.microsoft.com/office/drawing/2014/main" id="{078539F0-51C7-C9BD-C0BC-1A2E409F98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a:extLst>
              <a:ext uri="{FF2B5EF4-FFF2-40B4-BE49-F238E27FC236}">
                <a16:creationId xmlns:a16="http://schemas.microsoft.com/office/drawing/2014/main" id="{BA79164C-4C05-16C3-785D-81C003A490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3012" name="Slide Number Placeholder 3">
            <a:extLst>
              <a:ext uri="{FF2B5EF4-FFF2-40B4-BE49-F238E27FC236}">
                <a16:creationId xmlns:a16="http://schemas.microsoft.com/office/drawing/2014/main" id="{5B3D6162-0F1F-893F-66C4-C41D2C8433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D387804-7972-4C6B-8D95-C3523BDFB010}" type="slidenum">
              <a:rPr lang="en-US" altLang="en-US"/>
              <a:pPr/>
              <a:t>13</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45F06ED1-C4C7-979B-7C85-ECED4B2506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01F75CE6-CF82-082A-1A87-F0FCA78463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77CCB27A-D3BD-C820-4250-4BA7FA8190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D26A37F-31E3-43B2-B18B-1C6330054070}" type="slidenum">
              <a:rPr lang="en-US" altLang="en-US"/>
              <a:pPr/>
              <a:t>14</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a16="http://schemas.microsoft.com/office/drawing/2014/main" id="{6926EC32-5528-3845-A83E-119682CC2F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a:extLst>
              <a:ext uri="{FF2B5EF4-FFF2-40B4-BE49-F238E27FC236}">
                <a16:creationId xmlns:a16="http://schemas.microsoft.com/office/drawing/2014/main" id="{6139D316-FC25-134F-BA79-49B296ED740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5060" name="Slide Number Placeholder 3">
            <a:extLst>
              <a:ext uri="{FF2B5EF4-FFF2-40B4-BE49-F238E27FC236}">
                <a16:creationId xmlns:a16="http://schemas.microsoft.com/office/drawing/2014/main" id="{81090B14-3A41-D752-BB0B-2224FB10D2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AA71FE2-7DCA-40AC-A5AB-A69C89135D93}" type="slidenum">
              <a:rPr lang="en-US" altLang="en-US"/>
              <a:pPr/>
              <a:t>15</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80E3FE6B-9320-9201-5317-0407529AAC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577E875B-D2F2-6CFC-7A93-198CD6B23F4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D07B0368-FFBC-B232-DC67-5C7FE3D335B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4EC0B2C-F2BE-4066-AB91-D793CD99D812}" type="slidenum">
              <a:rPr lang="en-US" altLang="en-US"/>
              <a:pPr/>
              <a:t>16</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8FBEC4D2-6D36-4E64-586B-B099351F79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a:extLst>
              <a:ext uri="{FF2B5EF4-FFF2-40B4-BE49-F238E27FC236}">
                <a16:creationId xmlns:a16="http://schemas.microsoft.com/office/drawing/2014/main" id="{3A71B147-7568-2ED9-4490-C571CC86B0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7108" name="Slide Number Placeholder 3">
            <a:extLst>
              <a:ext uri="{FF2B5EF4-FFF2-40B4-BE49-F238E27FC236}">
                <a16:creationId xmlns:a16="http://schemas.microsoft.com/office/drawing/2014/main" id="{A4FE0823-25C0-2665-E970-4FCDF704EF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25A89EE-CCFE-4EDA-8E34-8E03A5FD0B9B}" type="slidenum">
              <a:rPr lang="en-US" altLang="en-US"/>
              <a:pPr/>
              <a:t>17</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439D07D3-C61D-04B0-5391-674D22BE90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FE3E5E83-49CB-DB7B-CC79-33B61B9A997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455D956C-357E-59CE-F954-82002E070CD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89E573C-0A04-4CC2-8D3E-2C1D359137D7}" type="slidenum">
              <a:rPr lang="en-US" altLang="en-US"/>
              <a:pPr/>
              <a:t>18</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CFBDBAD1-AE3E-C30C-CA2A-429D2844380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a:extLst>
              <a:ext uri="{FF2B5EF4-FFF2-40B4-BE49-F238E27FC236}">
                <a16:creationId xmlns:a16="http://schemas.microsoft.com/office/drawing/2014/main" id="{F83E4830-0EE9-3EA9-E15A-F7B39506E7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9156" name="Slide Number Placeholder 3">
            <a:extLst>
              <a:ext uri="{FF2B5EF4-FFF2-40B4-BE49-F238E27FC236}">
                <a16:creationId xmlns:a16="http://schemas.microsoft.com/office/drawing/2014/main" id="{622847F7-D998-8CFE-3CBB-8D0A5457D3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A3B9D81-1556-4F31-9101-85CAA1FBF9E5}" type="slidenum">
              <a:rPr lang="en-US" altLang="en-US"/>
              <a:pPr/>
              <a:t>19</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B0D43E69-0E88-F9F5-80FD-2E2CDF5E96A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CBC2C643-27FB-EEA5-F6B4-BBAC4265EB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2D4B41CD-9FC2-D4F1-5165-176A31F05C1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9709DBE-A2EB-442E-A294-5DA021434C52}" type="slidenum">
              <a:rPr lang="en-US" altLang="en-US"/>
              <a:pPr/>
              <a:t>20</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B03256A3-AD3F-3110-01AF-D3DFE491E8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2081003F-3E26-1398-7A1B-582431C57D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2772" name="Slide Number Placeholder 3">
            <a:extLst>
              <a:ext uri="{FF2B5EF4-FFF2-40B4-BE49-F238E27FC236}">
                <a16:creationId xmlns:a16="http://schemas.microsoft.com/office/drawing/2014/main" id="{C72D7121-BE79-8918-F90B-334CDAD1724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9E63905-F1E6-485F-BEFE-B72960F0E919}" type="slidenum">
              <a:rPr lang="en-US" altLang="en-US"/>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5DDE27BC-46BA-02A0-4F86-47E5A3DDAD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id="{6108BA19-C594-275B-2266-858A55B42D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04" name="Slide Number Placeholder 3">
            <a:extLst>
              <a:ext uri="{FF2B5EF4-FFF2-40B4-BE49-F238E27FC236}">
                <a16:creationId xmlns:a16="http://schemas.microsoft.com/office/drawing/2014/main" id="{47519E4D-6A79-BFD3-21BF-7B0E95E6E8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32FC610-8AE2-4F75-8205-4F6A5787AA6D}" type="slidenum">
              <a:rPr lang="en-US" altLang="en-US"/>
              <a:pPr/>
              <a:t>21</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F648A2EF-EDFA-320E-1584-1092F17A7D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67DB89E7-C5C7-AB45-E7F5-2E998854346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8C613611-918F-D4B0-2CF4-6BD0673AB41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9B17B64-523D-43EA-BD7E-981D23716F04}" type="slidenum">
              <a:rPr lang="en-US" altLang="en-US"/>
              <a:pPr/>
              <a:t>22</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7589D371-DF0B-5F17-4730-1984B079B1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0FA997F5-59D3-2245-44A3-F65A5359F3C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3252" name="Slide Number Placeholder 3">
            <a:extLst>
              <a:ext uri="{FF2B5EF4-FFF2-40B4-BE49-F238E27FC236}">
                <a16:creationId xmlns:a16="http://schemas.microsoft.com/office/drawing/2014/main" id="{29F5DB74-7BF2-96D6-C044-B2AC26A456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7EECCC0-EF88-477F-82E7-F32422D78F8A}" type="slidenum">
              <a:rPr lang="en-US" altLang="en-US"/>
              <a:pPr/>
              <a:t>23</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C8B4AFED-5422-E4F2-ECEA-DE6D98FD0B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785608DE-E21C-E531-7E4C-03DF3D74A8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22E0BB7B-6102-97EC-ECA3-041959ACC30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1A58C5B-532C-4BD1-93AA-DD9B8AD6A047}" type="slidenum">
              <a:rPr lang="en-US" altLang="en-US"/>
              <a:pPr/>
              <a:t>24</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22C5BC54-D43E-BFB9-8414-A86A517B6B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820F8DCF-0EB7-FEDF-5A22-96995450894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5300" name="Slide Number Placeholder 3">
            <a:extLst>
              <a:ext uri="{FF2B5EF4-FFF2-40B4-BE49-F238E27FC236}">
                <a16:creationId xmlns:a16="http://schemas.microsoft.com/office/drawing/2014/main" id="{8B577213-DFE8-D098-7F09-3D80630C425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4375D15-6363-41A0-A472-272E40F03596}" type="slidenum">
              <a:rPr lang="en-US" altLang="en-US"/>
              <a:pPr/>
              <a:t>25</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653B12C0-B035-4197-BE00-EC0074781A9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25985DFA-4CF1-A61A-8FC5-3AAE14128E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31F21FBE-DEEA-AEA5-29F7-632667EFB51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4442698-C5CF-4490-A192-B4563394423C}" type="slidenum">
              <a:rPr lang="en-US" altLang="en-US"/>
              <a:pPr/>
              <a:t>26</a:t>
            </a:fld>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3704089D-E1BD-6E8C-6003-CC3316D3F1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E88617D7-0D90-6291-AC63-C213860ED6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7348" name="Slide Number Placeholder 3">
            <a:extLst>
              <a:ext uri="{FF2B5EF4-FFF2-40B4-BE49-F238E27FC236}">
                <a16:creationId xmlns:a16="http://schemas.microsoft.com/office/drawing/2014/main" id="{B1AAE951-726B-D08C-E92A-7E24575364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BA085E3-11EC-4898-AB8F-F66B471B529C}" type="slidenum">
              <a:rPr lang="en-US" altLang="en-US"/>
              <a:pPr/>
              <a:t>27</a:t>
            </a:fld>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862E9C18-DD2C-DA83-9527-925E4C9DAE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46E059C5-B829-BA11-BAA0-5C83625815D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26600E89-B1D0-DD1D-0B89-2849454BE8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DD5B153-25C2-445C-B376-F6CC93CF82AE}" type="slidenum">
              <a:rPr lang="en-US" altLang="en-US"/>
              <a:pPr/>
              <a:t>28</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27917B04-61B4-AA06-80CB-624AAB8024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426AFA8C-2E04-6065-80D4-9A08A95420A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EF23C1E9-402A-BC3A-0575-5D7EEDCA4E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1158AA9-8F19-49AF-85FE-2D0B08E9F04D}" type="slidenum">
              <a:rPr lang="en-US" altLang="en-US"/>
              <a:pPr/>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A864A872-E494-3FCC-869B-807C38DD69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F4243E70-64EF-2203-B719-08F9989E90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4820" name="Slide Number Placeholder 3">
            <a:extLst>
              <a:ext uri="{FF2B5EF4-FFF2-40B4-BE49-F238E27FC236}">
                <a16:creationId xmlns:a16="http://schemas.microsoft.com/office/drawing/2014/main" id="{1EBB2123-2D23-A438-3953-97128824C7A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568B3D1-30FE-4F05-87EB-F02709C690CB}" type="slidenum">
              <a:rPr lang="en-US" altLang="en-US"/>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B5EC0C3D-0A0A-8570-F916-25C63498BA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E7F3C7AD-8F99-996F-ABEB-DCD50B35F1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D68CD64B-C8C5-1979-16EA-3A04193386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C9F3CB5-8969-4754-AB4A-E86C4B1976AF}" type="slidenum">
              <a:rPr lang="en-US" altLang="en-US"/>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87F1F53B-9AA5-1B62-C0DC-4A96B11B76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870AFC2E-DF7F-A73D-054E-8F64C9834A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6868" name="Slide Number Placeholder 3">
            <a:extLst>
              <a:ext uri="{FF2B5EF4-FFF2-40B4-BE49-F238E27FC236}">
                <a16:creationId xmlns:a16="http://schemas.microsoft.com/office/drawing/2014/main" id="{964D02C1-A773-5D50-382C-6681C57C573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17511BD-1E18-46A0-80AF-D0AB9C2BA0B1}" type="slidenum">
              <a:rPr lang="en-US" altLang="en-US"/>
              <a:pPr/>
              <a:t>7</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148C83DF-4BA8-B1D4-3292-969718FFAA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4116C76D-90D9-311B-4B9A-605D3DB6767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0BBACDE0-B6B4-7183-D871-9895B722569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5DCED19-5270-414C-A8B9-8661D1058043}" type="slidenum">
              <a:rPr lang="en-US" altLang="en-US"/>
              <a:pPr/>
              <a:t>8</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a:extLst>
              <a:ext uri="{FF2B5EF4-FFF2-40B4-BE49-F238E27FC236}">
                <a16:creationId xmlns:a16="http://schemas.microsoft.com/office/drawing/2014/main" id="{44786936-E156-1BDD-51D4-71DD0E6EE8C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a:extLst>
              <a:ext uri="{FF2B5EF4-FFF2-40B4-BE49-F238E27FC236}">
                <a16:creationId xmlns:a16="http://schemas.microsoft.com/office/drawing/2014/main" id="{89E511EB-1C28-3216-9AC5-5BF34955A3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8916" name="Slide Number Placeholder 3">
            <a:extLst>
              <a:ext uri="{FF2B5EF4-FFF2-40B4-BE49-F238E27FC236}">
                <a16:creationId xmlns:a16="http://schemas.microsoft.com/office/drawing/2014/main" id="{265B2089-C7F8-92D9-453E-CA978CD4AF8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F0C16-3867-454A-AD2B-9ED22246DC1C}" type="slidenum">
              <a:rPr lang="en-US" altLang="en-US"/>
              <a:pPr/>
              <a:t>9</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6648EE1A-DFED-5207-D7BE-ED93CE6024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C14B01AC-8AC5-EB67-10F2-4D7228A1130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5753CB2E-24A6-0AE5-4959-A1CA7579120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404EE96-228C-4C0A-9DF1-15BCBAD8B38A}" type="slidenum">
              <a:rPr lang="en-US" altLang="en-US"/>
              <a:pPr/>
              <a:t>10</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5F01A-FEF2-690C-0E73-9473B886D1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951354A-8471-5AC8-F013-E5FF5C9174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B331178-5E3B-8DC8-0002-424D4F0278CC}"/>
              </a:ext>
            </a:extLst>
          </p:cNvPr>
          <p:cNvSpPr>
            <a:spLocks noGrp="1"/>
          </p:cNvSpPr>
          <p:nvPr>
            <p:ph type="dt" sz="half" idx="10"/>
          </p:nvPr>
        </p:nvSpPr>
        <p:spPr/>
        <p:txBody>
          <a:bodyPr/>
          <a:lstStyle/>
          <a:p>
            <a:fld id="{D7D6D3BF-58D1-45FC-AD7F-A22D0DA8060F}" type="datetimeFigureOut">
              <a:rPr lang="en-GB" smtClean="0"/>
              <a:t>31/01/2025</a:t>
            </a:fld>
            <a:endParaRPr lang="en-GB"/>
          </a:p>
        </p:txBody>
      </p:sp>
      <p:sp>
        <p:nvSpPr>
          <p:cNvPr id="5" name="Footer Placeholder 4">
            <a:extLst>
              <a:ext uri="{FF2B5EF4-FFF2-40B4-BE49-F238E27FC236}">
                <a16:creationId xmlns:a16="http://schemas.microsoft.com/office/drawing/2014/main" id="{131F635D-3B7D-E9FD-045D-6F0C297570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81DDCE-E9BE-15D9-DF94-E062C66AAB61}"/>
              </a:ext>
            </a:extLst>
          </p:cNvPr>
          <p:cNvSpPr>
            <a:spLocks noGrp="1"/>
          </p:cNvSpPr>
          <p:nvPr>
            <p:ph type="sldNum" sz="quarter" idx="12"/>
          </p:nvPr>
        </p:nvSpPr>
        <p:spPr/>
        <p:txBody>
          <a:bodyPr/>
          <a:lstStyle/>
          <a:p>
            <a:fld id="{738F3981-D290-4DFA-AD3E-3052701F1AA1}" type="slidenum">
              <a:rPr lang="en-GB" smtClean="0"/>
              <a:t>‹#›</a:t>
            </a:fld>
            <a:endParaRPr lang="en-GB"/>
          </a:p>
        </p:txBody>
      </p:sp>
    </p:spTree>
    <p:extLst>
      <p:ext uri="{BB962C8B-B14F-4D97-AF65-F5344CB8AC3E}">
        <p14:creationId xmlns:p14="http://schemas.microsoft.com/office/powerpoint/2010/main" val="1361254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77347-0ADF-B2E7-C6CC-34287550EF7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5763D9E-5647-FB92-9C88-1451770510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627465-FF75-238B-DBDD-2133B9893427}"/>
              </a:ext>
            </a:extLst>
          </p:cNvPr>
          <p:cNvSpPr>
            <a:spLocks noGrp="1"/>
          </p:cNvSpPr>
          <p:nvPr>
            <p:ph type="dt" sz="half" idx="10"/>
          </p:nvPr>
        </p:nvSpPr>
        <p:spPr/>
        <p:txBody>
          <a:bodyPr/>
          <a:lstStyle/>
          <a:p>
            <a:fld id="{D7D6D3BF-58D1-45FC-AD7F-A22D0DA8060F}" type="datetimeFigureOut">
              <a:rPr lang="en-GB" smtClean="0"/>
              <a:t>31/01/2025</a:t>
            </a:fld>
            <a:endParaRPr lang="en-GB"/>
          </a:p>
        </p:txBody>
      </p:sp>
      <p:sp>
        <p:nvSpPr>
          <p:cNvPr id="5" name="Footer Placeholder 4">
            <a:extLst>
              <a:ext uri="{FF2B5EF4-FFF2-40B4-BE49-F238E27FC236}">
                <a16:creationId xmlns:a16="http://schemas.microsoft.com/office/drawing/2014/main" id="{5DE974C5-AF8D-A900-B46E-D8390C8B01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F2F090-0E59-055E-C3D3-AF2DE1E52480}"/>
              </a:ext>
            </a:extLst>
          </p:cNvPr>
          <p:cNvSpPr>
            <a:spLocks noGrp="1"/>
          </p:cNvSpPr>
          <p:nvPr>
            <p:ph type="sldNum" sz="quarter" idx="12"/>
          </p:nvPr>
        </p:nvSpPr>
        <p:spPr/>
        <p:txBody>
          <a:bodyPr/>
          <a:lstStyle/>
          <a:p>
            <a:fld id="{738F3981-D290-4DFA-AD3E-3052701F1AA1}" type="slidenum">
              <a:rPr lang="en-GB" smtClean="0"/>
              <a:t>‹#›</a:t>
            </a:fld>
            <a:endParaRPr lang="en-GB"/>
          </a:p>
        </p:txBody>
      </p:sp>
    </p:spTree>
    <p:extLst>
      <p:ext uri="{BB962C8B-B14F-4D97-AF65-F5344CB8AC3E}">
        <p14:creationId xmlns:p14="http://schemas.microsoft.com/office/powerpoint/2010/main" val="4136032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F231CD-12A7-BE4B-77C5-8EE09D85935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88CAA25-AD5A-3A0E-EB76-14E4EFDDC3E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ED59C2-3A79-EC88-F510-56CB8236AC94}"/>
              </a:ext>
            </a:extLst>
          </p:cNvPr>
          <p:cNvSpPr>
            <a:spLocks noGrp="1"/>
          </p:cNvSpPr>
          <p:nvPr>
            <p:ph type="dt" sz="half" idx="10"/>
          </p:nvPr>
        </p:nvSpPr>
        <p:spPr/>
        <p:txBody>
          <a:bodyPr/>
          <a:lstStyle/>
          <a:p>
            <a:fld id="{D7D6D3BF-58D1-45FC-AD7F-A22D0DA8060F}" type="datetimeFigureOut">
              <a:rPr lang="en-GB" smtClean="0"/>
              <a:t>31/01/2025</a:t>
            </a:fld>
            <a:endParaRPr lang="en-GB"/>
          </a:p>
        </p:txBody>
      </p:sp>
      <p:sp>
        <p:nvSpPr>
          <p:cNvPr id="5" name="Footer Placeholder 4">
            <a:extLst>
              <a:ext uri="{FF2B5EF4-FFF2-40B4-BE49-F238E27FC236}">
                <a16:creationId xmlns:a16="http://schemas.microsoft.com/office/drawing/2014/main" id="{83B5D923-57D8-507F-46C0-82CD16D3AC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C48B70-9011-6BB7-F5DB-27C9BBEC1A14}"/>
              </a:ext>
            </a:extLst>
          </p:cNvPr>
          <p:cNvSpPr>
            <a:spLocks noGrp="1"/>
          </p:cNvSpPr>
          <p:nvPr>
            <p:ph type="sldNum" sz="quarter" idx="12"/>
          </p:nvPr>
        </p:nvSpPr>
        <p:spPr/>
        <p:txBody>
          <a:bodyPr/>
          <a:lstStyle/>
          <a:p>
            <a:fld id="{738F3981-D290-4DFA-AD3E-3052701F1AA1}" type="slidenum">
              <a:rPr lang="en-GB" smtClean="0"/>
              <a:t>‹#›</a:t>
            </a:fld>
            <a:endParaRPr lang="en-GB"/>
          </a:p>
        </p:txBody>
      </p:sp>
    </p:spTree>
    <p:extLst>
      <p:ext uri="{BB962C8B-B14F-4D97-AF65-F5344CB8AC3E}">
        <p14:creationId xmlns:p14="http://schemas.microsoft.com/office/powerpoint/2010/main" val="3309443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84A7F-1592-F798-A763-C55DC0B4FDD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FA46EE5-FB2C-77A0-2681-B723B0D332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7C82A5-706B-D389-F9BE-A85633553AFD}"/>
              </a:ext>
            </a:extLst>
          </p:cNvPr>
          <p:cNvSpPr>
            <a:spLocks noGrp="1"/>
          </p:cNvSpPr>
          <p:nvPr>
            <p:ph type="dt" sz="half" idx="10"/>
          </p:nvPr>
        </p:nvSpPr>
        <p:spPr/>
        <p:txBody>
          <a:bodyPr/>
          <a:lstStyle/>
          <a:p>
            <a:fld id="{D7D6D3BF-58D1-45FC-AD7F-A22D0DA8060F}" type="datetimeFigureOut">
              <a:rPr lang="en-GB" smtClean="0"/>
              <a:t>31/01/2025</a:t>
            </a:fld>
            <a:endParaRPr lang="en-GB"/>
          </a:p>
        </p:txBody>
      </p:sp>
      <p:sp>
        <p:nvSpPr>
          <p:cNvPr id="5" name="Footer Placeholder 4">
            <a:extLst>
              <a:ext uri="{FF2B5EF4-FFF2-40B4-BE49-F238E27FC236}">
                <a16:creationId xmlns:a16="http://schemas.microsoft.com/office/drawing/2014/main" id="{EDCF6CBF-E5D4-D09A-2AE0-5D6D43C41A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39E4C9-1B65-DF68-6E0A-A3F4A05AC0FE}"/>
              </a:ext>
            </a:extLst>
          </p:cNvPr>
          <p:cNvSpPr>
            <a:spLocks noGrp="1"/>
          </p:cNvSpPr>
          <p:nvPr>
            <p:ph type="sldNum" sz="quarter" idx="12"/>
          </p:nvPr>
        </p:nvSpPr>
        <p:spPr/>
        <p:txBody>
          <a:bodyPr/>
          <a:lstStyle/>
          <a:p>
            <a:fld id="{738F3981-D290-4DFA-AD3E-3052701F1AA1}" type="slidenum">
              <a:rPr lang="en-GB" smtClean="0"/>
              <a:t>‹#›</a:t>
            </a:fld>
            <a:endParaRPr lang="en-GB"/>
          </a:p>
        </p:txBody>
      </p:sp>
    </p:spTree>
    <p:extLst>
      <p:ext uri="{BB962C8B-B14F-4D97-AF65-F5344CB8AC3E}">
        <p14:creationId xmlns:p14="http://schemas.microsoft.com/office/powerpoint/2010/main" val="195290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8075D-2CB4-2D27-7CE5-970BA8861A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31800F0-967E-DB39-BE72-0DD225064D3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D1659D-3A63-A5D7-BA8B-97EBFC9E93C8}"/>
              </a:ext>
            </a:extLst>
          </p:cNvPr>
          <p:cNvSpPr>
            <a:spLocks noGrp="1"/>
          </p:cNvSpPr>
          <p:nvPr>
            <p:ph type="dt" sz="half" idx="10"/>
          </p:nvPr>
        </p:nvSpPr>
        <p:spPr/>
        <p:txBody>
          <a:bodyPr/>
          <a:lstStyle/>
          <a:p>
            <a:fld id="{D7D6D3BF-58D1-45FC-AD7F-A22D0DA8060F}" type="datetimeFigureOut">
              <a:rPr lang="en-GB" smtClean="0"/>
              <a:t>31/01/2025</a:t>
            </a:fld>
            <a:endParaRPr lang="en-GB"/>
          </a:p>
        </p:txBody>
      </p:sp>
      <p:sp>
        <p:nvSpPr>
          <p:cNvPr id="5" name="Footer Placeholder 4">
            <a:extLst>
              <a:ext uri="{FF2B5EF4-FFF2-40B4-BE49-F238E27FC236}">
                <a16:creationId xmlns:a16="http://schemas.microsoft.com/office/drawing/2014/main" id="{4A790E74-0E94-5B3B-3C5A-5B35DACB26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7B7616-6E42-A84F-3FFC-E74DBC75D352}"/>
              </a:ext>
            </a:extLst>
          </p:cNvPr>
          <p:cNvSpPr>
            <a:spLocks noGrp="1"/>
          </p:cNvSpPr>
          <p:nvPr>
            <p:ph type="sldNum" sz="quarter" idx="12"/>
          </p:nvPr>
        </p:nvSpPr>
        <p:spPr/>
        <p:txBody>
          <a:bodyPr/>
          <a:lstStyle/>
          <a:p>
            <a:fld id="{738F3981-D290-4DFA-AD3E-3052701F1AA1}" type="slidenum">
              <a:rPr lang="en-GB" smtClean="0"/>
              <a:t>‹#›</a:t>
            </a:fld>
            <a:endParaRPr lang="en-GB"/>
          </a:p>
        </p:txBody>
      </p:sp>
    </p:spTree>
    <p:extLst>
      <p:ext uri="{BB962C8B-B14F-4D97-AF65-F5344CB8AC3E}">
        <p14:creationId xmlns:p14="http://schemas.microsoft.com/office/powerpoint/2010/main" val="2705434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2045B-1341-B647-BFD9-CCD6E3D11C2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E7FE95-D9C9-F257-6491-BDB9CC5F841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F648804-90A0-FC28-056D-9B12E8A2ADA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EE7BFCB-3559-CBE7-3DA5-3EEEDDC4286E}"/>
              </a:ext>
            </a:extLst>
          </p:cNvPr>
          <p:cNvSpPr>
            <a:spLocks noGrp="1"/>
          </p:cNvSpPr>
          <p:nvPr>
            <p:ph type="dt" sz="half" idx="10"/>
          </p:nvPr>
        </p:nvSpPr>
        <p:spPr/>
        <p:txBody>
          <a:bodyPr/>
          <a:lstStyle/>
          <a:p>
            <a:fld id="{D7D6D3BF-58D1-45FC-AD7F-A22D0DA8060F}" type="datetimeFigureOut">
              <a:rPr lang="en-GB" smtClean="0"/>
              <a:t>31/01/2025</a:t>
            </a:fld>
            <a:endParaRPr lang="en-GB"/>
          </a:p>
        </p:txBody>
      </p:sp>
      <p:sp>
        <p:nvSpPr>
          <p:cNvPr id="6" name="Footer Placeholder 5">
            <a:extLst>
              <a:ext uri="{FF2B5EF4-FFF2-40B4-BE49-F238E27FC236}">
                <a16:creationId xmlns:a16="http://schemas.microsoft.com/office/drawing/2014/main" id="{3858A042-7074-EB73-3D8C-924C922A44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C2D3B4-954C-C9DC-BB1A-CB27DDA1A2D8}"/>
              </a:ext>
            </a:extLst>
          </p:cNvPr>
          <p:cNvSpPr>
            <a:spLocks noGrp="1"/>
          </p:cNvSpPr>
          <p:nvPr>
            <p:ph type="sldNum" sz="quarter" idx="12"/>
          </p:nvPr>
        </p:nvSpPr>
        <p:spPr/>
        <p:txBody>
          <a:bodyPr/>
          <a:lstStyle/>
          <a:p>
            <a:fld id="{738F3981-D290-4DFA-AD3E-3052701F1AA1}" type="slidenum">
              <a:rPr lang="en-GB" smtClean="0"/>
              <a:t>‹#›</a:t>
            </a:fld>
            <a:endParaRPr lang="en-GB"/>
          </a:p>
        </p:txBody>
      </p:sp>
    </p:spTree>
    <p:extLst>
      <p:ext uri="{BB962C8B-B14F-4D97-AF65-F5344CB8AC3E}">
        <p14:creationId xmlns:p14="http://schemas.microsoft.com/office/powerpoint/2010/main" val="1271567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77AD0-A59E-F80D-95E2-36D25950795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F48D4AA-2731-CFB0-52D5-F75BBDF44F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4C1811-BBB1-11A3-15EA-7690A05DA6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72E12AB-05CC-7D40-50C6-D30D1900C5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29FCAA-77DB-D43D-DA38-01A05E2EE8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B9AADA9-97EB-47E1-64D6-0900BF123ED2}"/>
              </a:ext>
            </a:extLst>
          </p:cNvPr>
          <p:cNvSpPr>
            <a:spLocks noGrp="1"/>
          </p:cNvSpPr>
          <p:nvPr>
            <p:ph type="dt" sz="half" idx="10"/>
          </p:nvPr>
        </p:nvSpPr>
        <p:spPr/>
        <p:txBody>
          <a:bodyPr/>
          <a:lstStyle/>
          <a:p>
            <a:fld id="{D7D6D3BF-58D1-45FC-AD7F-A22D0DA8060F}" type="datetimeFigureOut">
              <a:rPr lang="en-GB" smtClean="0"/>
              <a:t>31/01/2025</a:t>
            </a:fld>
            <a:endParaRPr lang="en-GB"/>
          </a:p>
        </p:txBody>
      </p:sp>
      <p:sp>
        <p:nvSpPr>
          <p:cNvPr id="8" name="Footer Placeholder 7">
            <a:extLst>
              <a:ext uri="{FF2B5EF4-FFF2-40B4-BE49-F238E27FC236}">
                <a16:creationId xmlns:a16="http://schemas.microsoft.com/office/drawing/2014/main" id="{0EEAE1F1-A9E8-D2D8-9B31-1E6371432D7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1A08C7D-B4B2-C5FB-9B96-E42FAAEFB4F9}"/>
              </a:ext>
            </a:extLst>
          </p:cNvPr>
          <p:cNvSpPr>
            <a:spLocks noGrp="1"/>
          </p:cNvSpPr>
          <p:nvPr>
            <p:ph type="sldNum" sz="quarter" idx="12"/>
          </p:nvPr>
        </p:nvSpPr>
        <p:spPr/>
        <p:txBody>
          <a:bodyPr/>
          <a:lstStyle/>
          <a:p>
            <a:fld id="{738F3981-D290-4DFA-AD3E-3052701F1AA1}" type="slidenum">
              <a:rPr lang="en-GB" smtClean="0"/>
              <a:t>‹#›</a:t>
            </a:fld>
            <a:endParaRPr lang="en-GB"/>
          </a:p>
        </p:txBody>
      </p:sp>
    </p:spTree>
    <p:extLst>
      <p:ext uri="{BB962C8B-B14F-4D97-AF65-F5344CB8AC3E}">
        <p14:creationId xmlns:p14="http://schemas.microsoft.com/office/powerpoint/2010/main" val="599472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B2716-17A1-4ADE-63BB-871695FDB41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850286A-EB5B-AD24-AEDA-7A8967A4E54B}"/>
              </a:ext>
            </a:extLst>
          </p:cNvPr>
          <p:cNvSpPr>
            <a:spLocks noGrp="1"/>
          </p:cNvSpPr>
          <p:nvPr>
            <p:ph type="dt" sz="half" idx="10"/>
          </p:nvPr>
        </p:nvSpPr>
        <p:spPr/>
        <p:txBody>
          <a:bodyPr/>
          <a:lstStyle/>
          <a:p>
            <a:fld id="{D7D6D3BF-58D1-45FC-AD7F-A22D0DA8060F}" type="datetimeFigureOut">
              <a:rPr lang="en-GB" smtClean="0"/>
              <a:t>31/01/2025</a:t>
            </a:fld>
            <a:endParaRPr lang="en-GB"/>
          </a:p>
        </p:txBody>
      </p:sp>
      <p:sp>
        <p:nvSpPr>
          <p:cNvPr id="4" name="Footer Placeholder 3">
            <a:extLst>
              <a:ext uri="{FF2B5EF4-FFF2-40B4-BE49-F238E27FC236}">
                <a16:creationId xmlns:a16="http://schemas.microsoft.com/office/drawing/2014/main" id="{A1AE58C8-BDD3-6DFB-C3B3-D4C768006C1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52E15D1-D5D7-A09E-58AD-4BB1E0268429}"/>
              </a:ext>
            </a:extLst>
          </p:cNvPr>
          <p:cNvSpPr>
            <a:spLocks noGrp="1"/>
          </p:cNvSpPr>
          <p:nvPr>
            <p:ph type="sldNum" sz="quarter" idx="12"/>
          </p:nvPr>
        </p:nvSpPr>
        <p:spPr/>
        <p:txBody>
          <a:bodyPr/>
          <a:lstStyle/>
          <a:p>
            <a:fld id="{738F3981-D290-4DFA-AD3E-3052701F1AA1}" type="slidenum">
              <a:rPr lang="en-GB" smtClean="0"/>
              <a:t>‹#›</a:t>
            </a:fld>
            <a:endParaRPr lang="en-GB"/>
          </a:p>
        </p:txBody>
      </p:sp>
    </p:spTree>
    <p:extLst>
      <p:ext uri="{BB962C8B-B14F-4D97-AF65-F5344CB8AC3E}">
        <p14:creationId xmlns:p14="http://schemas.microsoft.com/office/powerpoint/2010/main" val="4018689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BDF97F-9CF2-00D3-23B4-3481FFBA6EA1}"/>
              </a:ext>
            </a:extLst>
          </p:cNvPr>
          <p:cNvSpPr>
            <a:spLocks noGrp="1"/>
          </p:cNvSpPr>
          <p:nvPr>
            <p:ph type="dt" sz="half" idx="10"/>
          </p:nvPr>
        </p:nvSpPr>
        <p:spPr/>
        <p:txBody>
          <a:bodyPr/>
          <a:lstStyle/>
          <a:p>
            <a:fld id="{D7D6D3BF-58D1-45FC-AD7F-A22D0DA8060F}" type="datetimeFigureOut">
              <a:rPr lang="en-GB" smtClean="0"/>
              <a:t>31/01/2025</a:t>
            </a:fld>
            <a:endParaRPr lang="en-GB"/>
          </a:p>
        </p:txBody>
      </p:sp>
      <p:sp>
        <p:nvSpPr>
          <p:cNvPr id="3" name="Footer Placeholder 2">
            <a:extLst>
              <a:ext uri="{FF2B5EF4-FFF2-40B4-BE49-F238E27FC236}">
                <a16:creationId xmlns:a16="http://schemas.microsoft.com/office/drawing/2014/main" id="{F7695F02-DA35-B3CD-2C8A-CE1CE5450B4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F7B7211-4FD9-0588-BDDF-4D1A4827AA40}"/>
              </a:ext>
            </a:extLst>
          </p:cNvPr>
          <p:cNvSpPr>
            <a:spLocks noGrp="1"/>
          </p:cNvSpPr>
          <p:nvPr>
            <p:ph type="sldNum" sz="quarter" idx="12"/>
          </p:nvPr>
        </p:nvSpPr>
        <p:spPr/>
        <p:txBody>
          <a:bodyPr/>
          <a:lstStyle/>
          <a:p>
            <a:fld id="{738F3981-D290-4DFA-AD3E-3052701F1AA1}" type="slidenum">
              <a:rPr lang="en-GB" smtClean="0"/>
              <a:t>‹#›</a:t>
            </a:fld>
            <a:endParaRPr lang="en-GB"/>
          </a:p>
        </p:txBody>
      </p:sp>
    </p:spTree>
    <p:extLst>
      <p:ext uri="{BB962C8B-B14F-4D97-AF65-F5344CB8AC3E}">
        <p14:creationId xmlns:p14="http://schemas.microsoft.com/office/powerpoint/2010/main" val="3957573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99892-395D-4BEF-6143-945402A8D5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97CCED5-28F6-DAD4-7EE2-D29ADC458F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B060BEB-F5BD-6AC7-21D6-F78D7755A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E132BC-5450-B455-3CAA-C6961083A1B8}"/>
              </a:ext>
            </a:extLst>
          </p:cNvPr>
          <p:cNvSpPr>
            <a:spLocks noGrp="1"/>
          </p:cNvSpPr>
          <p:nvPr>
            <p:ph type="dt" sz="half" idx="10"/>
          </p:nvPr>
        </p:nvSpPr>
        <p:spPr/>
        <p:txBody>
          <a:bodyPr/>
          <a:lstStyle/>
          <a:p>
            <a:fld id="{D7D6D3BF-58D1-45FC-AD7F-A22D0DA8060F}" type="datetimeFigureOut">
              <a:rPr lang="en-GB" smtClean="0"/>
              <a:t>31/01/2025</a:t>
            </a:fld>
            <a:endParaRPr lang="en-GB"/>
          </a:p>
        </p:txBody>
      </p:sp>
      <p:sp>
        <p:nvSpPr>
          <p:cNvPr id="6" name="Footer Placeholder 5">
            <a:extLst>
              <a:ext uri="{FF2B5EF4-FFF2-40B4-BE49-F238E27FC236}">
                <a16:creationId xmlns:a16="http://schemas.microsoft.com/office/drawing/2014/main" id="{F1010A48-701F-ADA8-1BDB-19A2C03587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5DC635-264C-D898-3CCD-641063D4F0E1}"/>
              </a:ext>
            </a:extLst>
          </p:cNvPr>
          <p:cNvSpPr>
            <a:spLocks noGrp="1"/>
          </p:cNvSpPr>
          <p:nvPr>
            <p:ph type="sldNum" sz="quarter" idx="12"/>
          </p:nvPr>
        </p:nvSpPr>
        <p:spPr/>
        <p:txBody>
          <a:bodyPr/>
          <a:lstStyle/>
          <a:p>
            <a:fld id="{738F3981-D290-4DFA-AD3E-3052701F1AA1}" type="slidenum">
              <a:rPr lang="en-GB" smtClean="0"/>
              <a:t>‹#›</a:t>
            </a:fld>
            <a:endParaRPr lang="en-GB"/>
          </a:p>
        </p:txBody>
      </p:sp>
    </p:spTree>
    <p:extLst>
      <p:ext uri="{BB962C8B-B14F-4D97-AF65-F5344CB8AC3E}">
        <p14:creationId xmlns:p14="http://schemas.microsoft.com/office/powerpoint/2010/main" val="1462515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B8525-64B2-1D47-A5F3-BA426F3479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84FD260-D969-8623-563C-34CC6FA575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697CA17-1517-B11C-88C8-1DD132E26B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8EDC12-C6D7-74B6-5F01-2FCCCC198B5E}"/>
              </a:ext>
            </a:extLst>
          </p:cNvPr>
          <p:cNvSpPr>
            <a:spLocks noGrp="1"/>
          </p:cNvSpPr>
          <p:nvPr>
            <p:ph type="dt" sz="half" idx="10"/>
          </p:nvPr>
        </p:nvSpPr>
        <p:spPr/>
        <p:txBody>
          <a:bodyPr/>
          <a:lstStyle/>
          <a:p>
            <a:fld id="{D7D6D3BF-58D1-45FC-AD7F-A22D0DA8060F}" type="datetimeFigureOut">
              <a:rPr lang="en-GB" smtClean="0"/>
              <a:t>31/01/2025</a:t>
            </a:fld>
            <a:endParaRPr lang="en-GB"/>
          </a:p>
        </p:txBody>
      </p:sp>
      <p:sp>
        <p:nvSpPr>
          <p:cNvPr id="6" name="Footer Placeholder 5">
            <a:extLst>
              <a:ext uri="{FF2B5EF4-FFF2-40B4-BE49-F238E27FC236}">
                <a16:creationId xmlns:a16="http://schemas.microsoft.com/office/drawing/2014/main" id="{391DDF5D-B8E2-299F-4115-7C198FB284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DC89C85-1400-09F0-5DAD-9B1B61957D84}"/>
              </a:ext>
            </a:extLst>
          </p:cNvPr>
          <p:cNvSpPr>
            <a:spLocks noGrp="1"/>
          </p:cNvSpPr>
          <p:nvPr>
            <p:ph type="sldNum" sz="quarter" idx="12"/>
          </p:nvPr>
        </p:nvSpPr>
        <p:spPr/>
        <p:txBody>
          <a:bodyPr/>
          <a:lstStyle/>
          <a:p>
            <a:fld id="{738F3981-D290-4DFA-AD3E-3052701F1AA1}" type="slidenum">
              <a:rPr lang="en-GB" smtClean="0"/>
              <a:t>‹#›</a:t>
            </a:fld>
            <a:endParaRPr lang="en-GB"/>
          </a:p>
        </p:txBody>
      </p:sp>
    </p:spTree>
    <p:extLst>
      <p:ext uri="{BB962C8B-B14F-4D97-AF65-F5344CB8AC3E}">
        <p14:creationId xmlns:p14="http://schemas.microsoft.com/office/powerpoint/2010/main" val="55038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7EDE16-7180-AB6F-4BFB-4F7C44C56E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D0F4EFC-4E8A-CBA8-916D-448C694280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31E760-1B6F-0B7F-9185-23E78595E7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7D6D3BF-58D1-45FC-AD7F-A22D0DA8060F}" type="datetimeFigureOut">
              <a:rPr lang="en-GB" smtClean="0"/>
              <a:t>31/01/2025</a:t>
            </a:fld>
            <a:endParaRPr lang="en-GB"/>
          </a:p>
        </p:txBody>
      </p:sp>
      <p:sp>
        <p:nvSpPr>
          <p:cNvPr id="5" name="Footer Placeholder 4">
            <a:extLst>
              <a:ext uri="{FF2B5EF4-FFF2-40B4-BE49-F238E27FC236}">
                <a16:creationId xmlns:a16="http://schemas.microsoft.com/office/drawing/2014/main" id="{E73AB837-ED32-0A5C-5CE6-A58F128509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295BBA5-5D3D-CD42-DDFF-BA6968F0BF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8F3981-D290-4DFA-AD3E-3052701F1AA1}" type="slidenum">
              <a:rPr lang="en-GB" smtClean="0"/>
              <a:t>‹#›</a:t>
            </a:fld>
            <a:endParaRPr lang="en-GB"/>
          </a:p>
        </p:txBody>
      </p:sp>
    </p:spTree>
    <p:extLst>
      <p:ext uri="{BB962C8B-B14F-4D97-AF65-F5344CB8AC3E}">
        <p14:creationId xmlns:p14="http://schemas.microsoft.com/office/powerpoint/2010/main" val="3011298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A0C071D-77FB-51CC-1822-DA1CDD9C34C0}"/>
              </a:ext>
            </a:extLst>
          </p:cNvPr>
          <p:cNvSpPr>
            <a:spLocks noGrp="1" noChangeArrowheads="1"/>
          </p:cNvSpPr>
          <p:nvPr>
            <p:ph type="ctrTitle"/>
          </p:nvPr>
        </p:nvSpPr>
        <p:spPr/>
        <p:txBody>
          <a:bodyPr>
            <a:normAutofit fontScale="90000"/>
          </a:bodyPr>
          <a:lstStyle/>
          <a:p>
            <a:pPr algn="ctr" eaLnBrk="1" hangingPunct="1"/>
            <a:r>
              <a:rPr lang="en-US" altLang="en-US"/>
              <a:t>STRATEGIC DIRECTION/BUSINESS GOALS</a:t>
            </a:r>
          </a:p>
        </p:txBody>
      </p:sp>
      <p:sp>
        <p:nvSpPr>
          <p:cNvPr id="3075" name="Rectangle 3">
            <a:extLst>
              <a:ext uri="{FF2B5EF4-FFF2-40B4-BE49-F238E27FC236}">
                <a16:creationId xmlns:a16="http://schemas.microsoft.com/office/drawing/2014/main" id="{1049E0D5-562E-CC30-30E8-78F1B1482BED}"/>
              </a:ext>
            </a:extLst>
          </p:cNvPr>
          <p:cNvSpPr>
            <a:spLocks noGrp="1" noChangeArrowheads="1"/>
          </p:cNvSpPr>
          <p:nvPr>
            <p:ph type="subTitle" idx="1"/>
          </p:nvPr>
        </p:nvSpPr>
        <p:spPr/>
        <p:txBody>
          <a:bodyPr/>
          <a:lstStyle/>
          <a:p>
            <a:pPr eaLnBrk="1" hangingPunct="1"/>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5870DD1-3682-7129-E389-889E3031C81E}"/>
              </a:ext>
            </a:extLst>
          </p:cNvPr>
          <p:cNvSpPr>
            <a:spLocks noGrp="1" noChangeArrowheads="1"/>
          </p:cNvSpPr>
          <p:nvPr>
            <p:ph type="title"/>
          </p:nvPr>
        </p:nvSpPr>
        <p:spPr/>
        <p:txBody>
          <a:bodyPr/>
          <a:lstStyle/>
          <a:p>
            <a:pPr eaLnBrk="1" hangingPunct="1"/>
            <a:r>
              <a:rPr lang="en-US" altLang="en-US"/>
              <a:t>Cont-</a:t>
            </a:r>
          </a:p>
        </p:txBody>
      </p:sp>
      <p:sp>
        <p:nvSpPr>
          <p:cNvPr id="11267" name="Rectangle 3">
            <a:extLst>
              <a:ext uri="{FF2B5EF4-FFF2-40B4-BE49-F238E27FC236}">
                <a16:creationId xmlns:a16="http://schemas.microsoft.com/office/drawing/2014/main" id="{40031B61-8FF3-70CB-727E-3B7D8A679849}"/>
              </a:ext>
            </a:extLst>
          </p:cNvPr>
          <p:cNvSpPr>
            <a:spLocks noGrp="1" noChangeArrowheads="1"/>
          </p:cNvSpPr>
          <p:nvPr>
            <p:ph type="body" idx="1"/>
          </p:nvPr>
        </p:nvSpPr>
        <p:spPr/>
        <p:txBody>
          <a:bodyPr/>
          <a:lstStyle/>
          <a:p>
            <a:pPr marL="609600" indent="-609600">
              <a:buFontTx/>
              <a:buAutoNum type="arabicPeriod" startAt="3"/>
            </a:pPr>
            <a:r>
              <a:rPr lang="en-US" altLang="en-US"/>
              <a:t>These goals are needed to provide the company/organization with competitive sense of direction towards which all management/staff activities and efforts should be focused or committed</a:t>
            </a:r>
          </a:p>
          <a:p>
            <a:pPr marL="609600" indent="-609600">
              <a:buFont typeface="Wingdings" panose="05000000000000000000" pitchFamily="2" charset="2"/>
              <a:buChar char="v"/>
            </a:pPr>
            <a:r>
              <a:rPr lang="en-US" altLang="en-US"/>
              <a:t>In order to strategically/competitively achieve these goals, participatory approaches like MBO are recommended.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D13EFA6-82EE-2560-6D47-819213FC901F}"/>
              </a:ext>
            </a:extLst>
          </p:cNvPr>
          <p:cNvSpPr>
            <a:spLocks noGrp="1" noChangeArrowheads="1"/>
          </p:cNvSpPr>
          <p:nvPr>
            <p:ph type="title"/>
          </p:nvPr>
        </p:nvSpPr>
        <p:spPr/>
        <p:txBody>
          <a:bodyPr/>
          <a:lstStyle/>
          <a:p>
            <a:pPr eaLnBrk="1" hangingPunct="1"/>
            <a:r>
              <a:rPr lang="en-US" altLang="en-US"/>
              <a:t>1) Vision</a:t>
            </a:r>
          </a:p>
        </p:txBody>
      </p:sp>
      <p:sp>
        <p:nvSpPr>
          <p:cNvPr id="12291" name="Rectangle 3">
            <a:extLst>
              <a:ext uri="{FF2B5EF4-FFF2-40B4-BE49-F238E27FC236}">
                <a16:creationId xmlns:a16="http://schemas.microsoft.com/office/drawing/2014/main" id="{D5D998AD-9C66-A7B6-2815-47F666334F1B}"/>
              </a:ext>
            </a:extLst>
          </p:cNvPr>
          <p:cNvSpPr>
            <a:spLocks noGrp="1" noChangeArrowheads="1"/>
          </p:cNvSpPr>
          <p:nvPr>
            <p:ph type="body" idx="1"/>
          </p:nvPr>
        </p:nvSpPr>
        <p:spPr/>
        <p:txBody>
          <a:bodyPr/>
          <a:lstStyle/>
          <a:p>
            <a:pPr eaLnBrk="1" hangingPunct="1">
              <a:lnSpc>
                <a:spcPct val="80000"/>
              </a:lnSpc>
            </a:pPr>
            <a:r>
              <a:rPr lang="en-US" altLang="en-US">
                <a:solidFill>
                  <a:schemeClr val="accent2"/>
                </a:solidFill>
              </a:rPr>
              <a:t>Strategic vision</a:t>
            </a:r>
            <a:r>
              <a:rPr lang="en-US" altLang="en-US"/>
              <a:t> –The long-term business course. It is a guiding concept/motivating dream of what the organization is trying to do and to become in the long-term.</a:t>
            </a:r>
          </a:p>
          <a:p>
            <a:pPr eaLnBrk="1" hangingPunct="1">
              <a:lnSpc>
                <a:spcPct val="80000"/>
              </a:lnSpc>
              <a:buFont typeface="Wingdings" panose="05000000000000000000" pitchFamily="2" charset="2"/>
              <a:buChar char="ü"/>
            </a:pPr>
            <a:r>
              <a:rPr lang="en-US" altLang="en-US"/>
              <a:t>It is a ‘big picture’ perspective (dream) of the ‘star’ that the organization wants to become in the long run.</a:t>
            </a:r>
          </a:p>
          <a:p>
            <a:pPr eaLnBrk="1" hangingPunct="1">
              <a:lnSpc>
                <a:spcPct val="80000"/>
              </a:lnSpc>
              <a:buFont typeface="Wingdings" panose="05000000000000000000" pitchFamily="2" charset="2"/>
              <a:buChar char="ü"/>
            </a:pPr>
            <a:r>
              <a:rPr lang="en-US" altLang="en-US"/>
              <a:t>It shows where the organization is heading (the big picture painted about the desired future position created by top management into the minds of all your stakeholders of what we aiming to become in 5-20years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37D6F15-8741-F403-CF8C-320928BEFE24}"/>
              </a:ext>
            </a:extLst>
          </p:cNvPr>
          <p:cNvSpPr>
            <a:spLocks noGrp="1" noChangeArrowheads="1"/>
          </p:cNvSpPr>
          <p:nvPr>
            <p:ph type="title"/>
          </p:nvPr>
        </p:nvSpPr>
        <p:spPr/>
        <p:txBody>
          <a:bodyPr/>
          <a:lstStyle/>
          <a:p>
            <a:pPr eaLnBrk="1" hangingPunct="1"/>
            <a:r>
              <a:rPr lang="en-US" altLang="en-US" sz="3600"/>
              <a:t>Characteristics of an effective vision</a:t>
            </a:r>
          </a:p>
        </p:txBody>
      </p:sp>
      <p:sp>
        <p:nvSpPr>
          <p:cNvPr id="13315" name="Rectangle 3">
            <a:extLst>
              <a:ext uri="{FF2B5EF4-FFF2-40B4-BE49-F238E27FC236}">
                <a16:creationId xmlns:a16="http://schemas.microsoft.com/office/drawing/2014/main" id="{A4A77BAD-553B-7D5A-DF08-88E21E951EE0}"/>
              </a:ext>
            </a:extLst>
          </p:cNvPr>
          <p:cNvSpPr>
            <a:spLocks noGrp="1" noChangeArrowheads="1"/>
          </p:cNvSpPr>
          <p:nvPr>
            <p:ph type="body" idx="1"/>
          </p:nvPr>
        </p:nvSpPr>
        <p:spPr/>
        <p:txBody>
          <a:bodyPr/>
          <a:lstStyle/>
          <a:p>
            <a:pPr eaLnBrk="1" hangingPunct="1">
              <a:lnSpc>
                <a:spcPct val="90000"/>
              </a:lnSpc>
            </a:pPr>
            <a:r>
              <a:rPr lang="en-US" altLang="en-US"/>
              <a:t>It should motivate your stakeholders to devote their efforts towards achieving it. Otherwise enhance it with your ‘strategic intent’</a:t>
            </a:r>
          </a:p>
          <a:p>
            <a:pPr eaLnBrk="1" hangingPunct="1">
              <a:lnSpc>
                <a:spcPct val="90000"/>
              </a:lnSpc>
            </a:pPr>
            <a:r>
              <a:rPr lang="en-US" altLang="en-US"/>
              <a:t>Clearly understood/shared by your employees and other stakeholders</a:t>
            </a:r>
          </a:p>
          <a:p>
            <a:pPr eaLnBrk="1" hangingPunct="1">
              <a:lnSpc>
                <a:spcPct val="90000"/>
              </a:lnSpc>
            </a:pPr>
            <a:r>
              <a:rPr lang="en-US" altLang="en-US"/>
              <a:t>Precise and concise  , easy to be recited by your key stakeholders</a:t>
            </a:r>
          </a:p>
          <a:p>
            <a:pPr eaLnBrk="1" hangingPunct="1">
              <a:lnSpc>
                <a:spcPct val="90000"/>
              </a:lnSpc>
            </a:pPr>
            <a:r>
              <a:rPr lang="en-US" altLang="en-US"/>
              <a:t>Not usually achieved, it is brought to reality by the mission statement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D3BE8BB-4603-D45C-0AB6-5E04A2EED471}"/>
              </a:ext>
            </a:extLst>
          </p:cNvPr>
          <p:cNvSpPr>
            <a:spLocks noGrp="1" noChangeArrowheads="1"/>
          </p:cNvSpPr>
          <p:nvPr>
            <p:ph type="title"/>
          </p:nvPr>
        </p:nvSpPr>
        <p:spPr/>
        <p:txBody>
          <a:bodyPr/>
          <a:lstStyle/>
          <a:p>
            <a:pPr eaLnBrk="1" hangingPunct="1"/>
            <a:r>
              <a:rPr lang="en-US" altLang="en-US"/>
              <a:t>Its benefits</a:t>
            </a:r>
          </a:p>
        </p:txBody>
      </p:sp>
      <p:sp>
        <p:nvSpPr>
          <p:cNvPr id="14339" name="Rectangle 3">
            <a:extLst>
              <a:ext uri="{FF2B5EF4-FFF2-40B4-BE49-F238E27FC236}">
                <a16:creationId xmlns:a16="http://schemas.microsoft.com/office/drawing/2014/main" id="{0669BA0B-19F8-A8D7-55F9-B587624FFAE5}"/>
              </a:ext>
            </a:extLst>
          </p:cNvPr>
          <p:cNvSpPr>
            <a:spLocks noGrp="1" noChangeArrowheads="1"/>
          </p:cNvSpPr>
          <p:nvPr>
            <p:ph type="body" idx="1"/>
          </p:nvPr>
        </p:nvSpPr>
        <p:spPr/>
        <p:txBody>
          <a:bodyPr/>
          <a:lstStyle/>
          <a:p>
            <a:pPr eaLnBrk="1" hangingPunct="1">
              <a:lnSpc>
                <a:spcPct val="80000"/>
              </a:lnSpc>
            </a:pPr>
            <a:r>
              <a:rPr lang="en-US" altLang="en-US"/>
              <a:t>To motivate people’s efforts towards a common desired/leading place in the firm’s competitive environment</a:t>
            </a:r>
          </a:p>
          <a:p>
            <a:pPr eaLnBrk="1" hangingPunct="1">
              <a:lnSpc>
                <a:spcPct val="80000"/>
              </a:lnSpc>
            </a:pPr>
            <a:r>
              <a:rPr lang="en-US" altLang="en-US"/>
              <a:t>To create synergy due to the common desired strategic direction, that is why an effective vision should in terms of ‘shared vision’ </a:t>
            </a:r>
          </a:p>
          <a:p>
            <a:pPr eaLnBrk="1" hangingPunct="1">
              <a:lnSpc>
                <a:spcPct val="80000"/>
              </a:lnSpc>
            </a:pPr>
            <a:r>
              <a:rPr lang="en-US" altLang="en-US"/>
              <a:t>It (its related strategic intent) makes people dream more, create and innovate more, be more committed, and work more to achieve that ‘star dream’</a:t>
            </a:r>
          </a:p>
          <a:p>
            <a:pPr eaLnBrk="1" hangingPunct="1">
              <a:lnSpc>
                <a:spcPct val="80000"/>
              </a:lnSpc>
            </a:pPr>
            <a:r>
              <a:rPr lang="en-US" altLang="en-US"/>
              <a:t>Task-Brain storm others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E1011B-8C58-072D-9D7A-E568DF0E0AFE}"/>
              </a:ext>
            </a:extLst>
          </p:cNvPr>
          <p:cNvSpPr>
            <a:spLocks noGrp="1" noChangeArrowheads="1"/>
          </p:cNvSpPr>
          <p:nvPr>
            <p:ph type="title"/>
          </p:nvPr>
        </p:nvSpPr>
        <p:spPr/>
        <p:txBody>
          <a:bodyPr/>
          <a:lstStyle/>
          <a:p>
            <a:pPr eaLnBrk="1" hangingPunct="1"/>
            <a:r>
              <a:rPr lang="en-US" altLang="en-US"/>
              <a:t>2) Mission</a:t>
            </a:r>
          </a:p>
        </p:txBody>
      </p:sp>
      <p:sp>
        <p:nvSpPr>
          <p:cNvPr id="15363" name="Rectangle 3">
            <a:extLst>
              <a:ext uri="{FF2B5EF4-FFF2-40B4-BE49-F238E27FC236}">
                <a16:creationId xmlns:a16="http://schemas.microsoft.com/office/drawing/2014/main" id="{6F127BC7-AF34-7840-A161-FB211851B1C4}"/>
              </a:ext>
            </a:extLst>
          </p:cNvPr>
          <p:cNvSpPr>
            <a:spLocks noGrp="1" noChangeArrowheads="1"/>
          </p:cNvSpPr>
          <p:nvPr>
            <p:ph type="body" idx="1"/>
          </p:nvPr>
        </p:nvSpPr>
        <p:spPr/>
        <p:txBody>
          <a:bodyPr/>
          <a:lstStyle/>
          <a:p>
            <a:pPr eaLnBrk="1" hangingPunct="1"/>
            <a:r>
              <a:rPr lang="en-US" altLang="en-US">
                <a:solidFill>
                  <a:schemeClr val="accent2"/>
                </a:solidFill>
              </a:rPr>
              <a:t>Definition</a:t>
            </a:r>
            <a:r>
              <a:rPr lang="en-US" altLang="en-US"/>
              <a:t>-is a fundamental unique aim or purpose for an organization’s/a firm’s existence that sets it apart from others of its kind.</a:t>
            </a:r>
          </a:p>
          <a:p>
            <a:pPr eaLnBrk="1" hangingPunct="1"/>
            <a:r>
              <a:rPr lang="en-US" altLang="en-US"/>
              <a:t>It shows the world the unique reason why you are in business, in terms of the unique nature of business you are pursuing.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E1AA6A06-F6DC-0B9D-BE17-D68DA394FFB8}"/>
              </a:ext>
            </a:extLst>
          </p:cNvPr>
          <p:cNvSpPr>
            <a:spLocks noGrp="1" noChangeArrowheads="1"/>
          </p:cNvSpPr>
          <p:nvPr>
            <p:ph type="title"/>
          </p:nvPr>
        </p:nvSpPr>
        <p:spPr/>
        <p:txBody>
          <a:bodyPr/>
          <a:lstStyle/>
          <a:p>
            <a:pPr eaLnBrk="1" hangingPunct="1"/>
            <a:r>
              <a:rPr lang="en-US" altLang="en-US"/>
              <a:t>Definition cont-</a:t>
            </a:r>
          </a:p>
        </p:txBody>
      </p:sp>
      <p:sp>
        <p:nvSpPr>
          <p:cNvPr id="16387" name="Rectangle 3">
            <a:extLst>
              <a:ext uri="{FF2B5EF4-FFF2-40B4-BE49-F238E27FC236}">
                <a16:creationId xmlns:a16="http://schemas.microsoft.com/office/drawing/2014/main" id="{EA85A730-6121-7D03-E2DA-34A2B6017171}"/>
              </a:ext>
            </a:extLst>
          </p:cNvPr>
          <p:cNvSpPr>
            <a:spLocks noGrp="1" noChangeArrowheads="1"/>
          </p:cNvSpPr>
          <p:nvPr>
            <p:ph type="body" idx="1"/>
          </p:nvPr>
        </p:nvSpPr>
        <p:spPr/>
        <p:txBody>
          <a:bodyPr/>
          <a:lstStyle/>
          <a:p>
            <a:pPr eaLnBrk="1" hangingPunct="1">
              <a:lnSpc>
                <a:spcPct val="90000"/>
              </a:lnSpc>
            </a:pPr>
            <a:r>
              <a:rPr lang="en-US" altLang="en-US"/>
              <a:t>Defines the firms major/target industry scope, market scope, geographical scope</a:t>
            </a:r>
          </a:p>
          <a:p>
            <a:pPr eaLnBrk="1" hangingPunct="1">
              <a:lnSpc>
                <a:spcPct val="90000"/>
              </a:lnSpc>
            </a:pPr>
            <a:r>
              <a:rPr lang="en-US" altLang="en-US"/>
              <a:t>An invisible or common thread that positively sells the company to its external customers/markets ,and holds all internal parts( especially the human assets) of the company together by way of consistently guiding their decisions and actions</a:t>
            </a:r>
          </a:p>
          <a:p>
            <a:pPr eaLnBrk="1" hangingPunct="1">
              <a:lnSpc>
                <a:spcPct val="90000"/>
              </a:lnSpc>
            </a:pPr>
            <a:r>
              <a:rPr lang="en-US" altLang="en-US"/>
              <a:t>Defined in terms of the customers to be served, needs to satisfied, and the unique way of achieving this.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861EBAAB-FD49-9E93-CA42-0249F96D16B0}"/>
              </a:ext>
            </a:extLst>
          </p:cNvPr>
          <p:cNvSpPr>
            <a:spLocks noGrp="1" noChangeArrowheads="1"/>
          </p:cNvSpPr>
          <p:nvPr>
            <p:ph type="title"/>
          </p:nvPr>
        </p:nvSpPr>
        <p:spPr/>
        <p:txBody>
          <a:bodyPr/>
          <a:lstStyle/>
          <a:p>
            <a:pPr eaLnBrk="1" hangingPunct="1"/>
            <a:r>
              <a:rPr lang="en-US" altLang="en-US" sz="3600"/>
              <a:t>Characteristics of a good mission</a:t>
            </a:r>
          </a:p>
        </p:txBody>
      </p:sp>
      <p:sp>
        <p:nvSpPr>
          <p:cNvPr id="17411" name="Rectangle 3">
            <a:extLst>
              <a:ext uri="{FF2B5EF4-FFF2-40B4-BE49-F238E27FC236}">
                <a16:creationId xmlns:a16="http://schemas.microsoft.com/office/drawing/2014/main" id="{332A5325-E16C-7824-C9FF-E45B595D3AF5}"/>
              </a:ext>
            </a:extLst>
          </p:cNvPr>
          <p:cNvSpPr>
            <a:spLocks noGrp="1" noChangeArrowheads="1"/>
          </p:cNvSpPr>
          <p:nvPr>
            <p:ph type="body" idx="1"/>
          </p:nvPr>
        </p:nvSpPr>
        <p:spPr/>
        <p:txBody>
          <a:bodyPr/>
          <a:lstStyle/>
          <a:p>
            <a:pPr marL="660400" indent="-660400">
              <a:buFontTx/>
              <a:buAutoNum type="romanLcPeriod"/>
            </a:pPr>
            <a:r>
              <a:rPr lang="en-US" altLang="en-US"/>
              <a:t>It should clearly define the firm’s business in its environment</a:t>
            </a:r>
          </a:p>
          <a:p>
            <a:pPr marL="660400" indent="-660400">
              <a:buFontTx/>
              <a:buAutoNum type="romanLcPeriod"/>
            </a:pPr>
            <a:r>
              <a:rPr lang="en-US" altLang="en-US"/>
              <a:t>It should positively sell the company to its customers,employees,and publics</a:t>
            </a:r>
          </a:p>
          <a:p>
            <a:pPr marL="660400" indent="-660400">
              <a:buFontTx/>
              <a:buAutoNum type="romanLcPeriod"/>
            </a:pPr>
            <a:r>
              <a:rPr lang="en-US" altLang="en-US"/>
              <a:t>It should act as an ‘invisible hand or thread’  that competitively guides/holds all parts of the organization together (perspective). Promote teamwork focusing competitiveness.</a:t>
            </a:r>
          </a:p>
          <a:p>
            <a:pPr marL="660400" indent="-660400">
              <a:buFontTx/>
              <a:buAutoNum type="romanLcPeriod"/>
            </a:pPr>
            <a:endParaRPr lang="en-US"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01C48957-3203-D2F9-757D-D7548E8D3A50}"/>
              </a:ext>
            </a:extLst>
          </p:cNvPr>
          <p:cNvSpPr>
            <a:spLocks noGrp="1" noChangeArrowheads="1"/>
          </p:cNvSpPr>
          <p:nvPr>
            <p:ph type="title"/>
          </p:nvPr>
        </p:nvSpPr>
        <p:spPr/>
        <p:txBody>
          <a:bodyPr/>
          <a:lstStyle/>
          <a:p>
            <a:pPr eaLnBrk="1" hangingPunct="1"/>
            <a:r>
              <a:rPr lang="en-US" altLang="en-US"/>
              <a:t>Cont-</a:t>
            </a:r>
          </a:p>
        </p:txBody>
      </p:sp>
      <p:sp>
        <p:nvSpPr>
          <p:cNvPr id="18435" name="Rectangle 3">
            <a:extLst>
              <a:ext uri="{FF2B5EF4-FFF2-40B4-BE49-F238E27FC236}">
                <a16:creationId xmlns:a16="http://schemas.microsoft.com/office/drawing/2014/main" id="{60B24EC6-4EE2-8805-3DD6-76EE28B56CDC}"/>
              </a:ext>
            </a:extLst>
          </p:cNvPr>
          <p:cNvSpPr>
            <a:spLocks noGrp="1" noChangeArrowheads="1"/>
          </p:cNvSpPr>
          <p:nvPr>
            <p:ph type="body" idx="1"/>
          </p:nvPr>
        </p:nvSpPr>
        <p:spPr/>
        <p:txBody>
          <a:bodyPr/>
          <a:lstStyle/>
          <a:p>
            <a:pPr marL="660400" indent="-660400">
              <a:buFontTx/>
              <a:buAutoNum type="romanLcPeriod" startAt="4"/>
            </a:pPr>
            <a:r>
              <a:rPr lang="en-US" altLang="en-US"/>
              <a:t>Not too broad or too narrow</a:t>
            </a:r>
          </a:p>
          <a:p>
            <a:pPr marL="660400" indent="-660400">
              <a:buFontTx/>
              <a:buAutoNum type="romanLcPeriod" startAt="4"/>
            </a:pPr>
            <a:r>
              <a:rPr lang="en-US" altLang="en-US"/>
              <a:t>Should reflect the firm’s fundamental uniqueness which motivates all those concerned.</a:t>
            </a:r>
          </a:p>
          <a:p>
            <a:pPr marL="660400" indent="-660400">
              <a:buFontTx/>
              <a:buAutoNum type="romanLcPeriod" startAt="4"/>
            </a:pPr>
            <a:r>
              <a:rPr lang="en-US" altLang="en-US"/>
              <a:t>Should not be a ‘mere nice statement’ which your staff will/do not follow. It should be shared/understood, accepted, and acted upon by your key stakeholders</a:t>
            </a:r>
          </a:p>
          <a:p>
            <a:pPr marL="660400" indent="-660400">
              <a:buNone/>
            </a:pPr>
            <a:r>
              <a:rPr lang="en-US" altLang="en-US"/>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D32D15E-6588-56DA-07E4-2434E3632DD9}"/>
              </a:ext>
            </a:extLst>
          </p:cNvPr>
          <p:cNvSpPr>
            <a:spLocks noGrp="1" noChangeArrowheads="1"/>
          </p:cNvSpPr>
          <p:nvPr>
            <p:ph type="title"/>
          </p:nvPr>
        </p:nvSpPr>
        <p:spPr/>
        <p:txBody>
          <a:bodyPr/>
          <a:lstStyle/>
          <a:p>
            <a:pPr eaLnBrk="1" hangingPunct="1"/>
            <a:r>
              <a:rPr lang="en-US" altLang="en-US"/>
              <a:t>Why it is needed</a:t>
            </a:r>
          </a:p>
        </p:txBody>
      </p:sp>
      <p:sp>
        <p:nvSpPr>
          <p:cNvPr id="19459" name="Rectangle 3">
            <a:extLst>
              <a:ext uri="{FF2B5EF4-FFF2-40B4-BE49-F238E27FC236}">
                <a16:creationId xmlns:a16="http://schemas.microsoft.com/office/drawing/2014/main" id="{35D7ADCE-8E8D-6E50-EF1D-D0DF8BFA32C0}"/>
              </a:ext>
            </a:extLst>
          </p:cNvPr>
          <p:cNvSpPr>
            <a:spLocks noGrp="1" noChangeArrowheads="1"/>
          </p:cNvSpPr>
          <p:nvPr>
            <p:ph type="body" idx="1"/>
          </p:nvPr>
        </p:nvSpPr>
        <p:spPr/>
        <p:txBody>
          <a:bodyPr/>
          <a:lstStyle/>
          <a:p>
            <a:pPr eaLnBrk="1" hangingPunct="1">
              <a:lnSpc>
                <a:spcPct val="90000"/>
              </a:lnSpc>
            </a:pPr>
            <a:r>
              <a:rPr lang="en-US" altLang="en-US"/>
              <a:t>To show how the company uniquely fulfills its purpose for existence by reflecting the company’s core perspective/philosophy (core values) to its internal and external customers.</a:t>
            </a:r>
          </a:p>
          <a:p>
            <a:pPr eaLnBrk="1" hangingPunct="1">
              <a:lnSpc>
                <a:spcPct val="90000"/>
              </a:lnSpc>
            </a:pPr>
            <a:r>
              <a:rPr lang="en-US" altLang="en-US"/>
              <a:t>To make the firm or organization to be acceptable among its publics especially its target customers (corporate image).</a:t>
            </a:r>
          </a:p>
          <a:p>
            <a:pPr eaLnBrk="1" hangingPunct="1">
              <a:lnSpc>
                <a:spcPct val="90000"/>
              </a:lnSpc>
            </a:pPr>
            <a:r>
              <a:rPr lang="en-US" altLang="en-US"/>
              <a:t>To consistently guide the firm’s strategic direction in relation to its present and future customers,markets,and competitiveness. </a:t>
            </a:r>
            <a:endParaRPr lang="en-US" altLang="en-US" i="1"/>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16F49E1-2D88-5355-E0C1-B3DF4F0E0F4C}"/>
              </a:ext>
            </a:extLst>
          </p:cNvPr>
          <p:cNvSpPr>
            <a:spLocks noGrp="1" noChangeArrowheads="1"/>
          </p:cNvSpPr>
          <p:nvPr>
            <p:ph type="title"/>
          </p:nvPr>
        </p:nvSpPr>
        <p:spPr/>
        <p:txBody>
          <a:bodyPr/>
          <a:lstStyle/>
          <a:p>
            <a:pPr eaLnBrk="1" hangingPunct="1"/>
            <a:r>
              <a:rPr lang="en-US" altLang="en-US"/>
              <a:t>Cont-</a:t>
            </a:r>
          </a:p>
        </p:txBody>
      </p:sp>
      <p:sp>
        <p:nvSpPr>
          <p:cNvPr id="20483" name="Rectangle 3">
            <a:extLst>
              <a:ext uri="{FF2B5EF4-FFF2-40B4-BE49-F238E27FC236}">
                <a16:creationId xmlns:a16="http://schemas.microsoft.com/office/drawing/2014/main" id="{13EEF4D4-8163-9B10-1D5C-16ED25979EC0}"/>
              </a:ext>
            </a:extLst>
          </p:cNvPr>
          <p:cNvSpPr>
            <a:spLocks noGrp="1" noChangeArrowheads="1"/>
          </p:cNvSpPr>
          <p:nvPr>
            <p:ph type="body" idx="1"/>
          </p:nvPr>
        </p:nvSpPr>
        <p:spPr/>
        <p:txBody>
          <a:bodyPr/>
          <a:lstStyle/>
          <a:p>
            <a:pPr eaLnBrk="1" hangingPunct="1"/>
            <a:r>
              <a:rPr lang="en-US" altLang="en-US"/>
              <a:t>To guide the consistent formulation of your objectives, the strategies to achieve them, and how to put these strategies into action.</a:t>
            </a:r>
          </a:p>
          <a:p>
            <a:pPr eaLnBrk="1" hangingPunct="1"/>
            <a:r>
              <a:rPr lang="en-US" altLang="en-US"/>
              <a:t>It acts as a rallying point hence maintaining a competitive sense of direction</a:t>
            </a:r>
          </a:p>
          <a:p>
            <a:pPr eaLnBrk="1" hangingPunct="1"/>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6D6C374-6591-F897-4BB8-74B27DDD3FAF}"/>
              </a:ext>
            </a:extLst>
          </p:cNvPr>
          <p:cNvSpPr>
            <a:spLocks noGrp="1" noChangeArrowheads="1"/>
          </p:cNvSpPr>
          <p:nvPr>
            <p:ph type="title"/>
          </p:nvPr>
        </p:nvSpPr>
        <p:spPr/>
        <p:txBody>
          <a:bodyPr/>
          <a:lstStyle/>
          <a:p>
            <a:pPr eaLnBrk="1" hangingPunct="1"/>
            <a:r>
              <a:rPr lang="en-US" altLang="en-US" sz="3600"/>
              <a:t>Where do we want to be/achieve?</a:t>
            </a:r>
          </a:p>
        </p:txBody>
      </p:sp>
      <p:sp>
        <p:nvSpPr>
          <p:cNvPr id="4099" name="Rectangle 3">
            <a:extLst>
              <a:ext uri="{FF2B5EF4-FFF2-40B4-BE49-F238E27FC236}">
                <a16:creationId xmlns:a16="http://schemas.microsoft.com/office/drawing/2014/main" id="{D10A26C9-DBAE-332A-0BF8-A3C201D3C90C}"/>
              </a:ext>
            </a:extLst>
          </p:cNvPr>
          <p:cNvSpPr>
            <a:spLocks noGrp="1" noChangeArrowheads="1"/>
          </p:cNvSpPr>
          <p:nvPr>
            <p:ph type="body" idx="1"/>
          </p:nvPr>
        </p:nvSpPr>
        <p:spPr/>
        <p:txBody>
          <a:bodyPr/>
          <a:lstStyle/>
          <a:p>
            <a:pPr eaLnBrk="1" hangingPunct="1">
              <a:lnSpc>
                <a:spcPct val="90000"/>
              </a:lnSpc>
            </a:pPr>
            <a:r>
              <a:rPr lang="en-US" altLang="en-US"/>
              <a:t>This question is answered by setting goals and objectives (desired end results to be achieve at different organizational levels and times)</a:t>
            </a:r>
          </a:p>
          <a:p>
            <a:pPr eaLnBrk="1" hangingPunct="1">
              <a:lnSpc>
                <a:spcPct val="90000"/>
              </a:lnSpc>
            </a:pPr>
            <a:r>
              <a:rPr lang="en-US" altLang="en-US"/>
              <a:t>This include your strategic vision/intent, mission/mission statement to guide competitive decision making, good hierachical objectives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B0B9B137-D18F-D957-C9C6-21399E2884D0}"/>
              </a:ext>
            </a:extLst>
          </p:cNvPr>
          <p:cNvSpPr>
            <a:spLocks noGrp="1" noChangeArrowheads="1"/>
          </p:cNvSpPr>
          <p:nvPr>
            <p:ph type="title"/>
          </p:nvPr>
        </p:nvSpPr>
        <p:spPr/>
        <p:txBody>
          <a:bodyPr/>
          <a:lstStyle/>
          <a:p>
            <a:pPr eaLnBrk="1" hangingPunct="1"/>
            <a:r>
              <a:rPr lang="en-US" altLang="en-US"/>
              <a:t>3)Business objectives-definition/meaning</a:t>
            </a:r>
          </a:p>
        </p:txBody>
      </p:sp>
      <p:sp>
        <p:nvSpPr>
          <p:cNvPr id="21507" name="Rectangle 3">
            <a:extLst>
              <a:ext uri="{FF2B5EF4-FFF2-40B4-BE49-F238E27FC236}">
                <a16:creationId xmlns:a16="http://schemas.microsoft.com/office/drawing/2014/main" id="{ECD47A54-ECD8-87FD-8D5F-AAF885DAF9DC}"/>
              </a:ext>
            </a:extLst>
          </p:cNvPr>
          <p:cNvSpPr>
            <a:spLocks noGrp="1" noChangeArrowheads="1"/>
          </p:cNvSpPr>
          <p:nvPr>
            <p:ph type="body" idx="1"/>
          </p:nvPr>
        </p:nvSpPr>
        <p:spPr/>
        <p:txBody>
          <a:bodyPr/>
          <a:lstStyle/>
          <a:p>
            <a:pPr eaLnBrk="1" hangingPunct="1"/>
            <a:r>
              <a:rPr lang="en-US" altLang="en-US"/>
              <a:t>Objectives are desired end-results that the organization is aiming to achieve through its existence and what it does in terms of organizing, coordinating,leading,and controlling activities.</a:t>
            </a:r>
          </a:p>
          <a:p>
            <a:pPr eaLnBrk="1" hangingPunct="1"/>
            <a:r>
              <a:rPr lang="en-US" altLang="en-US"/>
              <a:t>Objectives are specific aims that the organization has decided to achieve.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DEF0563-E34E-B4F8-EE6B-3744B6447D7E}"/>
              </a:ext>
            </a:extLst>
          </p:cNvPr>
          <p:cNvSpPr>
            <a:spLocks noGrp="1" noChangeArrowheads="1"/>
          </p:cNvSpPr>
          <p:nvPr>
            <p:ph type="title"/>
          </p:nvPr>
        </p:nvSpPr>
        <p:spPr/>
        <p:txBody>
          <a:bodyPr/>
          <a:lstStyle/>
          <a:p>
            <a:pPr eaLnBrk="1" hangingPunct="1"/>
            <a:r>
              <a:rPr lang="en-US" altLang="en-US" sz="3600"/>
              <a:t>Characteristics of generally good objectives-We set several objectives.</a:t>
            </a:r>
          </a:p>
        </p:txBody>
      </p:sp>
      <p:sp>
        <p:nvSpPr>
          <p:cNvPr id="22531" name="Rectangle 3">
            <a:extLst>
              <a:ext uri="{FF2B5EF4-FFF2-40B4-BE49-F238E27FC236}">
                <a16:creationId xmlns:a16="http://schemas.microsoft.com/office/drawing/2014/main" id="{609302CF-80A3-3394-37D1-1C2F55D28079}"/>
              </a:ext>
            </a:extLst>
          </p:cNvPr>
          <p:cNvSpPr>
            <a:spLocks noGrp="1" noChangeArrowheads="1"/>
          </p:cNvSpPr>
          <p:nvPr>
            <p:ph type="body" idx="1"/>
          </p:nvPr>
        </p:nvSpPr>
        <p:spPr/>
        <p:txBody>
          <a:bodyPr/>
          <a:lstStyle/>
          <a:p>
            <a:pPr eaLnBrk="1" hangingPunct="1">
              <a:lnSpc>
                <a:spcPct val="90000"/>
              </a:lnSpc>
            </a:pPr>
            <a:r>
              <a:rPr lang="en-US" altLang="en-US" sz="2400"/>
              <a:t>Should be clearly understood and accepted by key stakeholders</a:t>
            </a:r>
          </a:p>
          <a:p>
            <a:pPr eaLnBrk="1" hangingPunct="1">
              <a:lnSpc>
                <a:spcPct val="90000"/>
              </a:lnSpc>
            </a:pPr>
            <a:r>
              <a:rPr lang="en-US" altLang="en-US" sz="2400"/>
              <a:t>Should be set in line with the company’s mission statement, strategic intent, and core competence</a:t>
            </a:r>
          </a:p>
          <a:p>
            <a:pPr eaLnBrk="1" hangingPunct="1">
              <a:lnSpc>
                <a:spcPct val="90000"/>
              </a:lnSpc>
            </a:pPr>
            <a:r>
              <a:rPr lang="en-US" altLang="en-US" sz="2400"/>
              <a:t>Should be relevant to the firm’s external and internal environment</a:t>
            </a:r>
          </a:p>
          <a:p>
            <a:pPr eaLnBrk="1" hangingPunct="1">
              <a:lnSpc>
                <a:spcPct val="90000"/>
              </a:lnSpc>
            </a:pPr>
            <a:r>
              <a:rPr lang="en-US" altLang="en-US" sz="2400"/>
              <a:t>Especially the operational level objectives should be SMART</a:t>
            </a:r>
          </a:p>
          <a:p>
            <a:pPr eaLnBrk="1" hangingPunct="1">
              <a:lnSpc>
                <a:spcPct val="90000"/>
              </a:lnSpc>
            </a:pPr>
            <a:r>
              <a:rPr lang="en-US" altLang="en-US" sz="2400"/>
              <a:t>Set through and managed by MBO</a:t>
            </a:r>
          </a:p>
          <a:p>
            <a:pPr eaLnBrk="1" hangingPunct="1">
              <a:lnSpc>
                <a:spcPct val="90000"/>
              </a:lnSpc>
            </a:pPr>
            <a:r>
              <a:rPr lang="en-US" altLang="en-US" sz="2400"/>
              <a:t>Be hierarchical, measurable, relevant, and consistent</a:t>
            </a:r>
          </a:p>
          <a:p>
            <a:pPr eaLnBrk="1" hangingPunct="1">
              <a:lnSpc>
                <a:spcPct val="90000"/>
              </a:lnSpc>
            </a:pPr>
            <a:endParaRPr lang="en-US" altLang="en-US" sz="2400"/>
          </a:p>
          <a:p>
            <a:pPr eaLnBrk="1" hangingPunct="1">
              <a:lnSpc>
                <a:spcPct val="90000"/>
              </a:lnSpc>
              <a:buFontTx/>
              <a:buNone/>
            </a:pPr>
            <a:endParaRPr lang="en-US" altLang="en-US" sz="2400"/>
          </a:p>
          <a:p>
            <a:pPr eaLnBrk="1" hangingPunct="1">
              <a:lnSpc>
                <a:spcPct val="90000"/>
              </a:lnSpc>
            </a:pPr>
            <a:endParaRPr lang="en-US" altLang="en-US" sz="24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8776E63-37A1-6DF3-B6EA-6E749E95D59C}"/>
              </a:ext>
            </a:extLst>
          </p:cNvPr>
          <p:cNvSpPr>
            <a:spLocks noGrp="1" noChangeArrowheads="1"/>
          </p:cNvSpPr>
          <p:nvPr>
            <p:ph type="title"/>
          </p:nvPr>
        </p:nvSpPr>
        <p:spPr/>
        <p:txBody>
          <a:bodyPr/>
          <a:lstStyle/>
          <a:p>
            <a:pPr eaLnBrk="1" hangingPunct="1"/>
            <a:r>
              <a:rPr lang="en-US" altLang="en-US" sz="3600"/>
              <a:t>Benefits of having good objectives</a:t>
            </a:r>
          </a:p>
        </p:txBody>
      </p:sp>
      <p:sp>
        <p:nvSpPr>
          <p:cNvPr id="23555" name="Rectangle 3">
            <a:extLst>
              <a:ext uri="{FF2B5EF4-FFF2-40B4-BE49-F238E27FC236}">
                <a16:creationId xmlns:a16="http://schemas.microsoft.com/office/drawing/2014/main" id="{DE73880F-467A-1653-B757-5CC98B5838F5}"/>
              </a:ext>
            </a:extLst>
          </p:cNvPr>
          <p:cNvSpPr>
            <a:spLocks noGrp="1" noChangeArrowheads="1"/>
          </p:cNvSpPr>
          <p:nvPr>
            <p:ph type="body" idx="1"/>
          </p:nvPr>
        </p:nvSpPr>
        <p:spPr/>
        <p:txBody>
          <a:bodyPr/>
          <a:lstStyle/>
          <a:p>
            <a:pPr eaLnBrk="1" hangingPunct="1"/>
            <a:r>
              <a:rPr lang="en-US" altLang="en-US"/>
              <a:t>Organizational members become goal focused/ focused  to the right objectives (specific aims)</a:t>
            </a:r>
          </a:p>
          <a:p>
            <a:pPr eaLnBrk="1" hangingPunct="1"/>
            <a:r>
              <a:rPr lang="en-US" altLang="en-US"/>
              <a:t> They give a sense of achievement of common desired ends towards which all management and staff functions/activities should be directed.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25C3DAA5-5FF8-10CA-9540-DF3AD9E3A9CD}"/>
              </a:ext>
            </a:extLst>
          </p:cNvPr>
          <p:cNvSpPr>
            <a:spLocks noGrp="1" noChangeArrowheads="1"/>
          </p:cNvSpPr>
          <p:nvPr>
            <p:ph type="title"/>
          </p:nvPr>
        </p:nvSpPr>
        <p:spPr/>
        <p:txBody>
          <a:bodyPr/>
          <a:lstStyle/>
          <a:p>
            <a:pPr eaLnBrk="1" hangingPunct="1"/>
            <a:r>
              <a:rPr lang="en-US" altLang="en-US" sz="3600"/>
              <a:t>To set the right mission/objectives</a:t>
            </a:r>
          </a:p>
        </p:txBody>
      </p:sp>
      <p:sp>
        <p:nvSpPr>
          <p:cNvPr id="24579" name="Rectangle 3">
            <a:extLst>
              <a:ext uri="{FF2B5EF4-FFF2-40B4-BE49-F238E27FC236}">
                <a16:creationId xmlns:a16="http://schemas.microsoft.com/office/drawing/2014/main" id="{2D85BA93-9457-5CFA-1A61-FB01F91F7838}"/>
              </a:ext>
            </a:extLst>
          </p:cNvPr>
          <p:cNvSpPr>
            <a:spLocks noGrp="1" noChangeArrowheads="1"/>
          </p:cNvSpPr>
          <p:nvPr>
            <p:ph type="body" idx="1"/>
          </p:nvPr>
        </p:nvSpPr>
        <p:spPr/>
        <p:txBody>
          <a:bodyPr/>
          <a:lstStyle/>
          <a:p>
            <a:pPr marL="609600" indent="-609600"/>
            <a:r>
              <a:rPr lang="en-US" altLang="en-US"/>
              <a:t>Consider;</a:t>
            </a:r>
          </a:p>
          <a:p>
            <a:pPr marL="609600" indent="-609600">
              <a:buFontTx/>
              <a:buAutoNum type="arabicPeriod"/>
            </a:pPr>
            <a:r>
              <a:rPr lang="en-US" altLang="en-US"/>
              <a:t>Past company history-Past mission and objectives ,and past performance</a:t>
            </a:r>
          </a:p>
          <a:p>
            <a:pPr marL="609600" indent="-609600">
              <a:buFontTx/>
              <a:buAutoNum type="arabicPeriod"/>
            </a:pPr>
            <a:r>
              <a:rPr lang="en-US" altLang="en-US"/>
              <a:t>Values/briefs of top management to establish a vertical fit with them</a:t>
            </a:r>
          </a:p>
          <a:p>
            <a:pPr marL="609600" indent="-609600">
              <a:buFontTx/>
              <a:buAutoNum type="arabicPeriod"/>
            </a:pPr>
            <a:r>
              <a:rPr lang="en-US" altLang="en-US"/>
              <a:t>The relevant opportunities and threats</a:t>
            </a:r>
          </a:p>
          <a:p>
            <a:pPr marL="609600" indent="-609600">
              <a:buFontTx/>
              <a:buAutoNum type="arabicPeriod"/>
            </a:pPr>
            <a:r>
              <a:rPr lang="en-US" altLang="en-US"/>
              <a:t>The relevant strengths and weaknesses</a:t>
            </a:r>
          </a:p>
          <a:p>
            <a:pPr marL="609600" indent="-609600">
              <a:buFontTx/>
              <a:buAutoNum type="arabicPeriod"/>
            </a:pPr>
            <a:r>
              <a:rPr lang="en-US" altLang="en-US"/>
              <a:t>The companies core competence, mission statement, and strategic vision or intent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8DA073E1-6E59-59FC-7F05-7BC30BC20A8A}"/>
              </a:ext>
            </a:extLst>
          </p:cNvPr>
          <p:cNvSpPr>
            <a:spLocks noGrp="1" noChangeArrowheads="1"/>
          </p:cNvSpPr>
          <p:nvPr>
            <p:ph type="title"/>
          </p:nvPr>
        </p:nvSpPr>
        <p:spPr/>
        <p:txBody>
          <a:bodyPr/>
          <a:lstStyle/>
          <a:p>
            <a:pPr eaLnBrk="1" hangingPunct="1"/>
            <a:r>
              <a:rPr lang="en-US" altLang="en-US"/>
              <a:t>MBO</a:t>
            </a:r>
          </a:p>
        </p:txBody>
      </p:sp>
      <p:sp>
        <p:nvSpPr>
          <p:cNvPr id="25603" name="Rectangle 3">
            <a:extLst>
              <a:ext uri="{FF2B5EF4-FFF2-40B4-BE49-F238E27FC236}">
                <a16:creationId xmlns:a16="http://schemas.microsoft.com/office/drawing/2014/main" id="{E0E6D29D-2D26-6A44-949A-9D815DB20C83}"/>
              </a:ext>
            </a:extLst>
          </p:cNvPr>
          <p:cNvSpPr>
            <a:spLocks noGrp="1" noChangeArrowheads="1"/>
          </p:cNvSpPr>
          <p:nvPr>
            <p:ph type="body" idx="1"/>
          </p:nvPr>
        </p:nvSpPr>
        <p:spPr/>
        <p:txBody>
          <a:bodyPr/>
          <a:lstStyle/>
          <a:p>
            <a:pPr eaLnBrk="1" hangingPunct="1"/>
            <a:r>
              <a:rPr lang="en-US" altLang="en-US"/>
              <a:t>A consistent cycle of clearly accepted procedures of involving all organizational members in the achievement of common organizational goals and objective</a:t>
            </a:r>
          </a:p>
          <a:p>
            <a:pPr eaLnBrk="1" hangingPunct="1"/>
            <a:r>
              <a:rPr lang="en-US" altLang="en-US"/>
              <a:t>Aimed at ensuring commitment/ a goal contract (especially the unwritten goal contract) among all managers (and staff) concerned in the different functional areas and at the different levels of the entire enterprise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47DD42F1-87FC-A4A2-8818-2BB134359091}"/>
              </a:ext>
            </a:extLst>
          </p:cNvPr>
          <p:cNvSpPr>
            <a:spLocks noGrp="1" noChangeArrowheads="1"/>
          </p:cNvSpPr>
          <p:nvPr>
            <p:ph type="title"/>
          </p:nvPr>
        </p:nvSpPr>
        <p:spPr/>
        <p:txBody>
          <a:bodyPr/>
          <a:lstStyle/>
          <a:p>
            <a:pPr eaLnBrk="1" hangingPunct="1"/>
            <a:r>
              <a:rPr lang="en-US" altLang="en-US"/>
              <a:t>MBO-cont</a:t>
            </a:r>
          </a:p>
        </p:txBody>
      </p:sp>
      <p:sp>
        <p:nvSpPr>
          <p:cNvPr id="26627" name="Rectangle 3">
            <a:extLst>
              <a:ext uri="{FF2B5EF4-FFF2-40B4-BE49-F238E27FC236}">
                <a16:creationId xmlns:a16="http://schemas.microsoft.com/office/drawing/2014/main" id="{37B98217-FE3D-81FE-B781-936247F7739C}"/>
              </a:ext>
            </a:extLst>
          </p:cNvPr>
          <p:cNvSpPr>
            <a:spLocks noGrp="1" noChangeArrowheads="1"/>
          </p:cNvSpPr>
          <p:nvPr>
            <p:ph type="body" idx="1"/>
          </p:nvPr>
        </p:nvSpPr>
        <p:spPr/>
        <p:txBody>
          <a:bodyPr/>
          <a:lstStyle/>
          <a:p>
            <a:pPr eaLnBrk="1" hangingPunct="1"/>
            <a:r>
              <a:rPr lang="en-US" altLang="en-US"/>
              <a:t>Also aimed at tapping the creativity and innovativeness, facit knowledge, experience, and other latent competences</a:t>
            </a:r>
          </a:p>
          <a:p>
            <a:pPr eaLnBrk="1" hangingPunct="1"/>
            <a:r>
              <a:rPr lang="en-US" altLang="en-US"/>
              <a:t>Effective communication, team work, motivation/encouragement/mentoring from the managers, recognizing and rewarding excellent performance  KSFs are necessary for MBO to succeed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0F18730B-F0FD-D42D-5661-91DBF676B34E}"/>
              </a:ext>
            </a:extLst>
          </p:cNvPr>
          <p:cNvSpPr>
            <a:spLocks noGrp="1" noChangeArrowheads="1"/>
          </p:cNvSpPr>
          <p:nvPr>
            <p:ph type="title"/>
          </p:nvPr>
        </p:nvSpPr>
        <p:spPr/>
        <p:txBody>
          <a:bodyPr/>
          <a:lstStyle/>
          <a:p>
            <a:pPr eaLnBrk="1" hangingPunct="1"/>
            <a:r>
              <a:rPr lang="en-US" altLang="en-US"/>
              <a:t>Steps involved in MBO</a:t>
            </a:r>
          </a:p>
        </p:txBody>
      </p:sp>
      <p:sp>
        <p:nvSpPr>
          <p:cNvPr id="27651" name="Rectangle 3">
            <a:extLst>
              <a:ext uri="{FF2B5EF4-FFF2-40B4-BE49-F238E27FC236}">
                <a16:creationId xmlns:a16="http://schemas.microsoft.com/office/drawing/2014/main" id="{EB6D3026-5B37-F572-7A23-6AB2FFA0AB23}"/>
              </a:ext>
            </a:extLst>
          </p:cNvPr>
          <p:cNvSpPr>
            <a:spLocks noGrp="1" noChangeArrowheads="1"/>
          </p:cNvSpPr>
          <p:nvPr>
            <p:ph type="body" idx="1"/>
          </p:nvPr>
        </p:nvSpPr>
        <p:spPr/>
        <p:txBody>
          <a:bodyPr/>
          <a:lstStyle/>
          <a:p>
            <a:pPr marL="609600" indent="-609600">
              <a:buFontTx/>
              <a:buAutoNum type="arabicPeriod"/>
            </a:pPr>
            <a:r>
              <a:rPr lang="en-US" altLang="en-US"/>
              <a:t>Central goal setting</a:t>
            </a:r>
          </a:p>
          <a:p>
            <a:pPr marL="609600" indent="-609600">
              <a:buFontTx/>
              <a:buAutoNum type="arabicPeriod"/>
            </a:pPr>
            <a:r>
              <a:rPr lang="en-US" altLang="en-US"/>
              <a:t>Goal/objectives setting of individual departmental and operational level- through productive/effective meetings</a:t>
            </a:r>
          </a:p>
          <a:p>
            <a:pPr marL="609600" indent="-609600">
              <a:buFontTx/>
              <a:buAutoNum type="arabicPeriod"/>
            </a:pPr>
            <a:r>
              <a:rPr lang="en-US" altLang="en-US"/>
              <a:t>Agreeing on how these objectives are to be achieved </a:t>
            </a:r>
          </a:p>
          <a:p>
            <a:pPr marL="609600" indent="-609600">
              <a:buFontTx/>
              <a:buAutoNum type="arabicPeriod"/>
            </a:pPr>
            <a:r>
              <a:rPr lang="en-US" altLang="en-US"/>
              <a:t>Giving them autonomy to achieve (to tap their hidden competences) those agreed upon objectives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B606D29-53A8-9C04-5F63-EF72312B5709}"/>
              </a:ext>
            </a:extLst>
          </p:cNvPr>
          <p:cNvSpPr>
            <a:spLocks noGrp="1" noChangeArrowheads="1"/>
          </p:cNvSpPr>
          <p:nvPr>
            <p:ph type="title"/>
          </p:nvPr>
        </p:nvSpPr>
        <p:spPr/>
        <p:txBody>
          <a:bodyPr/>
          <a:lstStyle/>
          <a:p>
            <a:pPr eaLnBrk="1" hangingPunct="1"/>
            <a:r>
              <a:rPr lang="en-US" altLang="en-US"/>
              <a:t>Cont-</a:t>
            </a:r>
          </a:p>
        </p:txBody>
      </p:sp>
      <p:sp>
        <p:nvSpPr>
          <p:cNvPr id="28675" name="Rectangle 3">
            <a:extLst>
              <a:ext uri="{FF2B5EF4-FFF2-40B4-BE49-F238E27FC236}">
                <a16:creationId xmlns:a16="http://schemas.microsoft.com/office/drawing/2014/main" id="{1DA0D65E-7790-2FC6-D500-7899A9A0B856}"/>
              </a:ext>
            </a:extLst>
          </p:cNvPr>
          <p:cNvSpPr>
            <a:spLocks noGrp="1" noChangeArrowheads="1"/>
          </p:cNvSpPr>
          <p:nvPr>
            <p:ph type="body" idx="1"/>
          </p:nvPr>
        </p:nvSpPr>
        <p:spPr/>
        <p:txBody>
          <a:bodyPr/>
          <a:lstStyle/>
          <a:p>
            <a:pPr marL="609600" indent="-609600">
              <a:buFontTx/>
              <a:buAutoNum type="arabicPeriod" startAt="5"/>
            </a:pPr>
            <a:r>
              <a:rPr lang="en-US" altLang="en-US"/>
              <a:t>Clearly explaining how their performance is to contribute to the accomplishment of the overall company objectives</a:t>
            </a:r>
          </a:p>
          <a:p>
            <a:pPr marL="609600" indent="-609600">
              <a:buFontTx/>
              <a:buAutoNum type="arabicPeriod" startAt="5"/>
            </a:pPr>
            <a:r>
              <a:rPr lang="en-US" altLang="en-US"/>
              <a:t>Measure their performance, identify the deviations, and why the results are that way</a:t>
            </a:r>
          </a:p>
          <a:p>
            <a:pPr marL="609600" indent="-609600">
              <a:buFontTx/>
              <a:buAutoNum type="arabicPeriod" startAt="5"/>
            </a:pPr>
            <a:r>
              <a:rPr lang="en-US" altLang="en-US"/>
              <a:t>Reward performers, encourage and train those trainable non-performers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A79A1F94-5685-67C0-25C1-751A3676EAC9}"/>
              </a:ext>
            </a:extLst>
          </p:cNvPr>
          <p:cNvSpPr>
            <a:spLocks noGrp="1" noChangeArrowheads="1"/>
          </p:cNvSpPr>
          <p:nvPr>
            <p:ph type="title"/>
          </p:nvPr>
        </p:nvSpPr>
        <p:spPr/>
        <p:txBody>
          <a:bodyPr/>
          <a:lstStyle/>
          <a:p>
            <a:pPr eaLnBrk="1" hangingPunct="1"/>
            <a:r>
              <a:rPr lang="en-US" altLang="en-US"/>
              <a:t>Tasks/Assignment</a:t>
            </a:r>
          </a:p>
        </p:txBody>
      </p:sp>
      <p:sp>
        <p:nvSpPr>
          <p:cNvPr id="29699" name="Rectangle 3">
            <a:extLst>
              <a:ext uri="{FF2B5EF4-FFF2-40B4-BE49-F238E27FC236}">
                <a16:creationId xmlns:a16="http://schemas.microsoft.com/office/drawing/2014/main" id="{E249BF09-1950-262D-0F32-7BF6CD6F7114}"/>
              </a:ext>
            </a:extLst>
          </p:cNvPr>
          <p:cNvSpPr>
            <a:spLocks noGrp="1" noChangeArrowheads="1"/>
          </p:cNvSpPr>
          <p:nvPr>
            <p:ph type="body" idx="1"/>
          </p:nvPr>
        </p:nvSpPr>
        <p:spPr/>
        <p:txBody>
          <a:bodyPr/>
          <a:lstStyle/>
          <a:p>
            <a:pPr eaLnBrk="1" hangingPunct="1"/>
            <a:r>
              <a:rPr lang="en-US" altLang="en-US"/>
              <a:t>Brainstorm -the Merits and Demerits of MBO</a:t>
            </a:r>
          </a:p>
          <a:p>
            <a:pPr eaLnBrk="1" hangingPunct="1"/>
            <a:r>
              <a:rPr lang="en-US" altLang="en-US"/>
              <a:t>Using a business/company of your choice, design a good vision &amp; mission and good  hierarchical objectives clearly reflecting your desired strategic direction.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CC21CAA-9B39-1778-2333-1D115A7E0B05}"/>
              </a:ext>
            </a:extLst>
          </p:cNvPr>
          <p:cNvSpPr>
            <a:spLocks noGrp="1" noChangeArrowheads="1"/>
          </p:cNvSpPr>
          <p:nvPr>
            <p:ph type="title"/>
          </p:nvPr>
        </p:nvSpPr>
        <p:spPr/>
        <p:txBody>
          <a:bodyPr/>
          <a:lstStyle/>
          <a:p>
            <a:pPr eaLnBrk="1" hangingPunct="1"/>
            <a:r>
              <a:rPr lang="en-US" altLang="en-US" sz="3600"/>
              <a:t>Arrangement of these business goals/purposes</a:t>
            </a:r>
          </a:p>
        </p:txBody>
      </p:sp>
      <p:sp>
        <p:nvSpPr>
          <p:cNvPr id="5123" name="Rectangle 3">
            <a:extLst>
              <a:ext uri="{FF2B5EF4-FFF2-40B4-BE49-F238E27FC236}">
                <a16:creationId xmlns:a16="http://schemas.microsoft.com/office/drawing/2014/main" id="{BD3AAED2-7DC5-C746-3B60-74053DE8DF06}"/>
              </a:ext>
            </a:extLst>
          </p:cNvPr>
          <p:cNvSpPr>
            <a:spLocks noGrp="1" noChangeArrowheads="1"/>
          </p:cNvSpPr>
          <p:nvPr>
            <p:ph type="body" idx="1"/>
          </p:nvPr>
        </p:nvSpPr>
        <p:spPr/>
        <p:txBody>
          <a:bodyPr/>
          <a:lstStyle/>
          <a:p>
            <a:pPr marL="609600" indent="-609600">
              <a:lnSpc>
                <a:spcPct val="80000"/>
              </a:lnSpc>
            </a:pPr>
            <a:r>
              <a:rPr lang="en-US" altLang="en-US"/>
              <a:t>Whether in a strategic plan or business plan or marketing plan, the generally accepted arrangement is as follows;</a:t>
            </a:r>
          </a:p>
          <a:p>
            <a:pPr marL="609600" indent="-609600">
              <a:lnSpc>
                <a:spcPct val="80000"/>
              </a:lnSpc>
              <a:buFontTx/>
              <a:buAutoNum type="arabicPeriod"/>
            </a:pPr>
            <a:r>
              <a:rPr lang="en-US" altLang="en-US"/>
              <a:t>Vision</a:t>
            </a:r>
          </a:p>
          <a:p>
            <a:pPr marL="609600" indent="-609600">
              <a:lnSpc>
                <a:spcPct val="80000"/>
              </a:lnSpc>
              <a:buNone/>
            </a:pPr>
            <a:r>
              <a:rPr lang="en-US" altLang="en-US"/>
              <a:t>      -Ambitious firms follow it with the strategic intent</a:t>
            </a:r>
          </a:p>
          <a:p>
            <a:pPr marL="609600" indent="-609600">
              <a:lnSpc>
                <a:spcPct val="80000"/>
              </a:lnSpc>
              <a:buFontTx/>
              <a:buAutoNum type="arabicPeriod" startAt="2"/>
            </a:pPr>
            <a:r>
              <a:rPr lang="en-US" altLang="en-US"/>
              <a:t>Mission</a:t>
            </a:r>
          </a:p>
          <a:p>
            <a:pPr marL="609600" indent="-609600">
              <a:lnSpc>
                <a:spcPct val="80000"/>
              </a:lnSpc>
              <a:buNone/>
            </a:pPr>
            <a:r>
              <a:rPr lang="en-US" altLang="en-US"/>
              <a:t>     -Sometimes accompanied with the company’s purpose/mandate,  core values/shared values, and product/service portfolio to be offered</a:t>
            </a:r>
          </a:p>
          <a:p>
            <a:pPr marL="609600" indent="-609600">
              <a:lnSpc>
                <a:spcPct val="80000"/>
              </a:lnSpc>
              <a:buNone/>
            </a:pPr>
            <a:endParaRPr lang="en-US" altLang="en-US"/>
          </a:p>
          <a:p>
            <a:pPr marL="609600" indent="-609600">
              <a:lnSpc>
                <a:spcPct val="80000"/>
              </a:lnSpc>
              <a:buNone/>
            </a:pPr>
            <a:endParaRPr lang="en-US" altLang="en-US"/>
          </a:p>
          <a:p>
            <a:pPr marL="609600" indent="-609600">
              <a:lnSpc>
                <a:spcPct val="80000"/>
              </a:lnSpc>
              <a:buNone/>
            </a:pPr>
            <a:endParaRPr lang="en-US" altLang="en-US"/>
          </a:p>
          <a:p>
            <a:pPr marL="609600" indent="-609600">
              <a:lnSpc>
                <a:spcPct val="80000"/>
              </a:lnSpc>
              <a:buNone/>
            </a:pPr>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6D7BB276-274A-4749-D4D0-16FED26F4ECE}"/>
              </a:ext>
            </a:extLst>
          </p:cNvPr>
          <p:cNvSpPr>
            <a:spLocks noGrp="1" noChangeArrowheads="1"/>
          </p:cNvSpPr>
          <p:nvPr>
            <p:ph type="title"/>
          </p:nvPr>
        </p:nvSpPr>
        <p:spPr/>
        <p:txBody>
          <a:bodyPr/>
          <a:lstStyle/>
          <a:p>
            <a:pPr eaLnBrk="1" hangingPunct="1"/>
            <a:r>
              <a:rPr lang="en-US" altLang="en-US"/>
              <a:t>Cont-</a:t>
            </a:r>
          </a:p>
        </p:txBody>
      </p:sp>
      <p:sp>
        <p:nvSpPr>
          <p:cNvPr id="6147" name="Rectangle 3">
            <a:extLst>
              <a:ext uri="{FF2B5EF4-FFF2-40B4-BE49-F238E27FC236}">
                <a16:creationId xmlns:a16="http://schemas.microsoft.com/office/drawing/2014/main" id="{EB2AA3F1-0B82-8530-91FC-835D178808C2}"/>
              </a:ext>
            </a:extLst>
          </p:cNvPr>
          <p:cNvSpPr>
            <a:spLocks noGrp="1" noChangeArrowheads="1"/>
          </p:cNvSpPr>
          <p:nvPr>
            <p:ph type="body" idx="1"/>
          </p:nvPr>
        </p:nvSpPr>
        <p:spPr/>
        <p:txBody>
          <a:bodyPr/>
          <a:lstStyle/>
          <a:p>
            <a:pPr marL="609600" indent="-609600">
              <a:lnSpc>
                <a:spcPct val="80000"/>
              </a:lnSpc>
              <a:buFontTx/>
              <a:buAutoNum type="arabicPeriod" startAt="3"/>
            </a:pPr>
            <a:r>
              <a:rPr lang="en-US" altLang="en-US"/>
              <a:t>Strategic goals or objectives</a:t>
            </a:r>
          </a:p>
          <a:p>
            <a:pPr marL="609600" indent="-609600">
              <a:lnSpc>
                <a:spcPct val="80000"/>
              </a:lnSpc>
              <a:buNone/>
            </a:pPr>
            <a:r>
              <a:rPr lang="en-US" altLang="en-US"/>
              <a:t>	-These are long-term(3-5years) objectives set by top management, are broad/generalized/less detailed to allow flexibility at the different parts and levels of the organization that they affect.</a:t>
            </a:r>
          </a:p>
          <a:p>
            <a:pPr marL="609600" indent="-609600">
              <a:lnSpc>
                <a:spcPct val="80000"/>
              </a:lnSpc>
              <a:buNone/>
            </a:pPr>
            <a:r>
              <a:rPr lang="en-US" altLang="en-US"/>
              <a:t>	-They are usually not SMART enough.</a:t>
            </a:r>
          </a:p>
          <a:p>
            <a:pPr marL="609600" indent="-609600">
              <a:lnSpc>
                <a:spcPct val="80000"/>
              </a:lnSpc>
              <a:buNone/>
            </a:pPr>
            <a:r>
              <a:rPr lang="en-US" altLang="en-US"/>
              <a:t>	-Are sometimes accompanied by SBU/Divisional/branch objectives especially for already existing large organizations or firms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F450AD0-32E1-34CB-78CA-EF98A3D92B44}"/>
              </a:ext>
            </a:extLst>
          </p:cNvPr>
          <p:cNvSpPr>
            <a:spLocks noGrp="1" noChangeArrowheads="1"/>
          </p:cNvSpPr>
          <p:nvPr>
            <p:ph type="title"/>
          </p:nvPr>
        </p:nvSpPr>
        <p:spPr/>
        <p:txBody>
          <a:bodyPr/>
          <a:lstStyle/>
          <a:p>
            <a:pPr eaLnBrk="1" hangingPunct="1"/>
            <a:r>
              <a:rPr lang="en-US" altLang="en-US"/>
              <a:t>Cont-</a:t>
            </a:r>
          </a:p>
        </p:txBody>
      </p:sp>
      <p:sp>
        <p:nvSpPr>
          <p:cNvPr id="7171" name="Rectangle 3">
            <a:extLst>
              <a:ext uri="{FF2B5EF4-FFF2-40B4-BE49-F238E27FC236}">
                <a16:creationId xmlns:a16="http://schemas.microsoft.com/office/drawing/2014/main" id="{DC63C37A-44D5-AD41-5BAD-DC9228829E78}"/>
              </a:ext>
            </a:extLst>
          </p:cNvPr>
          <p:cNvSpPr>
            <a:spLocks noGrp="1" noChangeArrowheads="1"/>
          </p:cNvSpPr>
          <p:nvPr>
            <p:ph type="body" idx="1"/>
          </p:nvPr>
        </p:nvSpPr>
        <p:spPr/>
        <p:txBody>
          <a:bodyPr/>
          <a:lstStyle/>
          <a:p>
            <a:pPr marL="609600" indent="-609600">
              <a:buFontTx/>
              <a:buAutoNum type="arabicPeriod" startAt="4"/>
            </a:pPr>
            <a:r>
              <a:rPr lang="en-US" altLang="en-US" dirty="0"/>
              <a:t>Tactical goals and/or objectives</a:t>
            </a:r>
          </a:p>
          <a:p>
            <a:pPr marL="609600" indent="-609600">
              <a:buNone/>
            </a:pPr>
            <a:r>
              <a:rPr lang="en-US" altLang="en-US" dirty="0"/>
              <a:t>	-Mid-term (2-3years)objectives usually set at the departmental level</a:t>
            </a:r>
          </a:p>
          <a:p>
            <a:pPr marL="609600" indent="-609600">
              <a:buNone/>
            </a:pPr>
            <a:r>
              <a:rPr lang="en-US" altLang="en-US" dirty="0"/>
              <a:t>	-Not so generalized, they more SMART compared to strategic goals</a:t>
            </a:r>
          </a:p>
          <a:p>
            <a:pPr marL="609600" indent="-609600">
              <a:buNone/>
            </a:pPr>
            <a:r>
              <a:rPr lang="en-US" altLang="en-US" dirty="0"/>
              <a:t>	-The decisions and actions (strategies) to achieve them are semi-structured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66B8B-B53F-660E-C865-F7BDA7A2EAE3}"/>
              </a:ext>
            </a:extLst>
          </p:cNvPr>
          <p:cNvSpPr>
            <a:spLocks noGrp="1"/>
          </p:cNvSpPr>
          <p:nvPr>
            <p:ph type="title"/>
          </p:nvPr>
        </p:nvSpPr>
        <p:spPr/>
        <p:txBody>
          <a:bodyPr/>
          <a:lstStyle/>
          <a:p>
            <a:endParaRPr lang="en-GB"/>
          </a:p>
        </p:txBody>
      </p:sp>
      <p:pic>
        <p:nvPicPr>
          <p:cNvPr id="1026" name="Picture 2" descr="Managerial Hierarchy / Levels of Management &amp; Its Function">
            <a:extLst>
              <a:ext uri="{FF2B5EF4-FFF2-40B4-BE49-F238E27FC236}">
                <a16:creationId xmlns:a16="http://schemas.microsoft.com/office/drawing/2014/main" id="{67DB9281-6C07-74C8-2720-43C34C662E3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509786"/>
            <a:ext cx="8509000" cy="56505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6924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2B92A83-7321-93D7-DEBC-1ABB4BC85D80}"/>
              </a:ext>
            </a:extLst>
          </p:cNvPr>
          <p:cNvSpPr>
            <a:spLocks noGrp="1" noChangeArrowheads="1"/>
          </p:cNvSpPr>
          <p:nvPr>
            <p:ph type="title"/>
          </p:nvPr>
        </p:nvSpPr>
        <p:spPr/>
        <p:txBody>
          <a:bodyPr/>
          <a:lstStyle/>
          <a:p>
            <a:pPr eaLnBrk="1" hangingPunct="1"/>
            <a:r>
              <a:rPr lang="en-US" altLang="en-US"/>
              <a:t>Cont-</a:t>
            </a:r>
          </a:p>
        </p:txBody>
      </p:sp>
      <p:sp>
        <p:nvSpPr>
          <p:cNvPr id="8195" name="Rectangle 3">
            <a:extLst>
              <a:ext uri="{FF2B5EF4-FFF2-40B4-BE49-F238E27FC236}">
                <a16:creationId xmlns:a16="http://schemas.microsoft.com/office/drawing/2014/main" id="{799B2416-496C-D7B8-CABE-0998B0D263AB}"/>
              </a:ext>
            </a:extLst>
          </p:cNvPr>
          <p:cNvSpPr>
            <a:spLocks noGrp="1" noChangeArrowheads="1"/>
          </p:cNvSpPr>
          <p:nvPr>
            <p:ph type="body" idx="1"/>
          </p:nvPr>
        </p:nvSpPr>
        <p:spPr/>
        <p:txBody>
          <a:bodyPr/>
          <a:lstStyle/>
          <a:p>
            <a:pPr marL="609600" indent="-609600">
              <a:lnSpc>
                <a:spcPct val="80000"/>
              </a:lnSpc>
              <a:buFontTx/>
              <a:buAutoNum type="arabicPeriod" startAt="5"/>
            </a:pPr>
            <a:r>
              <a:rPr lang="en-US" altLang="en-US"/>
              <a:t>Operational objectives</a:t>
            </a:r>
          </a:p>
          <a:p>
            <a:pPr marL="609600" indent="-609600">
              <a:lnSpc>
                <a:spcPct val="80000"/>
              </a:lnSpc>
              <a:buNone/>
            </a:pPr>
            <a:r>
              <a:rPr lang="en-US" altLang="en-US"/>
              <a:t>	-Short –term( up to 1year)objectives set by low level/line managers such as supervisors and affect day-to-day activities</a:t>
            </a:r>
          </a:p>
          <a:p>
            <a:pPr marL="609600" indent="-609600">
              <a:lnSpc>
                <a:spcPct val="80000"/>
              </a:lnSpc>
              <a:buNone/>
            </a:pPr>
            <a:r>
              <a:rPr lang="en-US" altLang="en-US"/>
              <a:t>	-Must strictly be SMART because they are for implementing the above objectives</a:t>
            </a:r>
          </a:p>
          <a:p>
            <a:pPr marL="609600" indent="-609600">
              <a:lnSpc>
                <a:spcPct val="80000"/>
              </a:lnSpc>
              <a:buNone/>
            </a:pPr>
            <a:r>
              <a:rPr lang="en-US" altLang="en-US"/>
              <a:t>	-Are achieve through structured decisions and actions (strategies and tactics)</a:t>
            </a:r>
          </a:p>
          <a:p>
            <a:pPr marL="609600" indent="-609600">
              <a:lnSpc>
                <a:spcPct val="80000"/>
              </a:lnSpc>
              <a:buNone/>
            </a:pPr>
            <a:r>
              <a:rPr lang="en-US" altLang="en-US"/>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0F62722-E244-2ACB-48BD-C68AFC8502BD}"/>
              </a:ext>
            </a:extLst>
          </p:cNvPr>
          <p:cNvSpPr>
            <a:spLocks noGrp="1" noChangeArrowheads="1"/>
          </p:cNvSpPr>
          <p:nvPr>
            <p:ph type="title"/>
          </p:nvPr>
        </p:nvSpPr>
        <p:spPr/>
        <p:txBody>
          <a:bodyPr/>
          <a:lstStyle/>
          <a:p>
            <a:pPr eaLnBrk="1" hangingPunct="1"/>
            <a:r>
              <a:rPr lang="en-US" altLang="en-US"/>
              <a:t>Note</a:t>
            </a:r>
          </a:p>
        </p:txBody>
      </p:sp>
      <p:sp>
        <p:nvSpPr>
          <p:cNvPr id="9219" name="Rectangle 3">
            <a:extLst>
              <a:ext uri="{FF2B5EF4-FFF2-40B4-BE49-F238E27FC236}">
                <a16:creationId xmlns:a16="http://schemas.microsoft.com/office/drawing/2014/main" id="{4A0EF789-07B1-BFF0-5E80-6DF160A19BAA}"/>
              </a:ext>
            </a:extLst>
          </p:cNvPr>
          <p:cNvSpPr>
            <a:spLocks noGrp="1" noChangeArrowheads="1"/>
          </p:cNvSpPr>
          <p:nvPr>
            <p:ph type="body" idx="1"/>
          </p:nvPr>
        </p:nvSpPr>
        <p:spPr/>
        <p:txBody>
          <a:bodyPr/>
          <a:lstStyle/>
          <a:p>
            <a:pPr eaLnBrk="1" hangingPunct="1">
              <a:lnSpc>
                <a:spcPct val="80000"/>
              </a:lnSpc>
            </a:pPr>
            <a:r>
              <a:rPr lang="en-US" altLang="en-US" sz="2400"/>
              <a:t>The first step in defining the firm’s strategic direction is to re-determine/determine the kind of business it is in.</a:t>
            </a:r>
          </a:p>
          <a:p>
            <a:pPr eaLnBrk="1" hangingPunct="1">
              <a:lnSpc>
                <a:spcPct val="80000"/>
              </a:lnSpc>
            </a:pPr>
            <a:r>
              <a:rPr lang="en-US" altLang="en-US" sz="2400"/>
              <a:t>This enables the company to set its strategic orientation in terms its current and future customers, their needs and expectations you/are to satisfy, and its fundamental unique way of satisfying them  in light of our dynamic environment.</a:t>
            </a:r>
          </a:p>
          <a:p>
            <a:pPr eaLnBrk="1" hangingPunct="1">
              <a:lnSpc>
                <a:spcPct val="80000"/>
              </a:lnSpc>
            </a:pPr>
            <a:r>
              <a:rPr lang="en-US" altLang="en-US" sz="2400"/>
              <a:t>This enables better definition/re-definition of the company’s vision and mission (if necessary), the consistent formulation of goals and objectives, and crafting of the right consistent strategies at different levels of the organizational hierarchy.</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4B2131A-EF6F-C5B1-3E37-6D46A3612A6D}"/>
              </a:ext>
            </a:extLst>
          </p:cNvPr>
          <p:cNvSpPr>
            <a:spLocks noGrp="1" noChangeArrowheads="1"/>
          </p:cNvSpPr>
          <p:nvPr>
            <p:ph type="title"/>
          </p:nvPr>
        </p:nvSpPr>
        <p:spPr/>
        <p:txBody>
          <a:bodyPr/>
          <a:lstStyle/>
          <a:p>
            <a:pPr eaLnBrk="1" hangingPunct="1"/>
            <a:r>
              <a:rPr lang="en-US" altLang="en-US" sz="3600"/>
              <a:t>Their definitions, characteristics/features, and why we need them in business</a:t>
            </a:r>
          </a:p>
        </p:txBody>
      </p:sp>
      <p:sp>
        <p:nvSpPr>
          <p:cNvPr id="10243" name="Rectangle 3">
            <a:extLst>
              <a:ext uri="{FF2B5EF4-FFF2-40B4-BE49-F238E27FC236}">
                <a16:creationId xmlns:a16="http://schemas.microsoft.com/office/drawing/2014/main" id="{2483AEE0-63E1-03F3-A69D-19BB68E973F1}"/>
              </a:ext>
            </a:extLst>
          </p:cNvPr>
          <p:cNvSpPr>
            <a:spLocks noGrp="1" noChangeArrowheads="1"/>
          </p:cNvSpPr>
          <p:nvPr>
            <p:ph type="body" idx="1"/>
          </p:nvPr>
        </p:nvSpPr>
        <p:spPr>
          <a:xfrm>
            <a:off x="1787525" y="2052638"/>
            <a:ext cx="7386638" cy="4043362"/>
          </a:xfrm>
        </p:spPr>
        <p:txBody>
          <a:bodyPr/>
          <a:lstStyle/>
          <a:p>
            <a:pPr marL="609600" indent="-609600"/>
            <a:r>
              <a:rPr lang="en-US" altLang="en-US"/>
              <a:t>Generally;</a:t>
            </a:r>
          </a:p>
          <a:p>
            <a:pPr marL="609600" indent="-609600">
              <a:buFontTx/>
              <a:buAutoNum type="arabicPeriod"/>
            </a:pPr>
            <a:r>
              <a:rPr lang="en-US" altLang="en-US"/>
              <a:t>All these goals (vision, mission, and objectives) are desired end results that an organization wants to achieve</a:t>
            </a:r>
          </a:p>
          <a:p>
            <a:pPr marL="609600" indent="-609600">
              <a:buFontTx/>
              <a:buAutoNum type="arabicPeriod"/>
            </a:pPr>
            <a:r>
              <a:rPr lang="en-US" altLang="en-US"/>
              <a:t>They should be clearly understood/shared, accepted, and seen as beneficial to the relevant-key stakeholders especially the employees</a:t>
            </a:r>
            <a:endParaRPr lang="en-US" altLang="en-US" b="1"/>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TotalTime>
  <Words>1573</Words>
  <Application>Microsoft Office PowerPoint</Application>
  <PresentationFormat>Widescreen</PresentationFormat>
  <Paragraphs>142</Paragraphs>
  <Slides>28</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Aptos</vt:lpstr>
      <vt:lpstr>Aptos Display</vt:lpstr>
      <vt:lpstr>Arial</vt:lpstr>
      <vt:lpstr>Wingdings</vt:lpstr>
      <vt:lpstr>Office Theme</vt:lpstr>
      <vt:lpstr>STRATEGIC DIRECTION/BUSINESS GOALS</vt:lpstr>
      <vt:lpstr>Where do we want to be/achieve?</vt:lpstr>
      <vt:lpstr>Arrangement of these business goals/purposes</vt:lpstr>
      <vt:lpstr>Cont-</vt:lpstr>
      <vt:lpstr>Cont-</vt:lpstr>
      <vt:lpstr>PowerPoint Presentation</vt:lpstr>
      <vt:lpstr>Cont-</vt:lpstr>
      <vt:lpstr>Note</vt:lpstr>
      <vt:lpstr>Their definitions, characteristics/features, and why we need them in business</vt:lpstr>
      <vt:lpstr>Cont-</vt:lpstr>
      <vt:lpstr>1) Vision</vt:lpstr>
      <vt:lpstr>Characteristics of an effective vision</vt:lpstr>
      <vt:lpstr>Its benefits</vt:lpstr>
      <vt:lpstr>2) Mission</vt:lpstr>
      <vt:lpstr>Definition cont-</vt:lpstr>
      <vt:lpstr>Characteristics of a good mission</vt:lpstr>
      <vt:lpstr>Cont-</vt:lpstr>
      <vt:lpstr>Why it is needed</vt:lpstr>
      <vt:lpstr>Cont-</vt:lpstr>
      <vt:lpstr>3)Business objectives-definition/meaning</vt:lpstr>
      <vt:lpstr>Characteristics of generally good objectives-We set several objectives.</vt:lpstr>
      <vt:lpstr>Benefits of having good objectives</vt:lpstr>
      <vt:lpstr>To set the right mission/objectives</vt:lpstr>
      <vt:lpstr>MBO</vt:lpstr>
      <vt:lpstr>MBO-cont</vt:lpstr>
      <vt:lpstr>Steps involved in MBO</vt:lpstr>
      <vt:lpstr>Cont-</vt:lpstr>
      <vt:lpstr>Tasks/Assignment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Nagujja, Shakilah, (Ms) (s224484923)</dc:creator>
  <cp:lastModifiedBy>Nagujja, Shakilah, (Ms) (s224484923)</cp:lastModifiedBy>
  <cp:revision>1</cp:revision>
  <dcterms:created xsi:type="dcterms:W3CDTF">2025-01-31T12:26:37Z</dcterms:created>
  <dcterms:modified xsi:type="dcterms:W3CDTF">2025-01-31T12:59:11Z</dcterms:modified>
</cp:coreProperties>
</file>