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20"/>
  </p:notesMasterIdLst>
  <p:sldIdLst>
    <p:sldId id="274" r:id="rId2"/>
    <p:sldId id="278" r:id="rId3"/>
    <p:sldId id="279" r:id="rId4"/>
    <p:sldId id="280" r:id="rId5"/>
    <p:sldId id="281" r:id="rId6"/>
    <p:sldId id="272" r:id="rId7"/>
    <p:sldId id="266" r:id="rId8"/>
    <p:sldId id="267" r:id="rId9"/>
    <p:sldId id="268" r:id="rId10"/>
    <p:sldId id="257" r:id="rId11"/>
    <p:sldId id="273" r:id="rId12"/>
    <p:sldId id="270" r:id="rId13"/>
    <p:sldId id="269" r:id="rId14"/>
    <p:sldId id="259" r:id="rId15"/>
    <p:sldId id="260" r:id="rId16"/>
    <p:sldId id="276" r:id="rId17"/>
    <p:sldId id="277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C200F-55AC-44BF-8A86-81B4E445AFE2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598F4-622E-49E5-8708-E11A9A819F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7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598F4-622E-49E5-8708-E11A9A819F3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17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0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6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5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0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0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35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4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90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8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39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79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9B55C-6B7B-4DF0-881E-DBAA9BA0A22D}" type="datetimeFigureOut">
              <a:rPr lang="en-GB" smtClean="0"/>
              <a:t>07/11/2023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7872-2B2E-4E70-876F-F31320343B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66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 spd="med">
    <p:pull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-387424"/>
            <a:ext cx="9324528" cy="6624736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INNOVATION NEEDS IN UGANDA </a:t>
            </a:r>
            <a:br>
              <a:rPr lang="en-GB" sz="3600" dirty="0" smtClean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9187691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olicies in respect to technological innovation and industrial sustained growth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National Industrial Policy-2008;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Science, Technology and Innovation Policy-2009;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Trade Policy-2007;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Energy Policy,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Harnessing and utilization of Information and Communication Technology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Uganda has in addition adopted the African Science, Technology and Innovation Indicators Initiative under African Union coordinated by the New Economic Partnership for African Development (NEPAD).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583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Innovations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55" y="1510145"/>
            <a:ext cx="3236849" cy="46460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Market access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Competition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Policy challenges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Policy frame work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Cost of doing business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Competition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Cost of capital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7904" y="1484784"/>
            <a:ext cx="5184575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INNOVATION NEEDS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Competitiveness of  products &amp; services.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Facilitating smooth flow of trade &amp; conforming to national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international laws and regulations.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rade institutions for trade policy, standards and provision of information 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Market access to the regional and international markets  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olicy interactions, consistency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complementarities between different policies on one hand and trade policy on the other</a:t>
            </a:r>
          </a:p>
          <a:p>
            <a:endParaRPr lang="en-GB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1362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Industrial centred innovations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Challenges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Low Institutional development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Inadequate Infrastructure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Knowledge management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Low agricultural productivity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Shortage of Industrial finance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Industrial development climate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Innovation areas/needs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ompetitiveness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Institutional development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Infrastructure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Knowledge management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Agricultural productivity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Financial access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Industrial paradigm changes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0830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Agriculture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Sectoral  constraints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Demand vs. supply gaps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Low productivity levels 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/>
          <a:lstStyle/>
          <a:p>
            <a:r>
              <a:rPr lang="en-GB" dirty="0" smtClean="0"/>
              <a:t>Innovation needs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Infrastructure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Wastage reductions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Value addition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Market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Institutions/policy framework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Barriers to entry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Coordination failures/ asymmetry Relationships 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9562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Energy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Sectoral constraints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Limited access to energy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High energy costs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Innovation areas/needs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Carbon emissions reduction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Energy efficiency 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Energy access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Low cost energy options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8758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Information and communication technology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4807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Sectoral constraints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2895"/>
            <a:ext cx="4040188" cy="363326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Information accessibility </a:t>
            </a:r>
          </a:p>
          <a:p>
            <a:r>
              <a:rPr lang="en-GB" sz="2800" dirty="0" smtClean="0"/>
              <a:t>Use of data to inform decision making </a:t>
            </a:r>
            <a:endParaRPr lang="en-GB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Innovation needs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Information asymmetry</a:t>
            </a:r>
          </a:p>
          <a:p>
            <a:pPr lvl="1"/>
            <a:r>
              <a:rPr lang="en-GB" sz="2800" dirty="0" smtClean="0"/>
              <a:t>Sharing</a:t>
            </a:r>
          </a:p>
          <a:p>
            <a:pPr lvl="1"/>
            <a:r>
              <a:rPr lang="en-GB" sz="2800" dirty="0" smtClean="0"/>
              <a:t>Dissemination</a:t>
            </a:r>
          </a:p>
          <a:p>
            <a:pPr lvl="1"/>
            <a:r>
              <a:rPr lang="en-GB" sz="2800" dirty="0" smtClean="0"/>
              <a:t>Usage</a:t>
            </a:r>
          </a:p>
          <a:p>
            <a:pPr lvl="1"/>
            <a:r>
              <a:rPr lang="en-GB" sz="2800" dirty="0" smtClean="0"/>
              <a:t>Management </a:t>
            </a:r>
          </a:p>
          <a:p>
            <a:r>
              <a:rPr lang="en-GB" sz="2800" dirty="0" smtClean="0"/>
              <a:t>Data integration</a:t>
            </a:r>
          </a:p>
          <a:p>
            <a:r>
              <a:rPr lang="en-GB" sz="2800" dirty="0" smtClean="0"/>
              <a:t>Increasing on usage of technology.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207011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Obstacles to Innovation</a:t>
            </a:r>
            <a:endParaRPr lang="en-US" sz="3600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305800" cy="5029200"/>
          </a:xfrm>
        </p:spPr>
        <p:txBody>
          <a:bodyPr>
            <a:noAutofit/>
          </a:bodyPr>
          <a:lstStyle/>
          <a:p>
            <a:pPr>
              <a:buClr>
                <a:srgbClr val="FFCC00"/>
              </a:buClr>
              <a:defRPr/>
            </a:pPr>
            <a:r>
              <a:rPr lang="en-US" sz="2800" dirty="0" smtClean="0"/>
              <a:t>Conservative and hierarchical structures hostile to innovation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 smtClean="0"/>
              <a:t>New ideas threaten the profits of existing products and services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 smtClean="0"/>
              <a:t>larger organizations tend to apply the NIH factor (NIH=Not Invented Here) to get rid of uninvited innovators (= troublemakers). 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 smtClean="0"/>
              <a:t>Often innovators do not get recognition, "but a R&amp;D effort that fails is never forgotten"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 smtClean="0"/>
              <a:t>Inventors not able to present ideas in business terms;  many do not even see the business benefits of their ideas</a:t>
            </a:r>
          </a:p>
        </p:txBody>
      </p:sp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99FF"/>
                </a:solidFill>
                <a:latin typeface="Marigold" pitchFamily="66" charset="0"/>
              </a:defRPr>
            </a:lvl1pPr>
            <a:lvl2pPr marL="742950" indent="-285750">
              <a:defRPr sz="2400">
                <a:solidFill>
                  <a:srgbClr val="0099FF"/>
                </a:solidFill>
                <a:latin typeface="Marigold" pitchFamily="66" charset="0"/>
              </a:defRPr>
            </a:lvl2pPr>
            <a:lvl3pPr marL="11430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3pPr>
            <a:lvl4pPr marL="16002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4pPr>
            <a:lvl5pPr marL="20574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9pPr>
          </a:lstStyle>
          <a:p>
            <a:fld id="{1C1023E9-979E-4CEF-9B2E-244DCAB6A9F7}" type="slidenum">
              <a:rPr 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6429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Obstacles to Innovation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8153400" cy="5181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CC00"/>
              </a:buClr>
              <a:defRPr/>
            </a:pPr>
            <a:r>
              <a:rPr lang="en-US" sz="2800" dirty="0"/>
              <a:t>Innovators are seen as "irritating viruses" or “troublemakers” in the corporate environment. 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/>
              <a:t>Companies ignore innovations when they do not fit into any of their existing business profiles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/>
              <a:t>The budget allocation process is designed to support existing businesses  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/>
              <a:t>New ideas are eroded by subtle discouragement rather than by explicit vetoes (application of organizational antibodies to neutralize the irritating viruses):  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/>
              <a:t>withholding of funding, 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/>
              <a:t>general nay-saying,</a:t>
            </a:r>
          </a:p>
          <a:p>
            <a:pPr>
              <a:buClr>
                <a:srgbClr val="FFCC00"/>
              </a:buClr>
              <a:defRPr/>
            </a:pPr>
            <a:r>
              <a:rPr lang="en-US" sz="2800" dirty="0"/>
              <a:t>subtle signals that it might not be 'career smart' to associate with an innovation project"</a:t>
            </a:r>
          </a:p>
          <a:p>
            <a:pPr>
              <a:buClr>
                <a:srgbClr val="FFCC00"/>
              </a:buClr>
              <a:buFont typeface="Wingdings" panose="05000000000000000000" pitchFamily="2" charset="2"/>
              <a:buChar char="Ø"/>
              <a:defRPr/>
            </a:pPr>
            <a:endParaRPr lang="en-US" sz="24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99FF"/>
                </a:solidFill>
                <a:latin typeface="Marigold" pitchFamily="66" charset="0"/>
              </a:defRPr>
            </a:lvl1pPr>
            <a:lvl2pPr marL="742950" indent="-285750">
              <a:defRPr sz="2400">
                <a:solidFill>
                  <a:srgbClr val="0099FF"/>
                </a:solidFill>
                <a:latin typeface="Marigold" pitchFamily="66" charset="0"/>
              </a:defRPr>
            </a:lvl2pPr>
            <a:lvl3pPr marL="11430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3pPr>
            <a:lvl4pPr marL="16002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4pPr>
            <a:lvl5pPr marL="20574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9pPr>
          </a:lstStyle>
          <a:p>
            <a:fld id="{C927EBC3-4646-40BA-B4CF-C62C64E3BBD4}" type="slidenum">
              <a:rPr 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1010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Explore the innovative needs available in the various in Ugandan economy.</a:t>
            </a:r>
          </a:p>
          <a:p>
            <a:r>
              <a:rPr lang="en-US" sz="3200" dirty="0" smtClean="0"/>
              <a:t>What are </a:t>
            </a:r>
            <a:r>
              <a:rPr lang="en-US" sz="3200" dirty="0" err="1" smtClean="0"/>
              <a:t>sectoral</a:t>
            </a:r>
            <a:r>
              <a:rPr lang="en-US" sz="3200" dirty="0" smtClean="0"/>
              <a:t> constraints that create room of innovation.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042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Creativity, Inventions and Innovation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153400" cy="39624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sz="3200" dirty="0" smtClean="0"/>
              <a:t>  Sustained economic growth cannot be achieved through saving or investment,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3200" dirty="0" smtClean="0"/>
              <a:t>   macroeconomic adjustment policy,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3200" dirty="0" smtClean="0"/>
              <a:t>   preferential taxes or subsidies unless these are accompanied by the myriad large and small inventions and discoveries, required to create greater value from natural resources </a:t>
            </a:r>
          </a:p>
          <a:p>
            <a:pPr lvl="4">
              <a:buFont typeface="Monotype Sorts" pitchFamily="2" charset="2"/>
              <a:buNone/>
              <a:defRPr/>
            </a:pPr>
            <a:r>
              <a:rPr lang="en-US" dirty="0" smtClean="0"/>
              <a:t>					Paul </a:t>
            </a:r>
            <a:r>
              <a:rPr lang="en-US" dirty="0" err="1" smtClean="0"/>
              <a:t>Romer</a:t>
            </a:r>
            <a:r>
              <a:rPr lang="en-US" dirty="0" smtClean="0"/>
              <a:t> </a:t>
            </a:r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99FF"/>
                </a:solidFill>
                <a:latin typeface="Marigold" pitchFamily="66" charset="0"/>
              </a:defRPr>
            </a:lvl1pPr>
            <a:lvl2pPr marL="742950" indent="-285750">
              <a:defRPr sz="2400">
                <a:solidFill>
                  <a:srgbClr val="0099FF"/>
                </a:solidFill>
                <a:latin typeface="Marigold" pitchFamily="66" charset="0"/>
              </a:defRPr>
            </a:lvl2pPr>
            <a:lvl3pPr marL="11430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3pPr>
            <a:lvl4pPr marL="16002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4pPr>
            <a:lvl5pPr marL="20574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9pPr>
          </a:lstStyle>
          <a:p>
            <a:fld id="{29A9FD2F-0D38-4346-91C6-A9581103396A}" type="slidenum">
              <a:rPr 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2998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Technology, Innovation, Science and Development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777"/>
            <a:ext cx="8511480" cy="4683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sz="2800" dirty="0" smtClean="0">
                <a:effectLst/>
              </a:rPr>
              <a:t>Technology is the systematic study of techniques for making and doing things (concerned with the fabrication and use of artifacts)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sz="2800" dirty="0" smtClean="0">
                <a:effectLst/>
              </a:rPr>
              <a:t>Science is the systematic attempt to understand and interpret the world (it depends upon the skills of literacy and numeracy)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sz="2800" dirty="0" smtClean="0">
                <a:effectLst/>
              </a:rPr>
              <a:t>Technology is as old as mankind, science developed with the development of civilization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sz="2800" dirty="0" smtClean="0"/>
              <a:t>Technological development and innovation is one of the</a:t>
            </a:r>
            <a:r>
              <a:rPr lang="en-US" sz="2800" b="1" dirty="0" smtClean="0"/>
              <a:t> most important factors </a:t>
            </a:r>
            <a:r>
              <a:rPr lang="en-US" sz="2800" dirty="0" smtClean="0"/>
              <a:t>for economic development</a:t>
            </a:r>
          </a:p>
        </p:txBody>
      </p:sp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99FF"/>
                </a:solidFill>
                <a:latin typeface="Marigold" pitchFamily="66" charset="0"/>
              </a:defRPr>
            </a:lvl1pPr>
            <a:lvl2pPr marL="742950" indent="-285750">
              <a:defRPr sz="2400">
                <a:solidFill>
                  <a:srgbClr val="0099FF"/>
                </a:solidFill>
                <a:latin typeface="Marigold" pitchFamily="66" charset="0"/>
              </a:defRPr>
            </a:lvl2pPr>
            <a:lvl3pPr marL="11430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3pPr>
            <a:lvl4pPr marL="16002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4pPr>
            <a:lvl5pPr marL="20574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9pPr>
          </a:lstStyle>
          <a:p>
            <a:fld id="{319120B3-98B5-4231-A0A5-5E4B7EE8D90D}" type="slidenum">
              <a:rPr 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1912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smtClean="0"/>
              <a:t>Technology, Innovation, Science and Development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CC00"/>
              </a:buClr>
              <a:defRPr/>
            </a:pPr>
            <a:r>
              <a:rPr lang="en-US" sz="2800" dirty="0" smtClean="0"/>
              <a:t>Long-term economic growth is the result of an increase and accumulation of technological knowledge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CC00"/>
              </a:buClr>
              <a:defRPr/>
            </a:pPr>
            <a:r>
              <a:rPr lang="en-US" sz="2800" dirty="0" smtClean="0"/>
              <a:t>The contribution of raw materials, and/or labor, has steadily declined in providing that competitive edge to new products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en-US" sz="28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99FF"/>
                </a:solidFill>
                <a:latin typeface="Marigold" pitchFamily="66" charset="0"/>
              </a:defRPr>
            </a:lvl1pPr>
            <a:lvl2pPr marL="742950" indent="-285750">
              <a:defRPr sz="2400">
                <a:solidFill>
                  <a:srgbClr val="0099FF"/>
                </a:solidFill>
                <a:latin typeface="Marigold" pitchFamily="66" charset="0"/>
              </a:defRPr>
            </a:lvl2pPr>
            <a:lvl3pPr marL="11430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3pPr>
            <a:lvl4pPr marL="16002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4pPr>
            <a:lvl5pPr marL="20574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9pPr>
          </a:lstStyle>
          <a:p>
            <a:fld id="{A5FE4466-8ADD-4C4C-9904-8ED656AFFA64}" type="slidenum">
              <a:rPr 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0884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Factors and Conditions for an Innovative, Supportive and Enabling Environment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9781"/>
          </a:xfrm>
        </p:spPr>
        <p:txBody>
          <a:bodyPr>
            <a:spAutoFit/>
          </a:bodyPr>
          <a:lstStyle/>
          <a:p>
            <a:pPr>
              <a:tabLst>
                <a:tab pos="0" algn="r"/>
              </a:tabLst>
            </a:pPr>
            <a:r>
              <a:rPr lang="en-US" sz="2400" dirty="0" smtClean="0"/>
              <a:t>Education</a:t>
            </a:r>
          </a:p>
          <a:p>
            <a:r>
              <a:rPr lang="en-US" sz="2400" dirty="0" smtClean="0"/>
              <a:t>Information and transfer of knowledge</a:t>
            </a:r>
          </a:p>
          <a:p>
            <a:r>
              <a:rPr lang="en-US" sz="2400" dirty="0" smtClean="0"/>
              <a:t>Government policies, including tax policy, supportive legal and regulatory framework</a:t>
            </a:r>
          </a:p>
          <a:p>
            <a:r>
              <a:rPr lang="en-US" sz="2400" dirty="0" smtClean="0"/>
              <a:t>Industrial, technological and R&amp;D infrastructure</a:t>
            </a:r>
          </a:p>
          <a:p>
            <a:r>
              <a:rPr lang="en-US" sz="2400" dirty="0" smtClean="0"/>
              <a:t>Efficient intellectual property system </a:t>
            </a:r>
          </a:p>
          <a:p>
            <a:r>
              <a:rPr lang="en-US" sz="2400" dirty="0" smtClean="0"/>
              <a:t>Recognition &amp; rewards </a:t>
            </a:r>
          </a:p>
          <a:p>
            <a:r>
              <a:rPr lang="en-US" sz="2400" dirty="0" smtClean="0"/>
              <a:t>Company climate and culture </a:t>
            </a:r>
          </a:p>
          <a:p>
            <a:r>
              <a:rPr lang="en-US" sz="2400" dirty="0" smtClean="0"/>
              <a:t>Work force and labor environment</a:t>
            </a:r>
          </a:p>
          <a:p>
            <a:r>
              <a:rPr lang="en-US" sz="2400" dirty="0" smtClean="0"/>
              <a:t>Entrepreneurial spirit</a:t>
            </a:r>
          </a:p>
          <a:p>
            <a:r>
              <a:rPr lang="en-US" sz="2400" dirty="0" smtClean="0"/>
              <a:t>Availability of funds and financial resources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rgbClr val="0099FF"/>
                </a:solidFill>
                <a:latin typeface="Marigold" pitchFamily="66" charset="0"/>
              </a:defRPr>
            </a:lvl1pPr>
            <a:lvl2pPr marL="742950" indent="-285750">
              <a:defRPr sz="2400">
                <a:solidFill>
                  <a:srgbClr val="0099FF"/>
                </a:solidFill>
                <a:latin typeface="Marigold" pitchFamily="66" charset="0"/>
              </a:defRPr>
            </a:lvl2pPr>
            <a:lvl3pPr marL="11430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3pPr>
            <a:lvl4pPr marL="16002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4pPr>
            <a:lvl5pPr marL="2057400" indent="-228600">
              <a:defRPr sz="2400">
                <a:solidFill>
                  <a:srgbClr val="0099FF"/>
                </a:solidFill>
                <a:latin typeface="Marigold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FF"/>
                </a:solidFill>
                <a:latin typeface="Marigold" pitchFamily="66" charset="0"/>
              </a:defRPr>
            </a:lvl9pPr>
          </a:lstStyle>
          <a:p>
            <a:fld id="{23B72223-5F3E-43EC-8A1C-4CFC27E679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Innovation status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Since 2015, the Global Innovation Index (GII) has ranked Uganda as an ‘innovation outperformer,’ a title given to countries that, over a number of years including the two most recent, have been identified as innovation achievers and pillar outperformers.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8687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ore indicators of Innovation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These include: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irm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roduct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and process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innovations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rganization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and marketing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innovations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nnovation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activities and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expenditures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information and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cooperation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ffects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innovation and factors hampering innovation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activities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Intellectual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property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rights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8898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Specific Constraints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Innovation System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Poor infrastructure backbone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Weak education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lvl="2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Lack of adequate skills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High poverty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levels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Absence of Leadership/political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commitment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Policy deficiencies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2599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What has been done to address the innovation constraints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2868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820</Words>
  <Application>Microsoft Office PowerPoint</Application>
  <PresentationFormat>On-screen Show (4:3)</PresentationFormat>
  <Paragraphs>139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Marigold</vt:lpstr>
      <vt:lpstr>Monotype Sorts</vt:lpstr>
      <vt:lpstr>Times New Roman</vt:lpstr>
      <vt:lpstr>Wingdings</vt:lpstr>
      <vt:lpstr>Office Theme</vt:lpstr>
      <vt:lpstr>INNOVATION NEEDS IN UGANDA  </vt:lpstr>
      <vt:lpstr>Creativity, Inventions and Innovation</vt:lpstr>
      <vt:lpstr>Technology, Innovation, Science and Development</vt:lpstr>
      <vt:lpstr>Technology, Innovation, Science and Development</vt:lpstr>
      <vt:lpstr>Factors and Conditions for an Innovative, Supportive and Enabling Environment</vt:lpstr>
      <vt:lpstr>Innovation status </vt:lpstr>
      <vt:lpstr>Core indicators of Innovation</vt:lpstr>
      <vt:lpstr>Specific Constraints in the Innovation System</vt:lpstr>
      <vt:lpstr>What has been done to address the innovation constraints?  </vt:lpstr>
      <vt:lpstr>Policies in respect to technological innovation and industrial sustained growth</vt:lpstr>
      <vt:lpstr>Trade Innovations </vt:lpstr>
      <vt:lpstr>Industrial centred innovations</vt:lpstr>
      <vt:lpstr>Agriculture </vt:lpstr>
      <vt:lpstr>Energy </vt:lpstr>
      <vt:lpstr>Information and communication technology</vt:lpstr>
      <vt:lpstr>Obstacles to Innovation</vt:lpstr>
      <vt:lpstr>Obstacles to Innovation</vt:lpstr>
      <vt:lpstr>Discussion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GB</dc:creator>
  <cp:lastModifiedBy>Hp</cp:lastModifiedBy>
  <cp:revision>28</cp:revision>
  <dcterms:created xsi:type="dcterms:W3CDTF">2017-11-20T12:34:40Z</dcterms:created>
  <dcterms:modified xsi:type="dcterms:W3CDTF">2023-11-08T07:03:53Z</dcterms:modified>
</cp:coreProperties>
</file>