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3" r:id="rId1"/>
  </p:sldMasterIdLst>
  <p:notesMasterIdLst>
    <p:notesMasterId r:id="rId20"/>
  </p:notesMasterIdLst>
  <p:sldIdLst>
    <p:sldId id="274" r:id="rId2"/>
    <p:sldId id="278" r:id="rId3"/>
    <p:sldId id="279" r:id="rId4"/>
    <p:sldId id="280" r:id="rId5"/>
    <p:sldId id="281" r:id="rId6"/>
    <p:sldId id="272" r:id="rId7"/>
    <p:sldId id="266" r:id="rId8"/>
    <p:sldId id="267" r:id="rId9"/>
    <p:sldId id="268" r:id="rId10"/>
    <p:sldId id="257" r:id="rId11"/>
    <p:sldId id="273" r:id="rId12"/>
    <p:sldId id="270" r:id="rId13"/>
    <p:sldId id="269" r:id="rId14"/>
    <p:sldId id="259" r:id="rId15"/>
    <p:sldId id="260" r:id="rId16"/>
    <p:sldId id="276" r:id="rId17"/>
    <p:sldId id="277" r:id="rId18"/>
    <p:sldId id="28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C200F-55AC-44BF-8A86-81B4E445AFE2}" type="datetimeFigureOut">
              <a:rPr lang="en-GB" smtClean="0"/>
              <a:t>07/11/2023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598F4-622E-49E5-8708-E11A9A819F3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575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598F4-622E-49E5-8708-E11A9A819F3D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174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B55C-6B7B-4DF0-881E-DBAA9BA0A22D}" type="datetimeFigureOut">
              <a:rPr lang="en-GB" smtClean="0"/>
              <a:t>07/11/2023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7872-2B2E-4E70-876F-F31320343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07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B55C-6B7B-4DF0-881E-DBAA9BA0A22D}" type="datetimeFigureOut">
              <a:rPr lang="en-GB" smtClean="0"/>
              <a:t>07/11/2023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7872-2B2E-4E70-876F-F31320343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462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B55C-6B7B-4DF0-881E-DBAA9BA0A22D}" type="datetimeFigureOut">
              <a:rPr lang="en-GB" smtClean="0"/>
              <a:t>07/11/2023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7872-2B2E-4E70-876F-F31320343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859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B55C-6B7B-4DF0-881E-DBAA9BA0A22D}" type="datetimeFigureOut">
              <a:rPr lang="en-GB" smtClean="0"/>
              <a:t>07/11/2023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7872-2B2E-4E70-876F-F31320343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032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B55C-6B7B-4DF0-881E-DBAA9BA0A22D}" type="datetimeFigureOut">
              <a:rPr lang="en-GB" smtClean="0"/>
              <a:t>07/11/2023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7872-2B2E-4E70-876F-F31320343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02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B55C-6B7B-4DF0-881E-DBAA9BA0A22D}" type="datetimeFigureOut">
              <a:rPr lang="en-GB" smtClean="0"/>
              <a:t>07/11/2023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7872-2B2E-4E70-876F-F31320343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9351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B55C-6B7B-4DF0-881E-DBAA9BA0A22D}" type="datetimeFigureOut">
              <a:rPr lang="en-GB" smtClean="0"/>
              <a:t>07/11/2023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7872-2B2E-4E70-876F-F31320343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45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B55C-6B7B-4DF0-881E-DBAA9BA0A22D}" type="datetimeFigureOut">
              <a:rPr lang="en-GB" smtClean="0"/>
              <a:t>07/11/2023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7872-2B2E-4E70-876F-F31320343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907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B55C-6B7B-4DF0-881E-DBAA9BA0A22D}" type="datetimeFigureOut">
              <a:rPr lang="en-GB" smtClean="0"/>
              <a:t>07/11/2023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7872-2B2E-4E70-876F-F31320343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3818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B55C-6B7B-4DF0-881E-DBAA9BA0A22D}" type="datetimeFigureOut">
              <a:rPr lang="en-GB" smtClean="0"/>
              <a:t>07/11/2023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7872-2B2E-4E70-876F-F31320343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339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B55C-6B7B-4DF0-881E-DBAA9BA0A22D}" type="datetimeFigureOut">
              <a:rPr lang="en-GB" smtClean="0"/>
              <a:t>07/11/2023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57872-2B2E-4E70-876F-F31320343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979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9B55C-6B7B-4DF0-881E-DBAA9BA0A22D}" type="datetimeFigureOut">
              <a:rPr lang="en-GB" smtClean="0"/>
              <a:t>07/11/2023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57872-2B2E-4E70-876F-F31320343B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666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ransition spd="med">
    <p:pull dir="d"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0528" y="-387424"/>
            <a:ext cx="9324528" cy="6624736"/>
          </a:xfrm>
        </p:spPr>
        <p:txBody>
          <a:bodyPr>
            <a:normAutofit/>
          </a:bodyPr>
          <a:lstStyle/>
          <a:p>
            <a:pPr algn="ctr"/>
            <a:r>
              <a:rPr lang="en-GB" sz="3600" dirty="0" smtClean="0"/>
              <a:t>INNOVATION NEEDS IN UGANDA </a:t>
            </a:r>
            <a:br>
              <a:rPr lang="en-GB" sz="3600" dirty="0" smtClean="0"/>
            </a:b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91876911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olicies in respect to technological innovation and industrial sustained growth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National Industrial Policy-2008; 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Science, Technology and Innovation Policy-2009;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Trade Policy-2007; 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Energy Policy, 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Harnessing and utilization of Information and Communication Technology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Uganda has in addition adopted the African Science, Technology and Innovation Indicators Initiative under African Union coordinated by the New Economic Partnership for African Development (NEPAD).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258354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Trade Innovations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055" y="1510145"/>
            <a:ext cx="3236849" cy="46460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CHALLENGES</a:t>
            </a:r>
          </a:p>
          <a:p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Market access</a:t>
            </a:r>
          </a:p>
          <a:p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Competition</a:t>
            </a:r>
          </a:p>
          <a:p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Policy challenges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Policy frame work</a:t>
            </a:r>
          </a:p>
          <a:p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Cost of doing business </a:t>
            </a:r>
          </a:p>
          <a:p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Competition</a:t>
            </a:r>
          </a:p>
          <a:p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Cost of capital</a:t>
            </a:r>
          </a:p>
          <a:p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7904" y="1484784"/>
            <a:ext cx="5184575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INNOVATION NEEDS</a:t>
            </a:r>
          </a:p>
          <a:p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Competitiveness of  products &amp; services.</a:t>
            </a:r>
          </a:p>
          <a:p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Facilitating smooth flow of trade &amp; conforming to national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international laws and regulations.</a:t>
            </a:r>
          </a:p>
          <a:p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rade institutions for trade policy, standards and provision of information </a:t>
            </a:r>
          </a:p>
          <a:p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Market access to the regional and international markets  </a:t>
            </a:r>
          </a:p>
          <a:p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olicy interactions, consistency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complementarities between different policies on one hand and trade policy on the other</a:t>
            </a:r>
          </a:p>
          <a:p>
            <a:endParaRPr lang="en-GB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613620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Industrial centred innovations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Challenges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Low Institutional development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Inadequate Infrastructure 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Knowledge management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Low agricultural productivity 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Shortage of Industrial finance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Industrial development climate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Innovation areas/needs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ompetitiveness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Institutional development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Infrastructure 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Knowledge management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Agricultural productivity 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Financial access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Industrial paradigm changes</a:t>
            </a: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508303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Agriculture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906115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Sectoral  constraints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Demand vs. supply gaps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Low productivity levels </a:t>
            </a: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12776"/>
            <a:ext cx="4041775" cy="762099"/>
          </a:xfrm>
        </p:spPr>
        <p:txBody>
          <a:bodyPr/>
          <a:lstStyle/>
          <a:p>
            <a:r>
              <a:rPr lang="en-GB" dirty="0" smtClean="0"/>
              <a:t>Innovation needs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Infrastructure 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Wastage reductions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Value addition 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Market 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Institutions/policy framework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Barriers to entry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Coordination failures/ asymmetry Relationships </a:t>
            </a: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495622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Energy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Sectoral constraints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Limited access to energy 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High energy costs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Innovation areas/needs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Carbon emissions reduction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Energy efficiency  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Energy access 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Low cost energy options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987589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Information and communication technology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4040188" cy="648071"/>
          </a:xfrm>
        </p:spPr>
        <p:txBody>
          <a:bodyPr>
            <a:normAutofit/>
          </a:bodyPr>
          <a:lstStyle/>
          <a:p>
            <a:r>
              <a:rPr lang="en-GB" sz="3200" dirty="0" smtClean="0"/>
              <a:t>Sectoral constraints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92895"/>
            <a:ext cx="4040188" cy="3633267"/>
          </a:xfrm>
        </p:spPr>
        <p:txBody>
          <a:bodyPr>
            <a:normAutofit/>
          </a:bodyPr>
          <a:lstStyle/>
          <a:p>
            <a:r>
              <a:rPr lang="en-GB" sz="2800" dirty="0" smtClean="0"/>
              <a:t>Information accessibility </a:t>
            </a:r>
          </a:p>
          <a:p>
            <a:r>
              <a:rPr lang="en-GB" sz="2800" dirty="0" smtClean="0"/>
              <a:t>Use of data to inform decision making </a:t>
            </a:r>
            <a:endParaRPr lang="en-GB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Innovation needs</a:t>
            </a:r>
            <a:endParaRPr lang="en-GB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Information asymmetry</a:t>
            </a:r>
          </a:p>
          <a:p>
            <a:pPr lvl="1"/>
            <a:r>
              <a:rPr lang="en-GB" sz="2800" dirty="0" smtClean="0"/>
              <a:t>Sharing</a:t>
            </a:r>
          </a:p>
          <a:p>
            <a:pPr lvl="1"/>
            <a:r>
              <a:rPr lang="en-GB" sz="2800" dirty="0" smtClean="0"/>
              <a:t>Dissemination</a:t>
            </a:r>
          </a:p>
          <a:p>
            <a:pPr lvl="1"/>
            <a:r>
              <a:rPr lang="en-GB" sz="2800" dirty="0" smtClean="0"/>
              <a:t>Usage</a:t>
            </a:r>
          </a:p>
          <a:p>
            <a:pPr lvl="1"/>
            <a:r>
              <a:rPr lang="en-GB" sz="2800" dirty="0" smtClean="0"/>
              <a:t>Management </a:t>
            </a:r>
          </a:p>
          <a:p>
            <a:r>
              <a:rPr lang="en-GB" sz="2800" dirty="0" smtClean="0"/>
              <a:t>Data integration</a:t>
            </a:r>
          </a:p>
          <a:p>
            <a:r>
              <a:rPr lang="en-GB" sz="2800" dirty="0" smtClean="0"/>
              <a:t>Increasing on usage of technology.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62070110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 sz="3600" smtClean="0"/>
              <a:t>Obstacles to Innovation</a:t>
            </a:r>
            <a:endParaRPr lang="en-US" sz="3600" b="1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838200"/>
            <a:ext cx="8305800" cy="5029200"/>
          </a:xfrm>
        </p:spPr>
        <p:txBody>
          <a:bodyPr>
            <a:noAutofit/>
          </a:bodyPr>
          <a:lstStyle/>
          <a:p>
            <a:pPr>
              <a:buClr>
                <a:srgbClr val="FFCC00"/>
              </a:buClr>
              <a:defRPr/>
            </a:pPr>
            <a:r>
              <a:rPr lang="en-US" sz="2800" dirty="0" smtClean="0"/>
              <a:t>Conservative and hierarchical structures hostile to innovation</a:t>
            </a:r>
          </a:p>
          <a:p>
            <a:pPr>
              <a:buClr>
                <a:srgbClr val="FFCC00"/>
              </a:buClr>
              <a:defRPr/>
            </a:pPr>
            <a:r>
              <a:rPr lang="en-US" sz="2800" dirty="0" smtClean="0"/>
              <a:t>New ideas threaten the profits of existing products and services</a:t>
            </a:r>
          </a:p>
          <a:p>
            <a:pPr>
              <a:buClr>
                <a:srgbClr val="FFCC00"/>
              </a:buClr>
              <a:defRPr/>
            </a:pPr>
            <a:r>
              <a:rPr lang="en-US" sz="2800" dirty="0" smtClean="0"/>
              <a:t>larger organizations tend to apply the NIH factor (NIH=Not Invented Here) to get rid of uninvited innovators (= troublemakers). </a:t>
            </a:r>
          </a:p>
          <a:p>
            <a:pPr>
              <a:buClr>
                <a:srgbClr val="FFCC00"/>
              </a:buClr>
              <a:defRPr/>
            </a:pPr>
            <a:r>
              <a:rPr lang="en-US" sz="2800" dirty="0" smtClean="0"/>
              <a:t>Often innovators do not get recognition, "but a R&amp;D effort that fails is never forgotten"</a:t>
            </a:r>
          </a:p>
          <a:p>
            <a:pPr>
              <a:buClr>
                <a:srgbClr val="FFCC00"/>
              </a:buClr>
              <a:defRPr/>
            </a:pPr>
            <a:r>
              <a:rPr lang="en-US" sz="2800" dirty="0" smtClean="0"/>
              <a:t>Inventors not able to present ideas in business terms;  many do not even see the business benefits of their ideas</a:t>
            </a:r>
          </a:p>
        </p:txBody>
      </p:sp>
      <p:sp>
        <p:nvSpPr>
          <p:cNvPr id="2355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99FF"/>
                </a:solidFill>
                <a:latin typeface="Marigold" pitchFamily="66" charset="0"/>
              </a:defRPr>
            </a:lvl1pPr>
            <a:lvl2pPr marL="742950" indent="-285750">
              <a:defRPr sz="2400">
                <a:solidFill>
                  <a:srgbClr val="0099FF"/>
                </a:solidFill>
                <a:latin typeface="Marigold" pitchFamily="66" charset="0"/>
              </a:defRPr>
            </a:lvl2pPr>
            <a:lvl3pPr marL="1143000" indent="-228600">
              <a:defRPr sz="2400">
                <a:solidFill>
                  <a:srgbClr val="0099FF"/>
                </a:solidFill>
                <a:latin typeface="Marigold" pitchFamily="66" charset="0"/>
              </a:defRPr>
            </a:lvl3pPr>
            <a:lvl4pPr marL="1600200" indent="-228600">
              <a:defRPr sz="2400">
                <a:solidFill>
                  <a:srgbClr val="0099FF"/>
                </a:solidFill>
                <a:latin typeface="Marigold" pitchFamily="66" charset="0"/>
              </a:defRPr>
            </a:lvl4pPr>
            <a:lvl5pPr marL="2057400" indent="-228600">
              <a:defRPr sz="2400">
                <a:solidFill>
                  <a:srgbClr val="0099FF"/>
                </a:solidFill>
                <a:latin typeface="Marigold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9pPr>
          </a:lstStyle>
          <a:p>
            <a:fld id="{1C1023E9-979E-4CEF-9B2E-244DCAB6A9F7}" type="slidenum">
              <a:rPr lang="en-US" sz="140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16</a:t>
            </a:fld>
            <a:endParaRPr lang="en-US" sz="1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964291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 sz="3600" smtClean="0"/>
              <a:t>Obstacles to Innovation</a:t>
            </a:r>
            <a:endParaRPr lang="en-US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685800"/>
            <a:ext cx="8153400" cy="51816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CC00"/>
              </a:buClr>
              <a:defRPr/>
            </a:pPr>
            <a:r>
              <a:rPr lang="en-US" sz="2800" dirty="0"/>
              <a:t>Innovators are seen as "irritating viruses" or “troublemakers” in the corporate environment. </a:t>
            </a:r>
          </a:p>
          <a:p>
            <a:pPr>
              <a:buClr>
                <a:srgbClr val="FFCC00"/>
              </a:buClr>
              <a:defRPr/>
            </a:pPr>
            <a:r>
              <a:rPr lang="en-US" sz="2800" dirty="0"/>
              <a:t>Companies ignore innovations when they do not fit into any of their existing business profiles</a:t>
            </a:r>
          </a:p>
          <a:p>
            <a:pPr>
              <a:buClr>
                <a:srgbClr val="FFCC00"/>
              </a:buClr>
              <a:defRPr/>
            </a:pPr>
            <a:r>
              <a:rPr lang="en-US" sz="2800" dirty="0"/>
              <a:t>The budget allocation process is designed to support existing businesses  </a:t>
            </a:r>
          </a:p>
          <a:p>
            <a:pPr>
              <a:buClr>
                <a:srgbClr val="FFCC00"/>
              </a:buClr>
              <a:defRPr/>
            </a:pPr>
            <a:r>
              <a:rPr lang="en-US" sz="2800" dirty="0"/>
              <a:t>New ideas are eroded by subtle discouragement rather than by explicit vetoes (application of organizational antibodies to neutralize the irritating viruses):  </a:t>
            </a:r>
          </a:p>
          <a:p>
            <a:pPr>
              <a:buClr>
                <a:srgbClr val="FFCC00"/>
              </a:buClr>
              <a:defRPr/>
            </a:pPr>
            <a:r>
              <a:rPr lang="en-US" sz="2800" dirty="0"/>
              <a:t>withholding of funding, </a:t>
            </a:r>
          </a:p>
          <a:p>
            <a:pPr>
              <a:buClr>
                <a:srgbClr val="FFCC00"/>
              </a:buClr>
              <a:defRPr/>
            </a:pPr>
            <a:r>
              <a:rPr lang="en-US" sz="2800" dirty="0"/>
              <a:t>general nay-saying,</a:t>
            </a:r>
          </a:p>
          <a:p>
            <a:pPr>
              <a:buClr>
                <a:srgbClr val="FFCC00"/>
              </a:buClr>
              <a:defRPr/>
            </a:pPr>
            <a:r>
              <a:rPr lang="en-US" sz="2800" dirty="0"/>
              <a:t>subtle signals that it might not be 'career smart' to associate with an innovation project"</a:t>
            </a:r>
          </a:p>
          <a:p>
            <a:pPr>
              <a:buClr>
                <a:srgbClr val="FFCC00"/>
              </a:buClr>
              <a:buFont typeface="Wingdings" panose="05000000000000000000" pitchFamily="2" charset="2"/>
              <a:buChar char="Ø"/>
              <a:defRPr/>
            </a:pPr>
            <a:endParaRPr lang="en-US" sz="2400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2457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99FF"/>
                </a:solidFill>
                <a:latin typeface="Marigold" pitchFamily="66" charset="0"/>
              </a:defRPr>
            </a:lvl1pPr>
            <a:lvl2pPr marL="742950" indent="-285750">
              <a:defRPr sz="2400">
                <a:solidFill>
                  <a:srgbClr val="0099FF"/>
                </a:solidFill>
                <a:latin typeface="Marigold" pitchFamily="66" charset="0"/>
              </a:defRPr>
            </a:lvl2pPr>
            <a:lvl3pPr marL="1143000" indent="-228600">
              <a:defRPr sz="2400">
                <a:solidFill>
                  <a:srgbClr val="0099FF"/>
                </a:solidFill>
                <a:latin typeface="Marigold" pitchFamily="66" charset="0"/>
              </a:defRPr>
            </a:lvl3pPr>
            <a:lvl4pPr marL="1600200" indent="-228600">
              <a:defRPr sz="2400">
                <a:solidFill>
                  <a:srgbClr val="0099FF"/>
                </a:solidFill>
                <a:latin typeface="Marigold" pitchFamily="66" charset="0"/>
              </a:defRPr>
            </a:lvl4pPr>
            <a:lvl5pPr marL="2057400" indent="-228600">
              <a:defRPr sz="2400">
                <a:solidFill>
                  <a:srgbClr val="0099FF"/>
                </a:solidFill>
                <a:latin typeface="Marigold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9pPr>
          </a:lstStyle>
          <a:p>
            <a:fld id="{C927EBC3-4646-40BA-B4CF-C62C64E3BBD4}" type="slidenum">
              <a:rPr lang="en-US" sz="140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17</a:t>
            </a:fld>
            <a:endParaRPr lang="en-US" sz="1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910103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Explore the innovative needs available in the various in Ugandan economy.</a:t>
            </a:r>
          </a:p>
          <a:p>
            <a:r>
              <a:rPr lang="en-US" sz="3200" dirty="0" smtClean="0"/>
              <a:t>What are </a:t>
            </a:r>
            <a:r>
              <a:rPr lang="en-US" sz="3200" dirty="0" err="1" smtClean="0"/>
              <a:t>sectoral</a:t>
            </a:r>
            <a:r>
              <a:rPr lang="en-US" sz="3200" dirty="0" smtClean="0"/>
              <a:t> constraints that create room of innovation.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10426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7772400" cy="685800"/>
          </a:xfrm>
        </p:spPr>
        <p:txBody>
          <a:bodyPr/>
          <a:lstStyle/>
          <a:p>
            <a:pPr>
              <a:defRPr/>
            </a:pPr>
            <a:r>
              <a:rPr lang="en-US" sz="3600" smtClean="0"/>
              <a:t>Creativity, Inventions and Innovation</a:t>
            </a:r>
            <a:endParaRPr lang="en-US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153400" cy="3962400"/>
          </a:xfrm>
        </p:spPr>
        <p:txBody>
          <a:bodyPr/>
          <a:lstStyle/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 </a:t>
            </a:r>
            <a:r>
              <a:rPr lang="en-US" sz="3200" dirty="0" smtClean="0"/>
              <a:t>  Sustained economic growth cannot be achieved through saving or investment, 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3200" dirty="0" smtClean="0"/>
              <a:t>   macroeconomic adjustment policy, 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3200" dirty="0" smtClean="0"/>
              <a:t>   preferential taxes or subsidies unless these are accompanied by the myriad large and small inventions and discoveries, required to create greater value from natural resources </a:t>
            </a:r>
          </a:p>
          <a:p>
            <a:pPr lvl="4">
              <a:buFont typeface="Monotype Sorts" pitchFamily="2" charset="2"/>
              <a:buNone/>
              <a:defRPr/>
            </a:pPr>
            <a:r>
              <a:rPr lang="en-US" dirty="0" smtClean="0"/>
              <a:t>					Paul </a:t>
            </a:r>
            <a:r>
              <a:rPr lang="en-US" dirty="0" err="1" smtClean="0"/>
              <a:t>Romer</a:t>
            </a:r>
            <a:r>
              <a:rPr lang="en-US" dirty="0" smtClean="0"/>
              <a:t> </a:t>
            </a:r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99FF"/>
                </a:solidFill>
                <a:latin typeface="Marigold" pitchFamily="66" charset="0"/>
              </a:defRPr>
            </a:lvl1pPr>
            <a:lvl2pPr marL="742950" indent="-285750">
              <a:defRPr sz="2400">
                <a:solidFill>
                  <a:srgbClr val="0099FF"/>
                </a:solidFill>
                <a:latin typeface="Marigold" pitchFamily="66" charset="0"/>
              </a:defRPr>
            </a:lvl2pPr>
            <a:lvl3pPr marL="1143000" indent="-228600">
              <a:defRPr sz="2400">
                <a:solidFill>
                  <a:srgbClr val="0099FF"/>
                </a:solidFill>
                <a:latin typeface="Marigold" pitchFamily="66" charset="0"/>
              </a:defRPr>
            </a:lvl3pPr>
            <a:lvl4pPr marL="1600200" indent="-228600">
              <a:defRPr sz="2400">
                <a:solidFill>
                  <a:srgbClr val="0099FF"/>
                </a:solidFill>
                <a:latin typeface="Marigold" pitchFamily="66" charset="0"/>
              </a:defRPr>
            </a:lvl4pPr>
            <a:lvl5pPr marL="2057400" indent="-228600">
              <a:defRPr sz="2400">
                <a:solidFill>
                  <a:srgbClr val="0099FF"/>
                </a:solidFill>
                <a:latin typeface="Marigold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9pPr>
          </a:lstStyle>
          <a:p>
            <a:fld id="{29A9FD2F-0D38-4346-91C6-A9581103396A}" type="slidenum">
              <a:rPr lang="en-US" sz="140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</a:t>
            </a:fld>
            <a:endParaRPr lang="en-US" sz="1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829980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dirty="0" smtClean="0"/>
              <a:t>Technology, Innovation, Science and Development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777"/>
            <a:ext cx="8511480" cy="468322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Clr>
                <a:srgbClr val="FFCC00"/>
              </a:buClr>
            </a:pPr>
            <a:r>
              <a:rPr lang="en-US" sz="2800" dirty="0" smtClean="0">
                <a:effectLst/>
              </a:rPr>
              <a:t>Technology is the systematic study of techniques for making and doing things (concerned with the fabrication and use of artifacts)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FFCC00"/>
              </a:buClr>
            </a:pPr>
            <a:r>
              <a:rPr lang="en-US" sz="2800" dirty="0" smtClean="0">
                <a:effectLst/>
              </a:rPr>
              <a:t>Science is the systematic attempt to understand and interpret the world (it depends upon the skills of literacy and numeracy) 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FFCC00"/>
              </a:buClr>
            </a:pPr>
            <a:r>
              <a:rPr lang="en-US" sz="2800" dirty="0" smtClean="0">
                <a:effectLst/>
              </a:rPr>
              <a:t>Technology is as old as mankind, science developed with the development of civilization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FFCC00"/>
              </a:buClr>
            </a:pPr>
            <a:r>
              <a:rPr lang="en-US" sz="2800" dirty="0" smtClean="0"/>
              <a:t>Technological development and innovation is one of the</a:t>
            </a:r>
            <a:r>
              <a:rPr lang="en-US" sz="2800" b="1" dirty="0" smtClean="0"/>
              <a:t> most important factors </a:t>
            </a:r>
            <a:r>
              <a:rPr lang="en-US" sz="2800" dirty="0" smtClean="0"/>
              <a:t>for economic development</a:t>
            </a:r>
          </a:p>
        </p:txBody>
      </p:sp>
      <p:sp>
        <p:nvSpPr>
          <p:cNvPr id="819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99FF"/>
                </a:solidFill>
                <a:latin typeface="Marigold" pitchFamily="66" charset="0"/>
              </a:defRPr>
            </a:lvl1pPr>
            <a:lvl2pPr marL="742950" indent="-285750">
              <a:defRPr sz="2400">
                <a:solidFill>
                  <a:srgbClr val="0099FF"/>
                </a:solidFill>
                <a:latin typeface="Marigold" pitchFamily="66" charset="0"/>
              </a:defRPr>
            </a:lvl2pPr>
            <a:lvl3pPr marL="1143000" indent="-228600">
              <a:defRPr sz="2400">
                <a:solidFill>
                  <a:srgbClr val="0099FF"/>
                </a:solidFill>
                <a:latin typeface="Marigold" pitchFamily="66" charset="0"/>
              </a:defRPr>
            </a:lvl3pPr>
            <a:lvl4pPr marL="1600200" indent="-228600">
              <a:defRPr sz="2400">
                <a:solidFill>
                  <a:srgbClr val="0099FF"/>
                </a:solidFill>
                <a:latin typeface="Marigold" pitchFamily="66" charset="0"/>
              </a:defRPr>
            </a:lvl4pPr>
            <a:lvl5pPr marL="2057400" indent="-228600">
              <a:defRPr sz="2400">
                <a:solidFill>
                  <a:srgbClr val="0099FF"/>
                </a:solidFill>
                <a:latin typeface="Marigold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9pPr>
          </a:lstStyle>
          <a:p>
            <a:fld id="{319120B3-98B5-4231-A0A5-5E4B7EE8D90D}" type="slidenum">
              <a:rPr lang="en-US" sz="140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3</a:t>
            </a:fld>
            <a:endParaRPr lang="en-US" sz="1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519128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600" smtClean="0"/>
              <a:t>Technology, Innovation, Science and Development</a:t>
            </a:r>
            <a:endParaRPr lang="en-US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  <a:buClr>
                <a:srgbClr val="FFCC00"/>
              </a:buClr>
              <a:defRPr/>
            </a:pPr>
            <a:r>
              <a:rPr lang="en-US" sz="2800" dirty="0" smtClean="0"/>
              <a:t>Long-term economic growth is the result of an increase and accumulation of technological knowledge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FFCC00"/>
              </a:buClr>
              <a:defRPr/>
            </a:pPr>
            <a:r>
              <a:rPr lang="en-US" sz="2800" dirty="0" smtClean="0"/>
              <a:t>The contribution of raw materials, and/or labor, has steadily declined in providing that competitive edge to new products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endParaRPr lang="en-US" sz="2800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921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99FF"/>
                </a:solidFill>
                <a:latin typeface="Marigold" pitchFamily="66" charset="0"/>
              </a:defRPr>
            </a:lvl1pPr>
            <a:lvl2pPr marL="742950" indent="-285750">
              <a:defRPr sz="2400">
                <a:solidFill>
                  <a:srgbClr val="0099FF"/>
                </a:solidFill>
                <a:latin typeface="Marigold" pitchFamily="66" charset="0"/>
              </a:defRPr>
            </a:lvl2pPr>
            <a:lvl3pPr marL="1143000" indent="-228600">
              <a:defRPr sz="2400">
                <a:solidFill>
                  <a:srgbClr val="0099FF"/>
                </a:solidFill>
                <a:latin typeface="Marigold" pitchFamily="66" charset="0"/>
              </a:defRPr>
            </a:lvl3pPr>
            <a:lvl4pPr marL="1600200" indent="-228600">
              <a:defRPr sz="2400">
                <a:solidFill>
                  <a:srgbClr val="0099FF"/>
                </a:solidFill>
                <a:latin typeface="Marigold" pitchFamily="66" charset="0"/>
              </a:defRPr>
            </a:lvl4pPr>
            <a:lvl5pPr marL="2057400" indent="-228600">
              <a:defRPr sz="2400">
                <a:solidFill>
                  <a:srgbClr val="0099FF"/>
                </a:solidFill>
                <a:latin typeface="Marigold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9pPr>
          </a:lstStyle>
          <a:p>
            <a:fld id="{A5FE4466-8ADD-4C4C-9904-8ED656AFFA64}" type="slidenum">
              <a:rPr lang="en-US" sz="140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4</a:t>
            </a:fld>
            <a:endParaRPr lang="en-US" sz="1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708845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Factors and Conditions for an Innovative, Supportive and Enabling Environment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19781"/>
          </a:xfrm>
        </p:spPr>
        <p:txBody>
          <a:bodyPr>
            <a:spAutoFit/>
          </a:bodyPr>
          <a:lstStyle/>
          <a:p>
            <a:pPr>
              <a:tabLst>
                <a:tab pos="0" algn="r"/>
              </a:tabLst>
            </a:pPr>
            <a:r>
              <a:rPr lang="en-US" sz="2400" dirty="0" smtClean="0"/>
              <a:t>Education</a:t>
            </a:r>
          </a:p>
          <a:p>
            <a:r>
              <a:rPr lang="en-US" sz="2400" dirty="0" smtClean="0"/>
              <a:t>Information and transfer of knowledge</a:t>
            </a:r>
          </a:p>
          <a:p>
            <a:r>
              <a:rPr lang="en-US" sz="2400" dirty="0" smtClean="0"/>
              <a:t>Government policies, including tax policy, supportive legal and regulatory framework</a:t>
            </a:r>
          </a:p>
          <a:p>
            <a:r>
              <a:rPr lang="en-US" sz="2400" dirty="0" smtClean="0"/>
              <a:t>Industrial, technological and R&amp;D infrastructure</a:t>
            </a:r>
          </a:p>
          <a:p>
            <a:r>
              <a:rPr lang="en-US" sz="2400" dirty="0" smtClean="0"/>
              <a:t>Efficient intellectual property system </a:t>
            </a:r>
          </a:p>
          <a:p>
            <a:r>
              <a:rPr lang="en-US" sz="2400" dirty="0" smtClean="0"/>
              <a:t>Recognition &amp; rewards </a:t>
            </a:r>
          </a:p>
          <a:p>
            <a:r>
              <a:rPr lang="en-US" sz="2400" dirty="0" smtClean="0"/>
              <a:t>Company climate and culture </a:t>
            </a:r>
          </a:p>
          <a:p>
            <a:r>
              <a:rPr lang="en-US" sz="2400" dirty="0" smtClean="0"/>
              <a:t>Work force and labor environment</a:t>
            </a:r>
          </a:p>
          <a:p>
            <a:r>
              <a:rPr lang="en-US" sz="2400" dirty="0" smtClean="0"/>
              <a:t>Entrepreneurial spirit</a:t>
            </a:r>
          </a:p>
          <a:p>
            <a:r>
              <a:rPr lang="en-US" sz="2400" dirty="0" smtClean="0"/>
              <a:t>Availability of funds and financial resources</a:t>
            </a:r>
          </a:p>
        </p:txBody>
      </p:sp>
      <p:sp>
        <p:nvSpPr>
          <p:cNvPr id="1126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rgbClr val="0099FF"/>
                </a:solidFill>
                <a:latin typeface="Marigold" pitchFamily="66" charset="0"/>
              </a:defRPr>
            </a:lvl1pPr>
            <a:lvl2pPr marL="742950" indent="-285750">
              <a:defRPr sz="2400">
                <a:solidFill>
                  <a:srgbClr val="0099FF"/>
                </a:solidFill>
                <a:latin typeface="Marigold" pitchFamily="66" charset="0"/>
              </a:defRPr>
            </a:lvl2pPr>
            <a:lvl3pPr marL="1143000" indent="-228600">
              <a:defRPr sz="2400">
                <a:solidFill>
                  <a:srgbClr val="0099FF"/>
                </a:solidFill>
                <a:latin typeface="Marigold" pitchFamily="66" charset="0"/>
              </a:defRPr>
            </a:lvl3pPr>
            <a:lvl4pPr marL="1600200" indent="-228600">
              <a:defRPr sz="2400">
                <a:solidFill>
                  <a:srgbClr val="0099FF"/>
                </a:solidFill>
                <a:latin typeface="Marigold" pitchFamily="66" charset="0"/>
              </a:defRPr>
            </a:lvl4pPr>
            <a:lvl5pPr marL="2057400" indent="-228600">
              <a:defRPr sz="2400">
                <a:solidFill>
                  <a:srgbClr val="0099FF"/>
                </a:solidFill>
                <a:latin typeface="Marigold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99FF"/>
                </a:solidFill>
                <a:latin typeface="Marigold" pitchFamily="66" charset="0"/>
              </a:defRPr>
            </a:lvl9pPr>
          </a:lstStyle>
          <a:p>
            <a:fld id="{23B72223-5F3E-43EC-8A1C-4CFC27E679A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5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Innovation status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Since 2015, the Global Innovation Index (GII) has ranked Uganda as an ‘innovation outperformer,’ a title given to countries that, over a number of years including the two most recent, have been identified as innovation achievers and pillar outperformers.</a:t>
            </a: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286874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ore indicators of Innovation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These include: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irm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general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information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roduct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and process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innovations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rganization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and marketing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innovations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nnovation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activities and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expenditures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Sources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of information and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cooperation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ffects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of innovation and factors hampering innovation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activities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Intellectual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property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rights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588982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Specific Constraints </a:t>
            </a:r>
            <a:r>
              <a:rPr lang="en-GB" sz="3200" b="1" dirty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Innovation System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Poor infrastructure backbone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Weak education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system</a:t>
            </a:r>
          </a:p>
          <a:p>
            <a:pPr lvl="2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Lack of adequate skills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High poverty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levels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Absence of Leadership/political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commitment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Policy deficiencies 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825991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What has been done to address the innovation constraints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28689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</TotalTime>
  <Words>820</Words>
  <Application>Microsoft Office PowerPoint</Application>
  <PresentationFormat>On-screen Show (4:3)</PresentationFormat>
  <Paragraphs>139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Marigold</vt:lpstr>
      <vt:lpstr>Monotype Sorts</vt:lpstr>
      <vt:lpstr>Times New Roman</vt:lpstr>
      <vt:lpstr>Wingdings</vt:lpstr>
      <vt:lpstr>Office Theme</vt:lpstr>
      <vt:lpstr>INNOVATION NEEDS IN UGANDA  </vt:lpstr>
      <vt:lpstr>Creativity, Inventions and Innovation</vt:lpstr>
      <vt:lpstr>Technology, Innovation, Science and Development</vt:lpstr>
      <vt:lpstr>Technology, Innovation, Science and Development</vt:lpstr>
      <vt:lpstr>Factors and Conditions for an Innovative, Supportive and Enabling Environment</vt:lpstr>
      <vt:lpstr>Innovation status </vt:lpstr>
      <vt:lpstr>Core indicators of Innovation</vt:lpstr>
      <vt:lpstr>Specific Constraints in the Innovation System</vt:lpstr>
      <vt:lpstr>What has been done to address the innovation constraints?  </vt:lpstr>
      <vt:lpstr>Policies in respect to technological innovation and industrial sustained growth</vt:lpstr>
      <vt:lpstr>Trade Innovations </vt:lpstr>
      <vt:lpstr>Industrial centred innovations</vt:lpstr>
      <vt:lpstr>Agriculture </vt:lpstr>
      <vt:lpstr>Energy </vt:lpstr>
      <vt:lpstr>Information and communication technology</vt:lpstr>
      <vt:lpstr>Obstacles to Innovation</vt:lpstr>
      <vt:lpstr>Obstacles to Innovation</vt:lpstr>
      <vt:lpstr>Discussion question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GB</dc:creator>
  <cp:lastModifiedBy>Hp</cp:lastModifiedBy>
  <cp:revision>28</cp:revision>
  <dcterms:created xsi:type="dcterms:W3CDTF">2017-11-20T12:34:40Z</dcterms:created>
  <dcterms:modified xsi:type="dcterms:W3CDTF">2023-11-08T07:03:53Z</dcterms:modified>
</cp:coreProperties>
</file>