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5"/>
  </p:notesMasterIdLst>
  <p:sldIdLst>
    <p:sldId id="480" r:id="rId2"/>
    <p:sldId id="486" r:id="rId3"/>
    <p:sldId id="493" r:id="rId4"/>
    <p:sldId id="494" r:id="rId5"/>
    <p:sldId id="496" r:id="rId6"/>
    <p:sldId id="492" r:id="rId7"/>
    <p:sldId id="495" r:id="rId8"/>
    <p:sldId id="445" r:id="rId9"/>
    <p:sldId id="307" r:id="rId10"/>
    <p:sldId id="474" r:id="rId11"/>
    <p:sldId id="447" r:id="rId12"/>
    <p:sldId id="450" r:id="rId13"/>
    <p:sldId id="448" r:id="rId14"/>
    <p:sldId id="310" r:id="rId15"/>
    <p:sldId id="458" r:id="rId16"/>
    <p:sldId id="476" r:id="rId17"/>
    <p:sldId id="461" r:id="rId18"/>
    <p:sldId id="462" r:id="rId19"/>
    <p:sldId id="477" r:id="rId20"/>
    <p:sldId id="481" r:id="rId21"/>
    <p:sldId id="483" r:id="rId22"/>
    <p:sldId id="484" r:id="rId23"/>
    <p:sldId id="485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DDDDDD"/>
    <a:srgbClr val="EAEAEA"/>
    <a:srgbClr val="CCCC00"/>
    <a:srgbClr val="003366"/>
    <a:srgbClr val="FFFFFF"/>
    <a:srgbClr val="0099C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4" autoAdjust="0"/>
  </p:normalViewPr>
  <p:slideViewPr>
    <p:cSldViewPr>
      <p:cViewPr varScale="1">
        <p:scale>
          <a:sx n="73" d="100"/>
          <a:sy n="73" d="100"/>
        </p:scale>
        <p:origin x="123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C74B6DEE-46E1-4CDC-ABD3-2123340B3C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703DFB-463D-496C-8592-651C34EE98E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419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D7300A-79E5-4B17-9173-89871ADEB3DE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65231D3-0C8D-4E6E-91AD-717091296949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CBD329-58F4-4A60-B156-D85B98F4499F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599184-CAE0-4DFC-99A4-8EFF30281180}" type="slidenum">
              <a:rPr lang="en-US" altLang="en-US"/>
              <a:pPr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F047F9-37C8-4B94-BCAB-4713E68366B8}" type="slidenum">
              <a:rPr lang="en-US" altLang="en-US"/>
              <a:pPr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AB83289-3CAD-4090-9F14-9C5F1EE88443}" type="slidenum">
              <a:rPr lang="en-US" altLang="en-US"/>
              <a:pPr>
                <a:spcBef>
                  <a:spcPct val="0"/>
                </a:spcBef>
              </a:pPr>
              <a:t>18</a:t>
            </a:fld>
            <a:endParaRPr lang="en-US" alt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F44ABEA-26D7-40CE-8677-470568E0F461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B188B52-106C-4491-9A6B-467CF25D3F7B}" type="slidenum">
              <a:rPr lang="en-US" altLang="en-US"/>
              <a:pPr>
                <a:spcBef>
                  <a:spcPct val="0"/>
                </a:spcBef>
              </a:pPr>
              <a:t>22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4567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B6A762E-CF93-4B31-9123-BB21FC17DB98}" type="slidenum">
              <a:rPr lang="en-US" altLang="en-US"/>
              <a:pPr>
                <a:spcBef>
                  <a:spcPct val="0"/>
                </a:spcBef>
              </a:pPr>
              <a:t>23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65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CEBCBD9-A4BF-433A-8B90-F0DC68804465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3842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E9D9FD9-7364-495A-8C71-9407709BEF0E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595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DD0C804-BC4C-44F6-92FF-8947B5742DF4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58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ACBA7EA-2E5F-4C92-AA15-C952CE7BB636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BF023D-67DD-4F6F-B54B-94FC843F00C1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77F95D-A61B-4641-99F6-B747C0C2F889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734B3F-99EA-4A6E-97B3-56D7230776E6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37C84E2-C457-4521-89B1-EA2E0173790C}" type="slidenum">
              <a:rPr lang="en-US" altLang="en-US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47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4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2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53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14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60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05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375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352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50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TW" smtClean="0"/>
              <a:t>Click icon to add picture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Edit Master text styles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273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5ABB4-DA48-4997-BBA5-A2BE34F13AAD}" type="datetimeFigureOut">
              <a:rPr lang="en-GB" smtClean="0"/>
              <a:t>19/02/2023</a:t>
            </a:fld>
            <a:endParaRPr lang="en-GB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DD7DB-BEB1-452C-8DB1-070073CA39B2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78" y="5085184"/>
            <a:ext cx="3344614" cy="185045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減號 11"/>
          <p:cNvSpPr/>
          <p:nvPr/>
        </p:nvSpPr>
        <p:spPr>
          <a:xfrm>
            <a:off x="-1008620" y="1167401"/>
            <a:ext cx="11197244" cy="648072"/>
          </a:xfrm>
          <a:prstGeom prst="mathMinus">
            <a:avLst/>
          </a:prstGeom>
          <a:solidFill>
            <a:schemeClr val="accent3">
              <a:lumMod val="5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06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371600" y="2708476"/>
            <a:ext cx="6858001" cy="1702160"/>
          </a:xfrm>
        </p:spPr>
        <p:txBody>
          <a:bodyPr>
            <a:noAutofit/>
          </a:bodyPr>
          <a:lstStyle/>
          <a:p>
            <a:r>
              <a:rPr lang="en-US" sz="9600" dirty="0"/>
              <a:t>Corporate</a:t>
            </a:r>
            <a:r>
              <a:rPr lang="en-US" sz="7200" dirty="0"/>
              <a:t> Entrepreneurship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37" name="Group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789752"/>
              </p:ext>
            </p:extLst>
          </p:nvPr>
        </p:nvGraphicFramePr>
        <p:xfrm>
          <a:off x="-1" y="633416"/>
          <a:ext cx="9144000" cy="7223628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82416603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38531168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58117205"/>
                    </a:ext>
                  </a:extLst>
                </a:gridCol>
              </a:tblGrid>
              <a:tr h="6657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Traditional Management Practices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Adverse </a:t>
                      </a:r>
                      <a:b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Effects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Recommended </a:t>
                      </a:r>
                      <a:b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Actions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087141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Enforce standard procedures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 avoid mistakes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Innovative solutions blocked,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funds misspent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Make ground rules specific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 each situation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37507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Manage resources for efficiency and ROI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Competitive lead lost,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low market penetration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Focus effort on critical issues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(e.g., market share)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496580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Control against plan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Facts ignored that should replace assumptions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Change plan to reflect new learning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169942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Plan for the long term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Nonviable goals locked in,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high failure costs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Envision a goal, then set interim milestones, reassess after each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494432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Manage functionally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Entrepreneur failure and/or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venture failure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Support entrepreneur with managerial and multidiscipline skills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094425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Avoid moves that risk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the base business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Missed opportunities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Take small steps, build out from strengths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624424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Protect the base business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at all costs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Venturing dumped when base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business is threatened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Make venturing mainstream,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take affordable risks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02320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Judge new steps from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prior experience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Wrong decisions about competition </a:t>
                      </a:r>
                      <a:b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and markets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Use learning strategies,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test assumptions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444702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Compensate uniformly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Low motivation and inefficient operations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Balance risk and reward,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employ special compensation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628069"/>
                  </a:ext>
                </a:extLst>
              </a:tr>
              <a:tr h="548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Promote compatible individuals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Loss of innovators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Accommodate “boat rockers” </a:t>
                      </a:r>
                      <a:b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and “doers”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4" marB="45714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684945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341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Sources of and Solutions to Obstacles in Corporate Venturing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Corporate Entrepreneurship Strategy</a:t>
            </a:r>
          </a:p>
        </p:txBody>
      </p:sp>
      <p:sp>
        <p:nvSpPr>
          <p:cNvPr id="9789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40000"/>
              </a:spcBef>
              <a:defRPr/>
            </a:pPr>
            <a:r>
              <a:rPr lang="en-US" altLang="en-US" sz="2800" dirty="0" smtClean="0"/>
              <a:t>A vision-directed, organization-wide reliance on entrepreneurial behavior that purposefully and continuously renews the firm and shapes the scope of its operations through the recognition and exploitation of entrepreneurial opportunity.</a:t>
            </a:r>
          </a:p>
          <a:p>
            <a:pPr>
              <a:spcBef>
                <a:spcPct val="40000"/>
              </a:spcBef>
              <a:defRPr/>
            </a:pPr>
            <a:r>
              <a:rPr lang="en-US" altLang="en-US" sz="2800" dirty="0" smtClean="0"/>
              <a:t>It requires the creation of synergy between the entrepreneurial vision of the organization’s leaders and the entrepreneurial actions of every stakeholder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090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-55371"/>
            <a:ext cx="8229600" cy="1508105"/>
          </a:xfrm>
        </p:spPr>
        <p:txBody>
          <a:bodyPr wrap="square" tIns="18288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Model of the Corporate Entrepreneurship Strategy Process</a:t>
            </a:r>
          </a:p>
        </p:txBody>
      </p:sp>
      <p:sp>
        <p:nvSpPr>
          <p:cNvPr id="9850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438400"/>
            <a:ext cx="8229600" cy="4060825"/>
          </a:xfrm>
        </p:spPr>
        <p:txBody>
          <a:bodyPr>
            <a:normAutofit lnSpcReduction="10000"/>
          </a:bodyPr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Corporate entrepreneurship strategy is manifested through the presence of three elements: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 entrepreneurial strategic vision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pro-entrepreneurship organizational architecture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Entrepreneurial processes and behavior as exhibited across the organizational hierarchy.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4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0"/>
            <a:ext cx="8229600" cy="1508125"/>
          </a:xfrm>
        </p:spPr>
        <p:txBody>
          <a:bodyPr wrap="square" tIns="182880" bIns="91440">
            <a:spAutoFit/>
          </a:bodyPr>
          <a:lstStyle/>
          <a:p>
            <a:pPr indent="514350" algn="ctr"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Critical steps of a corporate entrepreneurial strategy:</a:t>
            </a:r>
          </a:p>
        </p:txBody>
      </p:sp>
      <p:sp>
        <p:nvSpPr>
          <p:cNvPr id="980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828800"/>
            <a:ext cx="8229600" cy="4125913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Developing the vision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Encouraging innovation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Structuring for an Intrapreneurial climate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Developing individual managers for corporate entrepreneurship</a:t>
            </a:r>
          </a:p>
          <a:p>
            <a:pPr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Developing venture teams.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5942" y="65314"/>
            <a:ext cx="8643257" cy="1231106"/>
          </a:xfrm>
        </p:spPr>
        <p:txBody>
          <a:bodyPr wrap="square" lIns="0" tIns="0" rIns="0" bIns="0" anchor="t">
            <a:spAutoFit/>
          </a:bodyPr>
          <a:lstStyle/>
          <a:p>
            <a:pPr marL="1654175" indent="-1420813" eaLnBrk="1" hangingPunct="1">
              <a:tabLst>
                <a:tab pos="1147763" algn="ctr"/>
              </a:tabLst>
            </a:pPr>
            <a:r>
              <a:rPr lang="en-US" altLang="en-US" sz="4000" b="1" dirty="0" smtClean="0">
                <a:solidFill>
                  <a:schemeClr val="tx1"/>
                </a:solidFill>
                <a:cs typeface="Tahoma" panose="020B0604030504040204" pitchFamily="34" charset="0"/>
              </a:rPr>
              <a:t>Developing and Supporting Radical and Incremental Innovation</a:t>
            </a:r>
          </a:p>
        </p:txBody>
      </p:sp>
      <p:graphicFrame>
        <p:nvGraphicFramePr>
          <p:cNvPr id="26659" name="Group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548969"/>
              </p:ext>
            </p:extLst>
          </p:nvPr>
        </p:nvGraphicFramePr>
        <p:xfrm>
          <a:off x="228600" y="1295400"/>
          <a:ext cx="8610600" cy="4283076"/>
        </p:xfrm>
        <a:graphic>
          <a:graphicData uri="http://schemas.openxmlformats.org/drawingml/2006/table">
            <a:tbl>
              <a:tblPr/>
              <a:tblGrid>
                <a:gridCol w="4305300">
                  <a:extLst>
                    <a:ext uri="{9D8B030D-6E8A-4147-A177-3AD203B41FA5}">
                      <a16:colId xmlns:a16="http://schemas.microsoft.com/office/drawing/2014/main" val="3432831836"/>
                    </a:ext>
                  </a:extLst>
                </a:gridCol>
                <a:gridCol w="4305300">
                  <a:extLst>
                    <a:ext uri="{9D8B030D-6E8A-4147-A177-3AD203B41FA5}">
                      <a16:colId xmlns:a16="http://schemas.microsoft.com/office/drawing/2014/main" val="3244689478"/>
                    </a:ext>
                  </a:extLst>
                </a:gridCol>
              </a:tblGrid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Radical</a:t>
                      </a: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60" marR="137160" marT="137180" marB="1371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Incremental</a:t>
                      </a: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37160" marR="137160" marT="137180" marB="13718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1">
                      <a:blip r:embed="rId3"/>
                      <a:srcRect/>
                      <a:stretch>
                        <a:fillRect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2578839887"/>
                  </a:ext>
                </a:extLst>
              </a:tr>
              <a:tr h="35057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Stimulate through challenges and puzzles.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54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 systematic goals and deadlines.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91454" marB="457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693003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Remove budgetary and deadline constraints when possible.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Stimulate through competitive pressures.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45542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Encourage technical education and exposure</a:t>
                      </a:r>
                      <a:b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 customers.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Encourage technical education and exposure </a:t>
                      </a:r>
                      <a:b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 customers.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7619345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Allow technical sharing and brainstorming sessions.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Hold weekly meetings that include </a:t>
                      </a:r>
                      <a:b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key management and marketing staff.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4604152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Give personal attention—develop relationships of trust.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Delegate more responsibility.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4526732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Encourage praise from outside parties.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 clear financial rewards for meeting goals </a:t>
                      </a:r>
                      <a:b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</a:b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and deadlines.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177644"/>
                  </a:ext>
                </a:extLst>
              </a:tr>
              <a:tr h="3048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Have flexible funds for opportunities that arise.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812184"/>
                  </a:ext>
                </a:extLst>
              </a:tr>
              <a:tr h="518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Reward with freedom and capital for new projects and interests.</a:t>
                      </a: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T="45727" marB="457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171471"/>
                  </a:ext>
                </a:extLst>
              </a:tr>
            </a:tbl>
          </a:graphicData>
        </a:graphic>
      </p:graphicFrame>
      <p:sp>
        <p:nvSpPr>
          <p:cNvPr id="47134" name="Rectangle 178"/>
          <p:cNvSpPr>
            <a:spLocks noChangeArrowheads="1"/>
          </p:cNvSpPr>
          <p:nvPr/>
        </p:nvSpPr>
        <p:spPr bwMode="auto">
          <a:xfrm>
            <a:off x="361950" y="6296025"/>
            <a:ext cx="6292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 i="1"/>
              <a:t>Source:</a:t>
            </a:r>
            <a:r>
              <a:rPr lang="en-US" altLang="en-US" sz="900"/>
              <a:t> Harry S. Dent, Jr., “Growth through New Product Development,” </a:t>
            </a:r>
            <a:r>
              <a:rPr lang="en-US" altLang="en-US" sz="900" i="1"/>
              <a:t>Small Business Reports</a:t>
            </a:r>
            <a:r>
              <a:rPr lang="en-US" altLang="en-US" sz="900"/>
              <a:t> (November 1990): 36.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474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49530" y="-6531"/>
            <a:ext cx="9124950" cy="1508125"/>
          </a:xfrm>
        </p:spPr>
        <p:txBody>
          <a:bodyPr tIns="18288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Structuring for a Corporate </a:t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Entrepreneurial Environment</a:t>
            </a: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97205" y="1828800"/>
            <a:ext cx="8229600" cy="4060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Reestablishing the drive to innovate: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Invest heavily in </a:t>
            </a:r>
            <a:r>
              <a:rPr lang="en-US" altLang="en-US" sz="20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entrepreneurial activities</a:t>
            </a: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that allow new ideas to flourish in an innovative environment.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Provide nurturing and information-sharing activities.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Employee perception of an innovative environment is critical.</a:t>
            </a:r>
          </a:p>
          <a:p>
            <a:pPr eaLnBrk="1" hangingPunct="1"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Corporate Venturing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Institutionalizing the process of embracing the goal of growth through development of innovative products, processes, and technologies with an emphasis on long-term prosperity.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338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229600" cy="846137"/>
          </a:xfrm>
        </p:spPr>
        <p:txBody>
          <a:bodyPr tIns="13716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Preparing for Failure</a:t>
            </a:r>
          </a:p>
        </p:txBody>
      </p:sp>
      <p:sp>
        <p:nvSpPr>
          <p:cNvPr id="1038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</a:t>
            </a: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Learning from Failure”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Recognizing the importance of managing the grief process that occurs from project failure. 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Understanding how organizational routines and rituals are likely to influence the grief recovery.</a:t>
            </a:r>
          </a:p>
          <a:p>
            <a:pPr lvl="1" eaLnBrk="1" hangingPunct="1">
              <a:spcBef>
                <a:spcPct val="5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Ensuring that the organization’s social support system can encourage greater learning, foster motivational outcomes, and increase coping self-efficacy in affected individuals.</a:t>
            </a:r>
          </a:p>
          <a:p>
            <a:pPr lvl="1" eaLnBrk="1" hangingPunct="1">
              <a:spcBef>
                <a:spcPct val="50000"/>
              </a:spcBef>
              <a:defRPr/>
            </a:pPr>
            <a:endParaRPr lang="en-US" altLang="en-US" sz="24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>
              <a:spcBef>
                <a:spcPct val="50000"/>
              </a:spcBef>
              <a:defRPr/>
            </a:pPr>
            <a:endParaRPr lang="en-US" altLang="en-US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618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-137745"/>
            <a:ext cx="8610600" cy="1631216"/>
          </a:xfrm>
        </p:spPr>
        <p:txBody>
          <a:bodyPr wrap="square" tIns="18288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Corporate Entrepreneurship </a:t>
            </a:r>
            <a:b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Assessment Instrument</a:t>
            </a:r>
          </a:p>
        </p:txBody>
      </p:sp>
      <p:sp>
        <p:nvSpPr>
          <p:cNvPr id="10076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62200"/>
            <a:ext cx="8229600" cy="4060825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Key Internal Climate Factors in an Organization’s Readiness for Entrepreneurial Activity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Management support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Autonomy/work discretion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Rewards/reinforcement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Time availability</a:t>
            </a:r>
          </a:p>
          <a:p>
            <a:pPr lvl="1" eaLnBrk="1" hangingPunct="1">
              <a:spcBef>
                <a:spcPct val="40000"/>
              </a:spcBef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Internal organizational boundaries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 descr="Slide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-76200"/>
            <a:ext cx="8143875" cy="1508125"/>
          </a:xfrm>
        </p:spPr>
        <p:txBody>
          <a:bodyPr wrap="square" tIns="18288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Facilitating Corporate Entrepreneurial Behavior</a:t>
            </a:r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676400"/>
            <a:ext cx="8229600" cy="419258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Organizations foster entrepreneurial behavior by: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Encouraging—not mandating—innovative activity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Human resource policies for “selected rotation”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Committing to projects long enough for momentum to occur.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Bet on people, not on analysis.</a:t>
            </a:r>
          </a:p>
          <a:p>
            <a:pPr eaLnBrk="1" hangingPunct="1">
              <a:defRPr/>
            </a:pPr>
            <a:r>
              <a:rPr lang="en-US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Rewarding Entrepreneurship: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Allow inventor to take charge of the new venture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Grant discretionary time to work on future projects</a:t>
            </a:r>
          </a:p>
          <a:p>
            <a:pPr lvl="1" eaLnBrk="1" hangingPunct="1">
              <a:defRPr/>
            </a:pPr>
            <a:r>
              <a:rPr lang="en-US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Make resources available for future research ideas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Corporate Innovator’s 10 Commandments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Autofit/>
          </a:bodyPr>
          <a:lstStyle/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Come to work each day willing to give up your job for the innovation.</a:t>
            </a: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Circumvent any bureaucratic orders aimed at stopping your innovation.</a:t>
            </a: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Ignore your job description, do any job needed to make your innovation work.</a:t>
            </a: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Build a spirited innovation team that has the </a:t>
            </a:r>
            <a:r>
              <a:rPr lang="en-US" sz="2100" b="1" dirty="0" smtClean="0">
                <a:solidFill>
                  <a:srgbClr val="FF0000"/>
                </a:solidFill>
              </a:rPr>
              <a:t>zeal </a:t>
            </a:r>
            <a:r>
              <a:rPr lang="en-US" sz="2100" b="1" dirty="0">
                <a:solidFill>
                  <a:srgbClr val="FF0000"/>
                </a:solidFill>
              </a:rPr>
              <a:t>to make it happen.</a:t>
            </a: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Keep your innovation “underground” until it is </a:t>
            </a:r>
            <a:r>
              <a:rPr lang="en-US" sz="2100" b="1" dirty="0" smtClean="0">
                <a:solidFill>
                  <a:srgbClr val="FF0000"/>
                </a:solidFill>
              </a:rPr>
              <a:t>ready </a:t>
            </a:r>
            <a:r>
              <a:rPr lang="en-US" sz="2100" b="1" dirty="0">
                <a:solidFill>
                  <a:srgbClr val="FF0000"/>
                </a:solidFill>
              </a:rPr>
              <a:t>for </a:t>
            </a:r>
            <a:r>
              <a:rPr lang="en-US" sz="2100" b="1" dirty="0" smtClean="0">
                <a:solidFill>
                  <a:srgbClr val="FF0000"/>
                </a:solidFill>
              </a:rPr>
              <a:t>demonstration.</a:t>
            </a:r>
            <a:endParaRPr lang="en-US" sz="2100" b="1" dirty="0">
              <a:solidFill>
                <a:srgbClr val="FF0000"/>
              </a:solidFill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Find a key </a:t>
            </a:r>
            <a:r>
              <a:rPr lang="en-US" sz="2100" b="1" dirty="0" smtClean="0">
                <a:solidFill>
                  <a:srgbClr val="FF0000"/>
                </a:solidFill>
              </a:rPr>
              <a:t>sponsor (upper </a:t>
            </a:r>
            <a:r>
              <a:rPr lang="en-US" sz="2100" b="1" dirty="0">
                <a:solidFill>
                  <a:srgbClr val="FF0000"/>
                </a:solidFill>
              </a:rPr>
              <a:t>level </a:t>
            </a:r>
            <a:r>
              <a:rPr lang="en-US" sz="2100" b="1" dirty="0" smtClean="0">
                <a:solidFill>
                  <a:srgbClr val="FF0000"/>
                </a:solidFill>
              </a:rPr>
              <a:t>manager) </a:t>
            </a:r>
            <a:r>
              <a:rPr lang="en-US" sz="2100" b="1" dirty="0">
                <a:solidFill>
                  <a:srgbClr val="FF0000"/>
                </a:solidFill>
              </a:rPr>
              <a:t>who believes in </a:t>
            </a:r>
            <a:r>
              <a:rPr lang="en-US" sz="2100" b="1" dirty="0" smtClean="0">
                <a:solidFill>
                  <a:srgbClr val="FF0000"/>
                </a:solidFill>
              </a:rPr>
              <a:t>your ideas. </a:t>
            </a:r>
            <a:endParaRPr lang="en-US" sz="2100" b="1" dirty="0">
              <a:solidFill>
                <a:srgbClr val="FF0000"/>
              </a:solidFill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Permission is rarely </a:t>
            </a:r>
            <a:r>
              <a:rPr lang="en-US" sz="2100" b="1" dirty="0" smtClean="0">
                <a:solidFill>
                  <a:srgbClr val="FF0000"/>
                </a:solidFill>
              </a:rPr>
              <a:t>granted, it is always easier to </a:t>
            </a:r>
            <a:r>
              <a:rPr lang="en-US" sz="2100" b="1" dirty="0">
                <a:solidFill>
                  <a:srgbClr val="FF0000"/>
                </a:solidFill>
              </a:rPr>
              <a:t>seek forgiveness for the “ignorance</a:t>
            </a:r>
            <a:r>
              <a:rPr lang="en-US" sz="2100" b="1" dirty="0" smtClean="0">
                <a:solidFill>
                  <a:srgbClr val="FF0000"/>
                </a:solidFill>
              </a:rPr>
              <a:t>”.</a:t>
            </a:r>
            <a:endParaRPr lang="en-US" sz="2100" b="1" dirty="0">
              <a:solidFill>
                <a:srgbClr val="FF0000"/>
              </a:solidFill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Always be realistic about the ways to achieve the innovation goals.</a:t>
            </a: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Share the glory of the accomplishments with </a:t>
            </a:r>
            <a:r>
              <a:rPr lang="en-US" sz="2100" b="1" dirty="0" smtClean="0">
                <a:solidFill>
                  <a:srgbClr val="FF0000"/>
                </a:solidFill>
              </a:rPr>
              <a:t>everyone.</a:t>
            </a:r>
            <a:endParaRPr lang="en-US" sz="2100" b="1" dirty="0">
              <a:solidFill>
                <a:srgbClr val="FF0000"/>
              </a:solidFill>
            </a:endParaRPr>
          </a:p>
          <a:p>
            <a:pPr marL="525780" indent="-457200">
              <a:buFont typeface="+mj-lt"/>
              <a:buAutoNum type="arabicPeriod"/>
            </a:pPr>
            <a:r>
              <a:rPr lang="en-US" sz="2100" b="1" dirty="0">
                <a:solidFill>
                  <a:srgbClr val="FF0000"/>
                </a:solidFill>
              </a:rPr>
              <a:t>Convey the innovation’s vision through a strong venture plan.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Nature of Corporate Entrepreneurship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Defining Corporate </a:t>
            </a:r>
            <a:r>
              <a:rPr lang="en-US" dirty="0"/>
              <a:t>Entrepreneurship</a:t>
            </a:r>
          </a:p>
          <a:p>
            <a:r>
              <a:rPr lang="en-US" dirty="0"/>
              <a:t>Activities that receive organizational sanction and resource commitments for the purpose of innovative results.</a:t>
            </a:r>
          </a:p>
          <a:p>
            <a:pPr lvl="1"/>
            <a:r>
              <a:rPr lang="en-US" dirty="0"/>
              <a:t>A process whereby an individual or a group of individuals, in association with an existing organization, creates a new organization or instigates renewal or innovation within the organization.</a:t>
            </a:r>
          </a:p>
          <a:p>
            <a:pPr lvl="1"/>
            <a:r>
              <a:rPr lang="en-US" dirty="0"/>
              <a:t>A process that can facilitate firms’ efforts to innovate constantly and cope effectively with the competitive realities that companies encounter when competing in international markets.</a:t>
            </a:r>
          </a:p>
        </p:txBody>
      </p:sp>
    </p:spTree>
    <p:extLst>
      <p:ext uri="{BB962C8B-B14F-4D97-AF65-F5344CB8AC3E}">
        <p14:creationId xmlns:p14="http://schemas.microsoft.com/office/powerpoint/2010/main" val="20776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Constraints for the Corporate Entrepreneur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580" indent="0" eaLnBrk="1" hangingPunct="1">
              <a:lnSpc>
                <a:spcPct val="90000"/>
              </a:lnSpc>
              <a:buNone/>
            </a:pPr>
            <a:r>
              <a:rPr lang="en-US" altLang="en-US" sz="2400" dirty="0" smtClean="0"/>
              <a:t>Lack of: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Political Savvy: Learning to work the system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Time: Crisis Management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Rewards for Innovation: Beyond Tokenism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Good Financial Proposals: Projecting the Numbers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People Development Skills: Autocracy Rules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Legitimacy: Untested Concept and Untested Entrepreneur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“</a:t>
            </a:r>
            <a:r>
              <a:rPr lang="en-US" altLang="en-US" sz="2000" dirty="0"/>
              <a:t>Seed” Capital: The Problem of Early Resources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Open </a:t>
            </a:r>
            <a:r>
              <a:rPr lang="en-US" altLang="en-US" sz="2000" dirty="0"/>
              <a:t>Ownership: Protecting Turf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Sponsor</a:t>
            </a:r>
            <a:r>
              <a:rPr lang="en-US" altLang="en-US" sz="2000" dirty="0"/>
              <a:t>: Someone to Watch over You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Energy </a:t>
            </a:r>
            <a:r>
              <a:rPr lang="en-US" altLang="en-US" sz="2000" dirty="0"/>
              <a:t>and Shared Enthusiasm: the Inertia Problem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Personal </a:t>
            </a:r>
            <a:r>
              <a:rPr lang="en-US" altLang="en-US" sz="2000" dirty="0"/>
              <a:t>Renewal: the Issue of Reinforced Denial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Urgency</a:t>
            </a:r>
            <a:r>
              <a:rPr lang="en-US" altLang="en-US" sz="2000" dirty="0"/>
              <a:t>: Fear as Good and Bad</a:t>
            </a:r>
          </a:p>
          <a:p>
            <a:pPr marL="925830" lvl="1" indent="-457200">
              <a:lnSpc>
                <a:spcPct val="90000"/>
              </a:lnSpc>
              <a:buFont typeface="+mj-lt"/>
              <a:buAutoNum type="arabicPeriod"/>
            </a:pPr>
            <a:r>
              <a:rPr lang="en-US" altLang="en-US" sz="2000" dirty="0" smtClean="0"/>
              <a:t>Appropriate </a:t>
            </a:r>
            <a:r>
              <a:rPr lang="en-US" altLang="en-US" sz="2000" dirty="0"/>
              <a:t>Timing: The Resource-Shift </a:t>
            </a:r>
            <a:r>
              <a:rPr lang="en-US" altLang="en-US" sz="2000" dirty="0" smtClean="0"/>
              <a:t>Dilemma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1224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Overcoming the Obstacles and Limitations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Build Social Capital</a:t>
            </a:r>
          </a:p>
          <a:p>
            <a:pPr eaLnBrk="1" hangingPunct="1"/>
            <a:r>
              <a:rPr lang="en-US" altLang="en-US" smtClean="0"/>
              <a:t>Gain Legitimacy</a:t>
            </a:r>
          </a:p>
          <a:p>
            <a:pPr eaLnBrk="1" hangingPunct="1"/>
            <a:r>
              <a:rPr lang="en-US" altLang="en-US" smtClean="0"/>
              <a:t>Political Tactics</a:t>
            </a:r>
          </a:p>
          <a:p>
            <a:pPr eaLnBrk="1" hangingPunct="1"/>
            <a:r>
              <a:rPr lang="en-US" altLang="en-US" smtClean="0"/>
              <a:t>Resource Acquisition</a:t>
            </a:r>
          </a:p>
          <a:p>
            <a:pPr lvl="1" eaLnBrk="1" hangingPunct="1"/>
            <a:r>
              <a:rPr lang="en-US" altLang="en-US" smtClean="0"/>
              <a:t>Co-optation</a:t>
            </a:r>
          </a:p>
          <a:p>
            <a:pPr eaLnBrk="1" hangingPunct="1"/>
            <a:r>
              <a:rPr lang="en-US" altLang="en-US" smtClean="0"/>
              <a:t>Focus on the Right Obstacles at the Right Time</a:t>
            </a:r>
          </a:p>
        </p:txBody>
      </p:sp>
    </p:spTree>
    <p:extLst>
      <p:ext uri="{BB962C8B-B14F-4D97-AF65-F5344CB8AC3E}">
        <p14:creationId xmlns:p14="http://schemas.microsoft.com/office/powerpoint/2010/main" val="206670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 descr="Slideheader01"/>
          <p:cNvSpPr>
            <a:spLocks noGrp="1" noChangeArrowheads="1"/>
          </p:cNvSpPr>
          <p:nvPr>
            <p:ph type="title"/>
          </p:nvPr>
        </p:nvSpPr>
        <p:spPr>
          <a:xfrm>
            <a:off x="457200" y="392167"/>
            <a:ext cx="8229600" cy="907941"/>
          </a:xfrm>
        </p:spPr>
        <p:txBody>
          <a:bodyPr tIns="13716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/>
              <a:t>Assessing Support for Innovation</a:t>
            </a:r>
          </a:p>
        </p:txBody>
      </p:sp>
      <p:sp>
        <p:nvSpPr>
          <p:cNvPr id="968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altLang="en-US" sz="2400" dirty="0" smtClean="0"/>
              <a:t>Does the firm encourage entrepreneurial thinking?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400" dirty="0" smtClean="0"/>
              <a:t>Does the firm provide ways for innovators to stay with their ideas?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400" dirty="0" smtClean="0"/>
              <a:t>Are people permitted to do the job in their own way, or are they constantly stopping to explain their actions and ask for permission?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400" dirty="0" smtClean="0"/>
              <a:t>Has the firm evolved quick and informal ways to access the resources to try new ideas? 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400" dirty="0" smtClean="0"/>
              <a:t>Has the firm developed ways to manage many small and experimental innovations?</a:t>
            </a:r>
          </a:p>
        </p:txBody>
      </p:sp>
    </p:spTree>
    <p:extLst>
      <p:ext uri="{BB962C8B-B14F-4D97-AF65-F5344CB8AC3E}">
        <p14:creationId xmlns:p14="http://schemas.microsoft.com/office/powerpoint/2010/main" val="39180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 descr="Slideheader01"/>
          <p:cNvSpPr>
            <a:spLocks noGrp="1" noChangeArrowheads="1"/>
          </p:cNvSpPr>
          <p:nvPr>
            <p:ph type="title"/>
          </p:nvPr>
        </p:nvSpPr>
        <p:spPr>
          <a:xfrm>
            <a:off x="457200" y="53614"/>
            <a:ext cx="8229600" cy="1585049"/>
          </a:xfrm>
        </p:spPr>
        <p:txBody>
          <a:bodyPr wrap="square" tIns="137160" bIns="91440">
            <a:spAutoFit/>
          </a:bodyPr>
          <a:lstStyle/>
          <a:p>
            <a:pPr indent="514350" algn="ctr" eaLnBrk="1" hangingPunct="1">
              <a:defRPr/>
            </a:pPr>
            <a:r>
              <a:rPr lang="en-US" altLang="en-US" dirty="0" smtClean="0"/>
              <a:t>Assessing Support for Innovation (cont’d)</a:t>
            </a:r>
          </a:p>
        </p:txBody>
      </p:sp>
      <p:sp>
        <p:nvSpPr>
          <p:cNvPr id="9707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38663"/>
            <a:ext cx="8229600" cy="4487500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defRPr/>
            </a:pPr>
            <a:r>
              <a:rPr lang="en-US" altLang="en-US" sz="2800" dirty="0" smtClean="0"/>
              <a:t>Is the system set up to encourage risk taking and to tolerate mistakes?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800" dirty="0" smtClean="0"/>
              <a:t>Are people in your company more concerned with new ideas or with defending their turf?</a:t>
            </a:r>
          </a:p>
          <a:p>
            <a:pPr eaLnBrk="1" hangingPunct="1">
              <a:spcBef>
                <a:spcPct val="40000"/>
              </a:spcBef>
              <a:defRPr/>
            </a:pPr>
            <a:r>
              <a:rPr lang="en-US" altLang="en-US" sz="2800" dirty="0" smtClean="0"/>
              <a:t>How easy is it to form functionally complete, autonomous teams in the firm’s corporate environment?</a:t>
            </a:r>
          </a:p>
        </p:txBody>
      </p:sp>
    </p:spTree>
    <p:extLst>
      <p:ext uri="{BB962C8B-B14F-4D97-AF65-F5344CB8AC3E}">
        <p14:creationId xmlns:p14="http://schemas.microsoft.com/office/powerpoint/2010/main" val="428980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5" name="Group 11"/>
          <p:cNvGrpSpPr>
            <a:grpSpLocks/>
          </p:cNvGrpSpPr>
          <p:nvPr/>
        </p:nvGrpSpPr>
        <p:grpSpPr bwMode="auto">
          <a:xfrm>
            <a:off x="838200" y="2667000"/>
            <a:ext cx="7540625" cy="3200400"/>
            <a:chOff x="838200" y="1905000"/>
            <a:chExt cx="7540625" cy="3200400"/>
          </a:xfrm>
        </p:grpSpPr>
        <p:sp>
          <p:nvSpPr>
            <p:cNvPr id="18436" name="Oval 4" descr="Blue03"/>
            <p:cNvSpPr>
              <a:spLocks noChangeArrowheads="1"/>
            </p:cNvSpPr>
            <p:nvPr/>
          </p:nvSpPr>
          <p:spPr bwMode="blackWhite">
            <a:xfrm>
              <a:off x="2895600" y="3917950"/>
              <a:ext cx="3657600" cy="1187450"/>
            </a:xfrm>
            <a:prstGeom prst="ellipse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3175" algn="ctr">
              <a:solidFill>
                <a:srgbClr val="C0C0C0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0" rIns="0"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400" b="1"/>
                <a:t>Corporate Entrepreneurship</a:t>
              </a:r>
            </a:p>
          </p:txBody>
        </p:sp>
        <p:cxnSp>
          <p:nvCxnSpPr>
            <p:cNvPr id="18437" name="AutoShape 5"/>
            <p:cNvCxnSpPr>
              <a:cxnSpLocks noChangeShapeType="1"/>
              <a:stCxn id="18442" idx="0"/>
              <a:endCxn id="18436" idx="1"/>
            </p:cNvCxnSpPr>
            <p:nvPr/>
          </p:nvCxnSpPr>
          <p:spPr bwMode="auto">
            <a:xfrm>
              <a:off x="1838325" y="1905000"/>
              <a:ext cx="1592263" cy="2187575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38" name="AutoShape 6"/>
            <p:cNvCxnSpPr>
              <a:cxnSpLocks noChangeShapeType="1"/>
              <a:stCxn id="18441" idx="0"/>
              <a:endCxn id="18436" idx="0"/>
            </p:cNvCxnSpPr>
            <p:nvPr/>
          </p:nvCxnSpPr>
          <p:spPr bwMode="auto">
            <a:xfrm>
              <a:off x="4718050" y="1905000"/>
              <a:ext cx="6350" cy="2012950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39" name="AutoShape 7"/>
            <p:cNvCxnSpPr>
              <a:cxnSpLocks noChangeShapeType="1"/>
              <a:stCxn id="18440" idx="0"/>
              <a:endCxn id="18436" idx="7"/>
            </p:cNvCxnSpPr>
            <p:nvPr/>
          </p:nvCxnSpPr>
          <p:spPr bwMode="auto">
            <a:xfrm flipH="1">
              <a:off x="6018213" y="1905000"/>
              <a:ext cx="1457325" cy="2187575"/>
            </a:xfrm>
            <a:prstGeom prst="straightConnector1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40" name="Rectangle 8" descr="Bluegray02"/>
            <p:cNvSpPr>
              <a:spLocks noChangeArrowheads="1"/>
            </p:cNvSpPr>
            <p:nvPr/>
          </p:nvSpPr>
          <p:spPr bwMode="blackWhite">
            <a:xfrm>
              <a:off x="6572250" y="1905000"/>
              <a:ext cx="1806575" cy="979488"/>
            </a:xfrm>
            <a:prstGeom prst="rect">
              <a:avLst/>
            </a:prstGeom>
            <a:blipFill dpi="0" rotWithShape="1">
              <a:blip r:embed="rId4"/>
              <a:srcRect/>
              <a:stretch>
                <a:fillRect/>
              </a:stretch>
            </a:blipFill>
            <a:ln w="3175">
              <a:solidFill>
                <a:schemeClr val="bg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b="1"/>
                <a:t>Corporate Venturing</a:t>
              </a:r>
              <a:endParaRPr lang="en-US" altLang="en-US" sz="1600" b="1"/>
            </a:p>
          </p:txBody>
        </p:sp>
        <p:sp>
          <p:nvSpPr>
            <p:cNvPr id="18441" name="Rectangle 9" descr="Blue04"/>
            <p:cNvSpPr>
              <a:spLocks noChangeArrowheads="1"/>
            </p:cNvSpPr>
            <p:nvPr/>
          </p:nvSpPr>
          <p:spPr bwMode="blackWhite">
            <a:xfrm>
              <a:off x="3697288" y="1905000"/>
              <a:ext cx="2041525" cy="979488"/>
            </a:xfrm>
            <a:prstGeom prst="rect">
              <a:avLst/>
            </a:prstGeom>
            <a:blipFill dpi="0" rotWithShape="1">
              <a:blip r:embed="rId5"/>
              <a:srcRect/>
              <a:stretch>
                <a:fillRect/>
              </a:stretch>
            </a:blipFill>
            <a:ln w="317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2000" b="1"/>
                <a:t>Innovation</a:t>
              </a:r>
              <a:endParaRPr lang="en-US" altLang="en-US" sz="1600" b="1"/>
            </a:p>
          </p:txBody>
        </p:sp>
        <p:sp>
          <p:nvSpPr>
            <p:cNvPr id="18442" name="Rectangle 10" descr="Blue03"/>
            <p:cNvSpPr>
              <a:spLocks noChangeArrowheads="1"/>
            </p:cNvSpPr>
            <p:nvPr/>
          </p:nvSpPr>
          <p:spPr bwMode="blackWhite">
            <a:xfrm>
              <a:off x="838200" y="1905000"/>
              <a:ext cx="2000250" cy="979488"/>
            </a:xfrm>
            <a:prstGeom prst="rect">
              <a:avLst/>
            </a:prstGeom>
            <a:blipFill dpi="0" rotWithShape="1">
              <a:blip r:embed="rId3"/>
              <a:srcRect/>
              <a:stretch>
                <a:fillRect/>
              </a:stretch>
            </a:blipFill>
            <a:ln w="3175">
              <a:solidFill>
                <a:srgbClr val="C0C0C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anchor="ctr" anchorCtr="1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/>
                <a:t>Strategic </a:t>
              </a:r>
              <a:br>
                <a:rPr lang="en-US" altLang="en-US" sz="2000" b="1"/>
              </a:br>
              <a:r>
                <a:rPr lang="en-US" altLang="en-US" sz="2000" b="1"/>
                <a:t>Renewal</a:t>
              </a:r>
              <a:endParaRPr lang="en-US" altLang="en-US" sz="1600" b="1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Corporate Entrepreneurship Process</a:t>
            </a:r>
          </a:p>
        </p:txBody>
      </p:sp>
    </p:spTree>
    <p:extLst>
      <p:ext uri="{BB962C8B-B14F-4D97-AF65-F5344CB8AC3E}">
        <p14:creationId xmlns:p14="http://schemas.microsoft.com/office/powerpoint/2010/main" val="31040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361950" y="6305550"/>
            <a:ext cx="76898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b="1" i="1"/>
              <a:t>Source:</a:t>
            </a:r>
            <a:r>
              <a:rPr lang="en-US" altLang="en-US" sz="900" b="1"/>
              <a:t> </a:t>
            </a:r>
            <a:r>
              <a:rPr lang="en-US" altLang="en-US" sz="900"/>
              <a:t>Michael H. Morris, Donald F. Kuratko, and Jeffrey G. Covin, </a:t>
            </a:r>
            <a:r>
              <a:rPr lang="en-US" altLang="en-US" sz="900" i="1"/>
              <a:t>Corporate Entrepreneurship &amp; Innovation </a:t>
            </a:r>
            <a:r>
              <a:rPr lang="en-US" altLang="en-US" sz="900"/>
              <a:t>(Mason, OH, Thomson), 2008, p. 81. </a:t>
            </a:r>
          </a:p>
        </p:txBody>
      </p:sp>
      <p:pic>
        <p:nvPicPr>
          <p:cNvPr id="22532" name="Picture 8" descr="03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7391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077200" cy="658813"/>
          </a:xfrm>
        </p:spPr>
        <p:txBody>
          <a:bodyPr>
            <a:noAutofit/>
          </a:bodyPr>
          <a:lstStyle/>
          <a:p>
            <a:pPr algn="ctr"/>
            <a:r>
              <a:rPr lang="en-US" sz="3200" b="1" smtClean="0"/>
              <a:t>Dimensions of </a:t>
            </a:r>
            <a:r>
              <a:rPr lang="en-US" sz="3200" b="1" dirty="0"/>
              <a:t>Corporate Entrepreneurship </a:t>
            </a:r>
          </a:p>
        </p:txBody>
      </p:sp>
    </p:spTree>
    <p:extLst>
      <p:ext uri="{BB962C8B-B14F-4D97-AF65-F5344CB8AC3E}">
        <p14:creationId xmlns:p14="http://schemas.microsoft.com/office/powerpoint/2010/main" val="236621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to Corporate Entrepreneurship</a:t>
            </a:r>
            <a:r>
              <a:rPr lang="en-US" dirty="0" smtClean="0"/>
              <a:t>: FOCUSED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Focused Corporate Entrepreneurship</a:t>
            </a:r>
          </a:p>
          <a:p>
            <a:pPr lvl="1"/>
            <a:r>
              <a:rPr lang="en-US" b="1" dirty="0" smtClean="0"/>
              <a:t>Administrative</a:t>
            </a:r>
            <a:r>
              <a:rPr lang="en-US" dirty="0" smtClean="0"/>
              <a:t> Corporate Entrepreneurship</a:t>
            </a:r>
            <a:endParaRPr lang="en-US" dirty="0"/>
          </a:p>
          <a:p>
            <a:pPr lvl="1"/>
            <a:r>
              <a:rPr lang="en-US" b="1" dirty="0" smtClean="0"/>
              <a:t>Opportunistic</a:t>
            </a:r>
            <a:r>
              <a:rPr lang="en-US" dirty="0" smtClean="0"/>
              <a:t> Corporate Entrepreneurship</a:t>
            </a:r>
            <a:endParaRPr lang="en-US" dirty="0"/>
          </a:p>
          <a:p>
            <a:pPr lvl="1"/>
            <a:r>
              <a:rPr lang="en-US" b="1" dirty="0" smtClean="0"/>
              <a:t>Acquisitive</a:t>
            </a:r>
            <a:r>
              <a:rPr lang="en-US" dirty="0" smtClean="0"/>
              <a:t> Corporate Entrepreneurship</a:t>
            </a:r>
            <a:endParaRPr lang="en-US" dirty="0"/>
          </a:p>
          <a:p>
            <a:pPr lvl="1"/>
            <a:r>
              <a:rPr lang="en-US" b="1" dirty="0" smtClean="0"/>
              <a:t>Imitative</a:t>
            </a:r>
            <a:r>
              <a:rPr lang="en-US" dirty="0" smtClean="0"/>
              <a:t> Corporate Entrepreneurship</a:t>
            </a:r>
          </a:p>
          <a:p>
            <a:pPr lvl="1"/>
            <a:r>
              <a:rPr lang="en-US" b="1" dirty="0" smtClean="0"/>
              <a:t>Incubative</a:t>
            </a:r>
            <a:r>
              <a:rPr lang="en-US" dirty="0" smtClean="0"/>
              <a:t> Corporate Entrepreneurship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915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Approaches to Corporate Entrepreneurship</a:t>
            </a:r>
            <a:r>
              <a:rPr lang="en-US" dirty="0" smtClean="0"/>
              <a:t>: DEEP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Organization-wide </a:t>
            </a:r>
            <a:r>
              <a:rPr lang="en-US" dirty="0" smtClean="0"/>
              <a:t>(Deep) Corporate Entrepreneurship</a:t>
            </a:r>
          </a:p>
          <a:p>
            <a:pPr lvl="1"/>
            <a:r>
              <a:rPr lang="en-US" dirty="0" smtClean="0"/>
              <a:t>Entrepreneurship is </a:t>
            </a:r>
            <a:r>
              <a:rPr lang="en-US" dirty="0"/>
              <a:t>a shared </a:t>
            </a:r>
            <a:r>
              <a:rPr lang="en-US" dirty="0" smtClean="0"/>
              <a:t>value expressed consciously </a:t>
            </a:r>
            <a:r>
              <a:rPr lang="en-US" dirty="0"/>
              <a:t>and </a:t>
            </a:r>
            <a:r>
              <a:rPr lang="en-US" dirty="0" smtClean="0"/>
              <a:t>subconsciously . </a:t>
            </a:r>
          </a:p>
          <a:p>
            <a:pPr lvl="1"/>
            <a:r>
              <a:rPr lang="en-US" dirty="0" smtClean="0"/>
              <a:t>Develops an entrepreneurial </a:t>
            </a:r>
            <a:r>
              <a:rPr lang="en-US" dirty="0"/>
              <a:t>culture. </a:t>
            </a:r>
            <a:endParaRPr lang="en-US" dirty="0" smtClean="0"/>
          </a:p>
          <a:p>
            <a:pPr lvl="1"/>
            <a:r>
              <a:rPr lang="en-US" dirty="0" smtClean="0"/>
              <a:t>Entrepreneurial </a:t>
            </a:r>
            <a:r>
              <a:rPr lang="en-US" dirty="0"/>
              <a:t>employees seek out opportunities to make their mark. Those who succeed move into bigger jobs where they explore opportunities on a larger scale. </a:t>
            </a:r>
            <a:endParaRPr lang="en-US" dirty="0" smtClean="0"/>
          </a:p>
          <a:p>
            <a:pPr lvl="1"/>
            <a:r>
              <a:rPr lang="en-US" dirty="0" smtClean="0"/>
              <a:t>Entrepreneurial </a:t>
            </a:r>
            <a:r>
              <a:rPr lang="en-US" dirty="0"/>
              <a:t>contributions are rewarded with recognition and enhanced </a:t>
            </a:r>
            <a:r>
              <a:rPr lang="en-US" dirty="0" smtClean="0"/>
              <a:t>status</a:t>
            </a:r>
          </a:p>
          <a:p>
            <a:pPr lvl="1"/>
            <a:r>
              <a:rPr lang="en-US" dirty="0" smtClean="0"/>
              <a:t>Failure </a:t>
            </a:r>
            <a:r>
              <a:rPr lang="en-US" dirty="0"/>
              <a:t>is </a:t>
            </a:r>
            <a:r>
              <a:rPr lang="en-US" dirty="0" smtClean="0"/>
              <a:t>normal, </a:t>
            </a:r>
            <a:r>
              <a:rPr lang="en-US" dirty="0"/>
              <a:t>and employees perceive low personal risk in trying.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52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Need for Corporate Entrepreneurship</a:t>
            </a:r>
          </a:p>
        </p:txBody>
      </p:sp>
      <p:sp>
        <p:nvSpPr>
          <p:cNvPr id="9605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Rapid growth in the number of new and sophisticated competitors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Sense of distrust in the traditional methods of corporate management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An exodus of some of the best and brightest people from corporations to become small business entrepreneurs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International competition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Downsizing of major corporations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2400" dirty="0" smtClean="0"/>
              <a:t>An overall desire to improve efficiency and productivity</a:t>
            </a:r>
          </a:p>
        </p:txBody>
      </p:sp>
    </p:spTree>
    <p:extLst>
      <p:ext uri="{BB962C8B-B14F-4D97-AF65-F5344CB8AC3E}">
        <p14:creationId xmlns:p14="http://schemas.microsoft.com/office/powerpoint/2010/main" val="1341767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Cultivating Corporate Entrepreneurship</a:t>
            </a:r>
          </a:p>
        </p:txBody>
      </p:sp>
      <p:sp>
        <p:nvSpPr>
          <p:cNvPr id="9748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98463" indent="-452438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 smtClean="0"/>
              <a:t>Identify potential intrapreneurs, early</a:t>
            </a:r>
          </a:p>
          <a:p>
            <a:pPr marL="398463" indent="-452438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 smtClean="0"/>
              <a:t>Sponsoring Intrapreneurial </a:t>
            </a:r>
            <a:r>
              <a:rPr lang="en-US" altLang="en-US" sz="2800" dirty="0"/>
              <a:t>projects by Top </a:t>
            </a:r>
            <a:r>
              <a:rPr lang="en-US" altLang="en-US" sz="2800" dirty="0" smtClean="0"/>
              <a:t>management</a:t>
            </a:r>
          </a:p>
          <a:p>
            <a:pPr marL="398463" indent="-452438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 smtClean="0"/>
              <a:t>Creating both diversity and order in strategic activities</a:t>
            </a:r>
          </a:p>
          <a:p>
            <a:pPr marL="398463" indent="-452438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 smtClean="0"/>
              <a:t>Promoting intrapreneurship through experimentation</a:t>
            </a:r>
          </a:p>
          <a:p>
            <a:pPr marL="398463" indent="-452438">
              <a:buFont typeface="Wingdings" panose="05000000000000000000" pitchFamily="2" charset="2"/>
              <a:buAutoNum type="arabicPeriod"/>
              <a:defRPr/>
            </a:pPr>
            <a:r>
              <a:rPr lang="en-US" altLang="en-US" sz="2800" dirty="0" smtClean="0"/>
              <a:t>Developing collaboration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Rules for Corporate Entrepreneurship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100" dirty="0"/>
              <a:t>Encourage action.</a:t>
            </a:r>
          </a:p>
          <a:p>
            <a:r>
              <a:rPr lang="en-US" sz="2100" dirty="0"/>
              <a:t>Use informal meetings whenever possible.</a:t>
            </a:r>
          </a:p>
          <a:p>
            <a:r>
              <a:rPr lang="en-US" sz="2100" dirty="0"/>
              <a:t>Tolerate failure and use it as a learning experience.</a:t>
            </a:r>
          </a:p>
          <a:p>
            <a:r>
              <a:rPr lang="en-US" sz="2100" dirty="0"/>
              <a:t>Persist in getting an idea to market.</a:t>
            </a:r>
          </a:p>
          <a:p>
            <a:r>
              <a:rPr lang="en-US" sz="2100" dirty="0"/>
              <a:t>Reward innovation for innovation’s sake.</a:t>
            </a:r>
          </a:p>
          <a:p>
            <a:r>
              <a:rPr lang="en-US" sz="2100" dirty="0"/>
              <a:t>Plan the physical layout of the enterprise to encourage informal communication.</a:t>
            </a:r>
          </a:p>
          <a:p>
            <a:r>
              <a:rPr lang="en-US" sz="2100" dirty="0"/>
              <a:t>Expect clever bootlegging of ideas—secretly working on new ideas on company time as well as personal time.</a:t>
            </a:r>
          </a:p>
          <a:p>
            <a:r>
              <a:rPr lang="en-US" sz="2100" dirty="0"/>
              <a:t>Put people on small teams for future-oriented projects.</a:t>
            </a:r>
          </a:p>
          <a:p>
            <a:r>
              <a:rPr lang="en-US" sz="2100" dirty="0"/>
              <a:t>Encourage personnel to circumvent rigid procedures and bureaucratic red tape.</a:t>
            </a:r>
          </a:p>
          <a:p>
            <a:r>
              <a:rPr lang="en-US" sz="2100" dirty="0"/>
              <a:t>Reward and promote innovative personnel</a:t>
            </a:r>
            <a:r>
              <a:rPr lang="en-US" sz="2100" dirty="0" smtClean="0"/>
              <a:t>.</a:t>
            </a:r>
            <a:endParaRPr lang="en-US" sz="2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2959</TotalTime>
  <Words>1523</Words>
  <Application>Microsoft Office PowerPoint</Application>
  <PresentationFormat>On-screen Show (4:3)</PresentationFormat>
  <Paragraphs>207</Paragraphs>
  <Slides>23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新細明體</vt:lpstr>
      <vt:lpstr>Tahoma</vt:lpstr>
      <vt:lpstr>Times New Roman</vt:lpstr>
      <vt:lpstr>Wingdings</vt:lpstr>
      <vt:lpstr>Theme1</vt:lpstr>
      <vt:lpstr>Corporate Entrepreneurship</vt:lpstr>
      <vt:lpstr>The Nature of Corporate Entrepreneurship</vt:lpstr>
      <vt:lpstr>The Corporate Entrepreneurship Process</vt:lpstr>
      <vt:lpstr>Dimensions of Corporate Entrepreneurship </vt:lpstr>
      <vt:lpstr>Approaches to Corporate Entrepreneurship: FOCUSED</vt:lpstr>
      <vt:lpstr>Approaches to Corporate Entrepreneurship: DEEP</vt:lpstr>
      <vt:lpstr>The Need for Corporate Entrepreneurship</vt:lpstr>
      <vt:lpstr>Cultivating Corporate Entrepreneurship</vt:lpstr>
      <vt:lpstr>Rules for Corporate Entrepreneurship</vt:lpstr>
      <vt:lpstr>Sources of and Solutions to Obstacles in Corporate Venturing</vt:lpstr>
      <vt:lpstr>Corporate Entrepreneurship Strategy</vt:lpstr>
      <vt:lpstr>Model of the Corporate Entrepreneurship Strategy Process</vt:lpstr>
      <vt:lpstr>Critical steps of a corporate entrepreneurial strategy:</vt:lpstr>
      <vt:lpstr>Developing and Supporting Radical and Incremental Innovation</vt:lpstr>
      <vt:lpstr>Structuring for a Corporate  Entrepreneurial Environment</vt:lpstr>
      <vt:lpstr>Preparing for Failure</vt:lpstr>
      <vt:lpstr>Corporate Entrepreneurship  Assessment Instrument</vt:lpstr>
      <vt:lpstr>Facilitating Corporate Entrepreneurial Behavior</vt:lpstr>
      <vt:lpstr>Corporate Innovator’s 10 Commandments </vt:lpstr>
      <vt:lpstr>Constraints for the Corporate Entrepreneur</vt:lpstr>
      <vt:lpstr>Overcoming the Obstacles and Limitations</vt:lpstr>
      <vt:lpstr>Assessing Support for Innovation</vt:lpstr>
      <vt:lpstr>Assessing Support for Innovation (cont’d)</vt:lpstr>
    </vt:vector>
  </TitlesOfParts>
  <Manager>Erin Curtis</Manager>
  <Company>Cengage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Entrepreneurship</dc:title>
  <dc:creator>George Batte</dc:creator>
  <cp:lastModifiedBy>Admin</cp:lastModifiedBy>
  <cp:revision>138</cp:revision>
  <dcterms:created xsi:type="dcterms:W3CDTF">2005-11-04T15:06:22Z</dcterms:created>
  <dcterms:modified xsi:type="dcterms:W3CDTF">2023-02-19T05:15:02Z</dcterms:modified>
</cp:coreProperties>
</file>