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8539A-2485-43FB-9358-38F5652606E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6A8EF-59FB-4E7C-843D-080568FCE5AB}">
      <dgm:prSet/>
      <dgm:spPr/>
      <dgm:t>
        <a:bodyPr/>
        <a:lstStyle/>
        <a:p>
          <a:pPr>
            <a:lnSpc>
              <a:spcPct val="100000"/>
            </a:lnSpc>
          </a:pPr>
          <a:r>
            <a:rPr lang="en-US" b="1"/>
            <a:t>Environmental and Safety Regulations: </a:t>
          </a:r>
          <a:r>
            <a:rPr lang="en-US"/>
            <a:t>Within industries, the safety and sustainability of entrepreneurial endeavors can be guaranteed by uniform and transparent regulations.</a:t>
          </a:r>
        </a:p>
      </dgm:t>
    </dgm:pt>
    <dgm:pt modelId="{4EE77974-4005-4B1D-929C-24657DD59266}" type="parTrans" cxnId="{5AF5CB60-1D12-4610-93ED-4C682AC639CB}">
      <dgm:prSet/>
      <dgm:spPr/>
      <dgm:t>
        <a:bodyPr/>
        <a:lstStyle/>
        <a:p>
          <a:endParaRPr lang="en-US"/>
        </a:p>
      </dgm:t>
    </dgm:pt>
    <dgm:pt modelId="{0B72B730-062C-4DFC-A62A-49454B036936}" type="sibTrans" cxnId="{5AF5CB60-1D12-4610-93ED-4C682AC639CB}">
      <dgm:prSet/>
      <dgm:spPr/>
      <dgm:t>
        <a:bodyPr/>
        <a:lstStyle/>
        <a:p>
          <a:pPr>
            <a:lnSpc>
              <a:spcPct val="100000"/>
            </a:lnSpc>
          </a:pPr>
          <a:endParaRPr lang="en-US"/>
        </a:p>
      </dgm:t>
    </dgm:pt>
    <dgm:pt modelId="{E0774970-ADD9-40B1-8B4F-6FFC98C92DE4}">
      <dgm:prSet/>
      <dgm:spPr/>
      <dgm:t>
        <a:bodyPr/>
        <a:lstStyle/>
        <a:p>
          <a:pPr>
            <a:lnSpc>
              <a:spcPct val="100000"/>
            </a:lnSpc>
          </a:pPr>
          <a:r>
            <a:rPr lang="en-US" b="1"/>
            <a:t>Intellectual Property Protection: </a:t>
          </a:r>
          <a:r>
            <a:rPr lang="en-US"/>
            <a:t>Encouraging entrepreneurial activities, robust intellectual property protection guarantees that organizations can profit from their innovations.</a:t>
          </a:r>
        </a:p>
      </dgm:t>
    </dgm:pt>
    <dgm:pt modelId="{7793F110-824D-4B47-8A66-4350C22046D9}" type="parTrans" cxnId="{39F22320-3D23-4F5C-A439-91F883540A30}">
      <dgm:prSet/>
      <dgm:spPr/>
      <dgm:t>
        <a:bodyPr/>
        <a:lstStyle/>
        <a:p>
          <a:endParaRPr lang="en-US"/>
        </a:p>
      </dgm:t>
    </dgm:pt>
    <dgm:pt modelId="{7B1BC655-87A3-4E4A-A64B-F0457470E479}" type="sibTrans" cxnId="{39F22320-3D23-4F5C-A439-91F883540A30}">
      <dgm:prSet/>
      <dgm:spPr/>
      <dgm:t>
        <a:bodyPr/>
        <a:lstStyle/>
        <a:p>
          <a:pPr>
            <a:lnSpc>
              <a:spcPct val="100000"/>
            </a:lnSpc>
          </a:pPr>
          <a:endParaRPr lang="en-US"/>
        </a:p>
      </dgm:t>
    </dgm:pt>
    <dgm:pt modelId="{A40A98BD-F21C-42C8-B61F-90A40957D280}">
      <dgm:prSet/>
      <dgm:spPr/>
      <dgm:t>
        <a:bodyPr/>
        <a:lstStyle/>
        <a:p>
          <a:pPr>
            <a:lnSpc>
              <a:spcPct val="100000"/>
            </a:lnSpc>
          </a:pPr>
          <a:r>
            <a:rPr lang="en-US" b="1"/>
            <a:t>Microfinance Access: </a:t>
          </a:r>
          <a:r>
            <a:rPr lang="en-US"/>
            <a:t>Ensuring that aspiring business owners in marginalized communities have access to microfinance can be a crucial policy endeavor.</a:t>
          </a:r>
        </a:p>
      </dgm:t>
    </dgm:pt>
    <dgm:pt modelId="{9B9CF875-B0ED-4008-8496-86A139FD4E21}" type="parTrans" cxnId="{00361691-011E-4F36-9466-5EBFF9C12579}">
      <dgm:prSet/>
      <dgm:spPr/>
      <dgm:t>
        <a:bodyPr/>
        <a:lstStyle/>
        <a:p>
          <a:endParaRPr lang="en-US"/>
        </a:p>
      </dgm:t>
    </dgm:pt>
    <dgm:pt modelId="{E8CD9183-064F-49F1-98C9-FAEC13239724}" type="sibTrans" cxnId="{00361691-011E-4F36-9466-5EBFF9C12579}">
      <dgm:prSet/>
      <dgm:spPr/>
      <dgm:t>
        <a:bodyPr/>
        <a:lstStyle/>
        <a:p>
          <a:pPr>
            <a:lnSpc>
              <a:spcPct val="100000"/>
            </a:lnSpc>
          </a:pPr>
          <a:endParaRPr lang="en-US"/>
        </a:p>
      </dgm:t>
    </dgm:pt>
    <dgm:pt modelId="{2A65CEE1-3763-4E04-8CDC-87BCFEB895DE}">
      <dgm:prSet/>
      <dgm:spPr/>
      <dgm:t>
        <a:bodyPr/>
        <a:lstStyle/>
        <a:p>
          <a:pPr>
            <a:lnSpc>
              <a:spcPct val="100000"/>
            </a:lnSpc>
          </a:pPr>
          <a:r>
            <a:rPr lang="en-US"/>
            <a:t>Governments can support local entrepreneurship and invest in community development initiatives to foster sustainable economic growth.</a:t>
          </a:r>
        </a:p>
      </dgm:t>
    </dgm:pt>
    <dgm:pt modelId="{F8D7E3DE-D18A-4EDF-B729-390BC260B545}" type="parTrans" cxnId="{0C499DF9-2019-43C5-BAC8-2698CD08926F}">
      <dgm:prSet/>
      <dgm:spPr/>
      <dgm:t>
        <a:bodyPr/>
        <a:lstStyle/>
        <a:p>
          <a:endParaRPr lang="en-US"/>
        </a:p>
      </dgm:t>
    </dgm:pt>
    <dgm:pt modelId="{4542BD33-1CDF-4FC2-9866-A84853E64292}" type="sibTrans" cxnId="{0C499DF9-2019-43C5-BAC8-2698CD08926F}">
      <dgm:prSet/>
      <dgm:spPr/>
      <dgm:t>
        <a:bodyPr/>
        <a:lstStyle/>
        <a:p>
          <a:endParaRPr lang="en-US"/>
        </a:p>
      </dgm:t>
    </dgm:pt>
    <dgm:pt modelId="{C0918D72-E95F-4FC2-8090-7ECE8E164EAF}" type="pres">
      <dgm:prSet presAssocID="{6F88539A-2485-43FB-9358-38F5652606E0}" presName="root" presStyleCnt="0">
        <dgm:presLayoutVars>
          <dgm:dir/>
          <dgm:resizeHandles val="exact"/>
        </dgm:presLayoutVars>
      </dgm:prSet>
      <dgm:spPr/>
    </dgm:pt>
    <dgm:pt modelId="{E1A21B2E-BD84-4CA0-846A-F07AF621FC22}" type="pres">
      <dgm:prSet presAssocID="{6F88539A-2485-43FB-9358-38F5652606E0}" presName="container" presStyleCnt="0">
        <dgm:presLayoutVars>
          <dgm:dir/>
          <dgm:resizeHandles val="exact"/>
        </dgm:presLayoutVars>
      </dgm:prSet>
      <dgm:spPr/>
    </dgm:pt>
    <dgm:pt modelId="{A7D788E0-7FCC-4DC7-AB50-3D157E2462ED}" type="pres">
      <dgm:prSet presAssocID="{A596A8EF-59FB-4E7C-843D-080568FCE5AB}" presName="compNode" presStyleCnt="0"/>
      <dgm:spPr/>
    </dgm:pt>
    <dgm:pt modelId="{7F660FC1-E790-4D29-B16E-021C5ADFB80A}" type="pres">
      <dgm:prSet presAssocID="{A596A8EF-59FB-4E7C-843D-080568FCE5AB}" presName="iconBgRect" presStyleLbl="bgShp" presStyleIdx="0" presStyleCnt="4"/>
      <dgm:spPr/>
    </dgm:pt>
    <dgm:pt modelId="{95A228EE-C932-4AA4-9B36-FC5F1EA2C2EA}" type="pres">
      <dgm:prSet presAssocID="{A596A8EF-59FB-4E7C-843D-080568FCE5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A0F14722-8A7B-4214-8458-B19CBB5B0B45}" type="pres">
      <dgm:prSet presAssocID="{A596A8EF-59FB-4E7C-843D-080568FCE5AB}" presName="spaceRect" presStyleCnt="0"/>
      <dgm:spPr/>
    </dgm:pt>
    <dgm:pt modelId="{8B020385-C3D7-45DA-A197-1A41C863B195}" type="pres">
      <dgm:prSet presAssocID="{A596A8EF-59FB-4E7C-843D-080568FCE5AB}" presName="textRect" presStyleLbl="revTx" presStyleIdx="0" presStyleCnt="4">
        <dgm:presLayoutVars>
          <dgm:chMax val="1"/>
          <dgm:chPref val="1"/>
        </dgm:presLayoutVars>
      </dgm:prSet>
      <dgm:spPr/>
    </dgm:pt>
    <dgm:pt modelId="{E741A9A3-20CF-4B1B-9E29-AFD391A3472C}" type="pres">
      <dgm:prSet presAssocID="{0B72B730-062C-4DFC-A62A-49454B036936}" presName="sibTrans" presStyleLbl="sibTrans2D1" presStyleIdx="0" presStyleCnt="0"/>
      <dgm:spPr/>
    </dgm:pt>
    <dgm:pt modelId="{B6189349-5FD2-40A4-94C4-C713FB345A2F}" type="pres">
      <dgm:prSet presAssocID="{E0774970-ADD9-40B1-8B4F-6FFC98C92DE4}" presName="compNode" presStyleCnt="0"/>
      <dgm:spPr/>
    </dgm:pt>
    <dgm:pt modelId="{919A36BA-ACB6-4EEF-9A09-70169510D1BD}" type="pres">
      <dgm:prSet presAssocID="{E0774970-ADD9-40B1-8B4F-6FFC98C92DE4}" presName="iconBgRect" presStyleLbl="bgShp" presStyleIdx="1" presStyleCnt="4"/>
      <dgm:spPr/>
    </dgm:pt>
    <dgm:pt modelId="{D95FDBE8-EBCE-4079-B7F9-511E5671ECAC}" type="pres">
      <dgm:prSet presAssocID="{E0774970-ADD9-40B1-8B4F-6FFC98C92D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FE287E6C-77A2-459F-BD3E-B0571A759B1A}" type="pres">
      <dgm:prSet presAssocID="{E0774970-ADD9-40B1-8B4F-6FFC98C92DE4}" presName="spaceRect" presStyleCnt="0"/>
      <dgm:spPr/>
    </dgm:pt>
    <dgm:pt modelId="{9FE87C5E-7359-4CEC-BCAD-B4686409EE4A}" type="pres">
      <dgm:prSet presAssocID="{E0774970-ADD9-40B1-8B4F-6FFC98C92DE4}" presName="textRect" presStyleLbl="revTx" presStyleIdx="1" presStyleCnt="4">
        <dgm:presLayoutVars>
          <dgm:chMax val="1"/>
          <dgm:chPref val="1"/>
        </dgm:presLayoutVars>
      </dgm:prSet>
      <dgm:spPr/>
    </dgm:pt>
    <dgm:pt modelId="{CEB9B33E-8086-4A99-BAC0-1F2D1389FCF7}" type="pres">
      <dgm:prSet presAssocID="{7B1BC655-87A3-4E4A-A64B-F0457470E479}" presName="sibTrans" presStyleLbl="sibTrans2D1" presStyleIdx="0" presStyleCnt="0"/>
      <dgm:spPr/>
    </dgm:pt>
    <dgm:pt modelId="{7F961D5B-5EC5-495C-951B-58E2573DA958}" type="pres">
      <dgm:prSet presAssocID="{A40A98BD-F21C-42C8-B61F-90A40957D280}" presName="compNode" presStyleCnt="0"/>
      <dgm:spPr/>
    </dgm:pt>
    <dgm:pt modelId="{B21654EE-83DD-4449-B628-57AE20C69310}" type="pres">
      <dgm:prSet presAssocID="{A40A98BD-F21C-42C8-B61F-90A40957D280}" presName="iconBgRect" presStyleLbl="bgShp" presStyleIdx="2" presStyleCnt="4"/>
      <dgm:spPr/>
    </dgm:pt>
    <dgm:pt modelId="{00805D6B-7189-4E8B-9EF1-EF5D5EE28534}" type="pres">
      <dgm:prSet presAssocID="{A40A98BD-F21C-42C8-B61F-90A40957D2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86ADCDE6-BB91-414D-93FE-C5D8E94EE6AA}" type="pres">
      <dgm:prSet presAssocID="{A40A98BD-F21C-42C8-B61F-90A40957D280}" presName="spaceRect" presStyleCnt="0"/>
      <dgm:spPr/>
    </dgm:pt>
    <dgm:pt modelId="{3D6562F2-B30D-45D1-A767-94483AF46574}" type="pres">
      <dgm:prSet presAssocID="{A40A98BD-F21C-42C8-B61F-90A40957D280}" presName="textRect" presStyleLbl="revTx" presStyleIdx="2" presStyleCnt="4">
        <dgm:presLayoutVars>
          <dgm:chMax val="1"/>
          <dgm:chPref val="1"/>
        </dgm:presLayoutVars>
      </dgm:prSet>
      <dgm:spPr/>
    </dgm:pt>
    <dgm:pt modelId="{E72607A5-6486-44C3-A74F-9517A637C076}" type="pres">
      <dgm:prSet presAssocID="{E8CD9183-064F-49F1-98C9-FAEC13239724}" presName="sibTrans" presStyleLbl="sibTrans2D1" presStyleIdx="0" presStyleCnt="0"/>
      <dgm:spPr/>
    </dgm:pt>
    <dgm:pt modelId="{C5243CA5-5DB6-40A3-96A0-48E83150AC83}" type="pres">
      <dgm:prSet presAssocID="{2A65CEE1-3763-4E04-8CDC-87BCFEB895DE}" presName="compNode" presStyleCnt="0"/>
      <dgm:spPr/>
    </dgm:pt>
    <dgm:pt modelId="{CCC4BA24-57DE-4728-AE29-3B1C9FF568C5}" type="pres">
      <dgm:prSet presAssocID="{2A65CEE1-3763-4E04-8CDC-87BCFEB895DE}" presName="iconBgRect" presStyleLbl="bgShp" presStyleIdx="3" presStyleCnt="4"/>
      <dgm:spPr/>
    </dgm:pt>
    <dgm:pt modelId="{739B2E6A-CC66-4F10-AC3C-1EBB9D6CB70F}" type="pres">
      <dgm:prSet presAssocID="{2A65CEE1-3763-4E04-8CDC-87BCFEB895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4A340407-A6A3-4254-BD36-4ABA4F310EC5}" type="pres">
      <dgm:prSet presAssocID="{2A65CEE1-3763-4E04-8CDC-87BCFEB895DE}" presName="spaceRect" presStyleCnt="0"/>
      <dgm:spPr/>
    </dgm:pt>
    <dgm:pt modelId="{F2285F3C-EBF9-4C64-9DB6-12E1A2400CAB}" type="pres">
      <dgm:prSet presAssocID="{2A65CEE1-3763-4E04-8CDC-87BCFEB895DE}" presName="textRect" presStyleLbl="revTx" presStyleIdx="3" presStyleCnt="4">
        <dgm:presLayoutVars>
          <dgm:chMax val="1"/>
          <dgm:chPref val="1"/>
        </dgm:presLayoutVars>
      </dgm:prSet>
      <dgm:spPr/>
    </dgm:pt>
  </dgm:ptLst>
  <dgm:cxnLst>
    <dgm:cxn modelId="{BC40190C-F324-418A-8978-EDABB03D730D}" type="presOf" srcId="{E8CD9183-064F-49F1-98C9-FAEC13239724}" destId="{E72607A5-6486-44C3-A74F-9517A637C076}" srcOrd="0" destOrd="0" presId="urn:microsoft.com/office/officeart/2018/2/layout/IconCircleList"/>
    <dgm:cxn modelId="{39F22320-3D23-4F5C-A439-91F883540A30}" srcId="{6F88539A-2485-43FB-9358-38F5652606E0}" destId="{E0774970-ADD9-40B1-8B4F-6FFC98C92DE4}" srcOrd="1" destOrd="0" parTransId="{7793F110-824D-4B47-8A66-4350C22046D9}" sibTransId="{7B1BC655-87A3-4E4A-A64B-F0457470E479}"/>
    <dgm:cxn modelId="{D41FC325-8265-4DA5-9B45-E8D1961C877F}" type="presOf" srcId="{A40A98BD-F21C-42C8-B61F-90A40957D280}" destId="{3D6562F2-B30D-45D1-A767-94483AF46574}" srcOrd="0" destOrd="0" presId="urn:microsoft.com/office/officeart/2018/2/layout/IconCircleList"/>
    <dgm:cxn modelId="{5AF5CB60-1D12-4610-93ED-4C682AC639CB}" srcId="{6F88539A-2485-43FB-9358-38F5652606E0}" destId="{A596A8EF-59FB-4E7C-843D-080568FCE5AB}" srcOrd="0" destOrd="0" parTransId="{4EE77974-4005-4B1D-929C-24657DD59266}" sibTransId="{0B72B730-062C-4DFC-A62A-49454B036936}"/>
    <dgm:cxn modelId="{24556151-6692-43BC-8135-D0C2D1A5CF6B}" type="presOf" srcId="{7B1BC655-87A3-4E4A-A64B-F0457470E479}" destId="{CEB9B33E-8086-4A99-BAC0-1F2D1389FCF7}" srcOrd="0" destOrd="0" presId="urn:microsoft.com/office/officeart/2018/2/layout/IconCircleList"/>
    <dgm:cxn modelId="{10A5FE76-929B-42E9-9044-29B073E2CB0C}" type="presOf" srcId="{6F88539A-2485-43FB-9358-38F5652606E0}" destId="{C0918D72-E95F-4FC2-8090-7ECE8E164EAF}" srcOrd="0" destOrd="0" presId="urn:microsoft.com/office/officeart/2018/2/layout/IconCircleList"/>
    <dgm:cxn modelId="{1172988B-C1E1-451A-B6D8-43C178176881}" type="presOf" srcId="{2A65CEE1-3763-4E04-8CDC-87BCFEB895DE}" destId="{F2285F3C-EBF9-4C64-9DB6-12E1A2400CAB}" srcOrd="0" destOrd="0" presId="urn:microsoft.com/office/officeart/2018/2/layout/IconCircleList"/>
    <dgm:cxn modelId="{00361691-011E-4F36-9466-5EBFF9C12579}" srcId="{6F88539A-2485-43FB-9358-38F5652606E0}" destId="{A40A98BD-F21C-42C8-B61F-90A40957D280}" srcOrd="2" destOrd="0" parTransId="{9B9CF875-B0ED-4008-8496-86A139FD4E21}" sibTransId="{E8CD9183-064F-49F1-98C9-FAEC13239724}"/>
    <dgm:cxn modelId="{C2D499C4-9242-4539-8E6B-F6754A009A78}" type="presOf" srcId="{A596A8EF-59FB-4E7C-843D-080568FCE5AB}" destId="{8B020385-C3D7-45DA-A197-1A41C863B195}" srcOrd="0" destOrd="0" presId="urn:microsoft.com/office/officeart/2018/2/layout/IconCircleList"/>
    <dgm:cxn modelId="{60CE3BD5-9010-44F5-84D7-2CFE1167FA8B}" type="presOf" srcId="{0B72B730-062C-4DFC-A62A-49454B036936}" destId="{E741A9A3-20CF-4B1B-9E29-AFD391A3472C}" srcOrd="0" destOrd="0" presId="urn:microsoft.com/office/officeart/2018/2/layout/IconCircleList"/>
    <dgm:cxn modelId="{5E3D04EF-F5FD-4897-B9E6-4663BF04B8F3}" type="presOf" srcId="{E0774970-ADD9-40B1-8B4F-6FFC98C92DE4}" destId="{9FE87C5E-7359-4CEC-BCAD-B4686409EE4A}" srcOrd="0" destOrd="0" presId="urn:microsoft.com/office/officeart/2018/2/layout/IconCircleList"/>
    <dgm:cxn modelId="{0C499DF9-2019-43C5-BAC8-2698CD08926F}" srcId="{6F88539A-2485-43FB-9358-38F5652606E0}" destId="{2A65CEE1-3763-4E04-8CDC-87BCFEB895DE}" srcOrd="3" destOrd="0" parTransId="{F8D7E3DE-D18A-4EDF-B729-390BC260B545}" sibTransId="{4542BD33-1CDF-4FC2-9866-A84853E64292}"/>
    <dgm:cxn modelId="{0D6151B5-E09F-4394-971B-4DA12186D71E}" type="presParOf" srcId="{C0918D72-E95F-4FC2-8090-7ECE8E164EAF}" destId="{E1A21B2E-BD84-4CA0-846A-F07AF621FC22}" srcOrd="0" destOrd="0" presId="urn:microsoft.com/office/officeart/2018/2/layout/IconCircleList"/>
    <dgm:cxn modelId="{0FDFFB94-0DB7-4D2B-AC41-79CB2AB2FB56}" type="presParOf" srcId="{E1A21B2E-BD84-4CA0-846A-F07AF621FC22}" destId="{A7D788E0-7FCC-4DC7-AB50-3D157E2462ED}" srcOrd="0" destOrd="0" presId="urn:microsoft.com/office/officeart/2018/2/layout/IconCircleList"/>
    <dgm:cxn modelId="{5787B842-172D-4828-B34A-B7F2BF32C098}" type="presParOf" srcId="{A7D788E0-7FCC-4DC7-AB50-3D157E2462ED}" destId="{7F660FC1-E790-4D29-B16E-021C5ADFB80A}" srcOrd="0" destOrd="0" presId="urn:microsoft.com/office/officeart/2018/2/layout/IconCircleList"/>
    <dgm:cxn modelId="{00081716-3574-4A01-B342-009CDF45E4EA}" type="presParOf" srcId="{A7D788E0-7FCC-4DC7-AB50-3D157E2462ED}" destId="{95A228EE-C932-4AA4-9B36-FC5F1EA2C2EA}" srcOrd="1" destOrd="0" presId="urn:microsoft.com/office/officeart/2018/2/layout/IconCircleList"/>
    <dgm:cxn modelId="{35C5DCA0-3F09-4A1C-A055-1AD4430F03DE}" type="presParOf" srcId="{A7D788E0-7FCC-4DC7-AB50-3D157E2462ED}" destId="{A0F14722-8A7B-4214-8458-B19CBB5B0B45}" srcOrd="2" destOrd="0" presId="urn:microsoft.com/office/officeart/2018/2/layout/IconCircleList"/>
    <dgm:cxn modelId="{5FAC36B7-AB1B-442B-818E-312059E34011}" type="presParOf" srcId="{A7D788E0-7FCC-4DC7-AB50-3D157E2462ED}" destId="{8B020385-C3D7-45DA-A197-1A41C863B195}" srcOrd="3" destOrd="0" presId="urn:microsoft.com/office/officeart/2018/2/layout/IconCircleList"/>
    <dgm:cxn modelId="{4137EDA8-8824-445C-8BE7-708886D22181}" type="presParOf" srcId="{E1A21B2E-BD84-4CA0-846A-F07AF621FC22}" destId="{E741A9A3-20CF-4B1B-9E29-AFD391A3472C}" srcOrd="1" destOrd="0" presId="urn:microsoft.com/office/officeart/2018/2/layout/IconCircleList"/>
    <dgm:cxn modelId="{5378DCE2-CB11-4528-95D9-A685F7229644}" type="presParOf" srcId="{E1A21B2E-BD84-4CA0-846A-F07AF621FC22}" destId="{B6189349-5FD2-40A4-94C4-C713FB345A2F}" srcOrd="2" destOrd="0" presId="urn:microsoft.com/office/officeart/2018/2/layout/IconCircleList"/>
    <dgm:cxn modelId="{9A78A141-CCC3-4EB5-B779-FC366BE3D31F}" type="presParOf" srcId="{B6189349-5FD2-40A4-94C4-C713FB345A2F}" destId="{919A36BA-ACB6-4EEF-9A09-70169510D1BD}" srcOrd="0" destOrd="0" presId="urn:microsoft.com/office/officeart/2018/2/layout/IconCircleList"/>
    <dgm:cxn modelId="{8E4E14CB-56F7-4E6F-B48B-2A137B792DBB}" type="presParOf" srcId="{B6189349-5FD2-40A4-94C4-C713FB345A2F}" destId="{D95FDBE8-EBCE-4079-B7F9-511E5671ECAC}" srcOrd="1" destOrd="0" presId="urn:microsoft.com/office/officeart/2018/2/layout/IconCircleList"/>
    <dgm:cxn modelId="{782B6547-10DD-4DC4-8320-CC912EF019C2}" type="presParOf" srcId="{B6189349-5FD2-40A4-94C4-C713FB345A2F}" destId="{FE287E6C-77A2-459F-BD3E-B0571A759B1A}" srcOrd="2" destOrd="0" presId="urn:microsoft.com/office/officeart/2018/2/layout/IconCircleList"/>
    <dgm:cxn modelId="{79274596-0F24-4540-B142-EED60447A7FD}" type="presParOf" srcId="{B6189349-5FD2-40A4-94C4-C713FB345A2F}" destId="{9FE87C5E-7359-4CEC-BCAD-B4686409EE4A}" srcOrd="3" destOrd="0" presId="urn:microsoft.com/office/officeart/2018/2/layout/IconCircleList"/>
    <dgm:cxn modelId="{3096C0CC-3DAE-4FB4-BB27-86CADCAA0C1A}" type="presParOf" srcId="{E1A21B2E-BD84-4CA0-846A-F07AF621FC22}" destId="{CEB9B33E-8086-4A99-BAC0-1F2D1389FCF7}" srcOrd="3" destOrd="0" presId="urn:microsoft.com/office/officeart/2018/2/layout/IconCircleList"/>
    <dgm:cxn modelId="{08D3AC82-FEF6-430E-891B-5F59A61E4B31}" type="presParOf" srcId="{E1A21B2E-BD84-4CA0-846A-F07AF621FC22}" destId="{7F961D5B-5EC5-495C-951B-58E2573DA958}" srcOrd="4" destOrd="0" presId="urn:microsoft.com/office/officeart/2018/2/layout/IconCircleList"/>
    <dgm:cxn modelId="{E910581E-29A3-4D52-A53E-5ECD64FD0C9C}" type="presParOf" srcId="{7F961D5B-5EC5-495C-951B-58E2573DA958}" destId="{B21654EE-83DD-4449-B628-57AE20C69310}" srcOrd="0" destOrd="0" presId="urn:microsoft.com/office/officeart/2018/2/layout/IconCircleList"/>
    <dgm:cxn modelId="{4F1A7D37-686F-4375-AFD5-5B6F4B89A728}" type="presParOf" srcId="{7F961D5B-5EC5-495C-951B-58E2573DA958}" destId="{00805D6B-7189-4E8B-9EF1-EF5D5EE28534}" srcOrd="1" destOrd="0" presId="urn:microsoft.com/office/officeart/2018/2/layout/IconCircleList"/>
    <dgm:cxn modelId="{0BBD6CA2-87AA-454D-ADDA-4C45537B8741}" type="presParOf" srcId="{7F961D5B-5EC5-495C-951B-58E2573DA958}" destId="{86ADCDE6-BB91-414D-93FE-C5D8E94EE6AA}" srcOrd="2" destOrd="0" presId="urn:microsoft.com/office/officeart/2018/2/layout/IconCircleList"/>
    <dgm:cxn modelId="{FC64615A-AC64-4E09-B38A-2174CC1F961C}" type="presParOf" srcId="{7F961D5B-5EC5-495C-951B-58E2573DA958}" destId="{3D6562F2-B30D-45D1-A767-94483AF46574}" srcOrd="3" destOrd="0" presId="urn:microsoft.com/office/officeart/2018/2/layout/IconCircleList"/>
    <dgm:cxn modelId="{DD179C21-14D4-40B9-A783-57ED31DADE21}" type="presParOf" srcId="{E1A21B2E-BD84-4CA0-846A-F07AF621FC22}" destId="{E72607A5-6486-44C3-A74F-9517A637C076}" srcOrd="5" destOrd="0" presId="urn:microsoft.com/office/officeart/2018/2/layout/IconCircleList"/>
    <dgm:cxn modelId="{98126BEF-5F4B-467A-9072-CC77DA7996DD}" type="presParOf" srcId="{E1A21B2E-BD84-4CA0-846A-F07AF621FC22}" destId="{C5243CA5-5DB6-40A3-96A0-48E83150AC83}" srcOrd="6" destOrd="0" presId="urn:microsoft.com/office/officeart/2018/2/layout/IconCircleList"/>
    <dgm:cxn modelId="{C4D5F140-5EC4-40B4-A935-C41B4E19F61F}" type="presParOf" srcId="{C5243CA5-5DB6-40A3-96A0-48E83150AC83}" destId="{CCC4BA24-57DE-4728-AE29-3B1C9FF568C5}" srcOrd="0" destOrd="0" presId="urn:microsoft.com/office/officeart/2018/2/layout/IconCircleList"/>
    <dgm:cxn modelId="{508E5E15-4A2B-4A58-A2E0-873E1E176008}" type="presParOf" srcId="{C5243CA5-5DB6-40A3-96A0-48E83150AC83}" destId="{739B2E6A-CC66-4F10-AC3C-1EBB9D6CB70F}" srcOrd="1" destOrd="0" presId="urn:microsoft.com/office/officeart/2018/2/layout/IconCircleList"/>
    <dgm:cxn modelId="{05E2241E-2CEB-4336-8A1A-20CDD9DD940D}" type="presParOf" srcId="{C5243CA5-5DB6-40A3-96A0-48E83150AC83}" destId="{4A340407-A6A3-4254-BD36-4ABA4F310EC5}" srcOrd="2" destOrd="0" presId="urn:microsoft.com/office/officeart/2018/2/layout/IconCircleList"/>
    <dgm:cxn modelId="{14EA2C33-A4E5-44C0-8854-C2762905F70B}" type="presParOf" srcId="{C5243CA5-5DB6-40A3-96A0-48E83150AC83}" destId="{F2285F3C-EBF9-4C64-9DB6-12E1A2400C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0FC1-E790-4D29-B16E-021C5ADFB80A}">
      <dsp:nvSpPr>
        <dsp:cNvPr id="0" name=""/>
        <dsp:cNvSpPr/>
      </dsp:nvSpPr>
      <dsp:spPr>
        <a:xfrm>
          <a:off x="95182" y="464148"/>
          <a:ext cx="1521135" cy="1521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228EE-C932-4AA4-9B36-FC5F1EA2C2EA}">
      <dsp:nvSpPr>
        <dsp:cNvPr id="0" name=""/>
        <dsp:cNvSpPr/>
      </dsp:nvSpPr>
      <dsp:spPr>
        <a:xfrm>
          <a:off x="414620" y="783587"/>
          <a:ext cx="882258" cy="882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20385-C3D7-45DA-A197-1A41C863B195}">
      <dsp:nvSpPr>
        <dsp:cNvPr id="0" name=""/>
        <dsp:cNvSpPr/>
      </dsp:nvSpPr>
      <dsp:spPr>
        <a:xfrm>
          <a:off x="1942275" y="464148"/>
          <a:ext cx="3585534" cy="15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Environmental and Safety Regulations: </a:t>
          </a:r>
          <a:r>
            <a:rPr lang="en-US" sz="1700" kern="1200"/>
            <a:t>Within industries, the safety and sustainability of entrepreneurial endeavors can be guaranteed by uniform and transparent regulations.</a:t>
          </a:r>
        </a:p>
      </dsp:txBody>
      <dsp:txXfrm>
        <a:off x="1942275" y="464148"/>
        <a:ext cx="3585534" cy="1521135"/>
      </dsp:txXfrm>
    </dsp:sp>
    <dsp:sp modelId="{919A36BA-ACB6-4EEF-9A09-70169510D1BD}">
      <dsp:nvSpPr>
        <dsp:cNvPr id="0" name=""/>
        <dsp:cNvSpPr/>
      </dsp:nvSpPr>
      <dsp:spPr>
        <a:xfrm>
          <a:off x="6152562" y="464148"/>
          <a:ext cx="1521135" cy="1521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FDBE8-EBCE-4079-B7F9-511E5671ECAC}">
      <dsp:nvSpPr>
        <dsp:cNvPr id="0" name=""/>
        <dsp:cNvSpPr/>
      </dsp:nvSpPr>
      <dsp:spPr>
        <a:xfrm>
          <a:off x="6472000" y="783587"/>
          <a:ext cx="882258" cy="882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87C5E-7359-4CEC-BCAD-B4686409EE4A}">
      <dsp:nvSpPr>
        <dsp:cNvPr id="0" name=""/>
        <dsp:cNvSpPr/>
      </dsp:nvSpPr>
      <dsp:spPr>
        <a:xfrm>
          <a:off x="7999655" y="464148"/>
          <a:ext cx="3585534" cy="15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Intellectual Property Protection: </a:t>
          </a:r>
          <a:r>
            <a:rPr lang="en-US" sz="1700" kern="1200"/>
            <a:t>Encouraging entrepreneurial activities, robust intellectual property protection guarantees that organizations can profit from their innovations.</a:t>
          </a:r>
        </a:p>
      </dsp:txBody>
      <dsp:txXfrm>
        <a:off x="7999655" y="464148"/>
        <a:ext cx="3585534" cy="1521135"/>
      </dsp:txXfrm>
    </dsp:sp>
    <dsp:sp modelId="{B21654EE-83DD-4449-B628-57AE20C69310}">
      <dsp:nvSpPr>
        <dsp:cNvPr id="0" name=""/>
        <dsp:cNvSpPr/>
      </dsp:nvSpPr>
      <dsp:spPr>
        <a:xfrm>
          <a:off x="95182" y="2798533"/>
          <a:ext cx="1521135" cy="1521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05D6B-7189-4E8B-9EF1-EF5D5EE28534}">
      <dsp:nvSpPr>
        <dsp:cNvPr id="0" name=""/>
        <dsp:cNvSpPr/>
      </dsp:nvSpPr>
      <dsp:spPr>
        <a:xfrm>
          <a:off x="414620" y="3117972"/>
          <a:ext cx="882258" cy="8822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562F2-B30D-45D1-A767-94483AF46574}">
      <dsp:nvSpPr>
        <dsp:cNvPr id="0" name=""/>
        <dsp:cNvSpPr/>
      </dsp:nvSpPr>
      <dsp:spPr>
        <a:xfrm>
          <a:off x="1942275" y="2798533"/>
          <a:ext cx="3585534" cy="15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Microfinance Access: </a:t>
          </a:r>
          <a:r>
            <a:rPr lang="en-US" sz="1700" kern="1200"/>
            <a:t>Ensuring that aspiring business owners in marginalized communities have access to microfinance can be a crucial policy endeavor.</a:t>
          </a:r>
        </a:p>
      </dsp:txBody>
      <dsp:txXfrm>
        <a:off x="1942275" y="2798533"/>
        <a:ext cx="3585534" cy="1521135"/>
      </dsp:txXfrm>
    </dsp:sp>
    <dsp:sp modelId="{CCC4BA24-57DE-4728-AE29-3B1C9FF568C5}">
      <dsp:nvSpPr>
        <dsp:cNvPr id="0" name=""/>
        <dsp:cNvSpPr/>
      </dsp:nvSpPr>
      <dsp:spPr>
        <a:xfrm>
          <a:off x="6152562" y="2798533"/>
          <a:ext cx="1521135" cy="1521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B2E6A-CC66-4F10-AC3C-1EBB9D6CB70F}">
      <dsp:nvSpPr>
        <dsp:cNvPr id="0" name=""/>
        <dsp:cNvSpPr/>
      </dsp:nvSpPr>
      <dsp:spPr>
        <a:xfrm>
          <a:off x="6472000" y="3117972"/>
          <a:ext cx="882258" cy="8822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85F3C-EBF9-4C64-9DB6-12E1A2400CAB}">
      <dsp:nvSpPr>
        <dsp:cNvPr id="0" name=""/>
        <dsp:cNvSpPr/>
      </dsp:nvSpPr>
      <dsp:spPr>
        <a:xfrm>
          <a:off x="7999655" y="2798533"/>
          <a:ext cx="3585534" cy="15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Governments can support local entrepreneurship and invest in community development initiatives to foster sustainable economic growth.</a:t>
          </a:r>
        </a:p>
      </dsp:txBody>
      <dsp:txXfrm>
        <a:off x="7999655" y="2798533"/>
        <a:ext cx="3585534" cy="15211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DCDC-5833-E1D8-E94B-6B4B9279E5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D908A0-80C1-F170-0330-B60635755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94450B-BFF1-8D7A-9907-9BC17ADC9C42}"/>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FE94E81D-37E8-03D8-5796-6B2DD9823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8735-5F51-C18F-5F70-5E609FA77B61}"/>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16719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8018-817D-BE00-D334-4B55C0E0CD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DDEB3-2FBB-9C57-FD75-076476E967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2FA73-A62A-5CDA-EADB-35DFF4412E41}"/>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109679BB-7E86-0176-DA22-1BF1FA406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4FC46-40F1-A6A6-123B-3F81E622B392}"/>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104253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4096B-67C4-F8C0-B5BB-20BFB17BAE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A87998-A601-4CA2-6B4D-72ED39913B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8781D-3E25-903A-4C58-1EDB9140E652}"/>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1BC297B1-48C0-80F1-D841-BC7CF5DF9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FB934-4DB5-18D0-29A6-2AC5A917F02B}"/>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119668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F672-32E0-CF27-6F5C-70D04A103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3A1DA-D8E1-6970-26BC-79AF0E52E0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15669-FD4D-AC75-D799-5F2569FD4C8E}"/>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1F35A928-C8C6-3DDC-E12D-3DCE67675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EB287-8EF6-1FA9-9EAD-BCF9C3033E1A}"/>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9999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C54C-A836-C937-475F-501CFCCC0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2CAD5E-47F2-596E-1026-3126BFCB0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EB01B-5CD2-1509-079F-840127F872B1}"/>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3593051C-A61E-56CC-D596-8F058C46A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3C682-DD77-DEB5-7A8C-4B8FA97F6B92}"/>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29888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57A-DC44-5C11-343D-915D59896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069B3-BB45-AC52-6A7A-D18101340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EDF2B1-9C97-17E9-9E89-FF40A9305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15C31-883F-7575-944F-2632ABF46EE7}"/>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6" name="Footer Placeholder 5">
            <a:extLst>
              <a:ext uri="{FF2B5EF4-FFF2-40B4-BE49-F238E27FC236}">
                <a16:creationId xmlns:a16="http://schemas.microsoft.com/office/drawing/2014/main" id="{9D1D450E-F175-9D80-32DB-6F8407BFD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17E6A-FB1E-A54D-4FF3-042E4ED7988C}"/>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199483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DFEE-3D2F-9120-DD0F-7F8E7EDC3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5D91C-9B81-9F7B-C228-D0B6CF812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BB028-88A4-5407-079C-6736FD1AA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5ACC9-2896-C1F1-0997-74263CC80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A7661-7C2A-37B4-3469-52173FD76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03E51A-6A71-2521-EED0-102932F36418}"/>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8" name="Footer Placeholder 7">
            <a:extLst>
              <a:ext uri="{FF2B5EF4-FFF2-40B4-BE49-F238E27FC236}">
                <a16:creationId xmlns:a16="http://schemas.microsoft.com/office/drawing/2014/main" id="{401B3CA3-EC81-E5FF-27E1-CCD4B7E3C9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467B54-DCA2-6A14-ECC9-6FE834A5053F}"/>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272054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2457-593C-F0F8-DC10-BFDE62B08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2D160-AA6D-92C1-588B-5CD2EDC18595}"/>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4" name="Footer Placeholder 3">
            <a:extLst>
              <a:ext uri="{FF2B5EF4-FFF2-40B4-BE49-F238E27FC236}">
                <a16:creationId xmlns:a16="http://schemas.microsoft.com/office/drawing/2014/main" id="{ADBC5A0F-D279-9BFF-5086-B7CFC1264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320701-C417-0174-3749-052950F0FF49}"/>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350697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204E0-B12E-1DA6-D725-A5460415BB02}"/>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3" name="Footer Placeholder 2">
            <a:extLst>
              <a:ext uri="{FF2B5EF4-FFF2-40B4-BE49-F238E27FC236}">
                <a16:creationId xmlns:a16="http://schemas.microsoft.com/office/drawing/2014/main" id="{41901139-FF4F-2AB2-2167-CE053FD77E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98644-E033-54E7-8BEA-D534F6758BE2}"/>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95507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CC41-50E6-B45E-AC0C-998BF9E1C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D61D4-9B0D-02AF-CEFE-6370C741E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A8D9E9-1311-5AB0-A4D6-720B5F65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31D46-DD13-C905-A67E-8F77E2414D59}"/>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6" name="Footer Placeholder 5">
            <a:extLst>
              <a:ext uri="{FF2B5EF4-FFF2-40B4-BE49-F238E27FC236}">
                <a16:creationId xmlns:a16="http://schemas.microsoft.com/office/drawing/2014/main" id="{F56A2C57-2D5D-547F-CD12-98D67059B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E4BCA-C064-C3B1-29E1-37E9BA9D74F9}"/>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265817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B153-89FC-666C-5C97-BD2A5CE11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DCDCE-C418-32C2-9014-708A778F9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DECD3C-E008-941A-0FF1-3471B80E5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1ACD3-C3CD-4487-BD4E-B2D1701568FE}"/>
              </a:ext>
            </a:extLst>
          </p:cNvPr>
          <p:cNvSpPr>
            <a:spLocks noGrp="1"/>
          </p:cNvSpPr>
          <p:nvPr>
            <p:ph type="dt" sz="half" idx="10"/>
          </p:nvPr>
        </p:nvSpPr>
        <p:spPr/>
        <p:txBody>
          <a:bodyPr/>
          <a:lstStyle/>
          <a:p>
            <a:fld id="{D7B64BE9-14F3-4890-A437-F68B0EB2DE41}" type="datetimeFigureOut">
              <a:rPr lang="en-US" smtClean="0"/>
              <a:t>11/21/2023</a:t>
            </a:fld>
            <a:endParaRPr lang="en-US"/>
          </a:p>
        </p:txBody>
      </p:sp>
      <p:sp>
        <p:nvSpPr>
          <p:cNvPr id="6" name="Footer Placeholder 5">
            <a:extLst>
              <a:ext uri="{FF2B5EF4-FFF2-40B4-BE49-F238E27FC236}">
                <a16:creationId xmlns:a16="http://schemas.microsoft.com/office/drawing/2014/main" id="{DD5485FC-151A-15F4-ED21-8ED56A722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CC38A-03C5-6767-16DE-A56118D514A7}"/>
              </a:ext>
            </a:extLst>
          </p:cNvPr>
          <p:cNvSpPr>
            <a:spLocks noGrp="1"/>
          </p:cNvSpPr>
          <p:nvPr>
            <p:ph type="sldNum" sz="quarter" idx="12"/>
          </p:nvPr>
        </p:nvSpPr>
        <p:spPr/>
        <p:txBody>
          <a:bodyPr/>
          <a:lstStyle/>
          <a:p>
            <a:fld id="{284254EF-0E37-41C3-855B-A58735DAE4C1}" type="slidenum">
              <a:rPr lang="en-US" smtClean="0"/>
              <a:t>‹#›</a:t>
            </a:fld>
            <a:endParaRPr lang="en-US"/>
          </a:p>
        </p:txBody>
      </p:sp>
    </p:spTree>
    <p:extLst>
      <p:ext uri="{BB962C8B-B14F-4D97-AF65-F5344CB8AC3E}">
        <p14:creationId xmlns:p14="http://schemas.microsoft.com/office/powerpoint/2010/main" val="297541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23394-52D9-DE5A-5E50-45E401920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D13A9-CBA0-16E6-2107-7A4215CAE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953A5-54F3-2621-E630-8775F7315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64BE9-14F3-4890-A437-F68B0EB2DE41}" type="datetimeFigureOut">
              <a:rPr lang="en-US" smtClean="0"/>
              <a:t>11/21/2023</a:t>
            </a:fld>
            <a:endParaRPr lang="en-US"/>
          </a:p>
        </p:txBody>
      </p:sp>
      <p:sp>
        <p:nvSpPr>
          <p:cNvPr id="5" name="Footer Placeholder 4">
            <a:extLst>
              <a:ext uri="{FF2B5EF4-FFF2-40B4-BE49-F238E27FC236}">
                <a16:creationId xmlns:a16="http://schemas.microsoft.com/office/drawing/2014/main" id="{AF4F58FE-101C-1CAD-DFBB-74400837E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2A2512-B95B-03CF-0337-315DDAA84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254EF-0E37-41C3-855B-A58735DAE4C1}" type="slidenum">
              <a:rPr lang="en-US" smtClean="0"/>
              <a:t>‹#›</a:t>
            </a:fld>
            <a:endParaRPr lang="en-US"/>
          </a:p>
        </p:txBody>
      </p:sp>
    </p:spTree>
    <p:extLst>
      <p:ext uri="{BB962C8B-B14F-4D97-AF65-F5344CB8AC3E}">
        <p14:creationId xmlns:p14="http://schemas.microsoft.com/office/powerpoint/2010/main" val="3206346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line graph adjacent to a stair">
            <a:extLst>
              <a:ext uri="{FF2B5EF4-FFF2-40B4-BE49-F238E27FC236}">
                <a16:creationId xmlns:a16="http://schemas.microsoft.com/office/drawing/2014/main" id="{75F267CA-18C3-74E8-95C0-581CE0B13F30}"/>
              </a:ext>
            </a:extLst>
          </p:cNvPr>
          <p:cNvPicPr>
            <a:picLocks noChangeAspect="1"/>
          </p:cNvPicPr>
          <p:nvPr/>
        </p:nvPicPr>
        <p:blipFill rotWithShape="1">
          <a:blip r:embed="rId2">
            <a:alphaModFix amt="60000"/>
          </a:blip>
          <a:srcRect t="26014" b="33736"/>
          <a:stretch/>
        </p:blipFill>
        <p:spPr>
          <a:xfrm>
            <a:off x="-1" y="10"/>
            <a:ext cx="12192001" cy="6857990"/>
          </a:xfrm>
          <a:prstGeom prst="rect">
            <a:avLst/>
          </a:prstGeom>
        </p:spPr>
      </p:pic>
      <p:sp>
        <p:nvSpPr>
          <p:cNvPr id="2" name="Title 1">
            <a:extLst>
              <a:ext uri="{FF2B5EF4-FFF2-40B4-BE49-F238E27FC236}">
                <a16:creationId xmlns:a16="http://schemas.microsoft.com/office/drawing/2014/main" id="{70929A14-E7A0-F646-5730-F4E17F5CEC88}"/>
              </a:ext>
            </a:extLst>
          </p:cNvPr>
          <p:cNvSpPr>
            <a:spLocks noGrp="1"/>
          </p:cNvSpPr>
          <p:nvPr>
            <p:ph type="ctrTitle"/>
          </p:nvPr>
        </p:nvSpPr>
        <p:spPr>
          <a:xfrm>
            <a:off x="841248" y="600427"/>
            <a:ext cx="9875520" cy="3299902"/>
          </a:xfrm>
        </p:spPr>
        <p:txBody>
          <a:bodyPr>
            <a:normAutofit/>
          </a:bodyPr>
          <a:lstStyle/>
          <a:p>
            <a:pPr algn="l"/>
            <a:r>
              <a:rPr lang="en-US" sz="7600" b="1" i="1">
                <a:solidFill>
                  <a:srgbClr val="FFFFFF"/>
                </a:solidFill>
                <a:latin typeface="+mn-lt"/>
              </a:rPr>
              <a:t>ENTREPRENEURSHIP AND ECONOMIC GROWTH</a:t>
            </a:r>
          </a:p>
        </p:txBody>
      </p:sp>
      <p:sp>
        <p:nvSpPr>
          <p:cNvPr id="3" name="Subtitle 2">
            <a:extLst>
              <a:ext uri="{FF2B5EF4-FFF2-40B4-BE49-F238E27FC236}">
                <a16:creationId xmlns:a16="http://schemas.microsoft.com/office/drawing/2014/main" id="{9F7F67BE-E2F7-0548-F89C-54805F2FF16C}"/>
              </a:ext>
            </a:extLst>
          </p:cNvPr>
          <p:cNvSpPr>
            <a:spLocks noGrp="1"/>
          </p:cNvSpPr>
          <p:nvPr>
            <p:ph type="subTitle" idx="1"/>
          </p:nvPr>
        </p:nvSpPr>
        <p:spPr>
          <a:xfrm>
            <a:off x="859536" y="4072045"/>
            <a:ext cx="9875520" cy="1414355"/>
          </a:xfrm>
        </p:spPr>
        <p:txBody>
          <a:bodyPr>
            <a:normAutofit/>
          </a:bodyPr>
          <a:lstStyle/>
          <a:p>
            <a:pPr algn="l"/>
            <a:r>
              <a:rPr lang="en-US" b="1" i="1">
                <a:solidFill>
                  <a:srgbClr val="FFFFFF"/>
                </a:solidFill>
              </a:rPr>
              <a:t>BENT YEAR ONE – INTRODUCTION TO ENTREPRENEURSHIP </a:t>
            </a:r>
          </a:p>
          <a:p>
            <a:pPr algn="l"/>
            <a:r>
              <a:rPr lang="en-US" b="1" i="1">
                <a:solidFill>
                  <a:srgbClr val="FFFFFF"/>
                </a:solidFill>
              </a:rPr>
              <a:t>DEBORAH DIANA AGABA</a:t>
            </a:r>
          </a:p>
          <a:p>
            <a:pPr algn="l"/>
            <a:r>
              <a:rPr lang="en-US" b="1" i="1">
                <a:solidFill>
                  <a:srgbClr val="FFFFFF"/>
                </a:solidFill>
              </a:rPr>
              <a:t>DEPARTMENT OF ENTREPRENEURSHIP AND INNOVATION</a:t>
            </a:r>
          </a:p>
          <a:p>
            <a:pPr algn="l"/>
            <a:endParaRPr lang="en-US" i="1">
              <a:solidFill>
                <a:srgbClr val="FFFFFF"/>
              </a:solidFill>
            </a:endParaRPr>
          </a:p>
        </p:txBody>
      </p:sp>
    </p:spTree>
    <p:extLst>
      <p:ext uri="{BB962C8B-B14F-4D97-AF65-F5344CB8AC3E}">
        <p14:creationId xmlns:p14="http://schemas.microsoft.com/office/powerpoint/2010/main" val="371013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C7161-813C-6C91-7F03-EF0A9FEF7BAE}"/>
              </a:ext>
            </a:extLst>
          </p:cNvPr>
          <p:cNvSpPr>
            <a:spLocks noGrp="1"/>
          </p:cNvSpPr>
          <p:nvPr>
            <p:ph type="title"/>
          </p:nvPr>
        </p:nvSpPr>
        <p:spPr>
          <a:xfrm>
            <a:off x="707413" y="4544704"/>
            <a:ext cx="4792635" cy="1811645"/>
          </a:xfrm>
        </p:spPr>
        <p:txBody>
          <a:bodyPr anchor="ctr">
            <a:normAutofit/>
          </a:bodyPr>
          <a:lstStyle/>
          <a:p>
            <a:r>
              <a:rPr lang="en-US" sz="4000" b="1">
                <a:latin typeface="+mn-lt"/>
              </a:rPr>
              <a:t>CONT’D</a:t>
            </a:r>
          </a:p>
        </p:txBody>
      </p:sp>
      <p:pic>
        <p:nvPicPr>
          <p:cNvPr id="5" name="Picture 4" descr="Puzzle pieces">
            <a:extLst>
              <a:ext uri="{FF2B5EF4-FFF2-40B4-BE49-F238E27FC236}">
                <a16:creationId xmlns:a16="http://schemas.microsoft.com/office/drawing/2014/main" id="{FDBAA480-4E0F-074F-7FDB-1DC95E06E341}"/>
              </a:ext>
            </a:extLst>
          </p:cNvPr>
          <p:cNvPicPr>
            <a:picLocks noChangeAspect="1"/>
          </p:cNvPicPr>
          <p:nvPr/>
        </p:nvPicPr>
        <p:blipFill rotWithShape="1">
          <a:blip r:embed="rId2"/>
          <a:srcRect l="1481" r="-1" b="-1"/>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1F18E7F4-2BC2-771A-8F71-9F8F7CDB3716}"/>
              </a:ext>
            </a:extLst>
          </p:cNvPr>
          <p:cNvSpPr>
            <a:spLocks noGrp="1"/>
          </p:cNvSpPr>
          <p:nvPr>
            <p:ph idx="1"/>
          </p:nvPr>
        </p:nvSpPr>
        <p:spPr>
          <a:xfrm>
            <a:off x="6803410" y="691912"/>
            <a:ext cx="4585646" cy="5474173"/>
          </a:xfrm>
        </p:spPr>
        <p:txBody>
          <a:bodyPr anchor="ctr">
            <a:normAutofit/>
          </a:bodyPr>
          <a:lstStyle/>
          <a:p>
            <a:r>
              <a:rPr lang="en-US" sz="2000" b="1"/>
              <a:t>Venture Capital and Accelerators: </a:t>
            </a:r>
            <a:r>
              <a:rPr lang="en-US" sz="2000"/>
              <a:t>Funding for start-ups in certain industries can be obtained by supporting venture capital and accelerators.</a:t>
            </a:r>
          </a:p>
          <a:p>
            <a:r>
              <a:rPr lang="en-US" sz="2000" b="1"/>
              <a:t>Platforms for Collaboration: </a:t>
            </a:r>
            <a:r>
              <a:rPr lang="en-US" sz="2000"/>
              <a:t>Industry-specific platforms that encourage information exchange and cooperation can encourage entrepreneurship.</a:t>
            </a:r>
          </a:p>
          <a:p>
            <a:r>
              <a:rPr lang="en-US" sz="2000" b="1"/>
              <a:t>Regulatory Environment: </a:t>
            </a:r>
            <a:r>
              <a:rPr lang="en-US" sz="2000"/>
              <a:t>It is critical to establish a business-friendly regulatory framework that lowers red tape and simplifies procedures for establishing and operating businesses.</a:t>
            </a:r>
          </a:p>
          <a:p>
            <a:endParaRPr lang="en-US" sz="2000"/>
          </a:p>
          <a:p>
            <a:endParaRPr lang="en-US" sz="2000"/>
          </a:p>
        </p:txBody>
      </p:sp>
    </p:spTree>
    <p:extLst>
      <p:ext uri="{BB962C8B-B14F-4D97-AF65-F5344CB8AC3E}">
        <p14:creationId xmlns:p14="http://schemas.microsoft.com/office/powerpoint/2010/main" val="45652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45DBD-3D96-73F2-970D-F1201BC1C773}"/>
              </a:ext>
            </a:extLst>
          </p:cNvPr>
          <p:cNvSpPr>
            <a:spLocks noGrp="1"/>
          </p:cNvSpPr>
          <p:nvPr>
            <p:ph type="title"/>
          </p:nvPr>
        </p:nvSpPr>
        <p:spPr>
          <a:xfrm>
            <a:off x="761802" y="240241"/>
            <a:ext cx="10760054" cy="1228299"/>
          </a:xfrm>
        </p:spPr>
        <p:txBody>
          <a:bodyPr>
            <a:normAutofit/>
          </a:bodyPr>
          <a:lstStyle/>
          <a:p>
            <a:r>
              <a:rPr lang="en-US" sz="4000"/>
              <a:t>GOVERNMENT POLICY IMPLICATIONS</a:t>
            </a:r>
          </a:p>
        </p:txBody>
      </p:sp>
      <p:sp>
        <p:nvSpPr>
          <p:cNvPr id="3" name="Content Placeholder 2">
            <a:extLst>
              <a:ext uri="{FF2B5EF4-FFF2-40B4-BE49-F238E27FC236}">
                <a16:creationId xmlns:a16="http://schemas.microsoft.com/office/drawing/2014/main" id="{BB4B6546-D57A-FC3B-23E0-6DE545C3CBDE}"/>
              </a:ext>
            </a:extLst>
          </p:cNvPr>
          <p:cNvSpPr>
            <a:spLocks noGrp="1"/>
          </p:cNvSpPr>
          <p:nvPr>
            <p:ph idx="1"/>
          </p:nvPr>
        </p:nvSpPr>
        <p:spPr>
          <a:xfrm>
            <a:off x="217714" y="1807029"/>
            <a:ext cx="5878286" cy="4810730"/>
          </a:xfrm>
        </p:spPr>
        <p:txBody>
          <a:bodyPr anchor="ctr">
            <a:noAutofit/>
          </a:bodyPr>
          <a:lstStyle/>
          <a:p>
            <a:pPr>
              <a:lnSpc>
                <a:spcPct val="150000"/>
              </a:lnSpc>
            </a:pPr>
            <a:endParaRPr lang="en-US" sz="1600" b="1" dirty="0"/>
          </a:p>
          <a:p>
            <a:pPr>
              <a:lnSpc>
                <a:spcPct val="150000"/>
              </a:lnSpc>
            </a:pPr>
            <a:endParaRPr lang="en-US" sz="1600" b="1" dirty="0"/>
          </a:p>
          <a:p>
            <a:pPr>
              <a:lnSpc>
                <a:spcPct val="150000"/>
              </a:lnSpc>
            </a:pPr>
            <a:endParaRPr lang="en-US" sz="1600" b="1" dirty="0"/>
          </a:p>
          <a:p>
            <a:pPr>
              <a:lnSpc>
                <a:spcPct val="150000"/>
              </a:lnSpc>
            </a:pPr>
            <a:r>
              <a:rPr lang="en-US" sz="1600" b="1" dirty="0"/>
              <a:t>Tax Incentives: </a:t>
            </a:r>
            <a:r>
              <a:rPr lang="en-US" sz="1600" dirty="0"/>
              <a:t>To promote entrepreneurship, governments can provide tax breaks for start-ups and small enterprises.</a:t>
            </a:r>
          </a:p>
          <a:p>
            <a:pPr>
              <a:lnSpc>
                <a:spcPct val="150000"/>
              </a:lnSpc>
            </a:pPr>
            <a:r>
              <a:rPr lang="en-US" sz="1600" b="1" dirty="0"/>
              <a:t>Support for Innovation: </a:t>
            </a:r>
            <a:r>
              <a:rPr lang="en-US" sz="1600" dirty="0"/>
              <a:t>Technology parks, research grants, and innovation hubs can all be established to encourage entrepreneurship's contribution to technological advancement.</a:t>
            </a:r>
          </a:p>
          <a:p>
            <a:pPr>
              <a:lnSpc>
                <a:spcPct val="150000"/>
              </a:lnSpc>
            </a:pPr>
            <a:r>
              <a:rPr lang="en-US" sz="1600" b="1" dirty="0"/>
              <a:t>Research and Development Grants: </a:t>
            </a:r>
            <a:r>
              <a:rPr lang="en-US" sz="1600" dirty="0"/>
              <a:t>Encouraging industries with R&amp;D grants and incentives can promote entrepreneurship and innovation.</a:t>
            </a:r>
          </a:p>
          <a:p>
            <a:pPr>
              <a:lnSpc>
                <a:spcPct val="150000"/>
              </a:lnSpc>
            </a:pPr>
            <a:r>
              <a:rPr lang="en-US" sz="1600" b="1" dirty="0"/>
              <a:t>Education and Training: </a:t>
            </a:r>
            <a:r>
              <a:rPr lang="en-US" sz="1600" dirty="0"/>
              <a:t>Individuals can be empowered to launch and maintain businesses in their communities by participating in programs that provide education and training in entrepreneurship.</a:t>
            </a:r>
          </a:p>
          <a:p>
            <a:pPr>
              <a:lnSpc>
                <a:spcPct val="150000"/>
              </a:lnSpc>
            </a:pPr>
            <a:endParaRPr lang="en-US" sz="1600" dirty="0"/>
          </a:p>
          <a:p>
            <a:pPr>
              <a:lnSpc>
                <a:spcPct val="150000"/>
              </a:lnSpc>
            </a:pPr>
            <a:endParaRPr lang="en-US" sz="1600" dirty="0"/>
          </a:p>
          <a:p>
            <a:pPr>
              <a:lnSpc>
                <a:spcPct val="150000"/>
              </a:lnSpc>
            </a:pPr>
            <a:endParaRPr lang="en-US" sz="1600" dirty="0"/>
          </a:p>
        </p:txBody>
      </p:sp>
      <p:pic>
        <p:nvPicPr>
          <p:cNvPr id="7" name="Graphic 6" descr="Recruitment Management">
            <a:extLst>
              <a:ext uri="{FF2B5EF4-FFF2-40B4-BE49-F238E27FC236}">
                <a16:creationId xmlns:a16="http://schemas.microsoft.com/office/drawing/2014/main" id="{4A0483E4-EFD2-0091-9549-041C477F66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9047" y="2321476"/>
            <a:ext cx="3807411" cy="3807411"/>
          </a:xfrm>
          <a:prstGeom prst="rect">
            <a:avLst/>
          </a:prstGeom>
        </p:spPr>
      </p:pic>
    </p:spTree>
    <p:extLst>
      <p:ext uri="{BB962C8B-B14F-4D97-AF65-F5344CB8AC3E}">
        <p14:creationId xmlns:p14="http://schemas.microsoft.com/office/powerpoint/2010/main" val="340804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B3A8-F08C-8CDD-8647-5ADCE9605760}"/>
              </a:ext>
            </a:extLst>
          </p:cNvPr>
          <p:cNvSpPr>
            <a:spLocks noGrp="1"/>
          </p:cNvSpPr>
          <p:nvPr>
            <p:ph type="title"/>
          </p:nvPr>
        </p:nvSpPr>
        <p:spPr>
          <a:xfrm>
            <a:off x="838200" y="195943"/>
            <a:ext cx="10515600" cy="1415143"/>
          </a:xfrm>
        </p:spPr>
        <p:txBody>
          <a:bodyPr/>
          <a:lstStyle/>
          <a:p>
            <a:r>
              <a:rPr lang="en-US" dirty="0"/>
              <a:t>CONT’D</a:t>
            </a:r>
          </a:p>
        </p:txBody>
      </p:sp>
      <p:graphicFrame>
        <p:nvGraphicFramePr>
          <p:cNvPr id="5" name="Content Placeholder 2">
            <a:extLst>
              <a:ext uri="{FF2B5EF4-FFF2-40B4-BE49-F238E27FC236}">
                <a16:creationId xmlns:a16="http://schemas.microsoft.com/office/drawing/2014/main" id="{333368DC-52DF-8419-B093-ED4952FFD2F8}"/>
              </a:ext>
            </a:extLst>
          </p:cNvPr>
          <p:cNvGraphicFramePr>
            <a:graphicFrameLocks noGrp="1"/>
          </p:cNvGraphicFramePr>
          <p:nvPr>
            <p:ph idx="1"/>
          </p:nvPr>
        </p:nvGraphicFramePr>
        <p:xfrm>
          <a:off x="261257" y="1709057"/>
          <a:ext cx="11680372" cy="478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52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2"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6"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Graphic 29" descr="Right Double Quote">
            <a:extLst>
              <a:ext uri="{FF2B5EF4-FFF2-40B4-BE49-F238E27FC236}">
                <a16:creationId xmlns:a16="http://schemas.microsoft.com/office/drawing/2014/main" id="{ED513F96-8D2D-2551-81D7-232D4D82BF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0402" y="1135530"/>
            <a:ext cx="4565184" cy="4565184"/>
          </a:xfrm>
          <a:prstGeom prst="rect">
            <a:avLst/>
          </a:prstGeom>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C0832D9-2B96-7D2D-9889-79ED6B4859AC}"/>
              </a:ext>
            </a:extLst>
          </p:cNvPr>
          <p:cNvSpPr>
            <a:spLocks noGrp="1"/>
          </p:cNvSpPr>
          <p:nvPr>
            <p:ph type="title"/>
          </p:nvPr>
        </p:nvSpPr>
        <p:spPr>
          <a:xfrm>
            <a:off x="1012644" y="841664"/>
            <a:ext cx="5203990" cy="2782723"/>
          </a:xfrm>
        </p:spPr>
        <p:txBody>
          <a:bodyPr vert="horz" lIns="91440" tIns="45720" rIns="91440" bIns="45720" rtlCol="0" anchor="b">
            <a:normAutofit/>
          </a:bodyPr>
          <a:lstStyle/>
          <a:p>
            <a:r>
              <a:rPr lang="en-US" sz="4800" b="1" i="1" kern="1200">
                <a:solidFill>
                  <a:schemeClr val="bg1"/>
                </a:solidFill>
                <a:latin typeface="+mj-lt"/>
                <a:ea typeface="+mj-ea"/>
                <a:cs typeface="+mj-cs"/>
              </a:rPr>
              <a:t>THANK YOU !!!</a:t>
            </a:r>
          </a:p>
        </p:txBody>
      </p:sp>
    </p:spTree>
    <p:extLst>
      <p:ext uri="{BB962C8B-B14F-4D97-AF65-F5344CB8AC3E}">
        <p14:creationId xmlns:p14="http://schemas.microsoft.com/office/powerpoint/2010/main" val="11652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60AF-E5D1-28F6-A7CB-96D248EF192D}"/>
              </a:ext>
            </a:extLst>
          </p:cNvPr>
          <p:cNvSpPr>
            <a:spLocks noGrp="1"/>
          </p:cNvSpPr>
          <p:nvPr>
            <p:ph type="title"/>
          </p:nvPr>
        </p:nvSpPr>
        <p:spPr>
          <a:xfrm>
            <a:off x="5868557" y="1138036"/>
            <a:ext cx="5444382" cy="1402470"/>
          </a:xfrm>
        </p:spPr>
        <p:txBody>
          <a:bodyPr anchor="t">
            <a:normAutofit/>
          </a:bodyPr>
          <a:lstStyle/>
          <a:p>
            <a:r>
              <a:rPr lang="en-US" sz="3200" b="1">
                <a:latin typeface="+mn-lt"/>
              </a:rPr>
              <a:t>INTRODUCTION</a:t>
            </a:r>
          </a:p>
        </p:txBody>
      </p:sp>
      <p:pic>
        <p:nvPicPr>
          <p:cNvPr id="5" name="Picture 4" descr="Red toy person in front of two lines of white figures">
            <a:extLst>
              <a:ext uri="{FF2B5EF4-FFF2-40B4-BE49-F238E27FC236}">
                <a16:creationId xmlns:a16="http://schemas.microsoft.com/office/drawing/2014/main" id="{3C0AABDE-A96B-C055-AEE5-ABA1AC75642B}"/>
              </a:ext>
            </a:extLst>
          </p:cNvPr>
          <p:cNvPicPr>
            <a:picLocks noChangeAspect="1"/>
          </p:cNvPicPr>
          <p:nvPr/>
        </p:nvPicPr>
        <p:blipFill rotWithShape="1">
          <a:blip r:embed="rId2"/>
          <a:srcRect l="27235" r="23379"/>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85F383-72AF-AC5A-8EA6-5CAC8A48F0BA}"/>
              </a:ext>
            </a:extLst>
          </p:cNvPr>
          <p:cNvSpPr>
            <a:spLocks noGrp="1"/>
          </p:cNvSpPr>
          <p:nvPr>
            <p:ph idx="1"/>
          </p:nvPr>
        </p:nvSpPr>
        <p:spPr>
          <a:xfrm>
            <a:off x="5868557" y="2551176"/>
            <a:ext cx="5444382" cy="3591207"/>
          </a:xfrm>
        </p:spPr>
        <p:txBody>
          <a:bodyPr>
            <a:normAutofit/>
          </a:bodyPr>
          <a:lstStyle/>
          <a:p>
            <a:pPr>
              <a:buFont typeface="Wingdings" panose="05000000000000000000" pitchFamily="2" charset="2"/>
              <a:buChar char="q"/>
            </a:pPr>
            <a:r>
              <a:rPr lang="en-US" sz="2000" dirty="0"/>
              <a:t>The promotion of economic growth at all levels i.e. national, organizational, community, and industry, is greatly aided by entrepreneurship.</a:t>
            </a:r>
          </a:p>
          <a:p>
            <a:pPr>
              <a:buFont typeface="Wingdings" panose="05000000000000000000" pitchFamily="2" charset="2"/>
              <a:buChar char="q"/>
            </a:pPr>
            <a:r>
              <a:rPr lang="en-US" sz="2000" dirty="0"/>
              <a:t>Entrepreneurship is characterized by creativity, drive, and risk-taking, therefore a key driver of economic growth. It promotes innovation, creates jobs, and advances the economy. It is important to note that entrepreneurs' impact on communities, businesses, and industries is significant. Therefore, Government policies and an entrepreneurial framework are crucial for fostering economic development.</a:t>
            </a:r>
          </a:p>
          <a:p>
            <a:pPr>
              <a:buFont typeface="Wingdings" panose="05000000000000000000" pitchFamily="2" charset="2"/>
              <a:buChar char="q"/>
            </a:pPr>
            <a:endParaRPr lang="en-US" sz="2000" dirty="0"/>
          </a:p>
        </p:txBody>
      </p:sp>
    </p:spTree>
    <p:extLst>
      <p:ext uri="{BB962C8B-B14F-4D97-AF65-F5344CB8AC3E}">
        <p14:creationId xmlns:p14="http://schemas.microsoft.com/office/powerpoint/2010/main" val="134856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7AF6C-172B-A35D-D60C-334EAB3903A9}"/>
              </a:ext>
            </a:extLst>
          </p:cNvPr>
          <p:cNvSpPr>
            <a:spLocks noGrp="1"/>
          </p:cNvSpPr>
          <p:nvPr>
            <p:ph type="title"/>
          </p:nvPr>
        </p:nvSpPr>
        <p:spPr>
          <a:xfrm>
            <a:off x="1371599" y="294538"/>
            <a:ext cx="9895951" cy="1033669"/>
          </a:xfrm>
        </p:spPr>
        <p:txBody>
          <a:bodyPr>
            <a:normAutofit/>
          </a:bodyPr>
          <a:lstStyle/>
          <a:p>
            <a:r>
              <a:rPr lang="en-US" sz="3700" b="1" dirty="0">
                <a:solidFill>
                  <a:srgbClr val="FFFFFF"/>
                </a:solidFill>
                <a:latin typeface="+mn-lt"/>
              </a:rPr>
              <a:t>ROLE OF ENTREPRENEURSHIP TO THE COUNTRY</a:t>
            </a:r>
          </a:p>
        </p:txBody>
      </p:sp>
      <p:sp>
        <p:nvSpPr>
          <p:cNvPr id="3" name="Content Placeholder 2">
            <a:extLst>
              <a:ext uri="{FF2B5EF4-FFF2-40B4-BE49-F238E27FC236}">
                <a16:creationId xmlns:a16="http://schemas.microsoft.com/office/drawing/2014/main" id="{A9891BA8-A8EA-28CC-0417-09F1D076D2AF}"/>
              </a:ext>
            </a:extLst>
          </p:cNvPr>
          <p:cNvSpPr>
            <a:spLocks noGrp="1"/>
          </p:cNvSpPr>
          <p:nvPr>
            <p:ph idx="1"/>
          </p:nvPr>
        </p:nvSpPr>
        <p:spPr>
          <a:xfrm>
            <a:off x="1371599" y="2318197"/>
            <a:ext cx="9724031" cy="3683358"/>
          </a:xfrm>
        </p:spPr>
        <p:txBody>
          <a:bodyPr anchor="ctr">
            <a:normAutofit/>
          </a:bodyPr>
          <a:lstStyle/>
          <a:p>
            <a:r>
              <a:rPr lang="en-US" sz="2000" b="1" i="0" dirty="0">
                <a:effectLst/>
                <a:latin typeface="Calibri" panose="020F0502020204030204" pitchFamily="34" charset="0"/>
                <a:ea typeface="Calibri" panose="020F0502020204030204" pitchFamily="34" charset="0"/>
                <a:cs typeface="Calibri" panose="020F0502020204030204" pitchFamily="34" charset="0"/>
              </a:rPr>
              <a:t>International Trade: </a:t>
            </a:r>
            <a:r>
              <a:rPr lang="en-US" sz="2000" b="0" i="0" dirty="0">
                <a:effectLst/>
                <a:latin typeface="Calibri" panose="020F0502020204030204" pitchFamily="34" charset="0"/>
                <a:ea typeface="Calibri" panose="020F0502020204030204" pitchFamily="34" charset="0"/>
                <a:cs typeface="Calibri" panose="020F0502020204030204" pitchFamily="34" charset="0"/>
              </a:rPr>
              <a:t>A major component of this trade is the involvement of entrepreneurial endeavors. They increase a nation's exports and offer ways to enter international markets, which encourages    economic growth  through globalization.</a:t>
            </a:r>
          </a:p>
          <a:p>
            <a:r>
              <a:rPr lang="en-US" sz="2000" b="1" i="0" dirty="0">
                <a:effectLst/>
                <a:latin typeface="Calibri" panose="020F0502020204030204" pitchFamily="34" charset="0"/>
                <a:ea typeface="Calibri" panose="020F0502020204030204" pitchFamily="34" charset="0"/>
                <a:cs typeface="Calibri" panose="020F0502020204030204" pitchFamily="34" charset="0"/>
              </a:rPr>
              <a:t>Economic Prosperity: </a:t>
            </a:r>
            <a:r>
              <a:rPr lang="en-US" sz="2000" b="0" i="0" dirty="0">
                <a:effectLst/>
                <a:latin typeface="Calibri" panose="020F0502020204030204" pitchFamily="34" charset="0"/>
                <a:ea typeface="Calibri" panose="020F0502020204030204" pitchFamily="34" charset="0"/>
                <a:cs typeface="Calibri" panose="020F0502020204030204" pitchFamily="34" charset="0"/>
              </a:rPr>
              <a:t>Innovation, job creation, and productivity are all facilitated by           entrepreneurship, which  makes a   substantial contribution to the economic prosperity of a nation. Entrepreneurs increase market efficiency, foster competition, and launch new products    and services.</a:t>
            </a:r>
          </a:p>
        </p:txBody>
      </p:sp>
    </p:spTree>
    <p:extLst>
      <p:ext uri="{BB962C8B-B14F-4D97-AF65-F5344CB8AC3E}">
        <p14:creationId xmlns:p14="http://schemas.microsoft.com/office/powerpoint/2010/main" val="92237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3D310-4ECE-859C-EF3F-4313673ED679}"/>
              </a:ext>
            </a:extLst>
          </p:cNvPr>
          <p:cNvSpPr>
            <a:spLocks noGrp="1"/>
          </p:cNvSpPr>
          <p:nvPr>
            <p:ph type="title"/>
          </p:nvPr>
        </p:nvSpPr>
        <p:spPr>
          <a:xfrm>
            <a:off x="1371599" y="294538"/>
            <a:ext cx="9895951" cy="1033669"/>
          </a:xfrm>
        </p:spPr>
        <p:txBody>
          <a:bodyPr>
            <a:normAutofit/>
          </a:bodyPr>
          <a:lstStyle/>
          <a:p>
            <a:r>
              <a:rPr lang="en-US" sz="4000" b="1">
                <a:solidFill>
                  <a:srgbClr val="FFFFFF"/>
                </a:solidFill>
                <a:latin typeface="+mn-lt"/>
              </a:rPr>
              <a:t>CONT’D</a:t>
            </a:r>
          </a:p>
        </p:txBody>
      </p:sp>
      <p:sp>
        <p:nvSpPr>
          <p:cNvPr id="3" name="Content Placeholder 2">
            <a:extLst>
              <a:ext uri="{FF2B5EF4-FFF2-40B4-BE49-F238E27FC236}">
                <a16:creationId xmlns:a16="http://schemas.microsoft.com/office/drawing/2014/main" id="{20427BD7-03C3-D656-4FB8-DAF6609BA779}"/>
              </a:ext>
            </a:extLst>
          </p:cNvPr>
          <p:cNvSpPr>
            <a:spLocks noGrp="1"/>
          </p:cNvSpPr>
          <p:nvPr>
            <p:ph idx="1"/>
          </p:nvPr>
        </p:nvSpPr>
        <p:spPr>
          <a:xfrm>
            <a:off x="1371599" y="2318197"/>
            <a:ext cx="9724031" cy="3683358"/>
          </a:xfrm>
        </p:spPr>
        <p:txBody>
          <a:bodyPr anchor="ctr">
            <a:normAutofit/>
          </a:bodyPr>
          <a:lstStyle/>
          <a:p>
            <a:r>
              <a:rPr lang="en-US" sz="2000" b="1" i="0" dirty="0">
                <a:effectLst/>
              </a:rPr>
              <a:t>Wealth Creation: </a:t>
            </a:r>
            <a:r>
              <a:rPr lang="en-US" sz="2000" b="0" i="0" dirty="0">
                <a:effectLst/>
              </a:rPr>
              <a:t>Wealthy business owners create wealth for themselves and their staff,  which boosts government tax receipts. This can then be used to fund additional public works projects and services.</a:t>
            </a:r>
          </a:p>
          <a:p>
            <a:r>
              <a:rPr lang="en-US" sz="2000" b="1" dirty="0"/>
              <a:t>Reducing Unemployment: </a:t>
            </a:r>
            <a:r>
              <a:rPr lang="en-US" sz="2000" dirty="0"/>
              <a:t>New and expanding companies are important providers of employment. By presenting opportunities for employment, entrepreneurship can assist in lowering unemployment rates.</a:t>
            </a:r>
          </a:p>
          <a:p>
            <a:r>
              <a:rPr lang="en-US" sz="2000" b="1" i="0" dirty="0">
                <a:effectLst/>
                <a:ea typeface="Calibri" panose="020F0502020204030204" pitchFamily="34" charset="0"/>
                <a:cs typeface="Calibri" panose="020F0502020204030204" pitchFamily="34" charset="0"/>
              </a:rPr>
              <a:t>Technological Progress: </a:t>
            </a:r>
            <a:r>
              <a:rPr lang="en-US" sz="2000" b="0" i="0" dirty="0">
                <a:effectLst/>
                <a:ea typeface="Calibri" panose="020F0502020204030204" pitchFamily="34" charset="0"/>
                <a:cs typeface="Calibri" panose="020F0502020204030204" pitchFamily="34" charset="0"/>
              </a:rPr>
              <a:t>Technological progress is frequently led by entrepreneurs. They make investments in R&amp;D, which spurs innovation and guarantees a nation's competitiveness   in  the international market. </a:t>
            </a:r>
            <a:endParaRPr lang="en-US" sz="2000" dirty="0">
              <a:ea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166659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59799-E3F0-0F16-5EC6-7612533D8F16}"/>
              </a:ext>
            </a:extLst>
          </p:cNvPr>
          <p:cNvSpPr>
            <a:spLocks noGrp="1"/>
          </p:cNvSpPr>
          <p:nvPr>
            <p:ph type="title"/>
          </p:nvPr>
        </p:nvSpPr>
        <p:spPr>
          <a:xfrm>
            <a:off x="1371599" y="294538"/>
            <a:ext cx="9895951" cy="1033669"/>
          </a:xfrm>
        </p:spPr>
        <p:txBody>
          <a:bodyPr>
            <a:normAutofit/>
          </a:bodyPr>
          <a:lstStyle/>
          <a:p>
            <a:r>
              <a:rPr lang="en-US" sz="3400" b="1">
                <a:solidFill>
                  <a:srgbClr val="FFFFFF"/>
                </a:solidFill>
                <a:latin typeface="+mn-lt"/>
              </a:rPr>
              <a:t>ROLE OF ENTREPRENEURSHIP TO ORGANISATIONS</a:t>
            </a:r>
          </a:p>
        </p:txBody>
      </p:sp>
      <p:sp>
        <p:nvSpPr>
          <p:cNvPr id="3" name="Content Placeholder 2">
            <a:extLst>
              <a:ext uri="{FF2B5EF4-FFF2-40B4-BE49-F238E27FC236}">
                <a16:creationId xmlns:a16="http://schemas.microsoft.com/office/drawing/2014/main" id="{BBEE0E0E-879E-898A-411B-2FC12CE98752}"/>
              </a:ext>
            </a:extLst>
          </p:cNvPr>
          <p:cNvSpPr>
            <a:spLocks noGrp="1"/>
          </p:cNvSpPr>
          <p:nvPr>
            <p:ph idx="1"/>
          </p:nvPr>
        </p:nvSpPr>
        <p:spPr>
          <a:xfrm>
            <a:off x="1371599" y="2318197"/>
            <a:ext cx="9724031" cy="3683358"/>
          </a:xfrm>
        </p:spPr>
        <p:txBody>
          <a:bodyPr anchor="ctr">
            <a:normAutofit/>
          </a:bodyPr>
          <a:lstStyle/>
          <a:p>
            <a:r>
              <a:rPr lang="en-US" sz="1900" b="1"/>
              <a:t>Productivity and Efficiency: </a:t>
            </a:r>
            <a:r>
              <a:rPr lang="en-US" sz="1900"/>
              <a:t>An entrepreneurial culture promotes increased productivity and efficiency, which lowers costs and increases profit margins.</a:t>
            </a:r>
          </a:p>
          <a:p>
            <a:r>
              <a:rPr lang="en-US" sz="1900" b="1"/>
              <a:t>Market Expansion: </a:t>
            </a:r>
            <a:r>
              <a:rPr lang="en-US" sz="1900"/>
              <a:t>Entrepreneurship within companies can result in both market diversification and expansion. Long-term sustainability and revenue growth can come from entering new domestic and international markets.</a:t>
            </a:r>
          </a:p>
          <a:p>
            <a:r>
              <a:rPr lang="en-US" sz="1900" b="1"/>
              <a:t>Innovation and Adaptation: </a:t>
            </a:r>
            <a:r>
              <a:rPr lang="en-US" sz="1900"/>
              <a:t>Intrapreneurship promotes entrepreneurial thinking and behavior among staff members in organizations which encourages creativity and adjustment to shifting market dynamics.</a:t>
            </a:r>
          </a:p>
          <a:p>
            <a:r>
              <a:rPr lang="en-US" sz="1900" b="1"/>
              <a:t>Risk-Taking and Competition</a:t>
            </a:r>
            <a:r>
              <a:rPr lang="en-US" sz="1900"/>
              <a:t>: Organizations with entrepreneurial elements encourage staff members to take measured risks, which can result in ground-breaking inventions. Higher performance levels can arise from competition between departments and among employees.</a:t>
            </a:r>
          </a:p>
        </p:txBody>
      </p:sp>
    </p:spTree>
    <p:extLst>
      <p:ext uri="{BB962C8B-B14F-4D97-AF65-F5344CB8AC3E}">
        <p14:creationId xmlns:p14="http://schemas.microsoft.com/office/powerpoint/2010/main" val="210125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E6DC0-B878-0BDC-895E-B98F4E1AAC78}"/>
              </a:ext>
            </a:extLst>
          </p:cNvPr>
          <p:cNvSpPr>
            <a:spLocks noGrp="1"/>
          </p:cNvSpPr>
          <p:nvPr>
            <p:ph type="title"/>
          </p:nvPr>
        </p:nvSpPr>
        <p:spPr>
          <a:xfrm>
            <a:off x="761800" y="762001"/>
            <a:ext cx="5334197" cy="1708242"/>
          </a:xfrm>
        </p:spPr>
        <p:txBody>
          <a:bodyPr anchor="ctr">
            <a:normAutofit/>
          </a:bodyPr>
          <a:lstStyle/>
          <a:p>
            <a:r>
              <a:rPr lang="en-US" sz="3700" b="1">
                <a:latin typeface="+mn-lt"/>
              </a:rPr>
              <a:t>ROLE OF ENTREPRENEURSHIP TO COMMUNITIES</a:t>
            </a:r>
          </a:p>
        </p:txBody>
      </p:sp>
      <p:sp>
        <p:nvSpPr>
          <p:cNvPr id="3" name="Content Placeholder 2">
            <a:extLst>
              <a:ext uri="{FF2B5EF4-FFF2-40B4-BE49-F238E27FC236}">
                <a16:creationId xmlns:a16="http://schemas.microsoft.com/office/drawing/2014/main" id="{05F8552A-E2C9-35A9-7439-741B0465C5A8}"/>
              </a:ext>
            </a:extLst>
          </p:cNvPr>
          <p:cNvSpPr>
            <a:spLocks noGrp="1"/>
          </p:cNvSpPr>
          <p:nvPr>
            <p:ph idx="1"/>
          </p:nvPr>
        </p:nvSpPr>
        <p:spPr>
          <a:xfrm>
            <a:off x="283030" y="2634344"/>
            <a:ext cx="6389914" cy="3984170"/>
          </a:xfrm>
        </p:spPr>
        <p:txBody>
          <a:bodyPr anchor="ctr">
            <a:noAutofit/>
          </a:bodyPr>
          <a:lstStyle/>
          <a:p>
            <a:pPr>
              <a:lnSpc>
                <a:spcPct val="150000"/>
              </a:lnSpc>
            </a:pPr>
            <a:r>
              <a:rPr lang="en-US" sz="1350" b="1" dirty="0"/>
              <a:t>Diversity and Inclusion: </a:t>
            </a:r>
            <a:r>
              <a:rPr lang="en-US" sz="1350" dirty="0"/>
              <a:t>By empowering people from a range of backgrounds, entrepreneurship can foster inclusivity and also offers opportunities.</a:t>
            </a:r>
          </a:p>
          <a:p>
            <a:pPr>
              <a:lnSpc>
                <a:spcPct val="150000"/>
              </a:lnSpc>
            </a:pPr>
            <a:r>
              <a:rPr lang="en-US" sz="1350" b="1" dirty="0"/>
              <a:t>Cultural Preservation: </a:t>
            </a:r>
            <a:r>
              <a:rPr lang="en-US" sz="1350" dirty="0"/>
              <a:t>By assisting companies that honor regional customs and handicrafts, entrepreneurship can occasionally contribute to the preservation of cultural heritage.</a:t>
            </a:r>
          </a:p>
          <a:p>
            <a:pPr>
              <a:lnSpc>
                <a:spcPct val="150000"/>
              </a:lnSpc>
            </a:pPr>
            <a:r>
              <a:rPr lang="en-US" sz="1350" b="1" dirty="0"/>
              <a:t>Community Development: </a:t>
            </a:r>
            <a:r>
              <a:rPr lang="en-US" sz="1350" dirty="0"/>
              <a:t>By making investments in their communities, local business owners frequently foster development which enhances participation in community projects, employment creation, and support for regional vendors.</a:t>
            </a:r>
          </a:p>
          <a:p>
            <a:pPr>
              <a:lnSpc>
                <a:spcPct val="150000"/>
              </a:lnSpc>
            </a:pPr>
            <a:r>
              <a:rPr lang="en-US" sz="1350" b="1" dirty="0"/>
              <a:t>Social Capital: </a:t>
            </a:r>
            <a:r>
              <a:rPr lang="en-US" sz="1350" dirty="0"/>
              <a:t>Community-based entrepreneurial networks improve social capital which promote cooperation, resource sharing, and the development of support networks, which fortify the community's general structure.</a:t>
            </a:r>
          </a:p>
        </p:txBody>
      </p:sp>
      <p:pic>
        <p:nvPicPr>
          <p:cNvPr id="5" name="Picture 4" descr="Colourful carved figures of humans">
            <a:extLst>
              <a:ext uri="{FF2B5EF4-FFF2-40B4-BE49-F238E27FC236}">
                <a16:creationId xmlns:a16="http://schemas.microsoft.com/office/drawing/2014/main" id="{9608B443-56F6-B964-7429-8E43239C6773}"/>
              </a:ext>
            </a:extLst>
          </p:cNvPr>
          <p:cNvPicPr>
            <a:picLocks noChangeAspect="1"/>
          </p:cNvPicPr>
          <p:nvPr/>
        </p:nvPicPr>
        <p:blipFill rotWithShape="1">
          <a:blip r:embed="rId2"/>
          <a:srcRect l="22451" r="222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2822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2E934-0311-B61D-3078-0B1840449E16}"/>
              </a:ext>
            </a:extLst>
          </p:cNvPr>
          <p:cNvSpPr>
            <a:spLocks noGrp="1"/>
          </p:cNvSpPr>
          <p:nvPr>
            <p:ph type="title"/>
          </p:nvPr>
        </p:nvSpPr>
        <p:spPr>
          <a:xfrm>
            <a:off x="707413" y="4544704"/>
            <a:ext cx="4792635" cy="1811645"/>
          </a:xfrm>
        </p:spPr>
        <p:txBody>
          <a:bodyPr anchor="ctr">
            <a:normAutofit/>
          </a:bodyPr>
          <a:lstStyle/>
          <a:p>
            <a:r>
              <a:rPr lang="en-US" sz="4000" b="1">
                <a:latin typeface="+mn-lt"/>
              </a:rPr>
              <a:t>ROLE OF ENTREPRENEURSHIP TO INDUSTRIES</a:t>
            </a:r>
          </a:p>
        </p:txBody>
      </p:sp>
      <p:pic>
        <p:nvPicPr>
          <p:cNvPr id="5" name="Picture 4" descr="Cardboard boxes on conveyor belt">
            <a:extLst>
              <a:ext uri="{FF2B5EF4-FFF2-40B4-BE49-F238E27FC236}">
                <a16:creationId xmlns:a16="http://schemas.microsoft.com/office/drawing/2014/main" id="{9C40059E-79EB-B539-F783-AC53F6C97037}"/>
              </a:ext>
            </a:extLst>
          </p:cNvPr>
          <p:cNvPicPr>
            <a:picLocks noChangeAspect="1"/>
          </p:cNvPicPr>
          <p:nvPr/>
        </p:nvPicPr>
        <p:blipFill rotWithShape="1">
          <a:blip r:embed="rId2"/>
          <a:srcRect l="1111" r="-1" b="-1"/>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98A1C11D-A8E5-2CC1-CDF6-47A0E4258F8F}"/>
              </a:ext>
            </a:extLst>
          </p:cNvPr>
          <p:cNvSpPr>
            <a:spLocks noGrp="1"/>
          </p:cNvSpPr>
          <p:nvPr>
            <p:ph idx="1"/>
          </p:nvPr>
        </p:nvSpPr>
        <p:spPr>
          <a:xfrm>
            <a:off x="6803410" y="691912"/>
            <a:ext cx="4585646" cy="5474173"/>
          </a:xfrm>
        </p:spPr>
        <p:txBody>
          <a:bodyPr anchor="ctr">
            <a:normAutofit/>
          </a:bodyPr>
          <a:lstStyle/>
          <a:p>
            <a:r>
              <a:rPr lang="en-US" sz="1700" b="1"/>
              <a:t>Increased Choice: </a:t>
            </a:r>
            <a:r>
              <a:rPr lang="en-US" sz="1700"/>
              <a:t>By bringing in new goods, services, and business models, entrepreneurial endeavors give consumers more options, which makes the market more diversified.</a:t>
            </a:r>
          </a:p>
          <a:p>
            <a:r>
              <a:rPr lang="en-US" sz="1700" b="1"/>
              <a:t>Supply Chain Advancements: </a:t>
            </a:r>
            <a:r>
              <a:rPr lang="en-US" sz="1700"/>
              <a:t>Supply chains are made more sustainable and efficient by entrepreneurs. Because of the decreased expenses and environmental effects, this helps the entire industry.</a:t>
            </a:r>
          </a:p>
          <a:p>
            <a:r>
              <a:rPr lang="en-US" sz="1700" b="1"/>
              <a:t>Market Dynamism: </a:t>
            </a:r>
            <a:r>
              <a:rPr lang="en-US" sz="1700"/>
              <a:t>Entrepreneurs frequently upend established norms in their industries. Established businesses are forced by this dynamism to innovate, maintain their competitiveness, and change their business models.</a:t>
            </a:r>
          </a:p>
          <a:p>
            <a:r>
              <a:rPr lang="en-US" sz="1700" b="1"/>
              <a:t>Ecosystem Development: </a:t>
            </a:r>
            <a:r>
              <a:rPr lang="en-US" sz="1700"/>
              <a:t>Industry ecosystems expand as a result of entrepreneurship. An active and connected industry results from the opportunities startups provide for suppliers, investors, and service providers.</a:t>
            </a:r>
          </a:p>
        </p:txBody>
      </p:sp>
    </p:spTree>
    <p:extLst>
      <p:ext uri="{BB962C8B-B14F-4D97-AF65-F5344CB8AC3E}">
        <p14:creationId xmlns:p14="http://schemas.microsoft.com/office/powerpoint/2010/main" val="224119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7E45D-5C28-6581-0D99-D59654CCC831}"/>
              </a:ext>
            </a:extLst>
          </p:cNvPr>
          <p:cNvSpPr>
            <a:spLocks noGrp="1"/>
          </p:cNvSpPr>
          <p:nvPr>
            <p:ph type="title"/>
          </p:nvPr>
        </p:nvSpPr>
        <p:spPr>
          <a:xfrm>
            <a:off x="707413" y="4544704"/>
            <a:ext cx="4792635" cy="1811645"/>
          </a:xfrm>
        </p:spPr>
        <p:txBody>
          <a:bodyPr anchor="ctr">
            <a:normAutofit/>
          </a:bodyPr>
          <a:lstStyle/>
          <a:p>
            <a:r>
              <a:rPr lang="en-US" sz="4000" b="1">
                <a:latin typeface="+mn-lt"/>
              </a:rPr>
              <a:t>CONDUCIVE ENTREPRENEURIAL FRAMEWORK</a:t>
            </a:r>
          </a:p>
        </p:txBody>
      </p:sp>
      <p:pic>
        <p:nvPicPr>
          <p:cNvPr id="5" name="Picture 4" descr="Low angle view of modern skyscrapers rising straight up against a dramatic sky">
            <a:extLst>
              <a:ext uri="{FF2B5EF4-FFF2-40B4-BE49-F238E27FC236}">
                <a16:creationId xmlns:a16="http://schemas.microsoft.com/office/drawing/2014/main" id="{5ED8B380-9872-4E70-C637-69125F25BB6A}"/>
              </a:ext>
            </a:extLst>
          </p:cNvPr>
          <p:cNvPicPr>
            <a:picLocks noChangeAspect="1"/>
          </p:cNvPicPr>
          <p:nvPr/>
        </p:nvPicPr>
        <p:blipFill rotWithShape="1">
          <a:blip r:embed="rId2"/>
          <a:srcRect r="1110" b="-1"/>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7B3CA921-01E2-8A92-D793-7A711A95E90F}"/>
              </a:ext>
            </a:extLst>
          </p:cNvPr>
          <p:cNvSpPr>
            <a:spLocks noGrp="1"/>
          </p:cNvSpPr>
          <p:nvPr>
            <p:ph idx="1"/>
          </p:nvPr>
        </p:nvSpPr>
        <p:spPr>
          <a:xfrm>
            <a:off x="6803410" y="691912"/>
            <a:ext cx="4585646" cy="5474173"/>
          </a:xfrm>
        </p:spPr>
        <p:txBody>
          <a:bodyPr anchor="ctr">
            <a:normAutofit/>
          </a:bodyPr>
          <a:lstStyle/>
          <a:p>
            <a:r>
              <a:rPr lang="en-US" sz="2000" b="1"/>
              <a:t>Access to Capital: </a:t>
            </a:r>
            <a:r>
              <a:rPr lang="en-US" sz="2000"/>
              <a:t>It is crucial to support entrepreneurs' endeavors by giving them simple access to funding, whether in the form of government grants, loans, or venture capital.</a:t>
            </a:r>
          </a:p>
          <a:p>
            <a:r>
              <a:rPr lang="en-US" sz="2000" b="1"/>
              <a:t>Education and Training: </a:t>
            </a:r>
            <a:r>
              <a:rPr lang="en-US" sz="2000"/>
              <a:t>Putting in place training and educational initiatives that emphasize innovation, leadership, and entrepreneurship can support the development of an entrepreneurial culture.</a:t>
            </a:r>
          </a:p>
          <a:p>
            <a:r>
              <a:rPr lang="en-US" sz="2000" b="1"/>
              <a:t>Infrastructure Development: </a:t>
            </a:r>
            <a:r>
              <a:rPr lang="en-US" sz="2000"/>
              <a:t>Businesses can drastically cut operating expenses by investing in infrastructure, such as dependable communication and transportation networks.</a:t>
            </a:r>
          </a:p>
        </p:txBody>
      </p:sp>
    </p:spTree>
    <p:extLst>
      <p:ext uri="{BB962C8B-B14F-4D97-AF65-F5344CB8AC3E}">
        <p14:creationId xmlns:p14="http://schemas.microsoft.com/office/powerpoint/2010/main" val="192633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12D46-F9BD-6CB1-A2FF-9A74B595B599}"/>
              </a:ext>
            </a:extLst>
          </p:cNvPr>
          <p:cNvSpPr>
            <a:spLocks noGrp="1"/>
          </p:cNvSpPr>
          <p:nvPr>
            <p:ph type="title"/>
          </p:nvPr>
        </p:nvSpPr>
        <p:spPr>
          <a:xfrm>
            <a:off x="707413" y="4544704"/>
            <a:ext cx="4792635" cy="1811645"/>
          </a:xfrm>
        </p:spPr>
        <p:txBody>
          <a:bodyPr anchor="ctr">
            <a:normAutofit/>
          </a:bodyPr>
          <a:lstStyle/>
          <a:p>
            <a:r>
              <a:rPr lang="en-US" sz="4000" b="1">
                <a:latin typeface="+mn-lt"/>
              </a:rPr>
              <a:t>CONT’D</a:t>
            </a:r>
          </a:p>
        </p:txBody>
      </p:sp>
      <p:pic>
        <p:nvPicPr>
          <p:cNvPr id="5" name="Picture 4" descr="Beakers with solution on shelf in lab">
            <a:extLst>
              <a:ext uri="{FF2B5EF4-FFF2-40B4-BE49-F238E27FC236}">
                <a16:creationId xmlns:a16="http://schemas.microsoft.com/office/drawing/2014/main" id="{7E6913F2-2001-8F51-A68B-73A2DEF85EEE}"/>
              </a:ext>
            </a:extLst>
          </p:cNvPr>
          <p:cNvPicPr>
            <a:picLocks noChangeAspect="1"/>
          </p:cNvPicPr>
          <p:nvPr/>
        </p:nvPicPr>
        <p:blipFill rotWithShape="1">
          <a:blip r:embed="rId2"/>
          <a:srcRect l="1111" r="-1" b="-1"/>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AD62AA5F-A93E-FC02-BFAB-6CEAE52DD7E1}"/>
              </a:ext>
            </a:extLst>
          </p:cNvPr>
          <p:cNvSpPr>
            <a:spLocks noGrp="1"/>
          </p:cNvSpPr>
          <p:nvPr>
            <p:ph idx="1"/>
          </p:nvPr>
        </p:nvSpPr>
        <p:spPr>
          <a:xfrm>
            <a:off x="6803410" y="691912"/>
            <a:ext cx="4585646" cy="5474173"/>
          </a:xfrm>
        </p:spPr>
        <p:txBody>
          <a:bodyPr anchor="ctr">
            <a:normAutofit/>
          </a:bodyPr>
          <a:lstStyle/>
          <a:p>
            <a:r>
              <a:rPr lang="en-US" sz="2000" b="1"/>
              <a:t>Reward Systems: </a:t>
            </a:r>
            <a:r>
              <a:rPr lang="en-US" sz="2000"/>
              <a:t>Establishing incentive and recognition programs for creative concepts and endeavors can help foster intrapreneurship.</a:t>
            </a:r>
          </a:p>
          <a:p>
            <a:r>
              <a:rPr lang="en-US" sz="2000" b="1"/>
              <a:t>Cross-Functional Teams: </a:t>
            </a:r>
            <a:r>
              <a:rPr lang="en-US" sz="2000"/>
              <a:t>Fostering cooperation amongst various teams and departments can help ideas spread throughout the company and foster entrepreneurship.</a:t>
            </a:r>
          </a:p>
          <a:p>
            <a:r>
              <a:rPr lang="en-US" sz="2000" b="1"/>
              <a:t>Innovation Labs and Incubators: </a:t>
            </a:r>
            <a:r>
              <a:rPr lang="en-US" sz="2000"/>
              <a:t>Setting up innovation labs and incubators within businesses can give staff members a dedicated area to try new things and generate ideas.</a:t>
            </a:r>
          </a:p>
          <a:p>
            <a:r>
              <a:rPr lang="en-US" sz="2000" b="1"/>
              <a:t>Community Support Programs: </a:t>
            </a:r>
            <a:r>
              <a:rPr lang="en-US" sz="2000"/>
              <a:t>It can be extremely important to set up programs that offer local entrepreneurs resources, funding, and mentorship.</a:t>
            </a:r>
          </a:p>
          <a:p>
            <a:endParaRPr lang="en-US" sz="2000"/>
          </a:p>
          <a:p>
            <a:endParaRPr lang="en-US" sz="2000"/>
          </a:p>
        </p:txBody>
      </p:sp>
    </p:spTree>
    <p:extLst>
      <p:ext uri="{BB962C8B-B14F-4D97-AF65-F5344CB8AC3E}">
        <p14:creationId xmlns:p14="http://schemas.microsoft.com/office/powerpoint/2010/main" val="321185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1074</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ENTREPRENEURSHIP AND ECONOMIC GROWTH</vt:lpstr>
      <vt:lpstr>INTRODUCTION</vt:lpstr>
      <vt:lpstr>ROLE OF ENTREPRENEURSHIP TO THE COUNTRY</vt:lpstr>
      <vt:lpstr>CONT’D</vt:lpstr>
      <vt:lpstr>ROLE OF ENTREPRENEURSHIP TO ORGANISATIONS</vt:lpstr>
      <vt:lpstr>ROLE OF ENTREPRENEURSHIP TO COMMUNITIES</vt:lpstr>
      <vt:lpstr>ROLE OF ENTREPRENEURSHIP TO INDUSTRIES</vt:lpstr>
      <vt:lpstr>CONDUCIVE ENTREPRENEURIAL FRAMEWORK</vt:lpstr>
      <vt:lpstr>CONT’D</vt:lpstr>
      <vt:lpstr>CONT’D</vt:lpstr>
      <vt:lpstr>GOVERNMENT POLICY IMPLICATIONS</vt:lpstr>
      <vt:lpstr>CONT’D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AND ECONOMIC GROWTH</dc:title>
  <dc:creator>DEBORAH DIANA AGABA</dc:creator>
  <cp:lastModifiedBy>DEBORAH DIANA AGABA</cp:lastModifiedBy>
  <cp:revision>90</cp:revision>
  <dcterms:created xsi:type="dcterms:W3CDTF">2023-10-26T03:38:46Z</dcterms:created>
  <dcterms:modified xsi:type="dcterms:W3CDTF">2023-11-21T07:05:38Z</dcterms:modified>
</cp:coreProperties>
</file>