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7" r:id="rId5"/>
    <p:sldId id="322" r:id="rId6"/>
    <p:sldId id="323" r:id="rId7"/>
    <p:sldId id="299" r:id="rId8"/>
    <p:sldId id="324" r:id="rId9"/>
    <p:sldId id="284" r:id="rId10"/>
    <p:sldId id="286" r:id="rId11"/>
    <p:sldId id="288" r:id="rId12"/>
    <p:sldId id="283" r:id="rId13"/>
    <p:sldId id="265" r:id="rId14"/>
    <p:sldId id="278" r:id="rId15"/>
    <p:sldId id="281" r:id="rId16"/>
    <p:sldId id="280" r:id="rId17"/>
    <p:sldId id="279" r:id="rId18"/>
    <p:sldId id="266" r:id="rId19"/>
    <p:sldId id="325" r:id="rId20"/>
    <p:sldId id="326" r:id="rId21"/>
    <p:sldId id="327" r:id="rId22"/>
    <p:sldId id="328" r:id="rId23"/>
    <p:sldId id="273" r:id="rId24"/>
    <p:sldId id="28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t>8/16/2025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23083" y="2514601"/>
            <a:ext cx="9281529" cy="1193333"/>
          </a:xfrm>
        </p:spPr>
        <p:txBody>
          <a:bodyPr>
            <a:normAutofit/>
          </a:bodyPr>
          <a:lstStyle/>
          <a:p>
            <a:r>
              <a:rPr lang="en-US" sz="3600" b="1" dirty="0"/>
              <a:t>Introduction to Public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051883"/>
            <a:ext cx="8165473" cy="21559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b="1" i="1" dirty="0"/>
              <a:t>Dr. Annet .K. NABATANZI MUYIMBA, PhD</a:t>
            </a:r>
          </a:p>
          <a:p>
            <a:pPr>
              <a:lnSpc>
                <a:spcPct val="90000"/>
              </a:lnSpc>
            </a:pPr>
            <a:r>
              <a:rPr lang="en-US" altLang="en-US" b="1" i="1" dirty="0"/>
              <a:t>Dept: Leadership &amp; Governance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MLG 7108/MBA 8157 - </a:t>
            </a:r>
            <a:r>
              <a:rPr lang="en-US" altLang="en-US" b="1" i="1" dirty="0"/>
              <a:t>Lecture 1</a:t>
            </a:r>
          </a:p>
          <a:p>
            <a:pPr>
              <a:lnSpc>
                <a:spcPct val="90000"/>
              </a:lnSpc>
            </a:pPr>
            <a:r>
              <a:rPr lang="en-US" b="1" dirty="0"/>
              <a:t>Public Policy Analysis Course</a:t>
            </a:r>
          </a:p>
          <a:p>
            <a:pPr>
              <a:lnSpc>
                <a:spcPct val="90000"/>
              </a:lnSpc>
            </a:pPr>
            <a:r>
              <a:rPr lang="en-US" b="1" dirty="0"/>
              <a:t>Makerere University Business School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0552"/>
          </a:xfrm>
        </p:spPr>
        <p:txBody>
          <a:bodyPr/>
          <a:lstStyle/>
          <a:p>
            <a:r>
              <a:rPr lang="en-US" b="1" dirty="0"/>
              <a:t>Sources Cont’d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1276" y="1489841"/>
            <a:ext cx="9573336" cy="5029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2) Political Parties</a:t>
            </a:r>
          </a:p>
          <a:p>
            <a:pPr marL="0" indent="0">
              <a:buNone/>
            </a:pPr>
            <a:r>
              <a:rPr lang="en-US" dirty="0"/>
              <a:t>Parties formulate policies in their platforms, which are a collection of principles and proposals outlining their stance on various issues. When a party comes into power, its policies may be reflected in government actions.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3) Interest Groups and Advocacy Organizations</a:t>
            </a:r>
          </a:p>
          <a:p>
            <a:pPr marL="0" indent="0">
              <a:buNone/>
            </a:pPr>
            <a:r>
              <a:rPr lang="en-US" dirty="0"/>
              <a:t>Non-governmental organizations, advocacy groups, and interest groups play a crucial role in influencing public policies. They may lobby for specific legislation, conduct research, and raise awareness to shape public opinion and impact policy decisions.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4) Public Opinion: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Public sentiment and preferences can influence policymakers. Elected officials may respond to the views and demands of their constituents, particularly when shaping policies that have widespread public impact.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5029" y="624110"/>
            <a:ext cx="9239584" cy="810552"/>
          </a:xfrm>
        </p:spPr>
        <p:txBody>
          <a:bodyPr/>
          <a:lstStyle/>
          <a:p>
            <a:r>
              <a:rPr lang="en-US" b="1" dirty="0"/>
              <a:t>Sources Cont’d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6305" y="1513490"/>
            <a:ext cx="9298307" cy="500475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8) Economic Conditions</a:t>
            </a:r>
          </a:p>
          <a:p>
            <a:pPr marL="0" indent="0">
              <a:buNone/>
            </a:pPr>
            <a:r>
              <a:rPr lang="en-US" dirty="0"/>
              <a:t>Economic factors such as inflation, unemployment, and economic growth can influence policy decisions. Governments may adopt policies to address economic challenges or promote certain economic goals.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9) Historical Events</a:t>
            </a:r>
          </a:p>
          <a:p>
            <a:pPr marL="0" indent="0">
              <a:buNone/>
            </a:pPr>
            <a:r>
              <a:rPr lang="en-US" dirty="0"/>
              <a:t>Past events, crises, and historical experiences can shape public policies. Lessons learned from previous situations may guide policymakers in addressing current challenges.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10) Crisis and Emergencies</a:t>
            </a:r>
          </a:p>
          <a:p>
            <a:pPr marL="0" indent="0">
              <a:buNone/>
            </a:pPr>
            <a:r>
              <a:rPr lang="en-US" dirty="0"/>
              <a:t>Crises such as natural disasters, pandemics, or security threats can lead to the formulation of immediate policies to address the urgent needs of the situation.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Actors in Public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9861" y="1551963"/>
            <a:ext cx="9264751" cy="494950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are two principal classes of actors/agents in the public policy process: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1) State Actors</a:t>
            </a:r>
          </a:p>
          <a:p>
            <a:r>
              <a:rPr lang="en-US" dirty="0"/>
              <a:t>Executive</a:t>
            </a:r>
          </a:p>
          <a:p>
            <a:r>
              <a:rPr lang="en-US" dirty="0"/>
              <a:t>Legislature</a:t>
            </a:r>
          </a:p>
          <a:p>
            <a:r>
              <a:rPr lang="en-US" dirty="0"/>
              <a:t>Judiciary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2) Non-state actors</a:t>
            </a:r>
          </a:p>
          <a:p>
            <a:r>
              <a:rPr lang="en-US" dirty="0"/>
              <a:t>CSOs/NGOs</a:t>
            </a:r>
          </a:p>
          <a:p>
            <a:r>
              <a:rPr lang="en-US" dirty="0"/>
              <a:t>Private sector organizations or businesses</a:t>
            </a:r>
          </a:p>
          <a:p>
            <a:r>
              <a:rPr lang="en-US" dirty="0"/>
              <a:t>International CSOs, NGOs, Development organizations &amp; MNCs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Types or Forms of Public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527" y="1711353"/>
            <a:ext cx="9315085" cy="4748169"/>
          </a:xfrm>
        </p:spPr>
        <p:txBody>
          <a:bodyPr>
            <a:normAutofit/>
          </a:bodyPr>
          <a:lstStyle/>
          <a:p>
            <a:pPr>
              <a:buAutoNum type="arabicParenR"/>
            </a:pPr>
            <a:r>
              <a:rPr lang="en-US" b="1" dirty="0">
                <a:solidFill>
                  <a:srgbClr val="FF0000"/>
                </a:solidFill>
              </a:rPr>
              <a:t>Substantive policies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Involve what government is going to do, such as constructing highways, paying welfare benefits, acquiring bombers,  etc.,</a:t>
            </a:r>
          </a:p>
          <a:p>
            <a:pPr>
              <a:buAutoNum type="arabicParenR"/>
            </a:pPr>
            <a:endParaRPr lang="en-US" dirty="0"/>
          </a:p>
          <a:p>
            <a:pPr>
              <a:buAutoNum type="arabicParenR"/>
            </a:pPr>
            <a:r>
              <a:rPr lang="en-US" b="1" dirty="0">
                <a:solidFill>
                  <a:srgbClr val="FF0000"/>
                </a:solidFill>
              </a:rPr>
              <a:t>Procedural policies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Guide on how something is going to be done or who is going to take action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Include laws providing for the creation of administrative agencies,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Determine the matters over which they have jurisdiction,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Specify the processes and techniques that they can use in carrying out their programs, and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Provide for presidential, judicial, and other controls over their operations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Examples are Acts or Statutes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0077" y="624110"/>
            <a:ext cx="9734535" cy="836095"/>
          </a:xfrm>
        </p:spPr>
        <p:txBody>
          <a:bodyPr/>
          <a:lstStyle/>
          <a:p>
            <a:r>
              <a:rPr lang="en-US" b="1" dirty="0"/>
              <a:t>Types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7189" y="1460205"/>
            <a:ext cx="9667423" cy="506642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3) Distributive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Involve allocation of resources, services, goods or benefits to particular segments of the population—individuals, groups, corporations, and communities.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Involve using public funds to assist particular groups, communities, or industries.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There is no competition in accessing such benefits by the target group.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No requirement to pay back or no pay to access the benefits.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Activity for discussion: </a:t>
            </a:r>
          </a:p>
          <a:p>
            <a:pPr marL="0" indent="0">
              <a:buNone/>
            </a:pPr>
            <a:r>
              <a:rPr lang="en-US" dirty="0"/>
              <a:t>“It is argued that distributive policies are not really policies but decisions” Discuss the statement.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4969" y="624110"/>
            <a:ext cx="9499643" cy="906978"/>
          </a:xfrm>
        </p:spPr>
        <p:txBody>
          <a:bodyPr/>
          <a:lstStyle/>
          <a:p>
            <a:r>
              <a:rPr lang="en-US" b="1" dirty="0"/>
              <a:t>Types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4969" y="1343770"/>
            <a:ext cx="9762961" cy="49894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altLang="en-US" b="1" dirty="0">
                <a:solidFill>
                  <a:srgbClr val="FF0000"/>
                </a:solidFill>
              </a:rPr>
              <a:t>4</a:t>
            </a:r>
            <a:r>
              <a:rPr lang="en-US" b="1" dirty="0">
                <a:solidFill>
                  <a:srgbClr val="FF0000"/>
                </a:solidFill>
              </a:rPr>
              <a:t>) Re-distributive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Involve deliberate efforts by the government to shift the allocation of wealth, income, property, or rights among broad classes or groups of the population, such as </a:t>
            </a:r>
            <a:r>
              <a:rPr lang="en-GB" altLang="en-US" sz="2000" dirty="0"/>
              <a:t>between the </a:t>
            </a:r>
            <a:r>
              <a:rPr lang="en-US" sz="2000" dirty="0"/>
              <a:t>haves and have-nots, the rich and the poor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The intention is to shift resources from haves to have-nots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Examples in Uganda; the affirmative action on girls</a:t>
            </a:r>
            <a:r>
              <a:rPr lang="en-GB" altLang="en-US" sz="2000" dirty="0"/>
              <a:t>’</a:t>
            </a:r>
            <a:r>
              <a:rPr lang="en-US" sz="2000" dirty="0"/>
              <a:t> university education, district women MP and council leadership positions, adult suffrage voting rights, privatization of government parastatals;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000" dirty="0"/>
              <a:t>P</a:t>
            </a:r>
            <a:r>
              <a:rPr lang="en-US" sz="2000" dirty="0"/>
              <a:t>rogressive taxation of income and capital gains; social safety nets</a:t>
            </a:r>
            <a:r>
              <a:rPr lang="en-GB" altLang="en-US" sz="2000" dirty="0"/>
              <a:t>, </a:t>
            </a:r>
            <a:r>
              <a:rPr lang="en-US" sz="2000" dirty="0"/>
              <a:t>unemployment benefits, food assistance, cash transfers.</a:t>
            </a:r>
          </a:p>
          <a:p>
            <a:pPr>
              <a:buFontTx/>
              <a:buChar char="-"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</a:rPr>
              <a:t>Activity for discussion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“Many times, redistributive policies fail to achieve their purpose” Why?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56050"/>
          </a:xfrm>
        </p:spPr>
        <p:txBody>
          <a:bodyPr/>
          <a:lstStyle/>
          <a:p>
            <a:r>
              <a:rPr lang="en-US" b="1" dirty="0"/>
              <a:t>Types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2224" y="1280161"/>
            <a:ext cx="9712388" cy="5045138"/>
          </a:xfrm>
        </p:spPr>
        <p:txBody>
          <a:bodyPr/>
          <a:lstStyle/>
          <a:p>
            <a:pPr marL="0" indent="0">
              <a:buNone/>
            </a:pPr>
            <a:r>
              <a:rPr lang="en-GB" altLang="en-US" sz="2000" b="1" dirty="0">
                <a:solidFill>
                  <a:srgbClr val="FF0000"/>
                </a:solidFill>
              </a:rPr>
              <a:t>5</a:t>
            </a:r>
            <a:r>
              <a:rPr lang="en-US" sz="2000" b="1" dirty="0">
                <a:solidFill>
                  <a:srgbClr val="FF0000"/>
                </a:solidFill>
              </a:rPr>
              <a:t>) Regulatory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- Impose restrictions or limitations on the behavior of individuals and groups to help protect public interest.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Reduce the freedom or discretion to act of those regulate</a:t>
            </a:r>
            <a:r>
              <a:rPr lang="en-GB" altLang="en-US" sz="2000" dirty="0"/>
              <a:t>d</a:t>
            </a:r>
            <a:endParaRPr lang="en-US" sz="20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Set general rules of behavior,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Direct on actions to be taken or command on other actions not to be taken.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Common examples are business </a:t>
            </a:r>
            <a:r>
              <a:rPr lang="en-GB" altLang="en-US" sz="2000" dirty="0"/>
              <a:t>or financial </a:t>
            </a:r>
            <a:r>
              <a:rPr lang="en-US" sz="2000" dirty="0"/>
              <a:t>regulatory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Criminal behavior control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Consumer-protection </a:t>
            </a:r>
            <a:r>
              <a:rPr lang="en-GB" altLang="en-US" sz="2000" dirty="0"/>
              <a:t>law</a:t>
            </a:r>
            <a:r>
              <a:rPr lang="en-US" sz="2000" dirty="0"/>
              <a:t>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000" dirty="0"/>
              <a:t>Environmental regulations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altLang="en-US" sz="2000" dirty="0"/>
              <a:t>workplace safety standards</a:t>
            </a:r>
            <a:endParaRPr lang="en-US" sz="2000" dirty="0"/>
          </a:p>
          <a:p>
            <a:pPr>
              <a:buFontTx/>
              <a:buChar char="-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3210"/>
          </a:xfrm>
        </p:spPr>
        <p:txBody>
          <a:bodyPr>
            <a:normAutofit/>
          </a:bodyPr>
          <a:lstStyle/>
          <a:p>
            <a:r>
              <a:rPr lang="en-US" b="1" dirty="0"/>
              <a:t>Types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536" y="1417320"/>
            <a:ext cx="9502076" cy="503834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altLang="en-US" sz="2400" b="1" dirty="0">
                <a:solidFill>
                  <a:srgbClr val="FF0000"/>
                </a:solidFill>
              </a:rPr>
              <a:t>6</a:t>
            </a:r>
            <a:r>
              <a:rPr lang="en-US" sz="2400" b="1" dirty="0">
                <a:solidFill>
                  <a:srgbClr val="FF0000"/>
                </a:solidFill>
              </a:rPr>
              <a:t>) Self-regulatory policies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Involve restricting or controlling a group or some matter such as a profession or occupation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Controlled by the regulated group/board as a means of protecting or promoting the interests of its members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professional or occupational group seeks licensing or registration from the state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purpose is to improve the quality of services available to the public.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Restrict entry into the licensed occupation or profession.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Charges/fees are levied on members for its specialized services 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1498"/>
          </a:xfrm>
        </p:spPr>
        <p:txBody>
          <a:bodyPr/>
          <a:lstStyle/>
          <a:p>
            <a:r>
              <a:rPr lang="en-GB" altLang="en-US" b="1" dirty="0"/>
              <a:t>C</a:t>
            </a:r>
            <a:r>
              <a:rPr lang="en-US" b="1" dirty="0"/>
              <a:t>lassifications of PP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624" y="1261872"/>
            <a:ext cx="10241280" cy="5248656"/>
          </a:xfrm>
        </p:spPr>
        <p:txBody>
          <a:bodyPr>
            <a:normAutofit fontScale="87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chemeClr val="tx1"/>
                </a:solidFill>
              </a:rPr>
              <a:t>PP can be classified according to: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rgbClr val="FF0000"/>
                </a:solidFill>
              </a:rPr>
              <a:t>1) Issue area </a:t>
            </a:r>
            <a:r>
              <a:rPr lang="en-US" sz="2205" dirty="0"/>
              <a:t>(welfare, civil rights, foreign affairs</a:t>
            </a:r>
            <a:r>
              <a:rPr lang="en-GB" altLang="en-US" sz="2205" dirty="0"/>
              <a:t>, health, education etc.</a:t>
            </a:r>
            <a:r>
              <a:rPr lang="en-US" sz="2205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rgbClr val="FF0000"/>
                </a:solidFill>
              </a:rPr>
              <a:t>2) Institution </a:t>
            </a:r>
            <a:r>
              <a:rPr lang="en-US" sz="2205" dirty="0"/>
              <a:t>(legislative, judicial, departmental policies)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rgbClr val="FF0000"/>
                </a:solidFill>
              </a:rPr>
              <a:t>3) Time </a:t>
            </a:r>
            <a:r>
              <a:rPr lang="en-US" sz="2205" dirty="0"/>
              <a:t>(Post world war II, late 20</a:t>
            </a:r>
            <a:r>
              <a:rPr lang="en-US" sz="2205" baseline="30000" dirty="0"/>
              <a:t>th</a:t>
            </a:r>
            <a:r>
              <a:rPr lang="en-US" sz="2205" dirty="0"/>
              <a:t> century, 21</a:t>
            </a:r>
            <a:r>
              <a:rPr lang="en-US" sz="2205" baseline="30000" dirty="0"/>
              <a:t>st</a:t>
            </a:r>
            <a:r>
              <a:rPr lang="en-US" sz="2205" dirty="0"/>
              <a:t> century</a:t>
            </a:r>
            <a:r>
              <a:rPr lang="en-GB" altLang="en-US" sz="2205" dirty="0"/>
              <a:t>; Covid-19, strategic Vs. crisis policies</a:t>
            </a:r>
            <a:r>
              <a:rPr lang="en-US" sz="2205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rgbClr val="FF0000"/>
                </a:solidFill>
              </a:rPr>
              <a:t>4) Material or symbolic policies (material benefits Vs. immaterial benefits)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rgbClr val="FF0000"/>
                </a:solidFill>
              </a:rPr>
              <a:t>- Material policies may involve </a:t>
            </a:r>
            <a:r>
              <a:rPr lang="en-US" sz="2205" dirty="0">
                <a:solidFill>
                  <a:schemeClr val="tx1"/>
                </a:solidFill>
              </a:rPr>
              <a:t>collective</a:t>
            </a:r>
            <a:r>
              <a:rPr lang="en-GB" altLang="en-US" sz="2205" dirty="0">
                <a:solidFill>
                  <a:schemeClr val="tx1"/>
                </a:solidFill>
              </a:rPr>
              <a:t>/public</a:t>
            </a:r>
            <a:r>
              <a:rPr lang="en-US" sz="2205" dirty="0">
                <a:solidFill>
                  <a:schemeClr val="tx1"/>
                </a:solidFill>
              </a:rPr>
              <a:t> goods </a:t>
            </a:r>
            <a:r>
              <a:rPr lang="en-GB" altLang="en-US" sz="2205" dirty="0">
                <a:solidFill>
                  <a:schemeClr val="tx1"/>
                </a:solidFill>
              </a:rPr>
              <a:t>or</a:t>
            </a:r>
            <a:r>
              <a:rPr lang="en-US" sz="2205" dirty="0">
                <a:solidFill>
                  <a:schemeClr val="tx1"/>
                </a:solidFill>
              </a:rPr>
              <a:t> private goods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rgbClr val="FF0000"/>
                </a:solidFill>
              </a:rPr>
              <a:t>5) Scope -</a:t>
            </a:r>
            <a:r>
              <a:rPr lang="en-US" sz="2205" dirty="0">
                <a:solidFill>
                  <a:schemeClr val="tx1"/>
                </a:solidFill>
              </a:rPr>
              <a:t>(inclusive</a:t>
            </a:r>
            <a:r>
              <a:rPr lang="en-GB" altLang="en-US" sz="2205" dirty="0">
                <a:solidFill>
                  <a:schemeClr val="tx1"/>
                </a:solidFill>
              </a:rPr>
              <a:t> (All)</a:t>
            </a:r>
            <a:r>
              <a:rPr lang="en-US" sz="2205" dirty="0">
                <a:solidFill>
                  <a:schemeClr val="tx1"/>
                </a:solidFill>
              </a:rPr>
              <a:t> vs. selective target</a:t>
            </a:r>
            <a:r>
              <a:rPr lang="en-GB" altLang="en-US" sz="2205" dirty="0">
                <a:solidFill>
                  <a:schemeClr val="tx1"/>
                </a:solidFill>
              </a:rPr>
              <a:t> group; Macro vs. micro policies</a:t>
            </a:r>
            <a:r>
              <a:rPr lang="en-US" sz="2205" dirty="0">
                <a:solidFill>
                  <a:schemeClr val="tx1"/>
                </a:solidFill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dirty="0">
                <a:solidFill>
                  <a:srgbClr val="FF0000"/>
                </a:solidFill>
              </a:rPr>
              <a:t>6) Purpose –</a:t>
            </a:r>
            <a:r>
              <a:rPr lang="en-US" sz="2205" dirty="0">
                <a:solidFill>
                  <a:schemeClr val="tx1"/>
                </a:solidFill>
              </a:rPr>
              <a:t>(distributive vs. redistributive, regulatory Vs. self regulatory)</a:t>
            </a:r>
            <a:r>
              <a:rPr lang="en-US" sz="2205" b="1" dirty="0">
                <a:solidFill>
                  <a:schemeClr val="tx1"/>
                </a:solidFill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205" b="1" dirty="0">
                <a:solidFill>
                  <a:srgbClr val="FF0000"/>
                </a:solidFill>
              </a:rPr>
              <a:t>Note:</a:t>
            </a:r>
            <a:r>
              <a:rPr lang="en-US" sz="2205" dirty="0"/>
              <a:t> The challenge with some classifications is that they do not reflect the basic characteristics, content and effect of the policies.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890905"/>
          </a:xfrm>
        </p:spPr>
        <p:txBody>
          <a:bodyPr/>
          <a:lstStyle/>
          <a:p>
            <a:r>
              <a:rPr lang="en-GB" altLang="en-US" b="1"/>
              <a:t>The Role of Public Policy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89888" y="1410334"/>
            <a:ext cx="10114407" cy="4999609"/>
          </a:xfrm>
        </p:spPr>
        <p:txBody>
          <a:bodyPr>
            <a:normAutofit fontScale="95000"/>
          </a:bodyPr>
          <a:lstStyle/>
          <a:p>
            <a:pPr marL="0" indent="0">
              <a:buNone/>
            </a:pPr>
            <a:r>
              <a:rPr lang="en-GB" altLang="en-US" b="1" dirty="0"/>
              <a:t>1) Governance</a:t>
            </a:r>
          </a:p>
          <a:p>
            <a:r>
              <a:rPr lang="en-GB" altLang="en-US" dirty="0"/>
              <a:t>Providing a Framework for Governance through establishing and maintaining the institutional structures and processes of government, ensuring that they function effectively and democratically.</a:t>
            </a:r>
          </a:p>
          <a:p>
            <a:r>
              <a:rPr lang="en-GB" altLang="en-US" dirty="0"/>
              <a:t>Policies promote accountability, transparency, and ethical governance are critical for maintaining public trust and effective administration.</a:t>
            </a:r>
          </a:p>
          <a:p>
            <a:r>
              <a:rPr lang="en-GB" altLang="en-US" dirty="0"/>
              <a:t>a tool for solving problems or resolving issues such as crime, unemployment, poverty, environmental degradation etc.</a:t>
            </a:r>
          </a:p>
          <a:p>
            <a:r>
              <a:rPr lang="en-GB" altLang="en-US" dirty="0"/>
              <a:t>provides a framework for coordinated and effective response during emergencies or crises such as natural disasters, pandemics, economic recessions etc.</a:t>
            </a:r>
          </a:p>
          <a:p>
            <a:r>
              <a:rPr lang="en-GB" altLang="en-US" dirty="0"/>
              <a:t>Sets  rules, regulations, and standards that govern behaviour in various sectors, including business, healthcare, education, and the environment.</a:t>
            </a:r>
          </a:p>
          <a:p>
            <a:r>
              <a:rPr lang="en-GB" altLang="en-US" dirty="0"/>
              <a:t>Maintaining Order: By regulating public activities, public policy helps maintain social order, protect public property, ensure public safety, and prevent harmful practices.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1079" y="1384183"/>
            <a:ext cx="9583533" cy="5192785"/>
          </a:xfrm>
        </p:spPr>
        <p:txBody>
          <a:bodyPr>
            <a:normAutofit fontScale="62500"/>
          </a:bodyPr>
          <a:lstStyle/>
          <a:p>
            <a:r>
              <a:rPr lang="en-US" sz="2000" dirty="0"/>
              <a:t>In society, the role of government is to ensure that people get along and basic needs are met.</a:t>
            </a:r>
          </a:p>
          <a:p>
            <a:r>
              <a:rPr lang="en-GB" altLang="en-US" sz="2000" dirty="0"/>
              <a:t>Public policy is one of the vehicles through which  government plays its role in society</a:t>
            </a:r>
          </a:p>
          <a:p>
            <a:r>
              <a:rPr lang="en-US" sz="2000" dirty="0"/>
              <a:t>There are various definitions of Public Policy (PP)</a:t>
            </a:r>
          </a:p>
          <a:p>
            <a:r>
              <a:rPr lang="en-GB" altLang="en-US" sz="2000" dirty="0"/>
              <a:t>It concerns</a:t>
            </a:r>
            <a:r>
              <a:rPr lang="en-US" sz="2000" dirty="0"/>
              <a:t> a wide range of issues, including healthcare, education, environment, economy, and national security.</a:t>
            </a:r>
          </a:p>
          <a:p>
            <a:r>
              <a:rPr lang="en-US" sz="2000" dirty="0"/>
              <a:t>Public policy development and implementation is the responsibility of government bodies and officials even if the ideas may come from outside the government or through the interaction with the public.</a:t>
            </a:r>
          </a:p>
          <a:p>
            <a:r>
              <a:rPr lang="en-US" sz="2000" dirty="0"/>
              <a:t>A policy is different from a mere decision.</a:t>
            </a:r>
            <a:r>
              <a:rPr lang="en-GB" altLang="en-US" sz="2000" dirty="0"/>
              <a:t> Policy guides decision making.</a:t>
            </a:r>
            <a:endParaRPr lang="en-US" sz="2000" dirty="0"/>
          </a:p>
          <a:p>
            <a:r>
              <a:rPr lang="en-US" sz="2000" dirty="0"/>
              <a:t>Public policy making is an ongoing/continuous process without a beginning or end.</a:t>
            </a:r>
          </a:p>
          <a:p>
            <a:r>
              <a:rPr lang="en-US" sz="2000" dirty="0"/>
              <a:t>Public policies are made based on the law and established rules of society or laws and rules governing a particular issue.</a:t>
            </a:r>
          </a:p>
          <a:p>
            <a:r>
              <a:rPr lang="en-GB" altLang="en-US" sz="2000" dirty="0">
                <a:sym typeface="+mn-ea"/>
              </a:rPr>
              <a:t>It is a</a:t>
            </a:r>
            <a:r>
              <a:rPr lang="en-US" sz="2000" dirty="0">
                <a:sym typeface="+mn-ea"/>
              </a:rPr>
              <a:t>uthoritative and coercive, which is away of keeping order in society</a:t>
            </a:r>
            <a:endParaRPr lang="en-US" sz="2000" dirty="0"/>
          </a:p>
          <a:p>
            <a:r>
              <a:rPr lang="en-US" sz="2000" dirty="0"/>
              <a:t>PP is not permanent and changes as interests, values and desires of a given society change.</a:t>
            </a:r>
          </a:p>
          <a:p>
            <a:r>
              <a:rPr lang="en-US" sz="2000" dirty="0"/>
              <a:t>It is futuristic.</a:t>
            </a:r>
          </a:p>
          <a:p>
            <a:r>
              <a:rPr lang="en-US" sz="2000" dirty="0"/>
              <a:t>The development of </a:t>
            </a:r>
            <a:r>
              <a:rPr lang="en-GB" altLang="en-US" sz="2000" dirty="0"/>
              <a:t>PP </a:t>
            </a:r>
            <a:r>
              <a:rPr lang="en-US" sz="2000" dirty="0"/>
              <a:t>typically involves various stakeholders, including government officials, interest groups, experts, and the public.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705" y="310897"/>
            <a:ext cx="8911590" cy="635888"/>
          </a:xfrm>
        </p:spPr>
        <p:txBody>
          <a:bodyPr>
            <a:normAutofit fontScale="90000"/>
          </a:bodyPr>
          <a:lstStyle/>
          <a:p>
            <a:r>
              <a:rPr lang="en-GB" altLang="en-US" b="1"/>
              <a:t>The Role of PP....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27632" y="946784"/>
            <a:ext cx="10021823" cy="57191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altLang="en-US" sz="2000" b="1" dirty="0"/>
              <a:t>2) Development</a:t>
            </a:r>
            <a:endParaRPr lang="en-GB" altLang="en-US" sz="2000" dirty="0"/>
          </a:p>
          <a:p>
            <a:r>
              <a:rPr lang="en-GB" altLang="en-US" sz="2000" dirty="0"/>
              <a:t>Policies related to healthcare, public health, and safety regulations aim to improve the quality of life and protect the well-being of citizens.</a:t>
            </a:r>
          </a:p>
          <a:p>
            <a:r>
              <a:rPr lang="en-GB" altLang="en-US" sz="2000" dirty="0"/>
              <a:t>Ensure access to essential services like education, housing, and social welfare, which contribute to overall societal welfare.</a:t>
            </a:r>
          </a:p>
          <a:p>
            <a:r>
              <a:rPr lang="en-GB" altLang="en-US" sz="2000" dirty="0"/>
              <a:t>Plays a key role in managing the economy by influencing factors such as inflation, unemployment, and economic growth through fiscal, monetary, and trade policies.</a:t>
            </a:r>
          </a:p>
          <a:p>
            <a:r>
              <a:rPr lang="en-GB" altLang="en-US" sz="2000" dirty="0"/>
              <a:t>Promote research, education, infrastructure development, and business innovation which contribute to long-term economic growth and competitiveness.</a:t>
            </a:r>
          </a:p>
          <a:p>
            <a:r>
              <a:rPr lang="en-GB" altLang="en-US" sz="2000" dirty="0"/>
              <a:t>Determines how resources (such as funding, land, and services) are allocated across different segments of society, ensuring that public goods and services are provided where needed.</a:t>
            </a:r>
          </a:p>
          <a:p>
            <a:r>
              <a:rPr lang="en-GB" altLang="en-US" sz="2000" dirty="0"/>
              <a:t>Through taxation and welfare programs, public policy can redistribute wealth to reduce inequality and support disadvantaged groups.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705" y="265177"/>
            <a:ext cx="8911590" cy="795527"/>
          </a:xfrm>
        </p:spPr>
        <p:txBody>
          <a:bodyPr/>
          <a:lstStyle/>
          <a:p>
            <a:r>
              <a:rPr lang="en-GB" altLang="en-US" b="1" dirty="0"/>
              <a:t>The Role of PP....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3352" y="1060704"/>
            <a:ext cx="9957815" cy="53858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sz="2000" b="1" dirty="0"/>
              <a:t>3) Human Rights Protection</a:t>
            </a:r>
            <a:endParaRPr lang="en-GB" altLang="en-US" sz="2000" dirty="0"/>
          </a:p>
          <a:p>
            <a:r>
              <a:rPr lang="en-GB" altLang="en-US" sz="2000" dirty="0"/>
              <a:t>Protect individual rights and freedoms, such as freedom of speech, equality before the law, and the right to privacy.</a:t>
            </a:r>
          </a:p>
          <a:p>
            <a:r>
              <a:rPr lang="en-GB" altLang="en-US" sz="2000" dirty="0"/>
              <a:t>By addressing issues of discrimination and inequality, public policy promotes social justice and ensures that all members of society have equal access to opportunities and protections.</a:t>
            </a:r>
          </a:p>
          <a:p>
            <a:pPr marL="0" indent="0">
              <a:buNone/>
            </a:pPr>
            <a:endParaRPr lang="en-GB" altLang="en-US" sz="2000" dirty="0"/>
          </a:p>
          <a:p>
            <a:pPr marL="0" indent="0">
              <a:buNone/>
            </a:pPr>
            <a:r>
              <a:rPr lang="en-GB" altLang="en-US" sz="2000" b="1" dirty="0"/>
              <a:t>4) Promote Social Cohesion, Unity and security</a:t>
            </a:r>
          </a:p>
          <a:p>
            <a:r>
              <a:rPr lang="en-GB" altLang="en-US" sz="2000" dirty="0"/>
              <a:t>Build consensus on important issues, promoting social cohesion and reducing conflicts within society.</a:t>
            </a:r>
          </a:p>
          <a:p>
            <a:r>
              <a:rPr lang="en-GB" altLang="en-US" sz="2000" dirty="0"/>
              <a:t>Promote shared national values and identity that strengthen social bonds and a sense of community.</a:t>
            </a:r>
          </a:p>
          <a:p>
            <a:endParaRPr lang="en-GB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890905"/>
          </a:xfrm>
        </p:spPr>
        <p:txBody>
          <a:bodyPr/>
          <a:lstStyle/>
          <a:p>
            <a:r>
              <a:rPr lang="en-GB" altLang="en-US" b="1"/>
              <a:t>The Role of PP....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2683" y="1410335"/>
            <a:ext cx="9555387" cy="5035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sz="2000" b="1" dirty="0"/>
              <a:t>5) Acceptable Public Behaviour</a:t>
            </a:r>
          </a:p>
          <a:p>
            <a:r>
              <a:rPr lang="en-GB" altLang="en-US" sz="2000" dirty="0"/>
              <a:t>Through incentives, penalties, and awareness campaigns, public policy can influence public behaviour, encouraging actions that benefit society, such as recycling, vaccination, or energy conservation.</a:t>
            </a:r>
          </a:p>
          <a:p>
            <a:r>
              <a:rPr lang="en-GB" altLang="en-US" sz="2000" dirty="0"/>
              <a:t>Help shape cultural and social norms by promoting certain values and behaviours that align with the broader goals of society.</a:t>
            </a:r>
          </a:p>
          <a:p>
            <a:pPr marL="0" indent="0">
              <a:buNone/>
            </a:pPr>
            <a:endParaRPr lang="en-GB" altLang="en-US" sz="2000" dirty="0"/>
          </a:p>
          <a:p>
            <a:pPr marL="0" indent="0">
              <a:buNone/>
            </a:pPr>
            <a:r>
              <a:rPr lang="en-GB" altLang="en-US" sz="2000" b="1" dirty="0"/>
              <a:t>6) Environmental Protection and Sustainability</a:t>
            </a:r>
          </a:p>
          <a:p>
            <a:r>
              <a:rPr lang="en-GB" altLang="en-US" sz="2000" dirty="0"/>
              <a:t>Manage and conserve natural resources, protecting the environment, and promoting sustainable practices.</a:t>
            </a:r>
          </a:p>
          <a:p>
            <a:r>
              <a:rPr lang="en-GB" altLang="en-US" sz="2000" dirty="0"/>
              <a:t>Reduce carbon emissions, promoting renewable energy, and addressing climate change are essential for long-term environmental sustainability.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Revision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6914" y="2133600"/>
            <a:ext cx="9457698" cy="37776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+mj-lt"/>
              <a:buAutoNum type="arabicParenR"/>
            </a:pPr>
            <a:r>
              <a:rPr lang="en-US" dirty="0"/>
              <a:t>What is the relationship or difference between policy and the following ?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Act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Bill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Strategy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Statute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Executive orders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Decrees/ordinances </a:t>
            </a:r>
          </a:p>
          <a:p>
            <a:pPr>
              <a:lnSpc>
                <a:spcPct val="150000"/>
              </a:lnSpc>
              <a:buAutoNum type="alphaLcParenR"/>
            </a:pPr>
            <a:r>
              <a:rPr lang="en-US" dirty="0"/>
              <a:t>Court holdings/Judicial opinions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581" y="624110"/>
            <a:ext cx="9508032" cy="1280890"/>
          </a:xfrm>
        </p:spPr>
        <p:txBody>
          <a:bodyPr/>
          <a:lstStyle/>
          <a:p>
            <a:r>
              <a:rPr lang="en-US" b="1" dirty="0"/>
              <a:t>Revision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4365" y="1703070"/>
            <a:ext cx="9600565" cy="4779645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700" dirty="0"/>
              <a:t>2</a:t>
            </a:r>
            <a:r>
              <a:rPr lang="en-GB" altLang="en-US" sz="1700" dirty="0"/>
              <a:t>) </a:t>
            </a:r>
            <a:r>
              <a:rPr lang="en-GB" altLang="en-US" sz="1700" dirty="0">
                <a:sym typeface="+mn-ea"/>
              </a:rPr>
              <a:t>Form a discussion group of not more than 5 members and select 5 Ugandan public policies from the same sector.</a:t>
            </a:r>
            <a:r>
              <a:rPr lang="en-US" sz="1700" dirty="0"/>
              <a:t>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1700" dirty="0"/>
              <a:t> a) Summarize the 5 public policies following an acceptable criteria.</a:t>
            </a:r>
            <a:r>
              <a:rPr lang="en-US" sz="1700" dirty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1700" dirty="0"/>
              <a:t>b) </a:t>
            </a:r>
            <a:r>
              <a:rPr lang="en-US" sz="1700" dirty="0"/>
              <a:t>Classify the public policies selected for your group into their types and give justification.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1700" dirty="0"/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1700" dirty="0"/>
              <a:t>3</a:t>
            </a:r>
            <a:r>
              <a:rPr lang="en-US" sz="1700" dirty="0"/>
              <a:t>) “Some argue that only collective</a:t>
            </a:r>
            <a:r>
              <a:rPr lang="en-GB" altLang="en-US" sz="1700" dirty="0"/>
              <a:t>/public/common </a:t>
            </a:r>
            <a:r>
              <a:rPr lang="en-US" sz="1700" dirty="0"/>
              <a:t> goods should be involved in public policy” Discuss the statement either in support or in disagreement.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1700" dirty="0"/>
              <a:t>4</a:t>
            </a:r>
            <a:r>
              <a:rPr lang="en-US" sz="1700" dirty="0"/>
              <a:t>) “Public policy making is a never-ending activity” Discuss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altLang="en-US" sz="1700" dirty="0">
                <a:sym typeface="+mn-ea"/>
              </a:rPr>
              <a:t>5) </a:t>
            </a:r>
            <a:r>
              <a:rPr lang="en-US" sz="1700" dirty="0">
                <a:sym typeface="+mn-ea"/>
              </a:rPr>
              <a:t>“It is argued that distributive policies are not real policies but decisions” Discuss the statement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Public Policy defined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5303" y="2424419"/>
            <a:ext cx="9449309" cy="3682766"/>
          </a:xfrm>
        </p:spPr>
        <p:txBody>
          <a:bodyPr>
            <a:normAutofit fontScale="80000"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PP is defined</a:t>
            </a:r>
            <a:r>
              <a:rPr lang="en-US" sz="2800" dirty="0"/>
              <a:t> as a relatively stable, purposive course of action</a:t>
            </a:r>
            <a:r>
              <a:rPr lang="en-GB" altLang="en-US" sz="2800" dirty="0"/>
              <a:t>, principles and rules </a:t>
            </a:r>
            <a:r>
              <a:rPr lang="en-US" sz="2800" dirty="0"/>
              <a:t>followed by an actor or set of actors in dealing with a public problem or matter of concern.</a:t>
            </a:r>
          </a:p>
          <a:p>
            <a:r>
              <a:rPr lang="en-GB" altLang="en-US" sz="2800" dirty="0"/>
              <a:t>PP is a</a:t>
            </a:r>
            <a:r>
              <a:rPr lang="en-US" sz="2800" dirty="0"/>
              <a:t> combination of basic decisions, commitments and action steps undertaken by those in government positions or authority.</a:t>
            </a:r>
          </a:p>
          <a:p>
            <a:r>
              <a:rPr lang="en-US" sz="2800" dirty="0">
                <a:sym typeface="+mn-ea"/>
              </a:rPr>
              <a:t>PP involves what governments actually do, not just what they intend to do or what officials say they are going to do. 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1351"/>
          </a:xfrm>
        </p:spPr>
        <p:txBody>
          <a:bodyPr/>
          <a:lstStyle/>
          <a:p>
            <a:r>
              <a:rPr lang="en-US" b="1" dirty="0"/>
              <a:t>Characteristics of Public Policies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3633" y="1426128"/>
            <a:ext cx="9882231" cy="5008227"/>
          </a:xfrm>
        </p:spPr>
        <p:txBody>
          <a:bodyPr>
            <a:normAutofit lnSpcReduction="10000"/>
          </a:bodyPr>
          <a:lstStyle/>
          <a:p>
            <a:r>
              <a:rPr lang="en-GB" altLang="en-US" b="1" dirty="0">
                <a:solidFill>
                  <a:srgbClr val="FF0000"/>
                </a:solidFill>
              </a:rPr>
              <a:t>Problem solving. </a:t>
            </a:r>
            <a:r>
              <a:rPr lang="en-US" dirty="0">
                <a:sym typeface="+mn-ea"/>
              </a:rPr>
              <a:t>It is </a:t>
            </a:r>
            <a:r>
              <a:rPr lang="en-GB" altLang="en-US" dirty="0">
                <a:sym typeface="+mn-ea"/>
              </a:rPr>
              <a:t>designed in response to </a:t>
            </a:r>
            <a:r>
              <a:rPr lang="en-US" dirty="0">
                <a:sym typeface="+mn-ea"/>
              </a:rPr>
              <a:t>public demand, issue or problem that requires a solution</a:t>
            </a:r>
            <a:r>
              <a:rPr lang="en-GB" altLang="en-US" dirty="0">
                <a:sym typeface="+mn-ea"/>
              </a:rPr>
              <a:t>. </a:t>
            </a:r>
            <a:endParaRPr lang="en-GB" altLang="en-US" b="1" dirty="0">
              <a:solidFill>
                <a:srgbClr val="FF0000"/>
              </a:solidFill>
            </a:endParaRPr>
          </a:p>
          <a:p>
            <a:r>
              <a:rPr lang="en-GB" altLang="en-US" b="1" dirty="0">
                <a:solidFill>
                  <a:srgbClr val="FF0000"/>
                </a:solidFill>
              </a:rPr>
              <a:t>Goal oriented</a:t>
            </a:r>
            <a:r>
              <a:rPr lang="en-GB" altLang="en-US" dirty="0"/>
              <a:t>. </a:t>
            </a:r>
            <a:r>
              <a:rPr lang="en-US" dirty="0"/>
              <a:t>It is </a:t>
            </a:r>
            <a:r>
              <a:rPr lang="en-GB" altLang="en-US" dirty="0"/>
              <a:t>designed</a:t>
            </a:r>
            <a:r>
              <a:rPr lang="en-GB" altLang="en-US" dirty="0">
                <a:sym typeface="+mn-ea"/>
              </a:rPr>
              <a:t> </a:t>
            </a:r>
            <a:r>
              <a:rPr lang="en-GB" altLang="en-US" dirty="0"/>
              <a:t>to</a:t>
            </a:r>
            <a:r>
              <a:rPr lang="en-US" dirty="0"/>
              <a:t> </a:t>
            </a:r>
            <a:r>
              <a:rPr lang="en-GB" altLang="en-US" dirty="0"/>
              <a:t>acheive specific</a:t>
            </a:r>
            <a:r>
              <a:rPr lang="en-US" dirty="0"/>
              <a:t> desired goal</a:t>
            </a:r>
            <a:r>
              <a:rPr lang="en-GB" altLang="en-US" dirty="0"/>
              <a:t>s</a:t>
            </a:r>
            <a:r>
              <a:rPr lang="en-US" dirty="0"/>
              <a:t> or </a:t>
            </a:r>
            <a:r>
              <a:rPr lang="en-GB" altLang="en-US" dirty="0"/>
              <a:t>objectives such as improving health, enhancing education.</a:t>
            </a:r>
          </a:p>
          <a:p>
            <a:r>
              <a:rPr lang="en-GB" altLang="en-US" b="1" dirty="0">
                <a:solidFill>
                  <a:srgbClr val="FF0000"/>
                </a:solidFill>
              </a:rPr>
              <a:t>Action oriented</a:t>
            </a:r>
            <a:r>
              <a:rPr lang="en-GB" altLang="en-US" dirty="0"/>
              <a:t>. consists of</a:t>
            </a:r>
            <a:r>
              <a:rPr lang="en-GB" altLang="en-US">
                <a:sym typeface="+mn-ea"/>
              </a:rPr>
              <a:t> specific actions, programs, and regulations to be implemented </a:t>
            </a:r>
            <a:r>
              <a:rPr lang="en-US" dirty="0"/>
              <a:t>over time</a:t>
            </a:r>
            <a:r>
              <a:rPr lang="en-GB" altLang="en-US" dirty="0"/>
              <a:t>.</a:t>
            </a:r>
          </a:p>
          <a:p>
            <a:r>
              <a:rPr lang="en-GB" altLang="en-US" dirty="0">
                <a:sym typeface="+mn-ea"/>
              </a:rPr>
              <a:t>P</a:t>
            </a:r>
            <a:r>
              <a:rPr lang="en-US" dirty="0">
                <a:sym typeface="+mn-ea"/>
              </a:rPr>
              <a:t>ublic policy </a:t>
            </a:r>
            <a:r>
              <a:rPr lang="en-GB" altLang="en-US" dirty="0">
                <a:sym typeface="+mn-ea"/>
              </a:rPr>
              <a:t>action </a:t>
            </a:r>
            <a:r>
              <a:rPr lang="en-US" dirty="0">
                <a:sym typeface="+mn-ea"/>
              </a:rPr>
              <a:t>may be either positive or negative. Some form of governmental action may deal with a problem on which action is demanded (positive), or governmental officials may decide to do nothing on some matter on which government involvement was sought (negative/inaction)</a:t>
            </a:r>
            <a:endParaRPr lang="en-US" dirty="0"/>
          </a:p>
          <a:p>
            <a:r>
              <a:rPr lang="en-GB" altLang="en-US" b="1" dirty="0">
                <a:solidFill>
                  <a:srgbClr val="FF0000"/>
                </a:solidFill>
              </a:rPr>
              <a:t>Government-centric</a:t>
            </a:r>
            <a:r>
              <a:rPr lang="en-GB" altLang="en-US" dirty="0"/>
              <a:t>. </a:t>
            </a:r>
            <a:r>
              <a:rPr lang="en-GB" altLang="en-US">
                <a:sym typeface="+mn-ea"/>
              </a:rPr>
              <a:t>Implementation is often carried out by government agencies and involves administrative processes.</a:t>
            </a:r>
          </a:p>
          <a:p>
            <a:r>
              <a:rPr lang="en-GB" altLang="en-US" b="1" dirty="0">
                <a:solidFill>
                  <a:srgbClr val="FF0000"/>
                </a:solidFill>
              </a:rPr>
              <a:t>Resource oriented</a:t>
            </a:r>
            <a:r>
              <a:rPr lang="en-GB" altLang="en-US" dirty="0"/>
              <a:t>. i</a:t>
            </a:r>
            <a:r>
              <a:rPr lang="en-US" dirty="0"/>
              <a:t>nvolves resource allocation based on projects and </a:t>
            </a:r>
            <a:r>
              <a:rPr lang="en-US" dirty="0" err="1"/>
              <a:t>programmes</a:t>
            </a:r>
            <a:r>
              <a:rPr lang="en-US" dirty="0"/>
              <a:t> designed to respond to the perceived public demands or problem.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/>
              <a:t>Characteristics.....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92705" y="1409700"/>
            <a:ext cx="8915400" cy="5075555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  <a:sym typeface="+mn-ea"/>
              </a:rPr>
              <a:t>Formal</a:t>
            </a:r>
            <a:r>
              <a:rPr lang="en-GB" altLang="en-US" b="1" dirty="0">
                <a:solidFill>
                  <a:srgbClr val="FF0000"/>
                </a:solidFill>
                <a:sym typeface="+mn-ea"/>
              </a:rPr>
              <a:t>/Legal</a:t>
            </a:r>
            <a:r>
              <a:rPr lang="en-US" b="1" dirty="0">
                <a:solidFill>
                  <a:srgbClr val="FF0000"/>
                </a:solidFill>
                <a:sym typeface="+mn-ea"/>
              </a:rPr>
              <a:t> Authority</a:t>
            </a:r>
            <a:r>
              <a:rPr lang="en-GB" altLang="en-US" b="1" dirty="0">
                <a:solidFill>
                  <a:srgbClr val="FF0000"/>
                </a:solidFill>
                <a:sym typeface="+mn-ea"/>
              </a:rPr>
              <a:t>. </a:t>
            </a:r>
            <a:r>
              <a:rPr lang="en-US" dirty="0">
                <a:sym typeface="+mn-ea"/>
              </a:rPr>
              <a:t> </a:t>
            </a:r>
            <a:r>
              <a:rPr lang="en-GB" altLang="en-US" dirty="0">
                <a:sym typeface="+mn-ea"/>
              </a:rPr>
              <a:t>PP</a:t>
            </a:r>
            <a:r>
              <a:rPr lang="en-US" dirty="0">
                <a:sym typeface="+mn-ea"/>
              </a:rPr>
              <a:t> is backed by legal authority, meaning it is enforceable by law and has the power of the state behind i</a:t>
            </a:r>
            <a:r>
              <a:rPr lang="en-GB" altLang="en-US" dirty="0">
                <a:sym typeface="+mn-ea"/>
              </a:rPr>
              <a:t>t.</a:t>
            </a:r>
            <a:endParaRPr lang="en-US" dirty="0"/>
          </a:p>
          <a:p>
            <a:r>
              <a:rPr lang="en-US" b="1">
                <a:solidFill>
                  <a:srgbClr val="FF0000"/>
                </a:solidFill>
              </a:rPr>
              <a:t>Public Interest</a:t>
            </a:r>
            <a:r>
              <a:rPr lang="en-GB" altLang="en-US">
                <a:solidFill>
                  <a:srgbClr val="FF0000"/>
                </a:solidFill>
              </a:rPr>
              <a:t>. </a:t>
            </a:r>
            <a:r>
              <a:rPr lang="en-US"/>
              <a:t>The primary focus of </a:t>
            </a:r>
            <a:r>
              <a:rPr lang="en-GB" altLang="en-US"/>
              <a:t>PP</a:t>
            </a:r>
            <a:r>
              <a:rPr lang="en-US"/>
              <a:t> is the well-being of the general public or specific groups within society.</a:t>
            </a:r>
            <a:r>
              <a:rPr lang="en-GB" altLang="en-US"/>
              <a:t> </a:t>
            </a:r>
            <a:r>
              <a:rPr lang="en-US"/>
              <a:t>It aims to serve the common good, balancing competing interests and addressing societal needs.</a:t>
            </a:r>
          </a:p>
          <a:p>
            <a:r>
              <a:rPr lang="en-GB" altLang="en-US" b="1">
                <a:solidFill>
                  <a:srgbClr val="FF0000"/>
                </a:solidFill>
              </a:rPr>
              <a:t>Deverse stakeholders. </a:t>
            </a:r>
            <a:r>
              <a:rPr lang="en-GB" altLang="en-US"/>
              <a:t>its development and implementaiion involve a wide range of stakeholders including government officials, interest groups, experts, media, and the public.  Public input and participation is often encouraged.</a:t>
            </a:r>
          </a:p>
          <a:p>
            <a:r>
              <a:rPr lang="en-GB" altLang="en-US" b="1">
                <a:solidFill>
                  <a:srgbClr val="FF0000"/>
                </a:solidFill>
              </a:rPr>
              <a:t>Politically influenced</a:t>
            </a:r>
            <a:r>
              <a:rPr lang="en-GB" altLang="en-US"/>
              <a:t>. The development and implementation of public policy are deeply influenced by political ideologies, party politics, and power dynamics. </a:t>
            </a:r>
          </a:p>
          <a:p>
            <a:r>
              <a:rPr lang="en-GB" altLang="en-US" b="1">
                <a:solidFill>
                  <a:srgbClr val="FF0000"/>
                </a:solidFill>
              </a:rPr>
              <a:t>Public scrutiny</a:t>
            </a:r>
            <a:r>
              <a:rPr lang="en-GB" altLang="en-US"/>
              <a:t>. Public policies are often the subject of public debate, lobbying, and negotiation.</a:t>
            </a:r>
          </a:p>
          <a:p>
            <a:r>
              <a:rPr lang="en-GB" altLang="en-US" b="1">
                <a:solidFill>
                  <a:srgbClr val="FF0000"/>
                </a:solidFill>
              </a:rPr>
              <a:t>Monitoring and Assessment.</a:t>
            </a:r>
            <a:r>
              <a:rPr lang="en-GB" altLang="en-US"/>
              <a:t> Public policies are subject to evaluation to assess their effectiveness and impact.</a:t>
            </a:r>
          </a:p>
          <a:p>
            <a:endParaRPr lang="en-GB" altLang="en-US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705" y="624205"/>
            <a:ext cx="8911590" cy="1044575"/>
          </a:xfrm>
        </p:spPr>
        <p:txBody>
          <a:bodyPr/>
          <a:lstStyle/>
          <a:p>
            <a:r>
              <a:rPr lang="en-GB" altLang="en-US" b="1">
                <a:solidFill>
                  <a:schemeClr val="tx1"/>
                </a:solidFill>
              </a:rPr>
              <a:t>Characteristics....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83979" y="1339850"/>
            <a:ext cx="9477441" cy="5368378"/>
          </a:xfrm>
        </p:spPr>
        <p:txBody>
          <a:bodyPr>
            <a:noAutofit/>
          </a:bodyPr>
          <a:lstStyle/>
          <a:p>
            <a:r>
              <a:rPr lang="en-GB" altLang="en-US" sz="2000" b="1" dirty="0">
                <a:solidFill>
                  <a:srgbClr val="FF0000"/>
                </a:solidFill>
                <a:sym typeface="+mn-ea"/>
              </a:rPr>
              <a:t>Accountability. </a:t>
            </a:r>
            <a:r>
              <a:rPr lang="en-GB" altLang="en-US" sz="2000" dirty="0">
                <a:sym typeface="+mn-ea"/>
              </a:rPr>
              <a:t>Policymakers and implementing agencies are held accountable for the success or failure of policies.</a:t>
            </a:r>
          </a:p>
          <a:p>
            <a:r>
              <a:rPr lang="en-GB" altLang="en-US" sz="2000" b="1" dirty="0">
                <a:solidFill>
                  <a:srgbClr val="FF0000"/>
                </a:solidFill>
                <a:sym typeface="+mn-ea"/>
              </a:rPr>
              <a:t>Legitimacy.</a:t>
            </a:r>
            <a:r>
              <a:rPr lang="en-GB" altLang="en-US" sz="2000" dirty="0">
                <a:sym typeface="+mn-ea"/>
              </a:rPr>
              <a:t> PP must be seen as legitimate by the public and other stakeholders, meaning they should align with legal standards and societal values.</a:t>
            </a:r>
            <a:endParaRPr lang="en-GB" altLang="en-US" sz="2000" dirty="0"/>
          </a:p>
          <a:p>
            <a:r>
              <a:rPr lang="en-GB" altLang="en-US" sz="2000" b="1" dirty="0">
                <a:solidFill>
                  <a:srgbClr val="FF0000"/>
                </a:solidFill>
                <a:sym typeface="+mn-ea"/>
              </a:rPr>
              <a:t>Transparency:</a:t>
            </a:r>
            <a:r>
              <a:rPr lang="en-GB" altLang="en-US" sz="2000" dirty="0">
                <a:sym typeface="+mn-ea"/>
              </a:rPr>
              <a:t> The process of making and implementing policy should be transparent to ensure public trust.</a:t>
            </a:r>
            <a:endParaRPr lang="en-GB" altLang="en-US" sz="2000" dirty="0"/>
          </a:p>
          <a:p>
            <a:r>
              <a:rPr lang="en-US" sz="2000" b="1" dirty="0">
                <a:solidFill>
                  <a:srgbClr val="FF0000"/>
                </a:solidFill>
              </a:rPr>
              <a:t>Dynamic</a:t>
            </a:r>
            <a:r>
              <a:rPr lang="en-GB" altLang="en-US" sz="2000" b="1" dirty="0">
                <a:solidFill>
                  <a:srgbClr val="FF0000"/>
                </a:solidFill>
              </a:rPr>
              <a:t>.</a:t>
            </a:r>
            <a:r>
              <a:rPr lang="en-GB" altLang="en-US" sz="2000" dirty="0"/>
              <a:t> </a:t>
            </a:r>
            <a:r>
              <a:rPr lang="en-US" sz="2000" dirty="0"/>
              <a:t>Public policy is not static; it evolves over time as new information emerges, societal values shift, and circumstances change.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Multidisciplinary</a:t>
            </a:r>
            <a:r>
              <a:rPr lang="en-GB" altLang="en-US" sz="2000" dirty="0"/>
              <a:t>. </a:t>
            </a:r>
            <a:r>
              <a:rPr lang="en-US" sz="2000" dirty="0"/>
              <a:t>Public policy intersects with various disciplines, including economics, sociology, law, political science, and environmental science.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Complex:</a:t>
            </a:r>
            <a:r>
              <a:rPr lang="en-US" sz="2000" dirty="0"/>
              <a:t> Policies often address complex issues that require input from multiple fields of expertise.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Qualities of a Good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9517" y="1308537"/>
            <a:ext cx="9455095" cy="503708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GB" altLang="en-US" sz="2000" b="1" dirty="0"/>
              <a:t>Clear </a:t>
            </a:r>
            <a:r>
              <a:rPr lang="en-US" sz="2000" b="1" dirty="0"/>
              <a:t>and underst</a:t>
            </a:r>
            <a:r>
              <a:rPr lang="en-GB" altLang="en-US" sz="2000" b="1" dirty="0"/>
              <a:t>andable</a:t>
            </a:r>
            <a:r>
              <a:rPr lang="en-US" sz="2000" dirty="0"/>
              <a:t> by all who are affected</a:t>
            </a:r>
            <a:r>
              <a:rPr lang="en-GB" altLang="en-US" sz="2000" dirty="0"/>
              <a:t>. </a:t>
            </a:r>
            <a:r>
              <a:rPr lang="en-US" sz="20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Stable</a:t>
            </a:r>
            <a:r>
              <a:rPr lang="en-GB" altLang="en-US" sz="2000" b="1" dirty="0"/>
              <a:t>, coherent</a:t>
            </a:r>
            <a:r>
              <a:rPr lang="en-US" sz="2000" b="1" dirty="0"/>
              <a:t> and consistent</a:t>
            </a:r>
            <a:r>
              <a:rPr lang="en-US" sz="2000" dirty="0"/>
              <a:t> with the entire political system,</a:t>
            </a:r>
            <a:r>
              <a:rPr lang="en-US" sz="2000" dirty="0">
                <a:sym typeface="+mn-ea"/>
              </a:rPr>
              <a:t>values and goals</a:t>
            </a:r>
            <a:r>
              <a:rPr lang="en-GB" altLang="en-US" sz="2000" dirty="0">
                <a:sym typeface="+mn-ea"/>
              </a:rPr>
              <a:t>,</a:t>
            </a:r>
            <a:r>
              <a:rPr lang="en-GB" altLang="en-US" sz="2000" dirty="0"/>
              <a:t> and aligned to the</a:t>
            </a:r>
            <a:r>
              <a:rPr lang="en-US" sz="2000" dirty="0"/>
              <a:t> </a:t>
            </a:r>
            <a:r>
              <a:rPr lang="en-GB" altLang="en-US" sz="2000" dirty="0"/>
              <a:t>existing policies.</a:t>
            </a:r>
            <a:r>
              <a:rPr lang="en-US" sz="2000" dirty="0"/>
              <a:t> </a:t>
            </a:r>
          </a:p>
          <a:p>
            <a:pPr>
              <a:lnSpc>
                <a:spcPct val="150000"/>
              </a:lnSpc>
            </a:pPr>
            <a:r>
              <a:rPr lang="en-US" sz="2000" b="1" dirty="0"/>
              <a:t>Sincere and realistic</a:t>
            </a:r>
            <a:r>
              <a:rPr lang="en-GB" altLang="en-US" sz="2000" b="1" dirty="0"/>
              <a:t> - </a:t>
            </a:r>
            <a:r>
              <a:rPr lang="en-GB" altLang="en-US" sz="2000" dirty="0"/>
              <a:t>capable of being implemented within the available resources including time, money, personnel and technology.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Inclusive, fair and equitable</a:t>
            </a:r>
            <a:r>
              <a:rPr lang="en-GB" altLang="en-US" sz="2000" dirty="0"/>
              <a:t> - benefits all segments of society, caters for vulnerable groups. </a:t>
            </a:r>
            <a:r>
              <a:rPr lang="en-US" sz="2000" dirty="0"/>
              <a:t> </a:t>
            </a:r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Evidence based</a:t>
            </a:r>
            <a:r>
              <a:rPr lang="en-GB" altLang="en-US" sz="2000" dirty="0"/>
              <a:t> - developed based on research, lessons and best practices from previous policy experiences. Public policy actions and decisons are made based on facts and not assumptions.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F</a:t>
            </a:r>
            <a:r>
              <a:rPr lang="en-US" sz="2000" b="1" dirty="0"/>
              <a:t>uturistic and outcome-oriented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Qualities</a:t>
            </a:r>
            <a:r>
              <a:rPr lang="en-GB" altLang="en-US" b="1" dirty="0"/>
              <a:t>....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0103" y="1450428"/>
            <a:ext cx="9494192" cy="4966137"/>
          </a:xfrm>
        </p:spPr>
        <p:txBody>
          <a:bodyPr>
            <a:normAutofit fontScale="87500" lnSpcReduction="10000"/>
          </a:bodyPr>
          <a:lstStyle/>
          <a:p>
            <a:pPr>
              <a:lnSpc>
                <a:spcPct val="150000"/>
              </a:lnSpc>
            </a:pPr>
            <a:r>
              <a:rPr lang="en-GB" altLang="en-US" sz="2000" b="1" dirty="0"/>
              <a:t>Flexible and adaptable - </a:t>
            </a:r>
            <a:r>
              <a:rPr lang="en-GB" altLang="en-US" sz="2000" dirty="0"/>
              <a:t>has provision for periodic review</a:t>
            </a:r>
            <a:r>
              <a:rPr lang="en-GB" altLang="en-US" sz="2000" b="1" dirty="0"/>
              <a:t> </a:t>
            </a:r>
            <a:r>
              <a:rPr lang="en-GB" altLang="en-US" sz="2000" dirty="0"/>
              <a:t>in order to adapt to changes.</a:t>
            </a:r>
            <a:endParaRPr lang="en-GB" altLang="en-US" sz="2000" b="1" dirty="0"/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Implementable - </a:t>
            </a:r>
            <a:r>
              <a:rPr lang="en-GB" altLang="en-US" sz="2000" dirty="0"/>
              <a:t>has supportive structures, clear guidelines, roles and responsibilities.</a:t>
            </a:r>
            <a:endParaRPr lang="en-GB" altLang="en-US" sz="2000" b="1" dirty="0"/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Accountable - </a:t>
            </a:r>
            <a:r>
              <a:rPr lang="en-GB" altLang="en-US" sz="2000" dirty="0"/>
              <a:t>has a clear system to monitor and report on the implementation.</a:t>
            </a:r>
            <a:endParaRPr lang="en-GB" altLang="en-US" sz="2000" b="1" dirty="0"/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Sustainable – </a:t>
            </a:r>
            <a:r>
              <a:rPr lang="en-GB" altLang="en-US" sz="2000" dirty="0"/>
              <a:t>has</a:t>
            </a:r>
            <a:r>
              <a:rPr lang="en-GB" altLang="en-US" sz="2000" b="1" dirty="0"/>
              <a:t> </a:t>
            </a:r>
            <a:r>
              <a:rPr lang="en-GB" altLang="en-US" sz="2000" dirty="0"/>
              <a:t>long term relevancy and applicability.</a:t>
            </a:r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Politically and socially acceptable- </a:t>
            </a:r>
            <a:r>
              <a:rPr lang="en-GB" altLang="en-US" sz="2000" dirty="0"/>
              <a:t>has broad support from key stakeholders, and respects the cultural, and social values of the community it affects.</a:t>
            </a:r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Legally compliant. </a:t>
            </a:r>
            <a:r>
              <a:rPr lang="en-GB" altLang="en-US" sz="2000" dirty="0"/>
              <a:t>It complies with existing laws and regulations. </a:t>
            </a:r>
          </a:p>
          <a:p>
            <a:pPr>
              <a:lnSpc>
                <a:spcPct val="150000"/>
              </a:lnSpc>
            </a:pPr>
            <a:r>
              <a:rPr lang="en-GB" altLang="en-US" sz="2000" b="1" dirty="0"/>
              <a:t>Ethical- </a:t>
            </a:r>
            <a:r>
              <a:rPr lang="en-GB" altLang="en-US" sz="2000" dirty="0"/>
              <a:t>complies with ethical standards, morals and societal values.</a:t>
            </a:r>
            <a:endParaRPr lang="en-GB" altLang="en-US" sz="2000" b="1" dirty="0"/>
          </a:p>
          <a:p>
            <a:pPr>
              <a:lnSpc>
                <a:spcPct val="150000"/>
              </a:lnSpc>
            </a:pPr>
            <a:endParaRPr lang="en-GB" altLang="en-US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Sources of Public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9527" y="1478280"/>
            <a:ext cx="9315085" cy="4872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Public policies can emerge from various sources including: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1) Government Institutions: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Executive Arm:</a:t>
            </a:r>
            <a:r>
              <a:rPr lang="en-US" dirty="0"/>
              <a:t> Policies often originate from the executive arm of government, where ministries, departments and agencies develop and implement strategies to address specific issues.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Legislative Arm:</a:t>
            </a:r>
            <a:r>
              <a:rPr lang="en-US" dirty="0"/>
              <a:t> Laws passed by legislative bodies shape public policies. Legislators propose, debate, and pass bills that become laws and guide government action.</a:t>
            </a:r>
          </a:p>
          <a:p>
            <a:pPr>
              <a:lnSpc>
                <a:spcPct val="150000"/>
              </a:lnSpc>
            </a:pPr>
            <a:r>
              <a:rPr lang="en-US" b="1" dirty="0"/>
              <a:t>Judicial Arm:</a:t>
            </a:r>
            <a:r>
              <a:rPr lang="en-US" dirty="0"/>
              <a:t> Court decisions and judicial reviews can influence and shape public policies by interpreting policies, decisions, laws and the constitution.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74</TotalTime>
  <Words>2637</Words>
  <Application>Microsoft Office PowerPoint</Application>
  <PresentationFormat>Widescreen</PresentationFormat>
  <Paragraphs>213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Century Gothic</vt:lpstr>
      <vt:lpstr>Wingdings</vt:lpstr>
      <vt:lpstr>Wingdings 3</vt:lpstr>
      <vt:lpstr>Wisp</vt:lpstr>
      <vt:lpstr>Introduction to Public Policy</vt:lpstr>
      <vt:lpstr>Overview</vt:lpstr>
      <vt:lpstr>Public Policy defined</vt:lpstr>
      <vt:lpstr>Characteristics of Public Policies</vt:lpstr>
      <vt:lpstr>Characteristics.....</vt:lpstr>
      <vt:lpstr>Characteristics....</vt:lpstr>
      <vt:lpstr>Qualities of a Good Policy</vt:lpstr>
      <vt:lpstr>Qualities....</vt:lpstr>
      <vt:lpstr>Sources of Public Policy</vt:lpstr>
      <vt:lpstr>Sources Cont’d </vt:lpstr>
      <vt:lpstr>Sources Cont’d </vt:lpstr>
      <vt:lpstr>Actors in Public Policy</vt:lpstr>
      <vt:lpstr>Types or Forms of Public policies</vt:lpstr>
      <vt:lpstr>Types Cont’d</vt:lpstr>
      <vt:lpstr>Types Cont’d</vt:lpstr>
      <vt:lpstr>Types Cont’d</vt:lpstr>
      <vt:lpstr>Types Cont’d</vt:lpstr>
      <vt:lpstr>Classifications of PP</vt:lpstr>
      <vt:lpstr>The Role of Public Policy</vt:lpstr>
      <vt:lpstr>The Role of PP....</vt:lpstr>
      <vt:lpstr>The Role of PP....</vt:lpstr>
      <vt:lpstr>The Role of PP....</vt:lpstr>
      <vt:lpstr>Revision Questions</vt:lpstr>
      <vt:lpstr>Revision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Policy Analysis</dc:title>
  <dc:creator>Dr. A K Nabatanzi-Muyimba</dc:creator>
  <cp:lastModifiedBy>hp</cp:lastModifiedBy>
  <cp:revision>447</cp:revision>
  <dcterms:created xsi:type="dcterms:W3CDTF">2023-11-16T10:50:00Z</dcterms:created>
  <dcterms:modified xsi:type="dcterms:W3CDTF">2025-08-16T06:49:36Z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96A527007D0D4B619263CD2A48D03F01_12</vt:lpwstr>
  </property>
  <property fmtid="{D5CDD505-2E9C-101B-9397-08002B2CF9AE}" pid="3" name="KSOProductBuildVer">
    <vt:lpwstr>1033-12.2.0.18911</vt:lpwstr>
  </property>
</Properties>
</file>