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93"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81" r:id="rId23"/>
    <p:sldId id="279" r:id="rId24"/>
    <p:sldId id="297" r:id="rId25"/>
    <p:sldId id="294" r:id="rId26"/>
    <p:sldId id="295" r:id="rId27"/>
    <p:sldId id="296" r:id="rId28"/>
    <p:sldId id="298" r:id="rId29"/>
    <p:sldId id="289" r:id="rId30"/>
    <p:sldId id="299" r:id="rId31"/>
    <p:sldId id="300" r:id="rId32"/>
    <p:sldId id="302" r:id="rId33"/>
    <p:sldId id="303" r:id="rId34"/>
    <p:sldId id="304" r:id="rId35"/>
    <p:sldId id="305" r:id="rId36"/>
    <p:sldId id="306" r:id="rId37"/>
    <p:sldId id="307" r:id="rId38"/>
    <p:sldId id="301" r:id="rId39"/>
    <p:sldId id="282" r:id="rId40"/>
    <p:sldId id="2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5DFE44E-FB6D-4AEF-BC13-F7E6769F1C1F}" type="datetimeFigureOut">
              <a:rPr lang="en-US" smtClean="0"/>
              <a:t>8/15/2019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45D00DA-8866-438D-9840-EC0F02294A1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DFE44E-FB6D-4AEF-BC13-F7E6769F1C1F}" type="datetimeFigureOut">
              <a:rPr lang="en-US" smtClean="0"/>
              <a:t>8/15/2019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5D00DA-8866-438D-9840-EC0F02294A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DFE44E-FB6D-4AEF-BC13-F7E6769F1C1F}" type="datetimeFigureOut">
              <a:rPr lang="en-US" smtClean="0"/>
              <a:t>8/15/2019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5D00DA-8866-438D-9840-EC0F02294A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DFE44E-FB6D-4AEF-BC13-F7E6769F1C1F}" type="datetimeFigureOut">
              <a:rPr lang="en-US" smtClean="0"/>
              <a:t>8/15/2019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5D00DA-8866-438D-9840-EC0F02294A12}"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5DFE44E-FB6D-4AEF-BC13-F7E6769F1C1F}" type="datetimeFigureOut">
              <a:rPr lang="en-US" smtClean="0"/>
              <a:t>8/15/2019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5D00DA-8866-438D-9840-EC0F02294A1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DFE44E-FB6D-4AEF-BC13-F7E6769F1C1F}" type="datetimeFigureOut">
              <a:rPr lang="en-US" smtClean="0"/>
              <a:t>8/15/2019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5D00DA-8866-438D-9840-EC0F02294A12}"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5DFE44E-FB6D-4AEF-BC13-F7E6769F1C1F}" type="datetimeFigureOut">
              <a:rPr lang="en-US" smtClean="0"/>
              <a:t>8/15/2019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5D00DA-8866-438D-9840-EC0F02294A1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5DFE44E-FB6D-4AEF-BC13-F7E6769F1C1F}" type="datetimeFigureOut">
              <a:rPr lang="en-US" smtClean="0"/>
              <a:t>8/15/2019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45D00DA-8866-438D-9840-EC0F02294A12}"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5DFE44E-FB6D-4AEF-BC13-F7E6769F1C1F}" type="datetimeFigureOut">
              <a:rPr lang="en-US" smtClean="0"/>
              <a:t>8/15/2019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45D00DA-8866-438D-9840-EC0F02294A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5DFE44E-FB6D-4AEF-BC13-F7E6769F1C1F}" type="datetimeFigureOut">
              <a:rPr lang="en-US" smtClean="0"/>
              <a:t>8/15/2019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5D00DA-8866-438D-9840-EC0F02294A1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5DFE44E-FB6D-4AEF-BC13-F7E6769F1C1F}" type="datetimeFigureOut">
              <a:rPr lang="en-US" smtClean="0"/>
              <a:t>8/15/2019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45D00DA-8866-438D-9840-EC0F02294A1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5DFE44E-FB6D-4AEF-BC13-F7E6769F1C1F}" type="datetimeFigureOut">
              <a:rPr lang="en-US" smtClean="0"/>
              <a:t>8/15/2019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45D00DA-8866-438D-9840-EC0F02294A1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829761"/>
          </a:xfrm>
        </p:spPr>
        <p:txBody>
          <a:bodyPr>
            <a:normAutofit/>
          </a:bodyPr>
          <a:lstStyle/>
          <a:p>
            <a:pPr algn="ctr"/>
            <a:r>
              <a:rPr lang="en-US" sz="2400" dirty="0"/>
              <a:t>MAKERERE UNIVERSITY</a:t>
            </a:r>
            <a:br>
              <a:rPr lang="en-US" sz="2400" dirty="0"/>
            </a:br>
            <a:r>
              <a:rPr lang="en-US" sz="2400" dirty="0"/>
              <a:t>MAKERERE UNIVERSITY BUSINESS SCHOOL</a:t>
            </a:r>
            <a:br>
              <a:rPr lang="en-US" sz="2400" dirty="0"/>
            </a:br>
            <a:r>
              <a:rPr lang="en-US" sz="2400" dirty="0"/>
              <a:t>FACULTY OF COMPUTING AND INFORMATICS</a:t>
            </a:r>
            <a:br>
              <a:rPr lang="en-US" sz="2400" dirty="0"/>
            </a:br>
            <a:r>
              <a:rPr lang="en-US" sz="2400" dirty="0"/>
              <a:t>DEPARTMENT OF APPLIED COMPUTING AND </a:t>
            </a:r>
            <a:r>
              <a:rPr lang="en-US" sz="2400" dirty="0" smtClean="0"/>
              <a:t>IT</a:t>
            </a:r>
            <a:endParaRPr lang="en-US" sz="2400" dirty="0"/>
          </a:p>
        </p:txBody>
      </p:sp>
      <p:sp>
        <p:nvSpPr>
          <p:cNvPr id="3" name="Subtitle 2"/>
          <p:cNvSpPr>
            <a:spLocks noGrp="1"/>
          </p:cNvSpPr>
          <p:nvPr>
            <p:ph type="subTitle" idx="1"/>
          </p:nvPr>
        </p:nvSpPr>
        <p:spPr>
          <a:xfrm>
            <a:off x="728797" y="3048000"/>
            <a:ext cx="8073935" cy="914400"/>
          </a:xfrm>
        </p:spPr>
        <p:txBody>
          <a:bodyPr>
            <a:normAutofit fontScale="32500" lnSpcReduction="20000"/>
          </a:bodyPr>
          <a:lstStyle/>
          <a:p>
            <a:pPr algn="ctr">
              <a:lnSpc>
                <a:spcPct val="120000"/>
              </a:lnSpc>
              <a:spcBef>
                <a:spcPts val="0"/>
              </a:spcBef>
            </a:pPr>
            <a:r>
              <a:rPr lang="en-US" sz="5500" b="1" dirty="0" smtClean="0">
                <a:effectLst>
                  <a:outerShdw blurRad="31750" dist="25400" dir="5400000" algn="tl" rotWithShape="0">
                    <a:srgbClr val="000000">
                      <a:alpha val="25000"/>
                    </a:srgbClr>
                  </a:outerShdw>
                </a:effectLst>
                <a:latin typeface="+mj-lt"/>
                <a:ea typeface="+mj-ea"/>
                <a:cs typeface="+mj-cs"/>
              </a:rPr>
              <a:t>BACHELOR OF BUSINESS ADMINISTRATION YEAR ONE (BUC 1213)</a:t>
            </a:r>
          </a:p>
          <a:p>
            <a:pPr algn="ctr">
              <a:lnSpc>
                <a:spcPct val="120000"/>
              </a:lnSpc>
              <a:spcBef>
                <a:spcPts val="0"/>
              </a:spcBef>
            </a:pPr>
            <a:r>
              <a:rPr lang="en-US" sz="5500" b="1" dirty="0" smtClean="0">
                <a:effectLst>
                  <a:outerShdw blurRad="31750" dist="25400" dir="5400000" algn="tl" rotWithShape="0">
                    <a:srgbClr val="000000">
                      <a:alpha val="25000"/>
                    </a:srgbClr>
                  </a:outerShdw>
                </a:effectLst>
                <a:latin typeface="+mj-lt"/>
                <a:ea typeface="+mj-ea"/>
                <a:cs typeface="+mj-cs"/>
              </a:rPr>
              <a:t>SEMESTER: ONE, ACADEMIC YEAR: 2018/19.</a:t>
            </a:r>
          </a:p>
          <a:p>
            <a:pPr algn="ctr">
              <a:lnSpc>
                <a:spcPct val="120000"/>
              </a:lnSpc>
              <a:spcBef>
                <a:spcPts val="0"/>
              </a:spcBef>
            </a:pPr>
            <a:r>
              <a:rPr lang="en-US" sz="5500" b="1" dirty="0" smtClean="0">
                <a:effectLst>
                  <a:outerShdw blurRad="31750" dist="25400" dir="5400000" algn="tl" rotWithShape="0">
                    <a:srgbClr val="000000">
                      <a:alpha val="25000"/>
                    </a:srgbClr>
                  </a:outerShdw>
                </a:effectLst>
                <a:latin typeface="+mj-lt"/>
                <a:ea typeface="+mj-ea"/>
                <a:cs typeface="+mj-cs"/>
              </a:rPr>
              <a:t>INFORMATION COMMUNICATION TECHNOLOGY I *PR</a:t>
            </a:r>
          </a:p>
          <a:p>
            <a:pPr algn="ctr">
              <a:lnSpc>
                <a:spcPct val="120000"/>
              </a:lnSpc>
              <a:spcBef>
                <a:spcPts val="0"/>
              </a:spcBef>
            </a:pPr>
            <a:endParaRPr lang="en-US" sz="3300" b="1" dirty="0">
              <a:effectLst>
                <a:outerShdw blurRad="31750" dist="25400" dir="5400000" algn="tl" rotWithShape="0">
                  <a:srgbClr val="000000">
                    <a:alpha val="25000"/>
                  </a:srgbClr>
                </a:outerShdw>
              </a:effectLst>
              <a:latin typeface="+mj-lt"/>
              <a:ea typeface="+mj-ea"/>
              <a:cs typeface="+mj-cs"/>
            </a:endParaRPr>
          </a:p>
          <a:p>
            <a:pPr algn="ctr"/>
            <a:endParaRPr lang="en-US" sz="2000" dirty="0"/>
          </a:p>
          <a:p>
            <a:endParaRPr lang="en-US" dirty="0"/>
          </a:p>
        </p:txBody>
      </p:sp>
      <p:sp>
        <p:nvSpPr>
          <p:cNvPr id="5" name="Subtitle 2"/>
          <p:cNvSpPr txBox="1">
            <a:spLocks/>
          </p:cNvSpPr>
          <p:nvPr/>
        </p:nvSpPr>
        <p:spPr>
          <a:xfrm>
            <a:off x="261257" y="6172200"/>
            <a:ext cx="8756469" cy="419100"/>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lnSpc>
                <a:spcPct val="120000"/>
              </a:lnSpc>
              <a:spcBef>
                <a:spcPts val="0"/>
              </a:spcBef>
            </a:pPr>
            <a:r>
              <a:rPr lang="en-GB" sz="1600" b="1" dirty="0" smtClean="0"/>
              <a:t>Lecturers: </a:t>
            </a:r>
            <a:r>
              <a:rPr lang="en-GB" sz="1600" dirty="0" err="1" smtClean="0"/>
              <a:t>Ms.</a:t>
            </a:r>
            <a:r>
              <a:rPr lang="en-GB" sz="1600" dirty="0" smtClean="0"/>
              <a:t> </a:t>
            </a:r>
            <a:r>
              <a:rPr lang="en-GB" sz="1600" dirty="0" err="1" smtClean="0"/>
              <a:t>Nakalema</a:t>
            </a:r>
            <a:r>
              <a:rPr lang="en-GB" sz="1600" dirty="0" smtClean="0"/>
              <a:t> S, </a:t>
            </a:r>
            <a:r>
              <a:rPr lang="en-GB" sz="1600" dirty="0" err="1" smtClean="0"/>
              <a:t>Mr.</a:t>
            </a:r>
            <a:r>
              <a:rPr lang="en-GB" sz="1600" dirty="0" smtClean="0"/>
              <a:t> </a:t>
            </a:r>
            <a:r>
              <a:rPr lang="en-GB" sz="1600" dirty="0" err="1" smtClean="0"/>
              <a:t>Olupot</a:t>
            </a:r>
            <a:r>
              <a:rPr lang="en-GB" sz="1600" dirty="0" smtClean="0"/>
              <a:t> C, </a:t>
            </a:r>
            <a:r>
              <a:rPr lang="en-GB" sz="1600" dirty="0" err="1" smtClean="0"/>
              <a:t>Ms.</a:t>
            </a:r>
            <a:r>
              <a:rPr lang="en-GB" sz="1600" dirty="0" smtClean="0"/>
              <a:t> </a:t>
            </a:r>
            <a:r>
              <a:rPr lang="en-GB" sz="1600" dirty="0" err="1" smtClean="0"/>
              <a:t>Nakawooya</a:t>
            </a:r>
            <a:r>
              <a:rPr lang="en-GB" sz="1600" dirty="0" smtClean="0"/>
              <a:t> F, </a:t>
            </a:r>
            <a:r>
              <a:rPr lang="en-GB" sz="1600" dirty="0" err="1" smtClean="0"/>
              <a:t>Ms.</a:t>
            </a:r>
            <a:r>
              <a:rPr lang="en-GB" sz="1600" dirty="0" smtClean="0"/>
              <a:t> </a:t>
            </a:r>
            <a:r>
              <a:rPr lang="en-GB" sz="1600" dirty="0" err="1" smtClean="0"/>
              <a:t>Nansamba</a:t>
            </a:r>
            <a:r>
              <a:rPr lang="en-GB" sz="1600" dirty="0" smtClean="0"/>
              <a:t> C.</a:t>
            </a:r>
            <a:endParaRPr lang="en-US" sz="3300" b="1" dirty="0" smtClean="0">
              <a:effectLst>
                <a:outerShdw blurRad="31750" dist="25400" dir="5400000" algn="tl" rotWithShape="0">
                  <a:srgbClr val="000000">
                    <a:alpha val="25000"/>
                  </a:srgbClr>
                </a:outerShdw>
              </a:effectLst>
              <a:latin typeface="+mj-lt"/>
              <a:ea typeface="+mj-ea"/>
              <a:cs typeface="+mj-cs"/>
            </a:endParaRPr>
          </a:p>
          <a:p>
            <a:pPr algn="ctr"/>
            <a:endParaRPr lang="en-US" sz="2000" dirty="0" smtClean="0"/>
          </a:p>
          <a:p>
            <a:endParaRPr lang="en-US" dirty="0"/>
          </a:p>
        </p:txBody>
      </p:sp>
    </p:spTree>
    <p:extLst>
      <p:ext uri="{BB962C8B-B14F-4D97-AF65-F5344CB8AC3E}">
        <p14:creationId xmlns:p14="http://schemas.microsoft.com/office/powerpoint/2010/main" val="178532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defRPr/>
            </a:pPr>
            <a:r>
              <a:rPr lang="en-US" sz="8000" dirty="0" smtClean="0">
                <a:effectLst>
                  <a:outerShdw blurRad="38100" dist="38100" dir="2700000" algn="tl">
                    <a:srgbClr val="000000">
                      <a:alpha val="43137"/>
                    </a:srgbClr>
                  </a:outerShdw>
                </a:effectLst>
              </a:rPr>
              <a:t>Intelligent</a:t>
            </a:r>
          </a:p>
          <a:p>
            <a:pPr marL="514350" indent="-514350">
              <a:buFont typeface="+mj-lt"/>
              <a:buAutoNum type="arabicPeriod"/>
              <a:defRPr/>
            </a:pPr>
            <a:r>
              <a:rPr lang="en-US" sz="8000" b="1" dirty="0">
                <a:effectLst>
                  <a:outerShdw blurRad="38100" dist="38100" dir="2700000" algn="tl">
                    <a:srgbClr val="000000">
                      <a:alpha val="43137"/>
                    </a:srgbClr>
                  </a:outerShdw>
                </a:effectLst>
              </a:rPr>
              <a:t>Digital</a:t>
            </a:r>
          </a:p>
          <a:p>
            <a:pPr marL="514350" indent="-514350">
              <a:buFont typeface="+mj-lt"/>
              <a:buAutoNum type="arabicPeriod"/>
              <a:defRPr/>
            </a:pPr>
            <a:r>
              <a:rPr lang="en-US" sz="8000" dirty="0" smtClean="0"/>
              <a:t>Mesh</a:t>
            </a:r>
            <a:endParaRPr lang="en-US" sz="8000" dirty="0"/>
          </a:p>
        </p:txBody>
      </p:sp>
      <p:sp>
        <p:nvSpPr>
          <p:cNvPr id="501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344F0EF-D436-403C-9D4B-B30DB804143F}" type="datetime2">
              <a:rPr lang="en-US" sz="1400" smtClean="0"/>
              <a:pPr/>
              <a:t>Thursday, August 15, 2019</a:t>
            </a:fld>
            <a:endParaRPr lang="en-US" sz="1400" smtClean="0"/>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3AC947B-FC0B-4BB7-81BE-E17CBFB39337}" type="slidenum">
              <a:rPr lang="en-US" altLang="en-US" sz="1400" smtClean="0"/>
              <a:pPr/>
              <a:t>10</a:t>
            </a:fld>
            <a:endParaRPr lang="en-US" altLang="en-US" sz="1400" smtClean="0"/>
          </a:p>
        </p:txBody>
      </p:sp>
    </p:spTree>
    <p:extLst>
      <p:ext uri="{BB962C8B-B14F-4D97-AF65-F5344CB8AC3E}">
        <p14:creationId xmlns:p14="http://schemas.microsoft.com/office/powerpoint/2010/main" val="2140758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Digital Twins</a:t>
            </a:r>
          </a:p>
        </p:txBody>
      </p:sp>
      <p:sp>
        <p:nvSpPr>
          <p:cNvPr id="51203" name="Content Placeholder 2"/>
          <p:cNvSpPr>
            <a:spLocks noGrp="1"/>
          </p:cNvSpPr>
          <p:nvPr>
            <p:ph idx="1"/>
          </p:nvPr>
        </p:nvSpPr>
        <p:spPr/>
        <p:txBody>
          <a:bodyPr>
            <a:normAutofit fontScale="92500" lnSpcReduction="10000"/>
          </a:bodyPr>
          <a:lstStyle/>
          <a:p>
            <a:pPr algn="just"/>
            <a:r>
              <a:rPr lang="en-US" dirty="0" smtClean="0"/>
              <a:t>A digital twin is a digital representation of a real-world entity or system. In the context of </a:t>
            </a:r>
            <a:r>
              <a:rPr lang="en-US" dirty="0" err="1" smtClean="0"/>
              <a:t>IoT</a:t>
            </a:r>
            <a:r>
              <a:rPr lang="en-US" dirty="0" smtClean="0"/>
              <a:t>, digital twins are linked to real-world objects and offer information on the state of the counterparts, respond to changes, improve operations and add value.</a:t>
            </a:r>
          </a:p>
          <a:p>
            <a:pPr algn="just"/>
            <a:endParaRPr lang="en-US" dirty="0" smtClean="0"/>
          </a:p>
          <a:p>
            <a:pPr algn="just"/>
            <a:r>
              <a:rPr lang="en-US" dirty="0"/>
              <a:t>In the short term, digital twins offer help with asset management, but will eventually offer value in operational efficiency and insights into how products are used and how they can be improved.</a:t>
            </a:r>
          </a:p>
          <a:p>
            <a:endParaRPr lang="en-US" dirty="0" smtClean="0"/>
          </a:p>
        </p:txBody>
      </p:sp>
      <p:sp>
        <p:nvSpPr>
          <p:cNvPr id="512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67679C6-78C4-44AE-AD39-404086029E52}" type="datetime2">
              <a:rPr lang="en-US" sz="1400" smtClean="0"/>
              <a:pPr/>
              <a:t>Thursday, August 15, 2019</a:t>
            </a:fld>
            <a:endParaRPr lang="en-US" sz="1400" smtClean="0"/>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2106F16-E946-4F17-BF66-267918725131}" type="slidenum">
              <a:rPr lang="en-US" altLang="en-US" sz="1400" smtClean="0"/>
              <a:pPr/>
              <a:t>11</a:t>
            </a:fld>
            <a:endParaRPr lang="en-US" altLang="en-US" sz="1400" smtClean="0"/>
          </a:p>
        </p:txBody>
      </p:sp>
    </p:spTree>
    <p:extLst>
      <p:ext uri="{BB962C8B-B14F-4D97-AF65-F5344CB8AC3E}">
        <p14:creationId xmlns:p14="http://schemas.microsoft.com/office/powerpoint/2010/main" val="2481400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Digital Twins con’t…</a:t>
            </a:r>
          </a:p>
        </p:txBody>
      </p:sp>
      <p:sp>
        <p:nvSpPr>
          <p:cNvPr id="53251" name="Content Placeholder 2"/>
          <p:cNvSpPr>
            <a:spLocks noGrp="1"/>
          </p:cNvSpPr>
          <p:nvPr>
            <p:ph idx="1"/>
          </p:nvPr>
        </p:nvSpPr>
        <p:spPr/>
        <p:txBody>
          <a:bodyPr/>
          <a:lstStyle/>
          <a:p>
            <a:r>
              <a:rPr lang="en-US" smtClean="0"/>
              <a:t>For example, future models of humans could offer biometric and medical data, and digital twins for entire cities will allow for advanced simulations.</a:t>
            </a:r>
          </a:p>
        </p:txBody>
      </p:sp>
      <p:sp>
        <p:nvSpPr>
          <p:cNvPr id="532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2E227B9-F753-491A-8576-97B90D12ADC3}" type="datetime2">
              <a:rPr lang="en-US" sz="1400" smtClean="0"/>
              <a:pPr/>
              <a:t>Thursday, August 15, 2019</a:t>
            </a:fld>
            <a:endParaRPr lang="en-US" sz="1400" smtClean="0"/>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EE85180-CB78-4623-A4E9-951406E0EC15}" type="slidenum">
              <a:rPr lang="en-US" altLang="en-US" sz="1400" smtClean="0"/>
              <a:pPr/>
              <a:t>12</a:t>
            </a:fld>
            <a:endParaRPr lang="en-US" altLang="en-US" sz="1400" smtClean="0"/>
          </a:p>
        </p:txBody>
      </p:sp>
    </p:spTree>
    <p:extLst>
      <p:ext uri="{BB962C8B-B14F-4D97-AF65-F5344CB8AC3E}">
        <p14:creationId xmlns:p14="http://schemas.microsoft.com/office/powerpoint/2010/main" val="797333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Cloud to the Edge</a:t>
            </a:r>
          </a:p>
        </p:txBody>
      </p:sp>
      <p:sp>
        <p:nvSpPr>
          <p:cNvPr id="54275" name="Content Placeholder 2"/>
          <p:cNvSpPr>
            <a:spLocks noGrp="1"/>
          </p:cNvSpPr>
          <p:nvPr>
            <p:ph idx="1"/>
          </p:nvPr>
        </p:nvSpPr>
        <p:spPr/>
        <p:txBody>
          <a:bodyPr/>
          <a:lstStyle/>
          <a:p>
            <a:r>
              <a:rPr lang="en-US" dirty="0" smtClean="0"/>
              <a:t>Edge computing describes a computing topology in which information processing and content collection and delivery are placed closer to the sources of this information. </a:t>
            </a:r>
          </a:p>
          <a:p>
            <a:endParaRPr lang="en-US" dirty="0" smtClean="0"/>
          </a:p>
          <a:p>
            <a:r>
              <a:rPr lang="en-US" dirty="0" smtClean="0"/>
              <a:t>Edge computing speaks to a computing topology that places content, computing and processing closer to the user/things or “edge” of the networking. </a:t>
            </a:r>
          </a:p>
        </p:txBody>
      </p:sp>
      <p:sp>
        <p:nvSpPr>
          <p:cNvPr id="542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3017111-D427-4F2C-AFF1-AD835BAA3B3F}" type="datetime2">
              <a:rPr lang="en-US" sz="1400" smtClean="0"/>
              <a:pPr/>
              <a:t>Thursday, August 15, 2019</a:t>
            </a:fld>
            <a:endParaRPr lang="en-US" sz="1400" smtClean="0"/>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C0077A1-91A3-4057-9B45-F4B284C1FB17}" type="slidenum">
              <a:rPr lang="en-US" altLang="en-US" sz="1400" smtClean="0"/>
              <a:pPr/>
              <a:t>13</a:t>
            </a:fld>
            <a:endParaRPr lang="en-US" altLang="en-US" sz="1400" smtClean="0"/>
          </a:p>
        </p:txBody>
      </p:sp>
    </p:spTree>
    <p:extLst>
      <p:ext uri="{BB962C8B-B14F-4D97-AF65-F5344CB8AC3E}">
        <p14:creationId xmlns:p14="http://schemas.microsoft.com/office/powerpoint/2010/main" val="452390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Conversational Platforms</a:t>
            </a:r>
          </a:p>
        </p:txBody>
      </p:sp>
      <p:sp>
        <p:nvSpPr>
          <p:cNvPr id="55299" name="Content Placeholder 2"/>
          <p:cNvSpPr>
            <a:spLocks noGrp="1"/>
          </p:cNvSpPr>
          <p:nvPr>
            <p:ph idx="1"/>
          </p:nvPr>
        </p:nvSpPr>
        <p:spPr/>
        <p:txBody>
          <a:bodyPr/>
          <a:lstStyle/>
          <a:p>
            <a:r>
              <a:rPr lang="en-US" dirty="0" smtClean="0"/>
              <a:t>Conversational platforms will drive a paradigm shift in which the burden of translating intent shifts from user to computer. </a:t>
            </a:r>
          </a:p>
          <a:p>
            <a:endParaRPr lang="en-US" dirty="0" smtClean="0"/>
          </a:p>
          <a:p>
            <a:r>
              <a:rPr lang="en-US" dirty="0" smtClean="0"/>
              <a:t>These systems are capable of simple answers (How’s the weather?) or more complicated interactions such as book a reservation at the Italian restaurant. </a:t>
            </a:r>
          </a:p>
        </p:txBody>
      </p:sp>
      <p:sp>
        <p:nvSpPr>
          <p:cNvPr id="553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19D5C24-DA3B-44A0-8060-DC6BE3F9C6F3}" type="datetime2">
              <a:rPr lang="en-US" sz="1400" smtClean="0"/>
              <a:pPr/>
              <a:t>Thursday, August 15, 2019</a:t>
            </a:fld>
            <a:endParaRPr lang="en-US" sz="1400" smtClean="0"/>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8E1DB5D-F386-4124-89B0-C7E88AD767B3}" type="slidenum">
              <a:rPr lang="en-US" altLang="en-US" sz="1400" smtClean="0"/>
              <a:pPr/>
              <a:t>14</a:t>
            </a:fld>
            <a:endParaRPr lang="en-US" altLang="en-US" sz="1400" smtClean="0"/>
          </a:p>
        </p:txBody>
      </p:sp>
    </p:spTree>
    <p:extLst>
      <p:ext uri="{BB962C8B-B14F-4D97-AF65-F5344CB8AC3E}">
        <p14:creationId xmlns:p14="http://schemas.microsoft.com/office/powerpoint/2010/main" val="2257542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r>
              <a:rPr lang="en-US" sz="4200" smtClean="0"/>
              <a:t>Conversational Platforms Cont…</a:t>
            </a:r>
          </a:p>
        </p:txBody>
      </p:sp>
      <p:sp>
        <p:nvSpPr>
          <p:cNvPr id="56323" name="Content Placeholder 2"/>
          <p:cNvSpPr>
            <a:spLocks noGrp="1"/>
          </p:cNvSpPr>
          <p:nvPr>
            <p:ph idx="1"/>
          </p:nvPr>
        </p:nvSpPr>
        <p:spPr/>
        <p:txBody>
          <a:bodyPr/>
          <a:lstStyle/>
          <a:p>
            <a:pPr algn="just"/>
            <a:r>
              <a:rPr lang="en-US" dirty="0" smtClean="0"/>
              <a:t>These platforms will continue to evolve to even more complex actions, such as collecting oral testimony from crime witnesses and acting on that information by creating a sketch of the suspect’s face based on the testimony.</a:t>
            </a:r>
          </a:p>
        </p:txBody>
      </p:sp>
      <p:sp>
        <p:nvSpPr>
          <p:cNvPr id="563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7ADF1B0-5149-47FC-9F9B-EA03BF849CA7}" type="datetime2">
              <a:rPr lang="en-US" sz="1400" smtClean="0"/>
              <a:pPr/>
              <a:t>Thursday, August 15, 2019</a:t>
            </a:fld>
            <a:endParaRPr lang="en-US" sz="1400" smtClean="0"/>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3EC5D04-CA88-4DBE-9884-338EDAE1B98A}" type="slidenum">
              <a:rPr lang="en-US" altLang="en-US" sz="1400" smtClean="0"/>
              <a:pPr/>
              <a:t>15</a:t>
            </a:fld>
            <a:endParaRPr lang="en-US" altLang="en-US" sz="1400" smtClean="0"/>
          </a:p>
        </p:txBody>
      </p:sp>
    </p:spTree>
    <p:extLst>
      <p:ext uri="{BB962C8B-B14F-4D97-AF65-F5344CB8AC3E}">
        <p14:creationId xmlns:p14="http://schemas.microsoft.com/office/powerpoint/2010/main" val="350927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Immersive Experience</a:t>
            </a:r>
          </a:p>
        </p:txBody>
      </p:sp>
      <p:sp>
        <p:nvSpPr>
          <p:cNvPr id="57347" name="Content Placeholder 2"/>
          <p:cNvSpPr>
            <a:spLocks noGrp="1"/>
          </p:cNvSpPr>
          <p:nvPr>
            <p:ph idx="1"/>
          </p:nvPr>
        </p:nvSpPr>
        <p:spPr/>
        <p:txBody>
          <a:bodyPr/>
          <a:lstStyle/>
          <a:p>
            <a:r>
              <a:rPr lang="en-US" dirty="0" smtClean="0"/>
              <a:t>Augmented reality (AR), virtual reality (VR) and mixed reality are changing the way that people perceive and interact with the digital world. Combined with conversational platforms, a fundamental shift in the user experience to an invisible and immersive experience will emerge.</a:t>
            </a:r>
          </a:p>
        </p:txBody>
      </p:sp>
      <p:sp>
        <p:nvSpPr>
          <p:cNvPr id="573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E64E6FE-10D2-46F6-B3BD-EC0A415B764F}" type="datetime2">
              <a:rPr lang="en-US" sz="1400" smtClean="0"/>
              <a:pPr/>
              <a:t>Thursday, August 15, 2019</a:t>
            </a:fld>
            <a:endParaRPr lang="en-US" sz="1400" smtClean="0"/>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846A087-8848-4D04-BBDA-289AED20F45B}" type="slidenum">
              <a:rPr lang="en-US" altLang="en-US" sz="1400" smtClean="0"/>
              <a:pPr/>
              <a:t>16</a:t>
            </a:fld>
            <a:endParaRPr lang="en-US" altLang="en-US" sz="1400" smtClean="0"/>
          </a:p>
        </p:txBody>
      </p:sp>
    </p:spTree>
    <p:extLst>
      <p:ext uri="{BB962C8B-B14F-4D97-AF65-F5344CB8AC3E}">
        <p14:creationId xmlns:p14="http://schemas.microsoft.com/office/powerpoint/2010/main" val="2157076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Immersive Experience con’t…</a:t>
            </a:r>
          </a:p>
        </p:txBody>
      </p:sp>
      <p:sp>
        <p:nvSpPr>
          <p:cNvPr id="58371" name="Content Placeholder 2"/>
          <p:cNvSpPr>
            <a:spLocks noGrp="1"/>
          </p:cNvSpPr>
          <p:nvPr>
            <p:ph idx="1"/>
          </p:nvPr>
        </p:nvSpPr>
        <p:spPr/>
        <p:txBody>
          <a:bodyPr/>
          <a:lstStyle/>
          <a:p>
            <a:pPr algn="just"/>
            <a:r>
              <a:rPr lang="en-US" dirty="0" smtClean="0"/>
              <a:t>mixed reality is emerging as the immersive experience of choice, where the user interacts with digital and real-world objects while maintaining a presence in the physical world.</a:t>
            </a:r>
          </a:p>
          <a:p>
            <a:pPr algn="just"/>
            <a:endParaRPr lang="en-US" dirty="0" smtClean="0"/>
          </a:p>
          <a:p>
            <a:pPr algn="just"/>
            <a:r>
              <a:rPr lang="en-US" dirty="0" smtClean="0"/>
              <a:t>Mixed reality exists along a spectrum and includes head-mounted displays (HMD) for AR or VR, as well as smartphone- and tablet-based AR.</a:t>
            </a:r>
          </a:p>
        </p:txBody>
      </p:sp>
      <p:sp>
        <p:nvSpPr>
          <p:cNvPr id="583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8457220-920B-44C3-8E52-F93A96CA986D}" type="datetime2">
              <a:rPr lang="en-US" sz="1400" smtClean="0"/>
              <a:pPr/>
              <a:t>Thursday, August 15, 2019</a:t>
            </a:fld>
            <a:endParaRPr lang="en-US" sz="1400" smtClean="0"/>
          </a:p>
        </p:txBody>
      </p:sp>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5A1A87B-65B9-4D22-8ED2-FF1E24D8064A}" type="slidenum">
              <a:rPr lang="en-US" altLang="en-US" sz="1400" smtClean="0"/>
              <a:pPr/>
              <a:t>17</a:t>
            </a:fld>
            <a:endParaRPr lang="en-US" altLang="en-US" sz="1400" smtClean="0"/>
          </a:p>
        </p:txBody>
      </p:sp>
    </p:spTree>
    <p:extLst>
      <p:ext uri="{BB962C8B-B14F-4D97-AF65-F5344CB8AC3E}">
        <p14:creationId xmlns:p14="http://schemas.microsoft.com/office/powerpoint/2010/main" val="1789679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defRPr/>
            </a:pPr>
            <a:r>
              <a:rPr lang="en-US" sz="8000" dirty="0" smtClean="0">
                <a:effectLst>
                  <a:outerShdw blurRad="38100" dist="38100" dir="2700000" algn="tl">
                    <a:srgbClr val="000000">
                      <a:alpha val="43137"/>
                    </a:srgbClr>
                  </a:outerShdw>
                </a:effectLst>
              </a:rPr>
              <a:t>Intelligent</a:t>
            </a:r>
          </a:p>
          <a:p>
            <a:pPr marL="514350" indent="-514350">
              <a:buFont typeface="+mj-lt"/>
              <a:buAutoNum type="arabicPeriod"/>
              <a:defRPr/>
            </a:pPr>
            <a:r>
              <a:rPr lang="en-US" sz="8000" dirty="0">
                <a:effectLst>
                  <a:outerShdw blurRad="38100" dist="38100" dir="2700000" algn="tl">
                    <a:srgbClr val="000000">
                      <a:alpha val="43137"/>
                    </a:srgbClr>
                  </a:outerShdw>
                </a:effectLst>
              </a:rPr>
              <a:t>Digital</a:t>
            </a:r>
          </a:p>
          <a:p>
            <a:pPr marL="514350" indent="-514350">
              <a:buFont typeface="+mj-lt"/>
              <a:buAutoNum type="arabicPeriod"/>
              <a:defRPr/>
            </a:pPr>
            <a:r>
              <a:rPr lang="en-US" sz="8000" b="1" dirty="0">
                <a:effectLst>
                  <a:outerShdw blurRad="38100" dist="38100" dir="2700000" algn="tl">
                    <a:srgbClr val="000000">
                      <a:alpha val="43137"/>
                    </a:srgbClr>
                  </a:outerShdw>
                </a:effectLst>
              </a:rPr>
              <a:t>Mesh</a:t>
            </a:r>
          </a:p>
        </p:txBody>
      </p:sp>
      <p:sp>
        <p:nvSpPr>
          <p:cNvPr id="593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79D7D83-1E0A-41BF-B7BD-44706D372FFD}" type="datetime2">
              <a:rPr lang="en-US" sz="1400" smtClean="0"/>
              <a:pPr/>
              <a:t>Thursday, August 15, 2019</a:t>
            </a:fld>
            <a:endParaRPr lang="en-US" sz="1400" smtClean="0"/>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178014A-D15D-4375-BC5C-36A7842B3B39}" type="slidenum">
              <a:rPr lang="en-US" altLang="en-US" sz="1400" smtClean="0"/>
              <a:pPr/>
              <a:t>18</a:t>
            </a:fld>
            <a:endParaRPr lang="en-US" altLang="en-US" sz="1400" smtClean="0"/>
          </a:p>
        </p:txBody>
      </p:sp>
    </p:spTree>
    <p:extLst>
      <p:ext uri="{BB962C8B-B14F-4D97-AF65-F5344CB8AC3E}">
        <p14:creationId xmlns:p14="http://schemas.microsoft.com/office/powerpoint/2010/main" val="2551571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Blockchain</a:t>
            </a:r>
          </a:p>
        </p:txBody>
      </p:sp>
      <p:sp>
        <p:nvSpPr>
          <p:cNvPr id="60419" name="Content Placeholder 2"/>
          <p:cNvSpPr>
            <a:spLocks noGrp="1"/>
          </p:cNvSpPr>
          <p:nvPr>
            <p:ph idx="1"/>
          </p:nvPr>
        </p:nvSpPr>
        <p:spPr/>
        <p:txBody>
          <a:bodyPr/>
          <a:lstStyle/>
          <a:p>
            <a:pPr algn="just"/>
            <a:r>
              <a:rPr lang="en-US" sz="2800" dirty="0" err="1" smtClean="0"/>
              <a:t>Blockchain</a:t>
            </a:r>
            <a:r>
              <a:rPr lang="en-US" sz="2800" dirty="0" smtClean="0"/>
              <a:t> is a shared, distributed, decentralized and tokenized ledger that removes business friction by being independent of individual applications or participants. It allows untrusted parties to exchange commercial transactions. </a:t>
            </a:r>
          </a:p>
          <a:p>
            <a:pPr algn="just"/>
            <a:endParaRPr lang="en-US" sz="2800" dirty="0" smtClean="0"/>
          </a:p>
          <a:p>
            <a:pPr algn="just"/>
            <a:r>
              <a:rPr lang="en-US" sz="2800" dirty="0" err="1" smtClean="0"/>
              <a:t>blockchain</a:t>
            </a:r>
            <a:r>
              <a:rPr lang="en-US" sz="2800" dirty="0" smtClean="0"/>
              <a:t> has many potential applications in government, healthcare, content distribution, supply chain and more. </a:t>
            </a:r>
          </a:p>
        </p:txBody>
      </p:sp>
      <p:sp>
        <p:nvSpPr>
          <p:cNvPr id="604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E9CC89C-28D1-4B2E-99F5-5726934B8817}" type="datetime2">
              <a:rPr lang="en-US" sz="1400" smtClean="0"/>
              <a:pPr/>
              <a:t>Thursday, August 15, 2019</a:t>
            </a:fld>
            <a:endParaRPr lang="en-US" sz="1400" smtClean="0"/>
          </a:p>
        </p:txBody>
      </p:sp>
      <p:sp>
        <p:nvSpPr>
          <p:cNvPr id="60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BFBE175-1B84-45C5-BD72-7435450690E5}" type="slidenum">
              <a:rPr lang="en-US" altLang="en-US" sz="1400" smtClean="0"/>
              <a:pPr/>
              <a:t>19</a:t>
            </a:fld>
            <a:endParaRPr lang="en-US" altLang="en-US" sz="1400" smtClean="0"/>
          </a:p>
        </p:txBody>
      </p:sp>
    </p:spTree>
    <p:extLst>
      <p:ext uri="{BB962C8B-B14F-4D97-AF65-F5344CB8AC3E}">
        <p14:creationId xmlns:p14="http://schemas.microsoft.com/office/powerpoint/2010/main" val="3796313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dirty="0" smtClean="0"/>
              <a:t>Introduction </a:t>
            </a:r>
            <a:r>
              <a:rPr lang="en-US" dirty="0"/>
              <a:t>to ICT and Key </a:t>
            </a:r>
            <a:r>
              <a:rPr lang="en-US" dirty="0" smtClean="0"/>
              <a:t>Concepts</a:t>
            </a:r>
          </a:p>
          <a:p>
            <a:pPr marL="624078" indent="-514350">
              <a:buFont typeface="+mj-lt"/>
              <a:buAutoNum type="arabicPeriod"/>
            </a:pPr>
            <a:r>
              <a:rPr lang="en-US" b="1" dirty="0" smtClean="0">
                <a:effectLst>
                  <a:outerShdw blurRad="38100" dist="38100" dir="2700000" algn="tl">
                    <a:srgbClr val="000000">
                      <a:alpha val="43137"/>
                    </a:srgbClr>
                  </a:outerShdw>
                </a:effectLst>
              </a:rPr>
              <a:t>ICT </a:t>
            </a:r>
            <a:r>
              <a:rPr lang="en-US" b="1" dirty="0">
                <a:effectLst>
                  <a:outerShdw blurRad="38100" dist="38100" dir="2700000" algn="tl">
                    <a:srgbClr val="000000">
                      <a:alpha val="43137"/>
                    </a:srgbClr>
                  </a:outerShdw>
                </a:effectLst>
              </a:rPr>
              <a:t>business </a:t>
            </a:r>
            <a:r>
              <a:rPr lang="en-US" b="1" dirty="0" smtClean="0">
                <a:effectLst>
                  <a:outerShdw blurRad="38100" dist="38100" dir="2700000" algn="tl">
                    <a:srgbClr val="000000">
                      <a:alpha val="43137"/>
                    </a:srgbClr>
                  </a:outerShdw>
                </a:effectLst>
              </a:rPr>
              <a:t>Trends</a:t>
            </a:r>
          </a:p>
          <a:p>
            <a:pPr marL="624078" indent="-514350">
              <a:buFont typeface="+mj-lt"/>
              <a:buAutoNum type="arabicPeriod"/>
            </a:pPr>
            <a:r>
              <a:rPr lang="en-US" dirty="0" smtClean="0"/>
              <a:t>ICT </a:t>
            </a:r>
            <a:r>
              <a:rPr lang="en-US" dirty="0"/>
              <a:t>Hardware </a:t>
            </a:r>
            <a:r>
              <a:rPr lang="en-US" dirty="0" smtClean="0"/>
              <a:t>Components</a:t>
            </a:r>
          </a:p>
          <a:p>
            <a:pPr marL="624078" indent="-514350">
              <a:buFont typeface="+mj-lt"/>
              <a:buAutoNum type="arabicPeriod"/>
            </a:pPr>
            <a:r>
              <a:rPr lang="en-US" dirty="0" smtClean="0"/>
              <a:t>ICT </a:t>
            </a:r>
            <a:r>
              <a:rPr lang="en-US" dirty="0"/>
              <a:t>Software </a:t>
            </a:r>
            <a:r>
              <a:rPr lang="en-US" dirty="0" smtClean="0"/>
              <a:t>Components</a:t>
            </a:r>
          </a:p>
          <a:p>
            <a:pPr marL="624078" indent="-514350">
              <a:buFont typeface="+mj-lt"/>
              <a:buAutoNum type="arabicPeriod"/>
            </a:pPr>
            <a:r>
              <a:rPr lang="en-US" dirty="0" smtClean="0"/>
              <a:t>Systems theory</a:t>
            </a:r>
          </a:p>
          <a:p>
            <a:pPr marL="624078" indent="-514350">
              <a:buFont typeface="+mj-lt"/>
              <a:buAutoNum type="arabicPeriod"/>
            </a:pPr>
            <a:r>
              <a:rPr lang="en-US" dirty="0" smtClean="0"/>
              <a:t>The Internet</a:t>
            </a:r>
          </a:p>
          <a:p>
            <a:pPr marL="624078" indent="-514350">
              <a:buFont typeface="+mj-lt"/>
              <a:buAutoNum type="arabicPeriod"/>
            </a:pPr>
            <a:endParaRPr lang="en-US"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484453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Event-Driven</a:t>
            </a:r>
          </a:p>
        </p:txBody>
      </p:sp>
      <p:sp>
        <p:nvSpPr>
          <p:cNvPr id="61443" name="Content Placeholder 2"/>
          <p:cNvSpPr>
            <a:spLocks noGrp="1"/>
          </p:cNvSpPr>
          <p:nvPr>
            <p:ph idx="1"/>
          </p:nvPr>
        </p:nvSpPr>
        <p:spPr/>
        <p:txBody>
          <a:bodyPr/>
          <a:lstStyle/>
          <a:p>
            <a:pPr algn="just"/>
            <a:r>
              <a:rPr lang="en-US" dirty="0" smtClean="0"/>
              <a:t>Digital businesses rely on the ability to sense and be ready to exploit new digital business moments. Business events reflect the discovery of notable states or state changes, such as completion of a purchase order. </a:t>
            </a:r>
          </a:p>
        </p:txBody>
      </p:sp>
      <p:sp>
        <p:nvSpPr>
          <p:cNvPr id="614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3408CF0-F538-41A7-B6D4-CF977D7391DD}" type="datetime2">
              <a:rPr lang="en-US" sz="1400" smtClean="0"/>
              <a:pPr/>
              <a:t>Thursday, August 15, 2019</a:t>
            </a:fld>
            <a:endParaRPr lang="en-US" sz="1400" smtClean="0"/>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6692BFD-0C81-4475-8C4D-BC5E70A28461}" type="slidenum">
              <a:rPr lang="en-US" altLang="en-US" sz="1400" smtClean="0"/>
              <a:pPr/>
              <a:t>20</a:t>
            </a:fld>
            <a:endParaRPr lang="en-US" altLang="en-US" sz="1400" smtClean="0"/>
          </a:p>
        </p:txBody>
      </p:sp>
    </p:spTree>
    <p:extLst>
      <p:ext uri="{BB962C8B-B14F-4D97-AF65-F5344CB8AC3E}">
        <p14:creationId xmlns:p14="http://schemas.microsoft.com/office/powerpoint/2010/main" val="32717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fontScale="90000"/>
          </a:bodyPr>
          <a:lstStyle/>
          <a:p>
            <a:r>
              <a:rPr lang="en-US" sz="3800" smtClean="0"/>
              <a:t>Continuous Adaptive Risk and Trust</a:t>
            </a:r>
          </a:p>
        </p:txBody>
      </p:sp>
      <p:sp>
        <p:nvSpPr>
          <p:cNvPr id="62467" name="Content Placeholder 2"/>
          <p:cNvSpPr>
            <a:spLocks noGrp="1"/>
          </p:cNvSpPr>
          <p:nvPr>
            <p:ph idx="1"/>
          </p:nvPr>
        </p:nvSpPr>
        <p:spPr/>
        <p:txBody>
          <a:bodyPr>
            <a:normAutofit lnSpcReduction="10000"/>
          </a:bodyPr>
          <a:lstStyle/>
          <a:p>
            <a:pPr algn="just"/>
            <a:r>
              <a:rPr lang="en-US" sz="3000" dirty="0" smtClean="0"/>
              <a:t>Digital business creates a complex, evolving security environment. The use of increasingly sophisticated tools increases the threat potential. </a:t>
            </a:r>
          </a:p>
          <a:p>
            <a:pPr algn="just"/>
            <a:endParaRPr lang="en-US" sz="3000" dirty="0" smtClean="0"/>
          </a:p>
          <a:p>
            <a:pPr algn="just"/>
            <a:r>
              <a:rPr lang="en-US" sz="3000" dirty="0" smtClean="0"/>
              <a:t>Continuous adaptive risk and trust assessment (CARTA) allows for real-time, risk and trust-based decision making with adaptive responses to security-enable digital business.</a:t>
            </a:r>
          </a:p>
        </p:txBody>
      </p:sp>
      <p:sp>
        <p:nvSpPr>
          <p:cNvPr id="624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22D7C1B-D0C6-456A-B340-9AF43DC93CAB}" type="datetime2">
              <a:rPr lang="en-US" sz="1400" smtClean="0"/>
              <a:pPr/>
              <a:t>Thursday, August 15, 2019</a:t>
            </a:fld>
            <a:endParaRPr lang="en-US" sz="1400" smtClean="0"/>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157A332-980B-4EBD-841F-583B6531A69E}" type="slidenum">
              <a:rPr lang="en-US" altLang="en-US" sz="1400" smtClean="0"/>
              <a:pPr/>
              <a:t>21</a:t>
            </a:fld>
            <a:endParaRPr lang="en-US" altLang="en-US" sz="1400" smtClean="0"/>
          </a:p>
        </p:txBody>
      </p:sp>
    </p:spTree>
    <p:extLst>
      <p:ext uri="{BB962C8B-B14F-4D97-AF65-F5344CB8AC3E}">
        <p14:creationId xmlns:p14="http://schemas.microsoft.com/office/powerpoint/2010/main" val="854866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457200" y="1219200"/>
            <a:ext cx="8229600" cy="4525963"/>
          </a:xfrm>
        </p:spPr>
        <p:txBody>
          <a:bodyPr/>
          <a:lstStyle/>
          <a:p>
            <a:pPr algn="just"/>
            <a:r>
              <a:rPr lang="en-US" b="1" dirty="0" smtClean="0"/>
              <a:t>Cloud computing</a:t>
            </a:r>
            <a:r>
              <a:rPr lang="en-US" dirty="0" smtClean="0"/>
              <a:t> is internet-based computing in which large groups of remote servers are networked to allow the centralized data storage, and online access to computer services or resources.</a:t>
            </a:r>
          </a:p>
        </p:txBody>
      </p:sp>
      <p:sp>
        <p:nvSpPr>
          <p:cNvPr id="2" name="Title 1"/>
          <p:cNvSpPr>
            <a:spLocks noGrp="1"/>
          </p:cNvSpPr>
          <p:nvPr>
            <p:ph type="title"/>
          </p:nvPr>
        </p:nvSpPr>
        <p:spPr/>
        <p:txBody>
          <a:bodyPr/>
          <a:lstStyle/>
          <a:p>
            <a:r>
              <a:rPr lang="en-US" dirty="0" smtClean="0"/>
              <a:t>Cloud Computing</a:t>
            </a:r>
            <a:endParaRPr lang="en-US" dirty="0"/>
          </a:p>
        </p:txBody>
      </p:sp>
      <p:pic>
        <p:nvPicPr>
          <p:cNvPr id="13315" name="Picture 3" descr="Image result for cloud compu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276600"/>
            <a:ext cx="589542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240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52400"/>
            <a:ext cx="8229600" cy="1143000"/>
          </a:xfrm>
        </p:spPr>
        <p:txBody>
          <a:bodyPr/>
          <a:lstStyle/>
          <a:p>
            <a:r>
              <a:rPr lang="en-US" dirty="0" smtClean="0"/>
              <a:t>Cloud Computing</a:t>
            </a:r>
          </a:p>
        </p:txBody>
      </p:sp>
      <p:pic>
        <p:nvPicPr>
          <p:cNvPr id="15362" name="Picture 2" descr="Image result for cloud compu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6781800" cy="368125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cloud 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04800"/>
            <a:ext cx="3465734" cy="321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8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02" y="0"/>
            <a:ext cx="705699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descr="Image result for top cloud 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9063498"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410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osu.edu/cloudcomputing/files/2014/10/cloud_computing_pros_cons_big-18x4rh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
            <a:ext cx="6943725" cy="611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40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normAutofit fontScale="92500" lnSpcReduction="20000"/>
          </a:bodyPr>
          <a:lstStyle/>
          <a:p>
            <a:pPr algn="just"/>
            <a:r>
              <a:rPr lang="en-US" dirty="0" smtClean="0"/>
              <a:t>Email</a:t>
            </a:r>
          </a:p>
          <a:p>
            <a:pPr algn="just"/>
            <a:r>
              <a:rPr lang="en-US" dirty="0" smtClean="0"/>
              <a:t>Amazon </a:t>
            </a:r>
            <a:r>
              <a:rPr lang="en-US" dirty="0"/>
              <a:t>EC2 — Virtual IT.</a:t>
            </a:r>
          </a:p>
          <a:p>
            <a:pPr algn="just"/>
            <a:r>
              <a:rPr lang="en-US" dirty="0"/>
              <a:t>Google </a:t>
            </a:r>
            <a:r>
              <a:rPr lang="en-US" b="1" dirty="0"/>
              <a:t>App Engine</a:t>
            </a:r>
            <a:r>
              <a:rPr lang="en-US" dirty="0"/>
              <a:t> — Application hosting.</a:t>
            </a:r>
          </a:p>
          <a:p>
            <a:pPr algn="just"/>
            <a:r>
              <a:rPr lang="en-US" b="1" dirty="0"/>
              <a:t>Google Apps</a:t>
            </a:r>
            <a:r>
              <a:rPr lang="en-US" dirty="0"/>
              <a:t> and </a:t>
            </a:r>
            <a:r>
              <a:rPr lang="en-US" b="1" dirty="0"/>
              <a:t>Microsoft Office Online</a:t>
            </a:r>
            <a:r>
              <a:rPr lang="en-US" dirty="0"/>
              <a:t> — </a:t>
            </a:r>
            <a:r>
              <a:rPr lang="en-US" b="1" dirty="0" err="1"/>
              <a:t>SaaS</a:t>
            </a:r>
            <a:r>
              <a:rPr lang="en-US" dirty="0"/>
              <a:t>.</a:t>
            </a:r>
          </a:p>
          <a:p>
            <a:pPr algn="just"/>
            <a:r>
              <a:rPr lang="en-US" dirty="0"/>
              <a:t>Apple </a:t>
            </a:r>
            <a:r>
              <a:rPr lang="en-US" b="1" dirty="0" err="1"/>
              <a:t>iCloud</a:t>
            </a:r>
            <a:r>
              <a:rPr lang="en-US" dirty="0"/>
              <a:t> — Network storage.</a:t>
            </a:r>
          </a:p>
          <a:p>
            <a:pPr algn="just"/>
            <a:r>
              <a:rPr lang="en-US" b="1" dirty="0" err="1"/>
              <a:t>DigitalOcean</a:t>
            </a:r>
            <a:r>
              <a:rPr lang="en-US" dirty="0"/>
              <a:t> — Servers (</a:t>
            </a:r>
            <a:r>
              <a:rPr lang="en-US" b="1" dirty="0" err="1"/>
              <a:t>Iaas</a:t>
            </a:r>
            <a:r>
              <a:rPr lang="en-US" dirty="0"/>
              <a:t>/</a:t>
            </a:r>
            <a:r>
              <a:rPr lang="en-US" dirty="0" err="1"/>
              <a:t>PaaS</a:t>
            </a:r>
            <a:r>
              <a:rPr lang="en-US" dirty="0"/>
              <a:t>)</a:t>
            </a:r>
          </a:p>
          <a:p>
            <a:pPr algn="just"/>
            <a:r>
              <a:rPr lang="en-US" dirty="0" err="1" smtClean="0"/>
              <a:t>Dropbox</a:t>
            </a:r>
            <a:r>
              <a:rPr lang="en-US" dirty="0"/>
              <a:t>, </a:t>
            </a:r>
            <a:endParaRPr lang="en-US" dirty="0" smtClean="0"/>
          </a:p>
          <a:p>
            <a:pPr algn="just"/>
            <a:r>
              <a:rPr lang="en-US" dirty="0" err="1" smtClean="0"/>
              <a:t>Salesforce</a:t>
            </a:r>
            <a:r>
              <a:rPr lang="en-US" dirty="0"/>
              <a:t>, </a:t>
            </a:r>
            <a:endParaRPr lang="en-US" dirty="0" smtClean="0"/>
          </a:p>
          <a:p>
            <a:pPr algn="just"/>
            <a:r>
              <a:rPr lang="en-US" dirty="0" smtClean="0"/>
              <a:t>Cisco </a:t>
            </a:r>
            <a:r>
              <a:rPr lang="en-US" dirty="0"/>
              <a:t>WebEx, </a:t>
            </a:r>
            <a:endParaRPr lang="en-US" dirty="0" smtClean="0"/>
          </a:p>
          <a:p>
            <a:pPr algn="just"/>
            <a:r>
              <a:rPr lang="en-US" dirty="0" smtClean="0"/>
              <a:t>Concur</a:t>
            </a:r>
            <a:r>
              <a:rPr lang="en-US" dirty="0"/>
              <a:t>, </a:t>
            </a:r>
            <a:endParaRPr lang="en-US" dirty="0" smtClean="0"/>
          </a:p>
          <a:p>
            <a:pPr algn="just"/>
            <a:r>
              <a:rPr lang="en-US" dirty="0" err="1" smtClean="0"/>
              <a:t>GoToMeeting</a:t>
            </a:r>
            <a:endParaRPr lang="en-US" dirty="0" smtClean="0"/>
          </a:p>
          <a:p>
            <a:pPr algn="just"/>
            <a:r>
              <a:rPr lang="en-US" dirty="0" smtClean="0"/>
              <a:t>Etc…</a:t>
            </a:r>
            <a:endParaRPr lang="en-US" dirty="0"/>
          </a:p>
        </p:txBody>
      </p:sp>
      <p:sp>
        <p:nvSpPr>
          <p:cNvPr id="3" name="Title 2"/>
          <p:cNvSpPr>
            <a:spLocks noGrp="1"/>
          </p:cNvSpPr>
          <p:nvPr>
            <p:ph type="title"/>
          </p:nvPr>
        </p:nvSpPr>
        <p:spPr/>
        <p:txBody>
          <a:bodyPr>
            <a:noAutofit/>
          </a:bodyPr>
          <a:lstStyle/>
          <a:p>
            <a:r>
              <a:rPr lang="en-US" sz="3200" dirty="0" smtClean="0"/>
              <a:t>Software as a Service Applications (</a:t>
            </a:r>
            <a:r>
              <a:rPr lang="en-US" sz="3200" dirty="0" err="1" smtClean="0"/>
              <a:t>Saas</a:t>
            </a:r>
            <a:r>
              <a:rPr lang="en-US" sz="3200" dirty="0" smtClean="0"/>
              <a:t>)</a:t>
            </a:r>
            <a:endParaRPr lang="en-US" sz="3200" dirty="0"/>
          </a:p>
        </p:txBody>
      </p:sp>
    </p:spTree>
    <p:extLst>
      <p:ext uri="{BB962C8B-B14F-4D97-AF65-F5344CB8AC3E}">
        <p14:creationId xmlns:p14="http://schemas.microsoft.com/office/powerpoint/2010/main" val="4043049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AWS Elastic Beanstalk</a:t>
            </a:r>
            <a:r>
              <a:rPr lang="en-US" dirty="0" smtClean="0"/>
              <a:t>,</a:t>
            </a:r>
          </a:p>
          <a:p>
            <a:r>
              <a:rPr lang="en-US" dirty="0" smtClean="0"/>
              <a:t> </a:t>
            </a:r>
            <a:r>
              <a:rPr lang="en-US" dirty="0"/>
              <a:t>Windows Azure, </a:t>
            </a:r>
            <a:endParaRPr lang="en-US" dirty="0" smtClean="0"/>
          </a:p>
          <a:p>
            <a:r>
              <a:rPr lang="en-US" dirty="0" err="1" smtClean="0"/>
              <a:t>Heroku</a:t>
            </a:r>
            <a:r>
              <a:rPr lang="en-US" dirty="0"/>
              <a:t>, </a:t>
            </a:r>
            <a:endParaRPr lang="en-US" dirty="0" smtClean="0"/>
          </a:p>
          <a:p>
            <a:r>
              <a:rPr lang="en-US" dirty="0" smtClean="0"/>
              <a:t>Force.com</a:t>
            </a:r>
            <a:r>
              <a:rPr lang="en-US" dirty="0"/>
              <a:t>, </a:t>
            </a:r>
            <a:endParaRPr lang="en-US" dirty="0" smtClean="0"/>
          </a:p>
          <a:p>
            <a:r>
              <a:rPr lang="en-US" dirty="0" smtClean="0"/>
              <a:t>Google </a:t>
            </a:r>
            <a:r>
              <a:rPr lang="en-US" dirty="0"/>
              <a:t>App Engine, </a:t>
            </a:r>
            <a:endParaRPr lang="en-US" dirty="0" smtClean="0"/>
          </a:p>
          <a:p>
            <a:r>
              <a:rPr lang="en-US" dirty="0" smtClean="0"/>
              <a:t>Apache </a:t>
            </a:r>
            <a:r>
              <a:rPr lang="en-US" dirty="0" err="1"/>
              <a:t>Stratos</a:t>
            </a:r>
            <a:r>
              <a:rPr lang="en-US" dirty="0"/>
              <a:t>, </a:t>
            </a:r>
            <a:endParaRPr lang="en-US" dirty="0" smtClean="0"/>
          </a:p>
          <a:p>
            <a:r>
              <a:rPr lang="en-US" dirty="0" err="1" smtClean="0"/>
              <a:t>OpenShift</a:t>
            </a:r>
            <a:endParaRPr lang="en-US" dirty="0" smtClean="0"/>
          </a:p>
          <a:p>
            <a:r>
              <a:rPr lang="en-US" dirty="0" err="1" smtClean="0"/>
              <a:t>etc</a:t>
            </a:r>
            <a:endParaRPr lang="en-US" dirty="0"/>
          </a:p>
        </p:txBody>
      </p:sp>
      <p:sp>
        <p:nvSpPr>
          <p:cNvPr id="3" name="Title 2"/>
          <p:cNvSpPr>
            <a:spLocks noGrp="1"/>
          </p:cNvSpPr>
          <p:nvPr>
            <p:ph type="title"/>
          </p:nvPr>
        </p:nvSpPr>
        <p:spPr/>
        <p:txBody>
          <a:bodyPr/>
          <a:lstStyle/>
          <a:p>
            <a:r>
              <a:rPr lang="en-US" dirty="0" smtClean="0"/>
              <a:t>Platform as a Service (</a:t>
            </a:r>
            <a:r>
              <a:rPr lang="en-US" dirty="0" err="1" smtClean="0"/>
              <a:t>Paas</a:t>
            </a:r>
            <a:r>
              <a:rPr lang="en-US" dirty="0" smtClean="0"/>
              <a:t>)</a:t>
            </a:r>
            <a:endParaRPr lang="en-US" dirty="0"/>
          </a:p>
        </p:txBody>
      </p:sp>
    </p:spTree>
    <p:extLst>
      <p:ext uri="{BB962C8B-B14F-4D97-AF65-F5344CB8AC3E}">
        <p14:creationId xmlns:p14="http://schemas.microsoft.com/office/powerpoint/2010/main" val="295965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lgn="just">
              <a:buFont typeface="+mj-lt"/>
              <a:buAutoNum type="arabicPeriod"/>
            </a:pPr>
            <a:r>
              <a:rPr lang="en-US" b="1" dirty="0"/>
              <a:t>Pricing of Cloud </a:t>
            </a:r>
            <a:r>
              <a:rPr lang="en-US" b="1" dirty="0" smtClean="0"/>
              <a:t>Options</a:t>
            </a:r>
          </a:p>
          <a:p>
            <a:pPr lvl="1" algn="just"/>
            <a:r>
              <a:rPr lang="en-US" dirty="0"/>
              <a:t>Shoot fit within the available budget</a:t>
            </a:r>
          </a:p>
          <a:p>
            <a:pPr marL="624078" indent="-514350" algn="just">
              <a:buFont typeface="+mj-lt"/>
              <a:buAutoNum type="arabicPeriod"/>
            </a:pPr>
            <a:r>
              <a:rPr lang="en-US" b="1" dirty="0"/>
              <a:t>Storage space </a:t>
            </a:r>
            <a:r>
              <a:rPr lang="en-US" b="1" dirty="0" smtClean="0"/>
              <a:t>options</a:t>
            </a:r>
          </a:p>
          <a:p>
            <a:pPr lvl="1" algn="just"/>
            <a:r>
              <a:rPr lang="en-US" dirty="0"/>
              <a:t>Should suite your storage requirements</a:t>
            </a:r>
          </a:p>
          <a:p>
            <a:pPr marL="624078" indent="-514350" algn="just">
              <a:buFont typeface="+mj-lt"/>
              <a:buAutoNum type="arabicPeriod"/>
            </a:pPr>
            <a:r>
              <a:rPr lang="en-US" b="1" dirty="0"/>
              <a:t>Scalability of the selected </a:t>
            </a:r>
            <a:r>
              <a:rPr lang="en-US" b="1" dirty="0" smtClean="0"/>
              <a:t>service</a:t>
            </a:r>
          </a:p>
          <a:p>
            <a:pPr lvl="1" algn="just"/>
            <a:r>
              <a:rPr lang="en-US" dirty="0"/>
              <a:t>Storage needs might change as your business </a:t>
            </a:r>
            <a:r>
              <a:rPr lang="en-US" dirty="0" smtClean="0"/>
              <a:t>grows and </a:t>
            </a:r>
            <a:r>
              <a:rPr lang="en-US" dirty="0"/>
              <a:t>it would be ideal to initially choose a service that can support your business’s requirements as they change</a:t>
            </a:r>
            <a:r>
              <a:rPr lang="en-US" dirty="0" smtClean="0"/>
              <a:t>.</a:t>
            </a:r>
          </a:p>
          <a:p>
            <a:pPr marL="624078" indent="-514350" algn="just">
              <a:buFont typeface="+mj-lt"/>
              <a:buAutoNum type="arabicPeriod"/>
            </a:pPr>
            <a:r>
              <a:rPr lang="en-US" b="1" dirty="0"/>
              <a:t>Physical location of the servers and Data </a:t>
            </a:r>
            <a:r>
              <a:rPr lang="en-US" b="1" dirty="0" smtClean="0"/>
              <a:t>Center</a:t>
            </a:r>
          </a:p>
          <a:p>
            <a:pPr lvl="1" algn="just"/>
            <a:r>
              <a:rPr lang="en-US" dirty="0"/>
              <a:t>This factor plays a role in several legal issues facing </a:t>
            </a:r>
            <a:r>
              <a:rPr lang="en-US" dirty="0" smtClean="0"/>
              <a:t>businesses.</a:t>
            </a:r>
          </a:p>
          <a:p>
            <a:pPr marL="624078" indent="-514350" algn="just">
              <a:buFont typeface="+mj-lt"/>
              <a:buAutoNum type="arabicPeriod"/>
            </a:pPr>
            <a:r>
              <a:rPr lang="en-US" b="1" dirty="0"/>
              <a:t>Security of data stored in the </a:t>
            </a:r>
            <a:r>
              <a:rPr lang="en-US" b="1" dirty="0" smtClean="0"/>
              <a:t>cloud</a:t>
            </a:r>
          </a:p>
          <a:p>
            <a:pPr marL="624078" indent="-514350" algn="just">
              <a:buFont typeface="+mj-lt"/>
              <a:buAutoNum type="arabicPeriod"/>
            </a:pPr>
            <a:r>
              <a:rPr lang="en-US" b="1" dirty="0"/>
              <a:t>Frequency of backups</a:t>
            </a:r>
            <a:endParaRPr lang="en-US" dirty="0" smtClean="0"/>
          </a:p>
          <a:p>
            <a:pPr lvl="1"/>
            <a:endParaRPr lang="en-US" b="1" dirty="0" smtClean="0"/>
          </a:p>
          <a:p>
            <a:endParaRPr lang="en-US" dirty="0"/>
          </a:p>
        </p:txBody>
      </p:sp>
      <p:sp>
        <p:nvSpPr>
          <p:cNvPr id="3" name="Title 2"/>
          <p:cNvSpPr>
            <a:spLocks noGrp="1"/>
          </p:cNvSpPr>
          <p:nvPr>
            <p:ph type="title"/>
          </p:nvPr>
        </p:nvSpPr>
        <p:spPr/>
        <p:txBody>
          <a:bodyPr>
            <a:normAutofit fontScale="90000"/>
          </a:bodyPr>
          <a:lstStyle/>
          <a:p>
            <a:r>
              <a:rPr lang="en-US" dirty="0" smtClean="0"/>
              <a:t>Factors to consider when choosing cloud computing</a:t>
            </a:r>
            <a:endParaRPr lang="en-US" dirty="0"/>
          </a:p>
        </p:txBody>
      </p:sp>
    </p:spTree>
    <p:extLst>
      <p:ext uri="{BB962C8B-B14F-4D97-AF65-F5344CB8AC3E}">
        <p14:creationId xmlns:p14="http://schemas.microsoft.com/office/powerpoint/2010/main" val="3846864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p:txBody>
          <a:bodyPr/>
          <a:lstStyle/>
          <a:p>
            <a:pPr algn="just"/>
            <a:r>
              <a:rPr lang="en-US" b="1" dirty="0" smtClean="0"/>
              <a:t>Mobile computing</a:t>
            </a:r>
            <a:r>
              <a:rPr lang="en-US" dirty="0" smtClean="0"/>
              <a:t> is human–computer interaction by which a computer is expected to be transported during normal usage. Mobile computing involves mobile communication, mobile hardware, and mobile software.</a:t>
            </a:r>
          </a:p>
        </p:txBody>
      </p:sp>
      <p:sp>
        <p:nvSpPr>
          <p:cNvPr id="2" name="Title 1"/>
          <p:cNvSpPr>
            <a:spLocks noGrp="1"/>
          </p:cNvSpPr>
          <p:nvPr>
            <p:ph type="title"/>
          </p:nvPr>
        </p:nvSpPr>
        <p:spPr/>
        <p:txBody>
          <a:bodyPr/>
          <a:lstStyle/>
          <a:p>
            <a:r>
              <a:rPr lang="en-US" dirty="0" smtClean="0"/>
              <a:t>Mobile Computing</a:t>
            </a:r>
            <a:endParaRPr lang="en-US" dirty="0"/>
          </a:p>
        </p:txBody>
      </p:sp>
    </p:spTree>
    <p:extLst>
      <p:ext uri="{BB962C8B-B14F-4D97-AF65-F5344CB8AC3E}">
        <p14:creationId xmlns:p14="http://schemas.microsoft.com/office/powerpoint/2010/main" val="2859952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382000" cy="5638800"/>
          </a:xfrm>
        </p:spPr>
        <p:txBody>
          <a:bodyPr>
            <a:normAutofit fontScale="70000" lnSpcReduction="20000"/>
          </a:bodyPr>
          <a:lstStyle/>
          <a:p>
            <a:pPr marL="624078" lvl="0" indent="-514350">
              <a:buFont typeface="+mj-lt"/>
              <a:buAutoNum type="arabicPeriod"/>
            </a:pPr>
            <a:r>
              <a:rPr lang="en-GB" sz="3200" dirty="0">
                <a:solidFill>
                  <a:srgbClr val="00B050"/>
                </a:solidFill>
              </a:rPr>
              <a:t>Artificial </a:t>
            </a:r>
            <a:r>
              <a:rPr lang="en-GB" sz="3200" dirty="0" smtClean="0">
                <a:solidFill>
                  <a:srgbClr val="00B050"/>
                </a:solidFill>
              </a:rPr>
              <a:t>Intelligence Foundations, </a:t>
            </a:r>
            <a:endParaRPr lang="en-US" sz="3200" dirty="0">
              <a:solidFill>
                <a:srgbClr val="00B050"/>
              </a:solidFill>
            </a:endParaRPr>
          </a:p>
          <a:p>
            <a:pPr marL="624078" lvl="0" indent="-514350">
              <a:buFont typeface="+mj-lt"/>
              <a:buAutoNum type="arabicPeriod"/>
            </a:pPr>
            <a:r>
              <a:rPr lang="en-GB" sz="3200" dirty="0">
                <a:solidFill>
                  <a:srgbClr val="00B050"/>
                </a:solidFill>
              </a:rPr>
              <a:t>Intelligent Apps and </a:t>
            </a:r>
            <a:r>
              <a:rPr lang="en-GB" sz="3200" dirty="0" smtClean="0">
                <a:solidFill>
                  <a:srgbClr val="00B050"/>
                </a:solidFill>
              </a:rPr>
              <a:t>Analytics</a:t>
            </a:r>
          </a:p>
          <a:p>
            <a:pPr marL="624078" lvl="0" indent="-514350">
              <a:buFont typeface="+mj-lt"/>
              <a:buAutoNum type="arabicPeriod"/>
            </a:pPr>
            <a:r>
              <a:rPr lang="en-GB" sz="3200" dirty="0" smtClean="0">
                <a:solidFill>
                  <a:srgbClr val="00B050"/>
                </a:solidFill>
              </a:rPr>
              <a:t>Intelligent Things</a:t>
            </a:r>
          </a:p>
          <a:p>
            <a:pPr marL="624078" lvl="0" indent="-514350">
              <a:buFont typeface="+mj-lt"/>
              <a:buAutoNum type="arabicPeriod"/>
            </a:pPr>
            <a:r>
              <a:rPr lang="en-GB" sz="3200" dirty="0" smtClean="0">
                <a:solidFill>
                  <a:schemeClr val="accent2">
                    <a:lumMod val="75000"/>
                  </a:schemeClr>
                </a:solidFill>
              </a:rPr>
              <a:t>Digital Twins</a:t>
            </a:r>
          </a:p>
          <a:p>
            <a:pPr marL="624078" lvl="0" indent="-514350">
              <a:buFont typeface="+mj-lt"/>
              <a:buAutoNum type="arabicPeriod"/>
            </a:pPr>
            <a:r>
              <a:rPr lang="en-GB" sz="3200" dirty="0">
                <a:solidFill>
                  <a:schemeClr val="accent2">
                    <a:lumMod val="75000"/>
                  </a:schemeClr>
                </a:solidFill>
              </a:rPr>
              <a:t>Cloud to the Edge, </a:t>
            </a:r>
            <a:endParaRPr lang="en-US" sz="3200" dirty="0" smtClean="0">
              <a:solidFill>
                <a:schemeClr val="accent2">
                  <a:lumMod val="75000"/>
                </a:schemeClr>
              </a:solidFill>
            </a:endParaRPr>
          </a:p>
          <a:p>
            <a:pPr marL="624078" lvl="0" indent="-514350">
              <a:buFont typeface="+mj-lt"/>
              <a:buAutoNum type="arabicPeriod"/>
            </a:pPr>
            <a:r>
              <a:rPr lang="en-US" sz="3200" dirty="0" smtClean="0">
                <a:solidFill>
                  <a:schemeClr val="accent2">
                    <a:lumMod val="75000"/>
                  </a:schemeClr>
                </a:solidFill>
              </a:rPr>
              <a:t>Conversational Platforms</a:t>
            </a:r>
          </a:p>
          <a:p>
            <a:pPr marL="624078" lvl="0" indent="-514350">
              <a:buFont typeface="+mj-lt"/>
              <a:buAutoNum type="arabicPeriod"/>
            </a:pPr>
            <a:r>
              <a:rPr lang="en-US" sz="3200" dirty="0" smtClean="0">
                <a:solidFill>
                  <a:schemeClr val="accent2">
                    <a:lumMod val="75000"/>
                  </a:schemeClr>
                </a:solidFill>
              </a:rPr>
              <a:t>Immersive Experience</a:t>
            </a:r>
            <a:endParaRPr lang="en-GB" sz="3200" dirty="0" smtClean="0">
              <a:solidFill>
                <a:schemeClr val="accent2">
                  <a:lumMod val="75000"/>
                </a:schemeClr>
              </a:solidFill>
            </a:endParaRPr>
          </a:p>
          <a:p>
            <a:pPr marL="624078" lvl="0" indent="-514350">
              <a:buFont typeface="+mj-lt"/>
              <a:buAutoNum type="arabicPeriod"/>
            </a:pPr>
            <a:r>
              <a:rPr lang="en-GB" sz="3200" dirty="0" smtClean="0">
                <a:solidFill>
                  <a:schemeClr val="accent1">
                    <a:lumMod val="75000"/>
                  </a:schemeClr>
                </a:solidFill>
              </a:rPr>
              <a:t>Block </a:t>
            </a:r>
            <a:r>
              <a:rPr lang="en-GB" sz="3200" dirty="0">
                <a:solidFill>
                  <a:schemeClr val="accent1">
                    <a:lumMod val="75000"/>
                  </a:schemeClr>
                </a:solidFill>
              </a:rPr>
              <a:t>Chain,</a:t>
            </a:r>
            <a:endParaRPr lang="en-US" sz="3200" dirty="0">
              <a:solidFill>
                <a:schemeClr val="accent1">
                  <a:lumMod val="75000"/>
                </a:schemeClr>
              </a:solidFill>
            </a:endParaRPr>
          </a:p>
          <a:p>
            <a:pPr marL="624078" lvl="0" indent="-514350">
              <a:buFont typeface="+mj-lt"/>
              <a:buAutoNum type="arabicPeriod"/>
            </a:pPr>
            <a:r>
              <a:rPr lang="en-GB" sz="3200" dirty="0" smtClean="0">
                <a:solidFill>
                  <a:schemeClr val="accent1">
                    <a:lumMod val="75000"/>
                  </a:schemeClr>
                </a:solidFill>
              </a:rPr>
              <a:t>Event Driven</a:t>
            </a:r>
          </a:p>
          <a:p>
            <a:pPr marL="624078" lvl="0" indent="-514350">
              <a:buFont typeface="+mj-lt"/>
              <a:buAutoNum type="arabicPeriod"/>
            </a:pPr>
            <a:r>
              <a:rPr lang="en-GB" sz="3200" dirty="0" smtClean="0">
                <a:solidFill>
                  <a:schemeClr val="accent1">
                    <a:lumMod val="75000"/>
                  </a:schemeClr>
                </a:solidFill>
              </a:rPr>
              <a:t>Continuous adaptive risk and Trust</a:t>
            </a:r>
            <a:endParaRPr lang="en-US" sz="3200" dirty="0">
              <a:solidFill>
                <a:schemeClr val="accent1">
                  <a:lumMod val="75000"/>
                </a:schemeClr>
              </a:solidFill>
            </a:endParaRPr>
          </a:p>
          <a:p>
            <a:pPr marL="624078" indent="-514350">
              <a:buFont typeface="+mj-lt"/>
              <a:buAutoNum type="arabicPeriod"/>
            </a:pPr>
            <a:r>
              <a:rPr lang="en-GB" sz="3200" dirty="0"/>
              <a:t>Mobile </a:t>
            </a:r>
            <a:r>
              <a:rPr lang="en-GB" sz="3200" dirty="0" smtClean="0"/>
              <a:t>Payments</a:t>
            </a:r>
            <a:r>
              <a:rPr lang="en-GB" sz="3200" dirty="0"/>
              <a:t>,</a:t>
            </a:r>
            <a:endParaRPr lang="en-GB" sz="3200" dirty="0" smtClean="0"/>
          </a:p>
          <a:p>
            <a:pPr marL="624078" indent="-514350">
              <a:buFont typeface="+mj-lt"/>
              <a:buAutoNum type="arabicPeriod"/>
            </a:pPr>
            <a:r>
              <a:rPr lang="en-GB" sz="3200" dirty="0"/>
              <a:t>Mobile </a:t>
            </a:r>
            <a:r>
              <a:rPr lang="en-GB" sz="3200" dirty="0" smtClean="0"/>
              <a:t>Apps,</a:t>
            </a:r>
            <a:endParaRPr lang="en-US" sz="3200" dirty="0"/>
          </a:p>
          <a:p>
            <a:pPr marL="624078" indent="-514350">
              <a:buFont typeface="+mj-lt"/>
              <a:buAutoNum type="arabicPeriod"/>
            </a:pPr>
            <a:r>
              <a:rPr lang="en-GB" sz="3200" dirty="0"/>
              <a:t>Mobile </a:t>
            </a:r>
            <a:r>
              <a:rPr lang="en-GB" sz="3200" dirty="0" smtClean="0"/>
              <a:t>Computing,</a:t>
            </a:r>
            <a:endParaRPr lang="en-US" sz="3200" dirty="0"/>
          </a:p>
          <a:p>
            <a:pPr marL="624078" indent="-514350">
              <a:buFont typeface="+mj-lt"/>
              <a:buAutoNum type="arabicPeriod"/>
            </a:pPr>
            <a:r>
              <a:rPr lang="en-GB" sz="3200" dirty="0"/>
              <a:t>Cloud </a:t>
            </a:r>
            <a:r>
              <a:rPr lang="en-GB" sz="3200" dirty="0" smtClean="0"/>
              <a:t>Computing,</a:t>
            </a:r>
          </a:p>
          <a:p>
            <a:pPr marL="624078" indent="-514350">
              <a:buFont typeface="+mj-lt"/>
              <a:buAutoNum type="arabicPeriod"/>
            </a:pPr>
            <a:r>
              <a:rPr lang="en-GB" sz="3200" dirty="0" smtClean="0"/>
              <a:t>Internet of Things</a:t>
            </a:r>
          </a:p>
          <a:p>
            <a:pPr marL="624078" indent="-514350">
              <a:buFont typeface="+mj-lt"/>
              <a:buAutoNum type="arabicPeriod"/>
            </a:pPr>
            <a:r>
              <a:rPr lang="en-GB" sz="3200" dirty="0" smtClean="0"/>
              <a:t>Big Data</a:t>
            </a:r>
            <a:endParaRPr lang="en-US" sz="3200" dirty="0"/>
          </a:p>
          <a:p>
            <a:pPr marL="624078" indent="-514350">
              <a:buFont typeface="+mj-lt"/>
              <a:buAutoNum type="arabicPeriod"/>
            </a:pPr>
            <a:endParaRPr lang="en-US" dirty="0"/>
          </a:p>
        </p:txBody>
      </p:sp>
      <p:sp>
        <p:nvSpPr>
          <p:cNvPr id="3" name="Title 2"/>
          <p:cNvSpPr>
            <a:spLocks noGrp="1"/>
          </p:cNvSpPr>
          <p:nvPr>
            <p:ph type="title"/>
          </p:nvPr>
        </p:nvSpPr>
        <p:spPr>
          <a:xfrm>
            <a:off x="457200" y="76200"/>
            <a:ext cx="8229600" cy="1143000"/>
          </a:xfrm>
        </p:spPr>
        <p:txBody>
          <a:bodyPr>
            <a:normAutofit/>
          </a:bodyPr>
          <a:lstStyle/>
          <a:p>
            <a:r>
              <a:rPr lang="en-US" dirty="0">
                <a:effectLst>
                  <a:outerShdw blurRad="38100" dist="38100" dir="2700000" algn="tl">
                    <a:srgbClr val="000000">
                      <a:alpha val="43137"/>
                    </a:srgbClr>
                  </a:outerShdw>
                </a:effectLst>
              </a:rPr>
              <a:t>ICT business </a:t>
            </a:r>
            <a:r>
              <a:rPr lang="en-US" dirty="0" smtClean="0">
                <a:effectLst>
                  <a:outerShdw blurRad="38100" dist="38100" dir="2700000" algn="tl">
                    <a:srgbClr val="000000">
                      <a:alpha val="43137"/>
                    </a:srgbClr>
                  </a:outerShdw>
                </a:effectLst>
              </a:rPr>
              <a:t>Trends</a:t>
            </a:r>
            <a:endParaRPr lang="en-US" dirty="0"/>
          </a:p>
        </p:txBody>
      </p:sp>
    </p:spTree>
    <p:extLst>
      <p:ext uri="{BB962C8B-B14F-4D97-AF65-F5344CB8AC3E}">
        <p14:creationId xmlns:p14="http://schemas.microsoft.com/office/powerpoint/2010/main" val="794238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dirty="0"/>
              <a:t>Laptop</a:t>
            </a:r>
          </a:p>
          <a:p>
            <a:pPr marL="624078" indent="-514350">
              <a:buFont typeface="+mj-lt"/>
              <a:buAutoNum type="arabicPeriod"/>
            </a:pPr>
            <a:r>
              <a:rPr lang="en-US" dirty="0"/>
              <a:t>Smartphones and tablets</a:t>
            </a:r>
          </a:p>
          <a:p>
            <a:pPr marL="624078" indent="-514350">
              <a:buFont typeface="+mj-lt"/>
              <a:buAutoNum type="arabicPeriod"/>
            </a:pPr>
            <a:r>
              <a:rPr lang="en-US" dirty="0"/>
              <a:t>Wearable computer</a:t>
            </a:r>
          </a:p>
          <a:p>
            <a:pPr marL="624078" indent="-514350">
              <a:buFont typeface="+mj-lt"/>
              <a:buAutoNum type="arabicPeriod"/>
            </a:pPr>
            <a:r>
              <a:rPr lang="en-US" dirty="0" err="1" smtClean="0"/>
              <a:t>Carputer</a:t>
            </a:r>
            <a:r>
              <a:rPr lang="en-US" dirty="0" smtClean="0"/>
              <a:t> (a </a:t>
            </a:r>
            <a:r>
              <a:rPr lang="en-US" dirty="0"/>
              <a:t>computer with specializations to run in a </a:t>
            </a:r>
            <a:r>
              <a:rPr lang="en-US" dirty="0" smtClean="0"/>
              <a:t>car)</a:t>
            </a:r>
          </a:p>
          <a:p>
            <a:pPr marL="624078" indent="-514350">
              <a:buFont typeface="+mj-lt"/>
              <a:buAutoNum type="arabicPeriod"/>
            </a:pPr>
            <a:r>
              <a:rPr lang="en-US" dirty="0"/>
              <a:t>Smart cards</a:t>
            </a:r>
          </a:p>
        </p:txBody>
      </p:sp>
      <p:sp>
        <p:nvSpPr>
          <p:cNvPr id="3" name="Title 2"/>
          <p:cNvSpPr>
            <a:spLocks noGrp="1"/>
          </p:cNvSpPr>
          <p:nvPr>
            <p:ph type="title"/>
          </p:nvPr>
        </p:nvSpPr>
        <p:spPr/>
        <p:txBody>
          <a:bodyPr>
            <a:normAutofit/>
          </a:bodyPr>
          <a:lstStyle/>
          <a:p>
            <a:r>
              <a:rPr lang="en-US" sz="3600" dirty="0" smtClean="0"/>
              <a:t>Common Mobile Computing devices</a:t>
            </a:r>
            <a:endParaRPr lang="en-US" sz="3600" dirty="0"/>
          </a:p>
        </p:txBody>
      </p:sp>
    </p:spTree>
    <p:extLst>
      <p:ext uri="{BB962C8B-B14F-4D97-AF65-F5344CB8AC3E}">
        <p14:creationId xmlns:p14="http://schemas.microsoft.com/office/powerpoint/2010/main" val="1621225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Font typeface="+mj-lt"/>
              <a:buAutoNum type="arabicPeriod"/>
            </a:pPr>
            <a:r>
              <a:rPr lang="en-US" b="1" dirty="0">
                <a:effectLst>
                  <a:outerShdw blurRad="38100" dist="38100" dir="2700000" algn="tl">
                    <a:srgbClr val="000000">
                      <a:alpha val="43137"/>
                    </a:srgbClr>
                  </a:outerShdw>
                </a:effectLst>
              </a:rPr>
              <a:t>Portability: </a:t>
            </a:r>
            <a:r>
              <a:rPr lang="en-US" sz="2400" dirty="0"/>
              <a:t>Facilitates movement of device(s) within the mobile computing environment.</a:t>
            </a:r>
          </a:p>
          <a:p>
            <a:pPr marL="624078" indent="-514350">
              <a:buFont typeface="+mj-lt"/>
              <a:buAutoNum type="arabicPeriod"/>
            </a:pPr>
            <a:r>
              <a:rPr lang="en-US" b="1" dirty="0">
                <a:effectLst>
                  <a:outerShdw blurRad="38100" dist="38100" dir="2700000" algn="tl">
                    <a:srgbClr val="000000">
                      <a:alpha val="43137"/>
                    </a:srgbClr>
                  </a:outerShdw>
                </a:effectLst>
              </a:rPr>
              <a:t>Connectivity: </a:t>
            </a:r>
            <a:r>
              <a:rPr lang="en-US" sz="2400" dirty="0"/>
              <a:t>Ability to continuously stay connected with minimal amount of lag/downtime, without being affected by movements of the connected nodes</a:t>
            </a:r>
          </a:p>
          <a:p>
            <a:pPr marL="624078" indent="-514350">
              <a:buFont typeface="+mj-lt"/>
              <a:buAutoNum type="arabicPeriod"/>
            </a:pPr>
            <a:r>
              <a:rPr lang="en-US" b="1" dirty="0">
                <a:effectLst>
                  <a:outerShdw blurRad="38100" dist="38100" dir="2700000" algn="tl">
                    <a:srgbClr val="000000">
                      <a:alpha val="43137"/>
                    </a:srgbClr>
                  </a:outerShdw>
                </a:effectLst>
              </a:rPr>
              <a:t>Social Interactivity: </a:t>
            </a:r>
            <a:r>
              <a:rPr lang="en-US" sz="2400" dirty="0"/>
              <a:t>Maintaining the connectivity to collaborate with other users, at least within the same environment.</a:t>
            </a:r>
          </a:p>
          <a:p>
            <a:pPr marL="624078" indent="-514350">
              <a:buFont typeface="+mj-lt"/>
              <a:buAutoNum type="arabicPeriod"/>
            </a:pPr>
            <a:r>
              <a:rPr lang="en-US" b="1" dirty="0">
                <a:effectLst>
                  <a:outerShdw blurRad="38100" dist="38100" dir="2700000" algn="tl">
                    <a:srgbClr val="000000">
                      <a:alpha val="43137"/>
                    </a:srgbClr>
                  </a:outerShdw>
                </a:effectLst>
              </a:rPr>
              <a:t>Individuality: </a:t>
            </a:r>
            <a:r>
              <a:rPr lang="en-US" sz="2400" dirty="0"/>
              <a:t>Adapting the technology to suit individual needs</a:t>
            </a:r>
          </a:p>
          <a:p>
            <a:endParaRPr lang="en-US" dirty="0"/>
          </a:p>
        </p:txBody>
      </p:sp>
      <p:sp>
        <p:nvSpPr>
          <p:cNvPr id="3" name="Title 2"/>
          <p:cNvSpPr>
            <a:spLocks noGrp="1"/>
          </p:cNvSpPr>
          <p:nvPr>
            <p:ph type="title"/>
          </p:nvPr>
        </p:nvSpPr>
        <p:spPr/>
        <p:txBody>
          <a:bodyPr>
            <a:normAutofit/>
          </a:bodyPr>
          <a:lstStyle/>
          <a:p>
            <a:r>
              <a:rPr lang="en-US" sz="3600" dirty="0" smtClean="0"/>
              <a:t>Main Principle of Mobile </a:t>
            </a:r>
            <a:r>
              <a:rPr lang="en-US" sz="3600" dirty="0"/>
              <a:t>C</a:t>
            </a:r>
            <a:r>
              <a:rPr lang="en-US" sz="3600" dirty="0" smtClean="0"/>
              <a:t>omputing</a:t>
            </a:r>
            <a:endParaRPr lang="en-US" sz="3600" dirty="0"/>
          </a:p>
        </p:txBody>
      </p:sp>
    </p:spTree>
    <p:extLst>
      <p:ext uri="{BB962C8B-B14F-4D97-AF65-F5344CB8AC3E}">
        <p14:creationId xmlns:p14="http://schemas.microsoft.com/office/powerpoint/2010/main" val="742315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41437"/>
            <a:ext cx="8305800" cy="2239963"/>
          </a:xfrm>
        </p:spPr>
        <p:txBody>
          <a:bodyPr/>
          <a:lstStyle/>
          <a:p>
            <a:pPr algn="just"/>
            <a:r>
              <a:rPr lang="en-US" dirty="0"/>
              <a:t>Mobile applications (also known as mobile apps) are software programs developed for mobile devices such as smartphones and tablets. They turn mobile devices into miniature powerhouses of function and </a:t>
            </a:r>
            <a:r>
              <a:rPr lang="en-US" dirty="0" smtClean="0"/>
              <a:t>fun</a:t>
            </a:r>
          </a:p>
          <a:p>
            <a:pPr algn="just"/>
            <a:endParaRPr lang="en-US" dirty="0"/>
          </a:p>
        </p:txBody>
      </p:sp>
      <p:sp>
        <p:nvSpPr>
          <p:cNvPr id="3" name="Title 2"/>
          <p:cNvSpPr>
            <a:spLocks noGrp="1"/>
          </p:cNvSpPr>
          <p:nvPr>
            <p:ph type="title"/>
          </p:nvPr>
        </p:nvSpPr>
        <p:spPr>
          <a:xfrm>
            <a:off x="457200" y="152400"/>
            <a:ext cx="8229600" cy="1143000"/>
          </a:xfrm>
        </p:spPr>
        <p:txBody>
          <a:bodyPr/>
          <a:lstStyle/>
          <a:p>
            <a:r>
              <a:rPr lang="en-US" dirty="0" smtClean="0"/>
              <a:t>Mobile Applications (Apps)</a:t>
            </a:r>
            <a:endParaRPr lang="en-US" dirty="0"/>
          </a:p>
        </p:txBody>
      </p:sp>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1491" y="3836127"/>
            <a:ext cx="5102510" cy="302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Image result for Mobile Applic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Mobile Applica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687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36126"/>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324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b="1" dirty="0" smtClean="0"/>
              <a:t>Native apps</a:t>
            </a:r>
          </a:p>
          <a:p>
            <a:pPr marL="708660" lvl="1" indent="-342900">
              <a:buFont typeface="Wingdings" pitchFamily="2" charset="2"/>
              <a:buChar char="ü"/>
            </a:pPr>
            <a:r>
              <a:rPr lang="en-US" dirty="0" err="1"/>
              <a:t>iOS</a:t>
            </a:r>
            <a:r>
              <a:rPr lang="en-US" dirty="0"/>
              <a:t> on Objective-C or Swift</a:t>
            </a:r>
          </a:p>
          <a:p>
            <a:pPr marL="708660" lvl="1" indent="-342900">
              <a:buFont typeface="Wingdings" pitchFamily="2" charset="2"/>
              <a:buChar char="ü"/>
            </a:pPr>
            <a:r>
              <a:rPr lang="en-US" dirty="0"/>
              <a:t>Android on Java</a:t>
            </a:r>
          </a:p>
          <a:p>
            <a:pPr marL="708660" lvl="1" indent="-342900">
              <a:buFont typeface="Wingdings" pitchFamily="2" charset="2"/>
              <a:buChar char="ü"/>
            </a:pPr>
            <a:r>
              <a:rPr lang="en-US" dirty="0"/>
              <a:t>Windows Phone on Net</a:t>
            </a:r>
          </a:p>
          <a:p>
            <a:pPr marL="624078" indent="-514350">
              <a:buFont typeface="+mj-lt"/>
              <a:buAutoNum type="arabicPeriod"/>
            </a:pPr>
            <a:r>
              <a:rPr lang="en-US" b="1" dirty="0"/>
              <a:t>Hybrid apps</a:t>
            </a:r>
            <a:r>
              <a:rPr lang="en-US" dirty="0"/>
              <a:t> for all </a:t>
            </a:r>
            <a:r>
              <a:rPr lang="en-US" dirty="0" smtClean="0"/>
              <a:t>platforms</a:t>
            </a:r>
          </a:p>
          <a:p>
            <a:pPr marL="624078" indent="-514350">
              <a:buFont typeface="+mj-lt"/>
              <a:buAutoNum type="arabicPeriod"/>
            </a:pPr>
            <a:r>
              <a:rPr lang="en-US" b="1" dirty="0"/>
              <a:t>Web </a:t>
            </a:r>
            <a:r>
              <a:rPr lang="en-US" b="1" dirty="0" smtClean="0"/>
              <a:t>apps: </a:t>
            </a:r>
            <a:r>
              <a:rPr lang="en-US" sz="2300" dirty="0"/>
              <a:t>These are software applications that behave in a fashion similar to native </a:t>
            </a:r>
            <a:r>
              <a:rPr lang="en-US" sz="2300" dirty="0" smtClean="0"/>
              <a:t>applications and they use a web browser</a:t>
            </a:r>
            <a:endParaRPr lang="en-US" sz="2300" b="1" dirty="0"/>
          </a:p>
          <a:p>
            <a:pPr marL="624078" indent="-514350">
              <a:buFont typeface="+mj-lt"/>
              <a:buAutoNum type="arabicPeriod"/>
            </a:pPr>
            <a:endParaRPr lang="en-US" dirty="0"/>
          </a:p>
        </p:txBody>
      </p:sp>
      <p:sp>
        <p:nvSpPr>
          <p:cNvPr id="3" name="Title 2"/>
          <p:cNvSpPr>
            <a:spLocks noGrp="1"/>
          </p:cNvSpPr>
          <p:nvPr>
            <p:ph type="title"/>
          </p:nvPr>
        </p:nvSpPr>
        <p:spPr/>
        <p:txBody>
          <a:bodyPr/>
          <a:lstStyle/>
          <a:p>
            <a:r>
              <a:rPr lang="en-US" dirty="0" smtClean="0"/>
              <a:t>Types of Apps</a:t>
            </a:r>
            <a:endParaRPr lang="en-US" dirty="0"/>
          </a:p>
        </p:txBody>
      </p:sp>
    </p:spTree>
    <p:extLst>
      <p:ext uri="{BB962C8B-B14F-4D97-AF65-F5344CB8AC3E}">
        <p14:creationId xmlns:p14="http://schemas.microsoft.com/office/powerpoint/2010/main" val="2274129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34400" cy="5224272"/>
          </a:xfrm>
        </p:spPr>
        <p:txBody>
          <a:bodyPr>
            <a:normAutofit fontScale="25000" lnSpcReduction="20000"/>
          </a:bodyPr>
          <a:lstStyle/>
          <a:p>
            <a:pPr marL="624078" indent="-514350" algn="just">
              <a:lnSpc>
                <a:spcPct val="170000"/>
              </a:lnSpc>
              <a:spcBef>
                <a:spcPts val="0"/>
              </a:spcBef>
              <a:buFont typeface="+mj-lt"/>
              <a:buAutoNum type="arabicPeriod"/>
            </a:pPr>
            <a:r>
              <a:rPr lang="en-US" sz="9600" b="1" dirty="0"/>
              <a:t>Business apps</a:t>
            </a:r>
          </a:p>
          <a:p>
            <a:pPr lvl="1" algn="just">
              <a:lnSpc>
                <a:spcPct val="120000"/>
              </a:lnSpc>
              <a:spcBef>
                <a:spcPts val="0"/>
              </a:spcBef>
            </a:pPr>
            <a:r>
              <a:rPr lang="en-US" sz="8000" dirty="0"/>
              <a:t>Also referred to as productivity </a:t>
            </a:r>
            <a:r>
              <a:rPr lang="en-US" sz="8000" dirty="0" smtClean="0"/>
              <a:t>apps and used for </a:t>
            </a:r>
            <a:r>
              <a:rPr lang="en-US" sz="8000" dirty="0"/>
              <a:t>Billing, buying, booking, sending emails, tracking working </a:t>
            </a:r>
            <a:r>
              <a:rPr lang="en-US" sz="8000" dirty="0" smtClean="0"/>
              <a:t>progress. Examples include;</a:t>
            </a:r>
          </a:p>
          <a:p>
            <a:pPr lvl="2" algn="just">
              <a:lnSpc>
                <a:spcPct val="120000"/>
              </a:lnSpc>
              <a:spcBef>
                <a:spcPts val="0"/>
              </a:spcBef>
            </a:pPr>
            <a:r>
              <a:rPr lang="en-US" sz="8000" dirty="0"/>
              <a:t>Indeed Job Search (Android &amp; IOS)</a:t>
            </a:r>
          </a:p>
          <a:p>
            <a:pPr lvl="2" algn="just">
              <a:lnSpc>
                <a:spcPct val="120000"/>
              </a:lnSpc>
              <a:spcBef>
                <a:spcPts val="0"/>
              </a:spcBef>
            </a:pPr>
            <a:r>
              <a:rPr lang="en-US" sz="8000" dirty="0"/>
              <a:t>Facebook Pages Manager (Android &amp; IOS</a:t>
            </a:r>
            <a:r>
              <a:rPr lang="en-US" sz="8000" dirty="0" smtClean="0"/>
              <a:t>)</a:t>
            </a:r>
          </a:p>
          <a:p>
            <a:pPr lvl="2" algn="just">
              <a:lnSpc>
                <a:spcPct val="120000"/>
              </a:lnSpc>
              <a:spcBef>
                <a:spcPts val="0"/>
              </a:spcBef>
            </a:pPr>
            <a:r>
              <a:rPr lang="en-US" sz="8000" dirty="0"/>
              <a:t>Adobe Acrobat Reader (Android &amp; IOS</a:t>
            </a:r>
            <a:r>
              <a:rPr lang="en-US" sz="8000" dirty="0" smtClean="0"/>
              <a:t>)</a:t>
            </a:r>
          </a:p>
          <a:p>
            <a:pPr lvl="2" algn="just">
              <a:lnSpc>
                <a:spcPct val="120000"/>
              </a:lnSpc>
              <a:spcBef>
                <a:spcPts val="0"/>
              </a:spcBef>
            </a:pPr>
            <a:r>
              <a:rPr lang="en-US" sz="8000" b="1" i="1" dirty="0" smtClean="0"/>
              <a:t>Students to name others????</a:t>
            </a:r>
            <a:endParaRPr lang="en-US" sz="8000" b="1" i="1" dirty="0"/>
          </a:p>
          <a:p>
            <a:pPr marL="624078" indent="-514350" algn="just">
              <a:lnSpc>
                <a:spcPct val="170000"/>
              </a:lnSpc>
              <a:spcBef>
                <a:spcPts val="0"/>
              </a:spcBef>
              <a:buFont typeface="+mj-lt"/>
              <a:buAutoNum type="arabicPeriod"/>
            </a:pPr>
            <a:r>
              <a:rPr lang="en-US" sz="9600" b="1" dirty="0"/>
              <a:t>Educational apps</a:t>
            </a:r>
          </a:p>
          <a:p>
            <a:pPr marL="880110" lvl="1" indent="-514350" algn="just">
              <a:lnSpc>
                <a:spcPct val="120000"/>
              </a:lnSpc>
              <a:spcBef>
                <a:spcPts val="0"/>
              </a:spcBef>
            </a:pPr>
            <a:r>
              <a:rPr lang="en-US" sz="8000" dirty="0"/>
              <a:t>TED (Android &amp; IOS)</a:t>
            </a:r>
          </a:p>
          <a:p>
            <a:pPr marL="880110" lvl="1" indent="-514350" algn="just">
              <a:lnSpc>
                <a:spcPct val="120000"/>
              </a:lnSpc>
              <a:spcBef>
                <a:spcPts val="0"/>
              </a:spcBef>
            </a:pPr>
            <a:r>
              <a:rPr lang="en-US" sz="8000" dirty="0" err="1"/>
              <a:t>Quizlet</a:t>
            </a:r>
            <a:r>
              <a:rPr lang="en-US" sz="8000" dirty="0"/>
              <a:t>: Flashcard &amp; Language App to Study &amp; Learn (Android &amp; IOS</a:t>
            </a:r>
            <a:r>
              <a:rPr lang="en-US" sz="8000" dirty="0" smtClean="0"/>
              <a:t>)</a:t>
            </a:r>
          </a:p>
          <a:p>
            <a:pPr marL="880110" lvl="1" indent="-514350" algn="just">
              <a:lnSpc>
                <a:spcPct val="120000"/>
              </a:lnSpc>
              <a:spcBef>
                <a:spcPts val="0"/>
              </a:spcBef>
            </a:pPr>
            <a:r>
              <a:rPr lang="en-US" sz="8000" b="1" i="1" dirty="0" smtClean="0"/>
              <a:t>Students to name others???</a:t>
            </a:r>
            <a:endParaRPr lang="en-US" sz="8000" b="1" i="1" dirty="0"/>
          </a:p>
          <a:p>
            <a:pPr>
              <a:lnSpc>
                <a:spcPct val="120000"/>
              </a:lnSpc>
            </a:pPr>
            <a:endParaRPr lang="en-US" sz="5100" dirty="0"/>
          </a:p>
        </p:txBody>
      </p:sp>
      <p:sp>
        <p:nvSpPr>
          <p:cNvPr id="3" name="Title 2"/>
          <p:cNvSpPr>
            <a:spLocks noGrp="1"/>
          </p:cNvSpPr>
          <p:nvPr>
            <p:ph type="title"/>
          </p:nvPr>
        </p:nvSpPr>
        <p:spPr/>
        <p:txBody>
          <a:bodyPr/>
          <a:lstStyle/>
          <a:p>
            <a:r>
              <a:rPr lang="en-US" dirty="0" smtClean="0"/>
              <a:t>Categories of Apps</a:t>
            </a:r>
            <a:endParaRPr lang="en-US" dirty="0"/>
          </a:p>
        </p:txBody>
      </p:sp>
    </p:spTree>
    <p:extLst>
      <p:ext uri="{BB962C8B-B14F-4D97-AF65-F5344CB8AC3E}">
        <p14:creationId xmlns:p14="http://schemas.microsoft.com/office/powerpoint/2010/main" val="3526135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4462272"/>
          </a:xfrm>
        </p:spPr>
        <p:txBody>
          <a:bodyPr/>
          <a:lstStyle/>
          <a:p>
            <a:r>
              <a:rPr lang="en-US" b="1" dirty="0" smtClean="0"/>
              <a:t>Mobile payment</a:t>
            </a:r>
            <a:r>
              <a:rPr lang="en-US" dirty="0" smtClean="0"/>
              <a:t>/</a:t>
            </a:r>
            <a:r>
              <a:rPr lang="en-US" b="1" dirty="0" smtClean="0"/>
              <a:t>mobile</a:t>
            </a:r>
            <a:r>
              <a:rPr lang="en-US" dirty="0"/>
              <a:t> </a:t>
            </a:r>
            <a:r>
              <a:rPr lang="en-US" dirty="0" smtClean="0"/>
              <a:t>money/</a:t>
            </a:r>
            <a:r>
              <a:rPr lang="en-US" b="1" dirty="0" smtClean="0"/>
              <a:t>mobile</a:t>
            </a:r>
            <a:r>
              <a:rPr lang="en-US" dirty="0"/>
              <a:t> money </a:t>
            </a:r>
            <a:r>
              <a:rPr lang="en-US" dirty="0" smtClean="0"/>
              <a:t>transfer/</a:t>
            </a:r>
            <a:r>
              <a:rPr lang="en-US" b="1" dirty="0" smtClean="0"/>
              <a:t>mobile wallet</a:t>
            </a:r>
            <a:r>
              <a:rPr lang="en-US" dirty="0"/>
              <a:t> </a:t>
            </a:r>
            <a:r>
              <a:rPr lang="en-US" dirty="0" smtClean="0"/>
              <a:t>generally refers </a:t>
            </a:r>
            <a:r>
              <a:rPr lang="en-US" dirty="0"/>
              <a:t>to </a:t>
            </a:r>
            <a:r>
              <a:rPr lang="en-US" b="1" dirty="0"/>
              <a:t>payment</a:t>
            </a:r>
            <a:r>
              <a:rPr lang="en-US" dirty="0"/>
              <a:t> services operated under financial regulation and performed from or via a </a:t>
            </a:r>
            <a:r>
              <a:rPr lang="en-US" b="1" dirty="0" smtClean="0"/>
              <a:t>mobile </a:t>
            </a:r>
            <a:r>
              <a:rPr lang="en-US" dirty="0" smtClean="0"/>
              <a:t>device</a:t>
            </a:r>
            <a:r>
              <a:rPr lang="en-US" dirty="0"/>
              <a:t>.</a:t>
            </a:r>
          </a:p>
        </p:txBody>
      </p:sp>
      <p:sp>
        <p:nvSpPr>
          <p:cNvPr id="3" name="Title 2"/>
          <p:cNvSpPr>
            <a:spLocks noGrp="1"/>
          </p:cNvSpPr>
          <p:nvPr>
            <p:ph type="title"/>
          </p:nvPr>
        </p:nvSpPr>
        <p:spPr/>
        <p:txBody>
          <a:bodyPr/>
          <a:lstStyle/>
          <a:p>
            <a:r>
              <a:rPr lang="en-US" dirty="0" smtClean="0"/>
              <a:t>Mobile Payments</a:t>
            </a:r>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258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76528"/>
            <a:ext cx="8458200" cy="5148072"/>
          </a:xfrm>
        </p:spPr>
        <p:txBody>
          <a:bodyPr>
            <a:normAutofit fontScale="85000" lnSpcReduction="20000"/>
          </a:bodyPr>
          <a:lstStyle/>
          <a:p>
            <a:pPr marL="624078" indent="-514350">
              <a:lnSpc>
                <a:spcPct val="160000"/>
              </a:lnSpc>
              <a:spcBef>
                <a:spcPts val="0"/>
              </a:spcBef>
              <a:buFont typeface="+mj-lt"/>
              <a:buAutoNum type="arabicPeriod"/>
            </a:pPr>
            <a:r>
              <a:rPr lang="en-US" b="1" dirty="0" smtClean="0"/>
              <a:t>Operator-Centric </a:t>
            </a:r>
            <a:r>
              <a:rPr lang="en-US" b="1" dirty="0"/>
              <a:t>Model:</a:t>
            </a:r>
            <a:r>
              <a:rPr lang="en-US" dirty="0"/>
              <a:t> The mobile operator acts independently to deploy mobile payment service. The operator could provide an independent mobile wallet from the user mobile account (airtime</a:t>
            </a:r>
            <a:r>
              <a:rPr lang="en-US" dirty="0" smtClean="0"/>
              <a:t>).</a:t>
            </a:r>
          </a:p>
          <a:p>
            <a:pPr marL="624078" indent="-514350">
              <a:lnSpc>
                <a:spcPct val="160000"/>
              </a:lnSpc>
              <a:spcBef>
                <a:spcPts val="0"/>
              </a:spcBef>
              <a:buFont typeface="+mj-lt"/>
              <a:buAutoNum type="arabicPeriod"/>
            </a:pPr>
            <a:endParaRPr lang="en-US" dirty="0" smtClean="0"/>
          </a:p>
          <a:p>
            <a:pPr marL="624078" indent="-514350">
              <a:lnSpc>
                <a:spcPct val="160000"/>
              </a:lnSpc>
              <a:spcBef>
                <a:spcPts val="0"/>
              </a:spcBef>
              <a:buFont typeface="+mj-lt"/>
              <a:buAutoNum type="arabicPeriod"/>
            </a:pPr>
            <a:r>
              <a:rPr lang="en-US" b="1" dirty="0"/>
              <a:t>Bank-Centric Model: </a:t>
            </a:r>
            <a:r>
              <a:rPr lang="en-US" dirty="0"/>
              <a:t>A bank deploys mobile payment applications or devices to customers and ensures merchants have the required point-of-sale (POS) acceptance capability. Mobile network operator are used as a simple carrier</a:t>
            </a:r>
          </a:p>
        </p:txBody>
      </p:sp>
      <p:sp>
        <p:nvSpPr>
          <p:cNvPr id="3" name="Title 2"/>
          <p:cNvSpPr>
            <a:spLocks noGrp="1"/>
          </p:cNvSpPr>
          <p:nvPr>
            <p:ph type="title"/>
          </p:nvPr>
        </p:nvSpPr>
        <p:spPr/>
        <p:txBody>
          <a:bodyPr/>
          <a:lstStyle/>
          <a:p>
            <a:r>
              <a:rPr lang="en-US" dirty="0" smtClean="0"/>
              <a:t>Mobile Payment Models</a:t>
            </a:r>
            <a:endParaRPr lang="en-US" dirty="0"/>
          </a:p>
        </p:txBody>
      </p:sp>
    </p:spTree>
    <p:extLst>
      <p:ext uri="{BB962C8B-B14F-4D97-AF65-F5344CB8AC3E}">
        <p14:creationId xmlns:p14="http://schemas.microsoft.com/office/powerpoint/2010/main" val="2643428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4078" indent="-514350">
              <a:lnSpc>
                <a:spcPct val="150000"/>
              </a:lnSpc>
              <a:spcBef>
                <a:spcPts val="0"/>
              </a:spcBef>
              <a:buFont typeface="+mj-lt"/>
              <a:buAutoNum type="arabicPeriod" startAt="3"/>
            </a:pPr>
            <a:r>
              <a:rPr lang="en-US" b="1" dirty="0"/>
              <a:t> </a:t>
            </a:r>
            <a:r>
              <a:rPr lang="en-US" b="1" dirty="0" smtClean="0"/>
              <a:t>Collaboration </a:t>
            </a:r>
            <a:r>
              <a:rPr lang="en-US" b="1" dirty="0"/>
              <a:t>Model:</a:t>
            </a:r>
            <a:r>
              <a:rPr lang="en-US" dirty="0"/>
              <a:t> This model involves collaboration among banks, mobile operators and a trusted third </a:t>
            </a:r>
            <a:r>
              <a:rPr lang="en-US" dirty="0" smtClean="0"/>
              <a:t>party.</a:t>
            </a:r>
          </a:p>
          <a:p>
            <a:pPr marL="624078" indent="-514350">
              <a:lnSpc>
                <a:spcPct val="150000"/>
              </a:lnSpc>
              <a:spcBef>
                <a:spcPts val="0"/>
              </a:spcBef>
              <a:buFont typeface="+mj-lt"/>
              <a:buAutoNum type="arabicPeriod" startAt="3"/>
            </a:pPr>
            <a:endParaRPr lang="en-US" dirty="0" smtClean="0"/>
          </a:p>
          <a:p>
            <a:pPr marL="624078" indent="-514350">
              <a:lnSpc>
                <a:spcPct val="150000"/>
              </a:lnSpc>
              <a:spcBef>
                <a:spcPts val="0"/>
              </a:spcBef>
              <a:buFont typeface="+mj-lt"/>
              <a:buAutoNum type="arabicPeriod" startAt="3"/>
            </a:pPr>
            <a:r>
              <a:rPr lang="en-US" b="1" dirty="0" smtClean="0"/>
              <a:t>Peer-to-Peer </a:t>
            </a:r>
            <a:r>
              <a:rPr lang="en-US" b="1" dirty="0"/>
              <a:t>Model:</a:t>
            </a:r>
            <a:r>
              <a:rPr lang="en-US" dirty="0"/>
              <a:t> The mobile payment service provider acts independently from financial institutions and mobile network operators to provide mobile payment.</a:t>
            </a:r>
          </a:p>
        </p:txBody>
      </p:sp>
      <p:sp>
        <p:nvSpPr>
          <p:cNvPr id="3" name="Title 2"/>
          <p:cNvSpPr>
            <a:spLocks noGrp="1"/>
          </p:cNvSpPr>
          <p:nvPr>
            <p:ph type="title"/>
          </p:nvPr>
        </p:nvSpPr>
        <p:spPr/>
        <p:txBody>
          <a:bodyPr/>
          <a:lstStyle/>
          <a:p>
            <a:r>
              <a:rPr lang="en-US" dirty="0"/>
              <a:t>Mobile Payment </a:t>
            </a:r>
            <a:r>
              <a:rPr lang="en-US" dirty="0" smtClean="0"/>
              <a:t>Models </a:t>
            </a:r>
            <a:r>
              <a:rPr lang="en-US" err="1" smtClean="0"/>
              <a:t>con</a:t>
            </a:r>
            <a:r>
              <a:rPr lang="en-US" smtClean="0"/>
              <a:t>’</a:t>
            </a:r>
            <a:endParaRPr lang="en-US" dirty="0"/>
          </a:p>
        </p:txBody>
      </p:sp>
    </p:spTree>
    <p:extLst>
      <p:ext uri="{BB962C8B-B14F-4D97-AF65-F5344CB8AC3E}">
        <p14:creationId xmlns:p14="http://schemas.microsoft.com/office/powerpoint/2010/main" val="1135309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763000" cy="5334000"/>
          </a:xfrm>
        </p:spPr>
        <p:txBody>
          <a:bodyPr>
            <a:normAutofit fontScale="85000" lnSpcReduction="20000"/>
          </a:bodyPr>
          <a:lstStyle/>
          <a:p>
            <a:pPr marL="624078" indent="-514350">
              <a:lnSpc>
                <a:spcPct val="110000"/>
              </a:lnSpc>
              <a:spcBef>
                <a:spcPts val="0"/>
              </a:spcBef>
              <a:buFont typeface="+mj-lt"/>
              <a:buAutoNum type="arabicPeriod"/>
            </a:pPr>
            <a:r>
              <a:rPr lang="en-US" b="1" dirty="0"/>
              <a:t>Range and bandwidth: </a:t>
            </a:r>
            <a:r>
              <a:rPr lang="en-US" dirty="0"/>
              <a:t>Mobile Internet access is generally slower than direct cable </a:t>
            </a:r>
            <a:r>
              <a:rPr lang="en-US" dirty="0" smtClean="0"/>
              <a:t>connections.</a:t>
            </a:r>
          </a:p>
          <a:p>
            <a:pPr marL="624078" indent="-514350">
              <a:lnSpc>
                <a:spcPct val="110000"/>
              </a:lnSpc>
              <a:spcBef>
                <a:spcPts val="0"/>
              </a:spcBef>
              <a:buFont typeface="+mj-lt"/>
              <a:buAutoNum type="arabicPeriod"/>
            </a:pPr>
            <a:endParaRPr lang="en-US" dirty="0" smtClean="0"/>
          </a:p>
          <a:p>
            <a:pPr marL="624078" indent="-514350">
              <a:lnSpc>
                <a:spcPct val="110000"/>
              </a:lnSpc>
              <a:spcBef>
                <a:spcPts val="0"/>
              </a:spcBef>
              <a:buFont typeface="+mj-lt"/>
              <a:buAutoNum type="arabicPeriod"/>
            </a:pPr>
            <a:r>
              <a:rPr lang="en-US" b="1" dirty="0"/>
              <a:t>Security standards: </a:t>
            </a:r>
            <a:r>
              <a:rPr lang="en-US" dirty="0"/>
              <a:t>Security is a major concern while concerning the mobile computing standards on the fleet</a:t>
            </a:r>
            <a:r>
              <a:rPr lang="en-US" dirty="0" smtClean="0"/>
              <a:t>.</a:t>
            </a:r>
          </a:p>
          <a:p>
            <a:pPr marL="624078" indent="-514350">
              <a:lnSpc>
                <a:spcPct val="110000"/>
              </a:lnSpc>
              <a:spcBef>
                <a:spcPts val="0"/>
              </a:spcBef>
              <a:buFont typeface="+mj-lt"/>
              <a:buAutoNum type="arabicPeriod"/>
            </a:pPr>
            <a:endParaRPr lang="en-US" dirty="0" smtClean="0"/>
          </a:p>
          <a:p>
            <a:pPr marL="624078" indent="-514350">
              <a:lnSpc>
                <a:spcPct val="110000"/>
              </a:lnSpc>
              <a:spcBef>
                <a:spcPts val="0"/>
              </a:spcBef>
              <a:buFont typeface="+mj-lt"/>
              <a:buAutoNum type="arabicPeriod"/>
            </a:pPr>
            <a:r>
              <a:rPr lang="en-US" b="1" dirty="0"/>
              <a:t>Power consumption</a:t>
            </a:r>
            <a:r>
              <a:rPr lang="en-US" b="1" dirty="0" smtClean="0"/>
              <a:t>: </a:t>
            </a:r>
            <a:r>
              <a:rPr lang="en-US" dirty="0"/>
              <a:t>mobile computers must rely entirely on battery </a:t>
            </a:r>
            <a:r>
              <a:rPr lang="en-US" dirty="0" smtClean="0"/>
              <a:t>power</a:t>
            </a:r>
          </a:p>
          <a:p>
            <a:pPr marL="624078" indent="-514350">
              <a:lnSpc>
                <a:spcPct val="110000"/>
              </a:lnSpc>
              <a:spcBef>
                <a:spcPts val="0"/>
              </a:spcBef>
              <a:buFont typeface="+mj-lt"/>
              <a:buAutoNum type="arabicPeriod"/>
            </a:pPr>
            <a:endParaRPr lang="en-US" dirty="0" smtClean="0"/>
          </a:p>
          <a:p>
            <a:pPr marL="624078" indent="-514350">
              <a:lnSpc>
                <a:spcPct val="110000"/>
              </a:lnSpc>
              <a:spcBef>
                <a:spcPts val="0"/>
              </a:spcBef>
              <a:buFont typeface="+mj-lt"/>
              <a:buAutoNum type="arabicPeriod"/>
            </a:pPr>
            <a:r>
              <a:rPr lang="en-US" b="1" dirty="0"/>
              <a:t>Transmission interferences</a:t>
            </a:r>
            <a:r>
              <a:rPr lang="en-US" b="1" dirty="0" smtClean="0"/>
              <a:t>: </a:t>
            </a:r>
            <a:r>
              <a:rPr lang="en-US" dirty="0"/>
              <a:t>Reception in tunnels, some buildings, and rural areas is often poor</a:t>
            </a:r>
            <a:r>
              <a:rPr lang="en-US" dirty="0" smtClean="0"/>
              <a:t>.</a:t>
            </a:r>
          </a:p>
          <a:p>
            <a:pPr marL="624078" indent="-514350">
              <a:lnSpc>
                <a:spcPct val="110000"/>
              </a:lnSpc>
              <a:spcBef>
                <a:spcPts val="0"/>
              </a:spcBef>
              <a:buFont typeface="+mj-lt"/>
              <a:buAutoNum type="arabicPeriod"/>
            </a:pPr>
            <a:r>
              <a:rPr lang="en-US" dirty="0"/>
              <a:t>Potential health hazards</a:t>
            </a:r>
            <a:r>
              <a:rPr lang="en-US" dirty="0" smtClean="0"/>
              <a:t>:</a:t>
            </a:r>
          </a:p>
          <a:p>
            <a:pPr marL="624078" indent="-514350">
              <a:lnSpc>
                <a:spcPct val="110000"/>
              </a:lnSpc>
              <a:spcBef>
                <a:spcPts val="0"/>
              </a:spcBef>
              <a:buFont typeface="+mj-lt"/>
              <a:buAutoNum type="arabicPeriod"/>
            </a:pPr>
            <a:endParaRPr lang="en-US" dirty="0" smtClean="0"/>
          </a:p>
          <a:p>
            <a:pPr marL="624078" indent="-514350">
              <a:lnSpc>
                <a:spcPct val="110000"/>
              </a:lnSpc>
              <a:spcBef>
                <a:spcPts val="0"/>
              </a:spcBef>
              <a:buFont typeface="+mj-lt"/>
              <a:buAutoNum type="arabicPeriod"/>
            </a:pPr>
            <a:r>
              <a:rPr lang="en-US" b="1" dirty="0"/>
              <a:t>Human interface with device: </a:t>
            </a:r>
            <a:r>
              <a:rPr lang="en-US" dirty="0"/>
              <a:t>Screens and keyboards tend to be small, which may make them hard to use</a:t>
            </a:r>
          </a:p>
        </p:txBody>
      </p:sp>
      <p:sp>
        <p:nvSpPr>
          <p:cNvPr id="3" name="Title 2"/>
          <p:cNvSpPr>
            <a:spLocks noGrp="1"/>
          </p:cNvSpPr>
          <p:nvPr>
            <p:ph type="title"/>
          </p:nvPr>
        </p:nvSpPr>
        <p:spPr>
          <a:xfrm>
            <a:off x="457200" y="76200"/>
            <a:ext cx="8229600" cy="1143000"/>
          </a:xfrm>
        </p:spPr>
        <p:txBody>
          <a:bodyPr/>
          <a:lstStyle/>
          <a:p>
            <a:r>
              <a:rPr lang="en-US" dirty="0" smtClean="0"/>
              <a:t>Cloud Computing Limitations</a:t>
            </a:r>
            <a:endParaRPr lang="en-US" dirty="0"/>
          </a:p>
        </p:txBody>
      </p:sp>
    </p:spTree>
    <p:extLst>
      <p:ext uri="{BB962C8B-B14F-4D97-AF65-F5344CB8AC3E}">
        <p14:creationId xmlns:p14="http://schemas.microsoft.com/office/powerpoint/2010/main" val="51490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150938" y="762000"/>
            <a:ext cx="7793037" cy="1143000"/>
          </a:xfrm>
        </p:spPr>
        <p:txBody>
          <a:bodyPr/>
          <a:lstStyle/>
          <a:p>
            <a:r>
              <a:rPr lang="en-US" b="1" smtClean="0"/>
              <a:t>Big data</a:t>
            </a:r>
            <a:endParaRPr lang="en-US" smtClean="0"/>
          </a:p>
        </p:txBody>
      </p:sp>
      <p:sp>
        <p:nvSpPr>
          <p:cNvPr id="66563" name="Content Placeholder 2"/>
          <p:cNvSpPr>
            <a:spLocks noGrp="1"/>
          </p:cNvSpPr>
          <p:nvPr>
            <p:ph idx="1"/>
          </p:nvPr>
        </p:nvSpPr>
        <p:spPr>
          <a:xfrm>
            <a:off x="457200" y="1981200"/>
            <a:ext cx="8458200" cy="3733800"/>
          </a:xfrm>
        </p:spPr>
        <p:txBody>
          <a:bodyPr>
            <a:normAutofit fontScale="85000" lnSpcReduction="20000"/>
          </a:bodyPr>
          <a:lstStyle/>
          <a:p>
            <a:pPr algn="just"/>
            <a:r>
              <a:rPr lang="en-US" dirty="0"/>
              <a:t>Big data refers to data sets that are too large and complex for traditional </a:t>
            </a:r>
            <a:r>
              <a:rPr lang="en-US" dirty="0" smtClean="0"/>
              <a:t>data processing</a:t>
            </a:r>
            <a:r>
              <a:rPr lang="en-US" dirty="0"/>
              <a:t> and data management applications</a:t>
            </a:r>
            <a:r>
              <a:rPr lang="en-US" dirty="0" smtClean="0"/>
              <a:t>. </a:t>
            </a:r>
            <a:r>
              <a:rPr lang="en-US" dirty="0"/>
              <a:t> </a:t>
            </a:r>
          </a:p>
          <a:p>
            <a:pPr algn="just"/>
            <a:endParaRPr lang="en-US" dirty="0"/>
          </a:p>
          <a:p>
            <a:pPr algn="just"/>
            <a:r>
              <a:rPr lang="en-US" dirty="0" smtClean="0"/>
              <a:t>Big </a:t>
            </a:r>
            <a:r>
              <a:rPr lang="en-US" dirty="0"/>
              <a:t>Data became more popular with the advent of mobile and </a:t>
            </a:r>
            <a:r>
              <a:rPr lang="en-US" dirty="0" err="1" smtClean="0"/>
              <a:t>IoT</a:t>
            </a:r>
            <a:r>
              <a:rPr lang="en-US" dirty="0" smtClean="0"/>
              <a:t> technology</a:t>
            </a:r>
            <a:r>
              <a:rPr lang="en-US" dirty="0"/>
              <a:t>, with people producing more and more data (</a:t>
            </a:r>
            <a:r>
              <a:rPr lang="en-US" dirty="0" err="1"/>
              <a:t>geolocation</a:t>
            </a:r>
            <a:r>
              <a:rPr lang="en-US" dirty="0"/>
              <a:t>, social apps, fitness apps, etc…) and accessing digital data on their devices</a:t>
            </a:r>
            <a:r>
              <a:rPr lang="en-US" dirty="0" smtClean="0"/>
              <a:t>.</a:t>
            </a:r>
          </a:p>
          <a:p>
            <a:pPr algn="just"/>
            <a:endParaRPr lang="en-US" dirty="0"/>
          </a:p>
          <a:p>
            <a:pPr algn="just"/>
            <a:r>
              <a:rPr lang="en-US" dirty="0" smtClean="0"/>
              <a:t>It refers to the gathering</a:t>
            </a:r>
            <a:r>
              <a:rPr lang="en-US" dirty="0"/>
              <a:t>, analyzing, and using massive amounts of digital information to improve business operations</a:t>
            </a:r>
            <a:endParaRPr lang="en-US" dirty="0" smtClean="0"/>
          </a:p>
        </p:txBody>
      </p:sp>
      <p:sp>
        <p:nvSpPr>
          <p:cNvPr id="665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DC978DA-9B70-4922-9FBE-D43667BDC9B8}" type="datetime2">
              <a:rPr lang="en-US" sz="1400" smtClean="0"/>
              <a:pPr/>
              <a:t>Thursday, August 15, 2019</a:t>
            </a:fld>
            <a:endParaRPr lang="en-US" sz="1400" smtClean="0"/>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953180C-825F-4F2D-9658-3D4D2733E2B0}" type="slidenum">
              <a:rPr lang="en-US" altLang="en-US" sz="1400" smtClean="0"/>
              <a:pPr/>
              <a:t>39</a:t>
            </a:fld>
            <a:endParaRPr lang="en-US" altLang="en-US" sz="1400" smtClean="0"/>
          </a:p>
        </p:txBody>
      </p:sp>
      <p:pic>
        <p:nvPicPr>
          <p:cNvPr id="665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81000"/>
            <a:ext cx="1296988"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298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a:t>Gartner Top 10 Strategic Technology Trends for 2018</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5066" b="14957"/>
          <a:stretch>
            <a:fillRect/>
          </a:stretch>
        </p:blipFill>
        <p:spPr bwMode="auto">
          <a:xfrm>
            <a:off x="2918351" y="1447800"/>
            <a:ext cx="6073249" cy="491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858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Internet of all things</a:t>
            </a:r>
            <a:endParaRPr lang="en-US" smtClean="0"/>
          </a:p>
        </p:txBody>
      </p:sp>
      <p:sp>
        <p:nvSpPr>
          <p:cNvPr id="70659" name="Content Placeholder 2"/>
          <p:cNvSpPr>
            <a:spLocks noGrp="1"/>
          </p:cNvSpPr>
          <p:nvPr>
            <p:ph idx="1"/>
          </p:nvPr>
        </p:nvSpPr>
        <p:spPr/>
        <p:txBody>
          <a:bodyPr/>
          <a:lstStyle/>
          <a:p>
            <a:r>
              <a:rPr lang="en-US" smtClean="0"/>
              <a:t>The </a:t>
            </a:r>
            <a:r>
              <a:rPr lang="en-US" b="1" smtClean="0"/>
              <a:t>Internet of Things</a:t>
            </a:r>
            <a:r>
              <a:rPr lang="en-US" smtClean="0"/>
              <a:t> (</a:t>
            </a:r>
            <a:r>
              <a:rPr lang="en-US" b="1" smtClean="0"/>
              <a:t>IoT</a:t>
            </a:r>
            <a:r>
              <a:rPr lang="en-US" smtClean="0"/>
              <a:t>) is the network of physical objects or "things" embedded with electronics, software, sensors and connectivity to enable it to achieve greater value and service by exchanging data with the manufacturer, operator and/or other connected devices. </a:t>
            </a:r>
          </a:p>
        </p:txBody>
      </p:sp>
      <p:sp>
        <p:nvSpPr>
          <p:cNvPr id="706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E3ABE6D-0F81-45F3-AB67-53838142A28C}" type="datetime2">
              <a:rPr lang="en-US" sz="1400" smtClean="0"/>
              <a:pPr/>
              <a:t>Thursday, August 15, 2019</a:t>
            </a:fld>
            <a:endParaRPr lang="en-US" sz="1400" smtClean="0"/>
          </a:p>
        </p:txBody>
      </p:sp>
      <p:sp>
        <p:nvSpPr>
          <p:cNvPr id="70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5BE487F-81C3-471C-BFBE-A395A948CA74}" type="slidenum">
              <a:rPr lang="en-US" altLang="en-US" sz="1400" smtClean="0"/>
              <a:pPr/>
              <a:t>40</a:t>
            </a:fld>
            <a:endParaRPr lang="en-US" altLang="en-US" sz="140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925778"/>
            <a:ext cx="4885509" cy="293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524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defRPr/>
            </a:pPr>
            <a:r>
              <a:rPr lang="en-US" sz="8000" b="1" dirty="0" smtClean="0">
                <a:effectLst>
                  <a:outerShdw blurRad="38100" dist="38100" dir="2700000" algn="tl">
                    <a:srgbClr val="000000">
                      <a:alpha val="43137"/>
                    </a:srgbClr>
                  </a:outerShdw>
                </a:effectLst>
              </a:rPr>
              <a:t>Intelligent</a:t>
            </a:r>
          </a:p>
          <a:p>
            <a:pPr marL="514350" indent="-514350">
              <a:buFont typeface="+mj-lt"/>
              <a:buAutoNum type="arabicPeriod"/>
              <a:defRPr/>
            </a:pPr>
            <a:r>
              <a:rPr lang="en-US" sz="8000" dirty="0" smtClean="0"/>
              <a:t>Digital</a:t>
            </a:r>
          </a:p>
          <a:p>
            <a:pPr marL="514350" indent="-514350">
              <a:buFont typeface="+mj-lt"/>
              <a:buAutoNum type="arabicPeriod"/>
              <a:defRPr/>
            </a:pPr>
            <a:r>
              <a:rPr lang="en-US" sz="8000" dirty="0" smtClean="0"/>
              <a:t>Mesh</a:t>
            </a:r>
            <a:endParaRPr lang="en-US" sz="8000" dirty="0"/>
          </a:p>
        </p:txBody>
      </p:sp>
      <p:sp>
        <p:nvSpPr>
          <p:cNvPr id="450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C1D1CE7-F402-48CF-B3B7-9AB7EE081B1E}" type="datetime2">
              <a:rPr lang="en-US" sz="1400" smtClean="0"/>
              <a:pPr/>
              <a:t>Thursday, August 15, 2019</a:t>
            </a:fld>
            <a:endParaRPr lang="en-US" sz="1400" smtClean="0"/>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88DCE7D-B396-432B-A888-5F040532423C}" type="slidenum">
              <a:rPr lang="en-US" altLang="en-US" sz="1400" smtClean="0"/>
              <a:pPr/>
              <a:t>5</a:t>
            </a:fld>
            <a:endParaRPr lang="en-US" altLang="en-US" sz="1400" smtClean="0"/>
          </a:p>
        </p:txBody>
      </p:sp>
    </p:spTree>
    <p:extLst>
      <p:ext uri="{BB962C8B-B14F-4D97-AF65-F5344CB8AC3E}">
        <p14:creationId xmlns:p14="http://schemas.microsoft.com/office/powerpoint/2010/main" val="3759961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793038" cy="1143000"/>
          </a:xfrm>
        </p:spPr>
        <p:txBody>
          <a:bodyPr/>
          <a:lstStyle/>
          <a:p>
            <a:pPr>
              <a:defRPr/>
            </a:pPr>
            <a:r>
              <a:rPr lang="en-US" dirty="0"/>
              <a:t>AI</a:t>
            </a:r>
            <a:r>
              <a:rPr lang="en-US" b="1" dirty="0" smtClean="0">
                <a:effectLst>
                  <a:outerShdw blurRad="38100" dist="38100" dir="2700000" algn="tl">
                    <a:srgbClr val="000000">
                      <a:alpha val="43137"/>
                    </a:srgbClr>
                  </a:outerShdw>
                </a:effectLst>
              </a:rPr>
              <a:t> </a:t>
            </a:r>
            <a:r>
              <a:rPr lang="en-US" dirty="0"/>
              <a:t>Foundation</a:t>
            </a:r>
          </a:p>
        </p:txBody>
      </p:sp>
      <p:sp>
        <p:nvSpPr>
          <p:cNvPr id="46083" name="Content Placeholder 2"/>
          <p:cNvSpPr>
            <a:spLocks noGrp="1"/>
          </p:cNvSpPr>
          <p:nvPr>
            <p:ph idx="1"/>
          </p:nvPr>
        </p:nvSpPr>
        <p:spPr/>
        <p:txBody>
          <a:bodyPr/>
          <a:lstStyle/>
          <a:p>
            <a:r>
              <a:rPr lang="en-US" dirty="0" smtClean="0"/>
              <a:t>The ability to use </a:t>
            </a:r>
            <a:r>
              <a:rPr lang="en-US" smtClean="0"/>
              <a:t>Artificial Intelligence </a:t>
            </a:r>
            <a:r>
              <a:rPr lang="en-US" dirty="0" smtClean="0"/>
              <a:t>(AI)</a:t>
            </a:r>
            <a:r>
              <a:rPr lang="en-US" dirty="0" smtClean="0"/>
              <a:t> to enhance decision making, reinvent business models and ecosystems, and remake the customer experience…</a:t>
            </a:r>
          </a:p>
        </p:txBody>
      </p:sp>
      <p:sp>
        <p:nvSpPr>
          <p:cNvPr id="460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EDC6FD7-35AB-4FF3-8B7D-2A551DBE5B27}" type="datetime2">
              <a:rPr lang="en-US" sz="1400" smtClean="0"/>
              <a:pPr/>
              <a:t>Thursday, August 15, 2019</a:t>
            </a:fld>
            <a:endParaRPr lang="en-US" sz="1400" smtClean="0"/>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7A84F11-F1D2-471A-9A76-6DFFDD6F0562}" type="slidenum">
              <a:rPr lang="en-US" altLang="en-US" sz="1400" smtClean="0"/>
              <a:pPr/>
              <a:t>6</a:t>
            </a:fld>
            <a:endParaRPr lang="en-US" altLang="en-US" sz="1400" smtClean="0"/>
          </a:p>
        </p:txBody>
      </p:sp>
    </p:spTree>
    <p:extLst>
      <p:ext uri="{BB962C8B-B14F-4D97-AF65-F5344CB8AC3E}">
        <p14:creationId xmlns:p14="http://schemas.microsoft.com/office/powerpoint/2010/main" val="1914060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Intelligent Apps and Analytics</a:t>
            </a:r>
          </a:p>
        </p:txBody>
      </p:sp>
      <p:sp>
        <p:nvSpPr>
          <p:cNvPr id="47107" name="Content Placeholder 2"/>
          <p:cNvSpPr>
            <a:spLocks noGrp="1"/>
          </p:cNvSpPr>
          <p:nvPr>
            <p:ph idx="1"/>
          </p:nvPr>
        </p:nvSpPr>
        <p:spPr/>
        <p:txBody>
          <a:bodyPr/>
          <a:lstStyle/>
          <a:p>
            <a:pPr>
              <a:defRPr/>
            </a:pPr>
            <a:r>
              <a:rPr lang="en-US" dirty="0" smtClean="0"/>
              <a:t>Augmented analytics is a particularly strategic growing area that uses machine learning for </a:t>
            </a:r>
            <a:r>
              <a:rPr lang="en-US" b="1" dirty="0" smtClean="0">
                <a:effectLst>
                  <a:outerShdw blurRad="38100" dist="38100" dir="2700000" algn="tl">
                    <a:srgbClr val="000000">
                      <a:alpha val="43137"/>
                    </a:srgbClr>
                  </a:outerShdw>
                </a:effectLst>
              </a:rPr>
              <a:t>automating data preparation, insight discovery and insight sharing</a:t>
            </a:r>
            <a:r>
              <a:rPr lang="en-US" dirty="0" smtClean="0"/>
              <a:t> for a broad range of business users, operational workers and citizen data scientists. </a:t>
            </a:r>
            <a:r>
              <a:rPr lang="en-US" dirty="0" err="1" smtClean="0"/>
              <a:t>Eg</a:t>
            </a:r>
            <a:r>
              <a:rPr lang="en-US" dirty="0" smtClean="0"/>
              <a:t>. virtual customer assistants and enterprise advisors and assistants.  </a:t>
            </a:r>
          </a:p>
        </p:txBody>
      </p:sp>
      <p:sp>
        <p:nvSpPr>
          <p:cNvPr id="471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42FEB03-A5E0-461F-AFF1-C138A16BA977}" type="datetime2">
              <a:rPr lang="en-US" sz="1400" smtClean="0"/>
              <a:pPr/>
              <a:t>Thursday, August 15, 2019</a:t>
            </a:fld>
            <a:endParaRPr lang="en-US" sz="1400" smtClean="0"/>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2388A37-C3B6-4C8B-A35F-687B6A3110BD}" type="slidenum">
              <a:rPr lang="en-US" altLang="en-US" sz="1400" smtClean="0"/>
              <a:pPr/>
              <a:t>7</a:t>
            </a:fld>
            <a:endParaRPr lang="en-US" altLang="en-US" sz="1400" smtClean="0"/>
          </a:p>
        </p:txBody>
      </p:sp>
    </p:spTree>
    <p:extLst>
      <p:ext uri="{BB962C8B-B14F-4D97-AF65-F5344CB8AC3E}">
        <p14:creationId xmlns:p14="http://schemas.microsoft.com/office/powerpoint/2010/main" val="2417851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sz="3500" smtClean="0"/>
              <a:t>Intelligent Apps and Analytics con’t…</a:t>
            </a:r>
          </a:p>
        </p:txBody>
      </p:sp>
      <p:sp>
        <p:nvSpPr>
          <p:cNvPr id="48131" name="Content Placeholder 2"/>
          <p:cNvSpPr>
            <a:spLocks noGrp="1"/>
          </p:cNvSpPr>
          <p:nvPr>
            <p:ph idx="1"/>
          </p:nvPr>
        </p:nvSpPr>
        <p:spPr/>
        <p:txBody>
          <a:bodyPr/>
          <a:lstStyle/>
          <a:p>
            <a:r>
              <a:rPr lang="en-US" dirty="0" smtClean="0"/>
              <a:t>AI</a:t>
            </a:r>
            <a:r>
              <a:rPr lang="en-US" dirty="0"/>
              <a:t> </a:t>
            </a:r>
            <a:r>
              <a:rPr lang="en-US" dirty="0" smtClean="0"/>
              <a:t>add business value in form of advanced analytics, intelligent processes and advanced user experiences</a:t>
            </a:r>
          </a:p>
          <a:p>
            <a:endParaRPr lang="en-US" dirty="0" smtClean="0"/>
          </a:p>
        </p:txBody>
      </p:sp>
      <p:sp>
        <p:nvSpPr>
          <p:cNvPr id="481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46AD616-4499-4154-9572-083C19EEE72D}" type="datetime2">
              <a:rPr lang="en-US" sz="1400" smtClean="0"/>
              <a:pPr/>
              <a:t>Thursday, August 15, 2019</a:t>
            </a:fld>
            <a:endParaRPr lang="en-US" sz="1400" smtClean="0"/>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C50A337-A44D-48E1-9ABC-ACB50094977C}" type="slidenum">
              <a:rPr lang="en-US" altLang="en-US" sz="1400" smtClean="0"/>
              <a:pPr/>
              <a:t>8</a:t>
            </a:fld>
            <a:endParaRPr lang="en-US" altLang="en-US" sz="1400" smtClean="0"/>
          </a:p>
        </p:txBody>
      </p:sp>
    </p:spTree>
    <p:extLst>
      <p:ext uri="{BB962C8B-B14F-4D97-AF65-F5344CB8AC3E}">
        <p14:creationId xmlns:p14="http://schemas.microsoft.com/office/powerpoint/2010/main" val="3927854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Intelligent Things</a:t>
            </a:r>
          </a:p>
        </p:txBody>
      </p:sp>
      <p:sp>
        <p:nvSpPr>
          <p:cNvPr id="49155" name="Content Placeholder 2"/>
          <p:cNvSpPr>
            <a:spLocks noGrp="1"/>
          </p:cNvSpPr>
          <p:nvPr>
            <p:ph idx="1"/>
          </p:nvPr>
        </p:nvSpPr>
        <p:spPr/>
        <p:txBody>
          <a:bodyPr/>
          <a:lstStyle/>
          <a:p>
            <a:r>
              <a:rPr lang="en-US" dirty="0" smtClean="0"/>
              <a:t>Intelligent things use AI and machine learning to interact in a more intelligent way with people and surroundings.</a:t>
            </a:r>
          </a:p>
          <a:p>
            <a:r>
              <a:rPr lang="en-US" dirty="0" smtClean="0"/>
              <a:t>Examples include a self-directing vacuum or autonomous farming vehicle.</a:t>
            </a:r>
          </a:p>
          <a:p>
            <a:r>
              <a:rPr lang="en-US" dirty="0" smtClean="0"/>
              <a:t>multiple devices will work together, either independently or with human input. </a:t>
            </a:r>
          </a:p>
        </p:txBody>
      </p:sp>
      <p:sp>
        <p:nvSpPr>
          <p:cNvPr id="491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DDF4462-A6F0-47CF-9117-56FE0F0E1B20}" type="datetime2">
              <a:rPr lang="en-US" sz="1400" smtClean="0"/>
              <a:pPr/>
              <a:t>Thursday, August 15, 2019</a:t>
            </a:fld>
            <a:endParaRPr lang="en-US" sz="1400" smtClean="0"/>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38A757C-5DD7-4E2F-976C-D51E20636FC9}" type="slidenum">
              <a:rPr lang="en-US" altLang="en-US" sz="1400" smtClean="0"/>
              <a:pPr/>
              <a:t>9</a:t>
            </a:fld>
            <a:endParaRPr lang="en-US" altLang="en-US" sz="1400" smtClean="0"/>
          </a:p>
        </p:txBody>
      </p:sp>
    </p:spTree>
    <p:extLst>
      <p:ext uri="{BB962C8B-B14F-4D97-AF65-F5344CB8AC3E}">
        <p14:creationId xmlns:p14="http://schemas.microsoft.com/office/powerpoint/2010/main" val="1436375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398</TotalTime>
  <Words>952</Words>
  <Application>Microsoft Office PowerPoint</Application>
  <PresentationFormat>On-screen Show (4:3)</PresentationFormat>
  <Paragraphs>218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MAKERERE UNIVERSITY MAKERERE UNIVERSITY BUSINESS SCHOOL FACULTY OF COMPUTING AND INFORMATICS DEPARTMENT OF APPLIED COMPUTING AND IT</vt:lpstr>
      <vt:lpstr>Outline</vt:lpstr>
      <vt:lpstr>ICT business Trends</vt:lpstr>
      <vt:lpstr>Gartner Top 10 Strategic Technology Trends for 2018</vt:lpstr>
      <vt:lpstr>PowerPoint Presentation</vt:lpstr>
      <vt:lpstr>AI Foundation</vt:lpstr>
      <vt:lpstr>Intelligent Apps and Analytics</vt:lpstr>
      <vt:lpstr>Intelligent Apps and Analytics con’t…</vt:lpstr>
      <vt:lpstr>Intelligent Things</vt:lpstr>
      <vt:lpstr>PowerPoint Presentation</vt:lpstr>
      <vt:lpstr>Digital Twins</vt:lpstr>
      <vt:lpstr>Digital Twins con’t…</vt:lpstr>
      <vt:lpstr>Cloud to the Edge</vt:lpstr>
      <vt:lpstr>Conversational Platforms</vt:lpstr>
      <vt:lpstr>Conversational Platforms Cont…</vt:lpstr>
      <vt:lpstr>Immersive Experience</vt:lpstr>
      <vt:lpstr>Immersive Experience con’t…</vt:lpstr>
      <vt:lpstr>PowerPoint Presentation</vt:lpstr>
      <vt:lpstr>Blockchain</vt:lpstr>
      <vt:lpstr>Event-Driven</vt:lpstr>
      <vt:lpstr>Continuous Adaptive Risk and Trust</vt:lpstr>
      <vt:lpstr>Cloud Computing</vt:lpstr>
      <vt:lpstr>Cloud Computing</vt:lpstr>
      <vt:lpstr>PowerPoint Presentation</vt:lpstr>
      <vt:lpstr>PowerPoint Presentation</vt:lpstr>
      <vt:lpstr>Software as a Service Applications (Saas)</vt:lpstr>
      <vt:lpstr>Platform as a Service (Paas)</vt:lpstr>
      <vt:lpstr>Factors to consider when choosing cloud computing</vt:lpstr>
      <vt:lpstr>Mobile Computing</vt:lpstr>
      <vt:lpstr>Common Mobile Computing devices</vt:lpstr>
      <vt:lpstr>Main Principle of Mobile Computing</vt:lpstr>
      <vt:lpstr>Mobile Applications (Apps)</vt:lpstr>
      <vt:lpstr>Types of Apps</vt:lpstr>
      <vt:lpstr>Categories of Apps</vt:lpstr>
      <vt:lpstr>Mobile Payments</vt:lpstr>
      <vt:lpstr>Mobile Payment Models</vt:lpstr>
      <vt:lpstr>Mobile Payment Models con’</vt:lpstr>
      <vt:lpstr>Cloud Computing Limitations</vt:lpstr>
      <vt:lpstr>Big data</vt:lpstr>
      <vt:lpstr>Internet of all things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MAKERERE UNIVERSITY MAKERERE UNIVERSITY BUSINESS SCHOOL FACULTY OF COMPUTING AND INFORMATICS DEPARTMENT OF APPLIED COMPUTING AND IT</dc:title>
  <dc:creator>admin123</dc:creator>
  <cp:lastModifiedBy>admin123</cp:lastModifiedBy>
  <cp:revision>29</cp:revision>
  <dcterms:created xsi:type="dcterms:W3CDTF">2019-02-01T07:15:10Z</dcterms:created>
  <dcterms:modified xsi:type="dcterms:W3CDTF">2019-08-15T06:27:16Z</dcterms:modified>
</cp:coreProperties>
</file>