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86" r:id="rId2"/>
    <p:sldId id="287" r:id="rId3"/>
    <p:sldId id="288" r:id="rId4"/>
    <p:sldId id="289" r:id="rId5"/>
    <p:sldId id="290" r:id="rId6"/>
    <p:sldId id="291" r:id="rId7"/>
    <p:sldId id="292" r:id="rId8"/>
    <p:sldId id="293" r:id="rId9"/>
    <p:sldId id="294" r:id="rId10"/>
    <p:sldId id="295" r:id="rId11"/>
    <p:sldId id="296" r:id="rId12"/>
    <p:sldId id="297" r:id="rId13"/>
    <p:sldId id="298" r:id="rId14"/>
    <p:sldId id="299" r:id="rId15"/>
    <p:sldId id="300" r:id="rId16"/>
    <p:sldId id="301" r:id="rId17"/>
    <p:sldId id="302" r:id="rId18"/>
    <p:sldId id="303" r:id="rId19"/>
    <p:sldId id="304" r:id="rId20"/>
    <p:sldId id="305" r:id="rId21"/>
    <p:sldId id="306" r:id="rId22"/>
    <p:sldId id="307" r:id="rId23"/>
    <p:sldId id="308" r:id="rId24"/>
    <p:sldId id="309" r:id="rId25"/>
    <p:sldId id="310" r:id="rId26"/>
    <p:sldId id="311" r:id="rId27"/>
    <p:sldId id="312" r:id="rId28"/>
    <p:sldId id="313" r:id="rId29"/>
    <p:sldId id="314" r:id="rId30"/>
    <p:sldId id="315" r:id="rId31"/>
    <p:sldId id="316"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0" d="100"/>
          <a:sy n="80" d="100"/>
        </p:scale>
        <p:origin x="13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9/12/2025</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9/12/2025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9/12/2025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9/12/2025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9/12/2025</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9/12/2025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9/12/2025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9/12/2025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9/12/2025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1CF131DD-A141-4471-BCF9-C6073EDD7E20}" type="datetimeFigureOut">
              <a:rPr lang="en-US" dirty="0"/>
              <a:t>9/12/2025</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9/12/2025</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9/12/2025</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4400" b="1" dirty="0"/>
              <a:t>ENVIRONMENTAL ISSUES IN LEISURE </a:t>
            </a:r>
            <a:r>
              <a:rPr lang="en-GB" sz="4400" b="1" dirty="0" smtClean="0"/>
              <a:t>MANAGEMENT</a:t>
            </a:r>
            <a:br>
              <a:rPr lang="en-GB" sz="4400" b="1" dirty="0" smtClean="0"/>
            </a:br>
            <a:r>
              <a:rPr lang="en-GB" sz="4400" b="1" dirty="0"/>
              <a:t>LHM 2127</a:t>
            </a:r>
            <a:endParaRPr lang="en-US" sz="4400" dirty="0"/>
          </a:p>
        </p:txBody>
      </p:sp>
      <p:sp>
        <p:nvSpPr>
          <p:cNvPr id="3" name="Subtitle 2"/>
          <p:cNvSpPr>
            <a:spLocks noGrp="1"/>
          </p:cNvSpPr>
          <p:nvPr>
            <p:ph type="subTitle" idx="1"/>
          </p:nvPr>
        </p:nvSpPr>
        <p:spPr/>
        <p:txBody>
          <a:bodyPr/>
          <a:lstStyle/>
          <a:p>
            <a:r>
              <a:rPr lang="en-GB" dirty="0"/>
              <a:t>Resource Management in Leisure Operations</a:t>
            </a:r>
            <a:endParaRPr lang="en-US" dirty="0"/>
          </a:p>
        </p:txBody>
      </p:sp>
    </p:spTree>
    <p:extLst>
      <p:ext uri="{BB962C8B-B14F-4D97-AF65-F5344CB8AC3E}">
        <p14:creationId xmlns:p14="http://schemas.microsoft.com/office/powerpoint/2010/main" val="40081011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Why is resource management important to leisure facilities? Contd.</a:t>
            </a:r>
            <a:endParaRPr lang="en-US" dirty="0"/>
          </a:p>
        </p:txBody>
      </p:sp>
      <p:sp>
        <p:nvSpPr>
          <p:cNvPr id="3" name="Content Placeholder 2"/>
          <p:cNvSpPr>
            <a:spLocks noGrp="1"/>
          </p:cNvSpPr>
          <p:nvPr>
            <p:ph idx="1"/>
          </p:nvPr>
        </p:nvSpPr>
        <p:spPr/>
        <p:txBody>
          <a:bodyPr>
            <a:normAutofit lnSpcReduction="10000"/>
          </a:bodyPr>
          <a:lstStyle/>
          <a:p>
            <a:r>
              <a:rPr lang="en-US" dirty="0" smtClean="0"/>
              <a:t>Social responsibility and community impact</a:t>
            </a:r>
          </a:p>
          <a:p>
            <a:pPr lvl="1"/>
            <a:r>
              <a:rPr lang="en-US" dirty="0" smtClean="0"/>
              <a:t>Leisure facilities often have a significant impact on local communities, particularly in developing areas where water and energy may be scarce. By managing resources efficiently, facilities can help reduce pressure on local resources and contribute to the sustainability of the community.</a:t>
            </a:r>
          </a:p>
          <a:p>
            <a:pPr lvl="1"/>
            <a:r>
              <a:rPr lang="en-US" dirty="0" smtClean="0"/>
              <a:t>Facilities that engage in responsible resource management can also support community development initiatives, such as training local workers in sustainable practices or investing in local conservation efforts.</a:t>
            </a:r>
          </a:p>
          <a:p>
            <a:r>
              <a:rPr lang="en-US" dirty="0" smtClean="0"/>
              <a:t>Longevity and business sustainability</a:t>
            </a:r>
          </a:p>
          <a:p>
            <a:pPr lvl="1"/>
            <a:r>
              <a:rPr lang="en-US" dirty="0" smtClean="0"/>
              <a:t>Poor resource management can lead to long-term damage to the environment and deplete critical </a:t>
            </a:r>
            <a:r>
              <a:rPr lang="en-US" dirty="0"/>
              <a:t>resources, threatening the viability of the leisure facility. Sustainable resource management ensures that natural and economic resources are preserved for future use, promoting long-term business success</a:t>
            </a:r>
            <a:r>
              <a:rPr lang="en-US" dirty="0" smtClean="0"/>
              <a:t>.</a:t>
            </a:r>
          </a:p>
          <a:p>
            <a:pPr lvl="1"/>
            <a:r>
              <a:rPr lang="en-US" dirty="0" smtClean="0"/>
              <a:t>Implementing </a:t>
            </a:r>
            <a:r>
              <a:rPr lang="en-US" dirty="0"/>
              <a:t>sustainable practices today can help facilities adapt to future challenges, such as stricter environmental regulations or changes in customer expectations.</a:t>
            </a:r>
          </a:p>
        </p:txBody>
      </p:sp>
    </p:spTree>
    <p:extLst>
      <p:ext uri="{BB962C8B-B14F-4D97-AF65-F5344CB8AC3E}">
        <p14:creationId xmlns:p14="http://schemas.microsoft.com/office/powerpoint/2010/main" val="34890395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dirty="0"/>
              <a:t>What is unique about resource management in the leisure and hospitality sector?</a:t>
            </a:r>
          </a:p>
        </p:txBody>
      </p:sp>
      <p:sp>
        <p:nvSpPr>
          <p:cNvPr id="3" name="Content Placeholder 2"/>
          <p:cNvSpPr>
            <a:spLocks noGrp="1"/>
          </p:cNvSpPr>
          <p:nvPr>
            <p:ph idx="1"/>
          </p:nvPr>
        </p:nvSpPr>
        <p:spPr/>
        <p:txBody>
          <a:bodyPr/>
          <a:lstStyle/>
          <a:p>
            <a:r>
              <a:rPr lang="en-US" dirty="0" smtClean="0"/>
              <a:t>Intertwines </a:t>
            </a:r>
            <a:r>
              <a:rPr lang="en-US" dirty="0"/>
              <a:t>operational efficiency with guest satisfaction, natural environment preservation, and regulatory demands. </a:t>
            </a:r>
            <a:endParaRPr lang="en-US" dirty="0" smtClean="0"/>
          </a:p>
          <a:p>
            <a:r>
              <a:rPr lang="en-US" dirty="0" smtClean="0"/>
              <a:t>The </a:t>
            </a:r>
            <a:r>
              <a:rPr lang="en-US" dirty="0"/>
              <a:t>sector faces distinct challenges such as high resource intensity, fluctuating demand, and the need to balance luxury and sustainability. </a:t>
            </a:r>
            <a:endParaRPr lang="en-US" dirty="0" smtClean="0"/>
          </a:p>
          <a:p>
            <a:r>
              <a:rPr lang="en-US" dirty="0" smtClean="0"/>
              <a:t>Given </a:t>
            </a:r>
            <a:r>
              <a:rPr lang="en-US" dirty="0"/>
              <a:t>its reliance on both natural and human-made resources, effective management is crucial not only for profitability but also for maintaining the quality of the guest experience and ensuring environmental sustainability.</a:t>
            </a:r>
          </a:p>
        </p:txBody>
      </p:sp>
    </p:spTree>
    <p:extLst>
      <p:ext uri="{BB962C8B-B14F-4D97-AF65-F5344CB8AC3E}">
        <p14:creationId xmlns:p14="http://schemas.microsoft.com/office/powerpoint/2010/main" val="16354808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t>Distinct features of the hospitality sector that make resource management important</a:t>
            </a:r>
            <a:endParaRPr lang="en-US" sz="3600" b="1" dirty="0"/>
          </a:p>
        </p:txBody>
      </p:sp>
      <p:sp>
        <p:nvSpPr>
          <p:cNvPr id="3" name="Content Placeholder 2"/>
          <p:cNvSpPr>
            <a:spLocks noGrp="1"/>
          </p:cNvSpPr>
          <p:nvPr>
            <p:ph idx="1"/>
          </p:nvPr>
        </p:nvSpPr>
        <p:spPr/>
        <p:txBody>
          <a:bodyPr>
            <a:normAutofit fontScale="92500" lnSpcReduction="10000"/>
          </a:bodyPr>
          <a:lstStyle/>
          <a:p>
            <a:r>
              <a:rPr lang="en-US" dirty="0" smtClean="0"/>
              <a:t>High resource intensity</a:t>
            </a:r>
          </a:p>
          <a:p>
            <a:pPr lvl="1"/>
            <a:r>
              <a:rPr lang="en-US" dirty="0" smtClean="0"/>
              <a:t>Leisure and hospitality operations often consume vast amounts of energy, water, and materials. Unlike other sectors, such as manufacturing, the consumption of these resources is tied directly to guest experience, meaning that reducing resource use must be balanced with maintaining comfort and quality of service.</a:t>
            </a:r>
          </a:p>
          <a:p>
            <a:r>
              <a:rPr lang="en-US" dirty="0" smtClean="0"/>
              <a:t>Direct impact on guest experience</a:t>
            </a:r>
          </a:p>
          <a:p>
            <a:pPr lvl="1"/>
            <a:r>
              <a:rPr lang="en-US" dirty="0" smtClean="0"/>
              <a:t>Resource management in leisure and hospitality is not only about operational efficiency but also about enhancing guest satisfaction. Guests expect seamless comfort (proper climate control, hot water, adequate lighting, etc.) While also appreciating environmentally responsible practices. This sets the sector apart, as resource management is closely linked to customer perceptions and preferences.</a:t>
            </a:r>
          </a:p>
          <a:p>
            <a:r>
              <a:rPr lang="en-US" dirty="0" smtClean="0"/>
              <a:t>Seasonality and variable demand</a:t>
            </a:r>
          </a:p>
          <a:p>
            <a:pPr lvl="1"/>
            <a:r>
              <a:rPr lang="en-US" dirty="0" smtClean="0"/>
              <a:t>Leisure </a:t>
            </a:r>
            <a:r>
              <a:rPr lang="en-US" dirty="0"/>
              <a:t>and hospitality sectors are highly affected by seasonality and fluctuations in customer demand. </a:t>
            </a:r>
            <a:r>
              <a:rPr lang="en-US" dirty="0" smtClean="0"/>
              <a:t>Managing </a:t>
            </a:r>
            <a:r>
              <a:rPr lang="en-US" dirty="0"/>
              <a:t>resources effectively involves adjusting usage dynamically according to occupancy rates, events, or tourism patterns, ensuring that during high-demand periods, operations run smoothly without resource shortages or excessive waste.</a:t>
            </a:r>
          </a:p>
        </p:txBody>
      </p:sp>
    </p:spTree>
    <p:extLst>
      <p:ext uri="{BB962C8B-B14F-4D97-AF65-F5344CB8AC3E}">
        <p14:creationId xmlns:p14="http://schemas.microsoft.com/office/powerpoint/2010/main" val="41932347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a:t>Distinct features of the hospitality sector that make resource management </a:t>
            </a:r>
            <a:r>
              <a:rPr lang="en-US" sz="3600" b="1" dirty="0" smtClean="0"/>
              <a:t>important contd.</a:t>
            </a:r>
            <a:endParaRPr lang="en-US" sz="3600" dirty="0"/>
          </a:p>
        </p:txBody>
      </p:sp>
      <p:sp>
        <p:nvSpPr>
          <p:cNvPr id="3" name="Content Placeholder 2"/>
          <p:cNvSpPr>
            <a:spLocks noGrp="1"/>
          </p:cNvSpPr>
          <p:nvPr>
            <p:ph idx="1"/>
          </p:nvPr>
        </p:nvSpPr>
        <p:spPr/>
        <p:txBody>
          <a:bodyPr>
            <a:normAutofit lnSpcReduction="10000"/>
          </a:bodyPr>
          <a:lstStyle/>
          <a:p>
            <a:r>
              <a:rPr lang="en-US" b="1" dirty="0" smtClean="0"/>
              <a:t>Dependence on natural environments</a:t>
            </a:r>
          </a:p>
          <a:p>
            <a:pPr lvl="1"/>
            <a:r>
              <a:rPr lang="en-US" dirty="0" smtClean="0"/>
              <a:t>Many leisure facilities rely directly on natural environments, meaning the sustainability of these resources is integral to the success of the business. Degradation of natural surroundings due to mismanagement of resources can directly impact customer appeal.</a:t>
            </a:r>
          </a:p>
          <a:p>
            <a:pPr lvl="1"/>
            <a:r>
              <a:rPr lang="en-US" dirty="0" smtClean="0"/>
              <a:t>Resource management in this sector therefore often includes not only reducing operational waste but also actively preserving and restoring natural environments.</a:t>
            </a:r>
          </a:p>
          <a:p>
            <a:r>
              <a:rPr lang="en-US" b="1" dirty="0" smtClean="0"/>
              <a:t>Complex resource systems</a:t>
            </a:r>
          </a:p>
          <a:p>
            <a:pPr lvl="1"/>
            <a:r>
              <a:rPr lang="en-US" dirty="0" smtClean="0"/>
              <a:t>Leisure </a:t>
            </a:r>
            <a:r>
              <a:rPr lang="en-US" dirty="0"/>
              <a:t>and hospitality operations require a diverse array of resources to function properly, including energy (for lighting, heating, and cooking), water (for cleaning, laundry, and recreation), food and beverages (for guests and restaurants), and human resources (staff for service and maintenance).</a:t>
            </a:r>
          </a:p>
          <a:p>
            <a:pPr lvl="1"/>
            <a:r>
              <a:rPr lang="en-US" dirty="0"/>
              <a:t>These resource systems must be managed holistically. Unlike manufacturing, where one type of resource (e.g., raw materials) is central, leisure facilities must ensure that multiple resource streams are optimized, often integrating </a:t>
            </a:r>
            <a:r>
              <a:rPr lang="en-US" b="1" dirty="0"/>
              <a:t>smart technologies</a:t>
            </a:r>
            <a:r>
              <a:rPr lang="en-US" dirty="0"/>
              <a:t> (e.g., </a:t>
            </a:r>
            <a:r>
              <a:rPr lang="en-US" dirty="0" err="1"/>
              <a:t>IoT</a:t>
            </a:r>
            <a:r>
              <a:rPr lang="en-US" dirty="0"/>
              <a:t> devices) to manage energy, water, and waste efficiently.</a:t>
            </a:r>
          </a:p>
          <a:p>
            <a:endParaRPr lang="en-US" dirty="0"/>
          </a:p>
        </p:txBody>
      </p:sp>
    </p:spTree>
    <p:extLst>
      <p:ext uri="{BB962C8B-B14F-4D97-AF65-F5344CB8AC3E}">
        <p14:creationId xmlns:p14="http://schemas.microsoft.com/office/powerpoint/2010/main" val="19576105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dirty="0"/>
              <a:t>Distinct features of the hospitality sector that make resource management important contd.</a:t>
            </a:r>
            <a:endParaRPr lang="en-US" sz="4000" dirty="0"/>
          </a:p>
        </p:txBody>
      </p:sp>
      <p:sp>
        <p:nvSpPr>
          <p:cNvPr id="3" name="Content Placeholder 2"/>
          <p:cNvSpPr>
            <a:spLocks noGrp="1"/>
          </p:cNvSpPr>
          <p:nvPr>
            <p:ph idx="1"/>
          </p:nvPr>
        </p:nvSpPr>
        <p:spPr/>
        <p:txBody>
          <a:bodyPr>
            <a:normAutofit fontScale="92500" lnSpcReduction="10000"/>
          </a:bodyPr>
          <a:lstStyle/>
          <a:p>
            <a:r>
              <a:rPr lang="en-US" dirty="0" smtClean="0"/>
              <a:t>Regulatory and certification demands</a:t>
            </a:r>
          </a:p>
          <a:p>
            <a:pPr lvl="1"/>
            <a:r>
              <a:rPr lang="en-US" dirty="0" smtClean="0"/>
              <a:t>Leisure and hospitality businesses are subject to specific environmental regulations and may seek industry certifications like LEED (leadership in energy and environmental design) or green globe. Such certifications also serve as marketing tools, signaling sustainability to environmentally conscious consumers.</a:t>
            </a:r>
          </a:p>
          <a:p>
            <a:pPr lvl="1"/>
            <a:r>
              <a:rPr lang="en-US" dirty="0" smtClean="0"/>
              <a:t>Unique to the sector, businesses must manage resources in line with both legal standards and consumer-driven environmental certifications, balancing operational efficiency with the marketing advantage of being recognized as sustainable.</a:t>
            </a:r>
          </a:p>
          <a:p>
            <a:r>
              <a:rPr lang="en-US" dirty="0" smtClean="0"/>
              <a:t>7. Guest expectations for sustainability</a:t>
            </a:r>
          </a:p>
          <a:p>
            <a:pPr lvl="1"/>
            <a:r>
              <a:rPr lang="en-US" dirty="0" smtClean="0"/>
              <a:t>Increasingly</a:t>
            </a:r>
            <a:r>
              <a:rPr lang="en-US" dirty="0"/>
              <a:t>, guests expect hotels, resorts, and leisure facilities to adopt sustainable practices. Eco-friendly accommodations, energy-efficient systems, and water conservation efforts are not only operational necessities but also marketable features that enhance the facility’s reputation</a:t>
            </a:r>
            <a:r>
              <a:rPr lang="en-US" dirty="0" smtClean="0"/>
              <a:t>.</a:t>
            </a:r>
          </a:p>
          <a:p>
            <a:pPr lvl="1"/>
            <a:r>
              <a:rPr lang="en-US" dirty="0" smtClean="0"/>
              <a:t>This </a:t>
            </a:r>
            <a:r>
              <a:rPr lang="en-US" dirty="0"/>
              <a:t>sector is unique in that guest preferences can directly influence resource management strategies. Leisure and hospitality businesses must align their resource management practices with growing trends in eco-tourism and sustainable travel, creating a competitive advantage by highlighting their responsible resource use.</a:t>
            </a:r>
          </a:p>
        </p:txBody>
      </p:sp>
    </p:spTree>
    <p:extLst>
      <p:ext uri="{BB962C8B-B14F-4D97-AF65-F5344CB8AC3E}">
        <p14:creationId xmlns:p14="http://schemas.microsoft.com/office/powerpoint/2010/main" val="2124669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a:t>Distinct features of the hospitality sector that make resource management important contd.</a:t>
            </a:r>
            <a:endParaRPr lang="en-US" sz="3600" dirty="0"/>
          </a:p>
        </p:txBody>
      </p:sp>
      <p:sp>
        <p:nvSpPr>
          <p:cNvPr id="3" name="Content Placeholder 2"/>
          <p:cNvSpPr>
            <a:spLocks noGrp="1"/>
          </p:cNvSpPr>
          <p:nvPr>
            <p:ph idx="1"/>
          </p:nvPr>
        </p:nvSpPr>
        <p:spPr/>
        <p:txBody>
          <a:bodyPr>
            <a:normAutofit/>
          </a:bodyPr>
          <a:lstStyle/>
          <a:p>
            <a:r>
              <a:rPr lang="en-US" b="1" dirty="0"/>
              <a:t>Waste and </a:t>
            </a:r>
            <a:r>
              <a:rPr lang="en-US" b="1" dirty="0" smtClean="0"/>
              <a:t>food </a:t>
            </a:r>
            <a:r>
              <a:rPr lang="en-US" b="1" dirty="0"/>
              <a:t>m</a:t>
            </a:r>
            <a:r>
              <a:rPr lang="en-US" b="1" dirty="0" smtClean="0"/>
              <a:t>anagement</a:t>
            </a:r>
            <a:endParaRPr lang="en-US" b="1" dirty="0"/>
          </a:p>
          <a:p>
            <a:pPr lvl="1"/>
            <a:r>
              <a:rPr lang="en-US" dirty="0"/>
              <a:t>In the hospitality sector, </a:t>
            </a:r>
            <a:r>
              <a:rPr lang="en-US" b="1" dirty="0" smtClean="0"/>
              <a:t>food </a:t>
            </a:r>
            <a:r>
              <a:rPr lang="en-US" b="1" dirty="0"/>
              <a:t>waste</a:t>
            </a:r>
            <a:r>
              <a:rPr lang="en-US" dirty="0"/>
              <a:t> management is a significant component of resource management. Managing food resources, reducing waste, and implementing efficient procurement practices are critical for both cost savings and environmental impact reduction.</a:t>
            </a:r>
          </a:p>
          <a:p>
            <a:pPr lvl="1"/>
            <a:r>
              <a:rPr lang="en-US" dirty="0"/>
              <a:t>Unlike industries where waste is mainly material or energy-based, the hospitality industry deals with perishable goods like food, making waste management unique in the context of reducing spoilage, over-ordering, and excess consumption.</a:t>
            </a:r>
          </a:p>
          <a:p>
            <a:r>
              <a:rPr lang="en-US" b="1" dirty="0" smtClean="0"/>
              <a:t>Luxury </a:t>
            </a:r>
            <a:r>
              <a:rPr lang="en-US" b="1" dirty="0"/>
              <a:t>vs. Sustainability Balance</a:t>
            </a:r>
          </a:p>
          <a:p>
            <a:pPr lvl="1"/>
            <a:r>
              <a:rPr lang="en-US" dirty="0"/>
              <a:t>In the hospitality sector, particularly in high-end or luxury facilities, there is a constant need to balance the delivery of premium services (e.g., lavish amenities, high-energy use features like spas and heated pools) with sustainable resource management.</a:t>
            </a:r>
          </a:p>
          <a:p>
            <a:pPr lvl="1"/>
            <a:r>
              <a:rPr lang="en-US" dirty="0"/>
              <a:t>This creates a unique challenge where businesses must manage high resource demands while finding innovative ways to maintain luxury without compromising on sustainability.</a:t>
            </a:r>
          </a:p>
          <a:p>
            <a:endParaRPr lang="en-US" dirty="0"/>
          </a:p>
        </p:txBody>
      </p:sp>
    </p:spTree>
    <p:extLst>
      <p:ext uri="{BB962C8B-B14F-4D97-AF65-F5344CB8AC3E}">
        <p14:creationId xmlns:p14="http://schemas.microsoft.com/office/powerpoint/2010/main" val="31079120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Key </a:t>
            </a:r>
            <a:r>
              <a:rPr lang="en-US" b="1" dirty="0" smtClean="0"/>
              <a:t>resources </a:t>
            </a:r>
            <a:r>
              <a:rPr lang="en-US" b="1" dirty="0"/>
              <a:t>in </a:t>
            </a:r>
            <a:r>
              <a:rPr lang="en-US" b="1" dirty="0" smtClean="0"/>
              <a:t>leisure </a:t>
            </a:r>
            <a:r>
              <a:rPr lang="en-US" b="1" dirty="0"/>
              <a:t>o</a:t>
            </a:r>
            <a:r>
              <a:rPr lang="en-US" b="1" dirty="0" smtClean="0"/>
              <a:t>perations</a:t>
            </a:r>
            <a:endParaRPr lang="en-US" dirty="0"/>
          </a:p>
        </p:txBody>
      </p:sp>
      <p:sp>
        <p:nvSpPr>
          <p:cNvPr id="3" name="Content Placeholder 2"/>
          <p:cNvSpPr>
            <a:spLocks noGrp="1"/>
          </p:cNvSpPr>
          <p:nvPr>
            <p:ph idx="1"/>
          </p:nvPr>
        </p:nvSpPr>
        <p:spPr/>
        <p:txBody>
          <a:bodyPr>
            <a:normAutofit fontScale="92500" lnSpcReduction="20000"/>
          </a:bodyPr>
          <a:lstStyle/>
          <a:p>
            <a:r>
              <a:rPr lang="en-US" b="1" dirty="0" smtClean="0"/>
              <a:t>Water</a:t>
            </a:r>
            <a:r>
              <a:rPr lang="en-US" b="1" dirty="0"/>
              <a:t>:</a:t>
            </a:r>
            <a:endParaRPr lang="en-US" dirty="0"/>
          </a:p>
          <a:p>
            <a:pPr lvl="1"/>
            <a:r>
              <a:rPr lang="en-US" dirty="0"/>
              <a:t>Usage in pools, landscaping, guest services, and sanitation.</a:t>
            </a:r>
          </a:p>
          <a:p>
            <a:pPr lvl="1"/>
            <a:r>
              <a:rPr lang="en-US" dirty="0"/>
              <a:t>Importance of water conservation measures in drought-prone areas.</a:t>
            </a:r>
          </a:p>
          <a:p>
            <a:r>
              <a:rPr lang="en-US" b="1" dirty="0"/>
              <a:t>Energy:</a:t>
            </a:r>
            <a:endParaRPr lang="en-US" dirty="0"/>
          </a:p>
          <a:p>
            <a:pPr lvl="1"/>
            <a:r>
              <a:rPr lang="en-US" dirty="0"/>
              <a:t>Consumption in lighting, heating, cooling, and powering equipment.</a:t>
            </a:r>
          </a:p>
          <a:p>
            <a:pPr lvl="1"/>
            <a:r>
              <a:rPr lang="en-US" dirty="0"/>
              <a:t>Transitioning to renewable energy sources (solar, wind).</a:t>
            </a:r>
          </a:p>
          <a:p>
            <a:r>
              <a:rPr lang="en-US" b="1" dirty="0"/>
              <a:t>Materials:</a:t>
            </a:r>
            <a:endParaRPr lang="en-US" dirty="0"/>
          </a:p>
          <a:p>
            <a:pPr lvl="1"/>
            <a:r>
              <a:rPr lang="en-US" dirty="0"/>
              <a:t>Sourcing sustainable materials for construction, furniture, and amenities.</a:t>
            </a:r>
          </a:p>
          <a:p>
            <a:pPr lvl="1"/>
            <a:r>
              <a:rPr lang="en-US" dirty="0"/>
              <a:t>Reducing waste through recycling and composting programs.</a:t>
            </a:r>
          </a:p>
          <a:p>
            <a:r>
              <a:rPr lang="en-US" b="1" dirty="0"/>
              <a:t>Human </a:t>
            </a:r>
            <a:r>
              <a:rPr lang="en-US" b="1" dirty="0" smtClean="0"/>
              <a:t>resources</a:t>
            </a:r>
            <a:r>
              <a:rPr lang="en-US" b="1" dirty="0"/>
              <a:t>:</a:t>
            </a:r>
            <a:endParaRPr lang="en-US" dirty="0"/>
          </a:p>
          <a:p>
            <a:pPr lvl="1"/>
            <a:r>
              <a:rPr lang="en-US" dirty="0"/>
              <a:t>Training staff in sustainable practices.</a:t>
            </a:r>
          </a:p>
          <a:p>
            <a:pPr lvl="1"/>
            <a:r>
              <a:rPr lang="en-US" dirty="0"/>
              <a:t>Efficient workforce management to optimize service delivery</a:t>
            </a:r>
            <a:r>
              <a:rPr lang="en-US" dirty="0" smtClean="0"/>
              <a:t>.</a:t>
            </a:r>
          </a:p>
          <a:p>
            <a:r>
              <a:rPr lang="en-US" b="1" dirty="0" smtClean="0"/>
              <a:t>Technology</a:t>
            </a:r>
          </a:p>
          <a:p>
            <a:r>
              <a:rPr lang="en-US" b="1" dirty="0" smtClean="0"/>
              <a:t>Food and other consumables</a:t>
            </a:r>
            <a:endParaRPr lang="en-US" b="1" dirty="0"/>
          </a:p>
          <a:p>
            <a:endParaRPr lang="en-US" dirty="0"/>
          </a:p>
        </p:txBody>
      </p:sp>
    </p:spTree>
    <p:extLst>
      <p:ext uri="{BB962C8B-B14F-4D97-AF65-F5344CB8AC3E}">
        <p14:creationId xmlns:p14="http://schemas.microsoft.com/office/powerpoint/2010/main" val="27103301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Why is it challenging to manage resources?</a:t>
            </a:r>
            <a:endParaRPr lang="en-US" dirty="0"/>
          </a:p>
        </p:txBody>
      </p:sp>
      <p:sp>
        <p:nvSpPr>
          <p:cNvPr id="3" name="Content Placeholder 2"/>
          <p:cNvSpPr>
            <a:spLocks noGrp="1"/>
          </p:cNvSpPr>
          <p:nvPr>
            <p:ph idx="1"/>
          </p:nvPr>
        </p:nvSpPr>
        <p:spPr/>
        <p:txBody>
          <a:bodyPr/>
          <a:lstStyle/>
          <a:p>
            <a:r>
              <a:rPr lang="en-US" b="1" dirty="0" smtClean="0"/>
              <a:t>Resource </a:t>
            </a:r>
            <a:r>
              <a:rPr lang="en-US" b="1" dirty="0"/>
              <a:t>s</a:t>
            </a:r>
            <a:r>
              <a:rPr lang="en-US" b="1" dirty="0" smtClean="0"/>
              <a:t>carcity</a:t>
            </a:r>
            <a:r>
              <a:rPr lang="en-US" b="1" dirty="0"/>
              <a:t>:</a:t>
            </a:r>
            <a:endParaRPr lang="en-US" dirty="0"/>
          </a:p>
          <a:p>
            <a:pPr lvl="1"/>
            <a:r>
              <a:rPr lang="en-US" dirty="0"/>
              <a:t>Limited availability of water and energy in certain regions, leading to higher costs.</a:t>
            </a:r>
          </a:p>
          <a:p>
            <a:r>
              <a:rPr lang="en-US" b="1" dirty="0"/>
              <a:t>High </a:t>
            </a:r>
            <a:r>
              <a:rPr lang="en-US" b="1" dirty="0" smtClean="0"/>
              <a:t>operational </a:t>
            </a:r>
            <a:r>
              <a:rPr lang="en-US" b="1" dirty="0"/>
              <a:t>c</a:t>
            </a:r>
            <a:r>
              <a:rPr lang="en-US" b="1" dirty="0" smtClean="0"/>
              <a:t>osts</a:t>
            </a:r>
            <a:r>
              <a:rPr lang="en-US" b="1" dirty="0"/>
              <a:t>:</a:t>
            </a:r>
            <a:endParaRPr lang="en-US" dirty="0"/>
          </a:p>
          <a:p>
            <a:pPr lvl="1"/>
            <a:r>
              <a:rPr lang="en-US" dirty="0"/>
              <a:t>The expense of implementing and maintaining resource-efficient systems.</a:t>
            </a:r>
          </a:p>
          <a:p>
            <a:r>
              <a:rPr lang="en-US" b="1" dirty="0" smtClean="0"/>
              <a:t>Regulatory compliance</a:t>
            </a:r>
            <a:r>
              <a:rPr lang="en-US" b="1" dirty="0"/>
              <a:t>:</a:t>
            </a:r>
            <a:endParaRPr lang="en-US" dirty="0"/>
          </a:p>
          <a:p>
            <a:pPr lvl="1"/>
            <a:r>
              <a:rPr lang="en-US" dirty="0"/>
              <a:t>Navigating complex environmental regulations and standards, which can vary by region</a:t>
            </a:r>
            <a:r>
              <a:rPr lang="en-US" dirty="0" smtClean="0"/>
              <a:t>.</a:t>
            </a:r>
          </a:p>
          <a:p>
            <a:r>
              <a:rPr lang="en-US" b="1" dirty="0" smtClean="0"/>
              <a:t>Guest tastes and preferences </a:t>
            </a:r>
          </a:p>
          <a:p>
            <a:pPr lvl="1"/>
            <a:r>
              <a:rPr lang="en-US" dirty="0" err="1" smtClean="0"/>
              <a:t>Eg</a:t>
            </a:r>
            <a:r>
              <a:rPr lang="en-US" dirty="0" smtClean="0"/>
              <a:t> demand for A/C and change of frequent change of linen</a:t>
            </a:r>
            <a:endParaRPr lang="en-US" dirty="0"/>
          </a:p>
        </p:txBody>
      </p:sp>
    </p:spTree>
    <p:extLst>
      <p:ext uri="{BB962C8B-B14F-4D97-AF65-F5344CB8AC3E}">
        <p14:creationId xmlns:p14="http://schemas.microsoft.com/office/powerpoint/2010/main" val="25830433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a:t>What are the typical resource management approaches embraced by leisure facilities</a:t>
            </a:r>
            <a:r>
              <a:rPr lang="en-US" sz="3600" b="1" dirty="0" smtClean="0"/>
              <a:t>?</a:t>
            </a:r>
            <a:endParaRPr lang="en-US" sz="3600" b="1" dirty="0"/>
          </a:p>
        </p:txBody>
      </p:sp>
      <p:sp>
        <p:nvSpPr>
          <p:cNvPr id="3" name="Content Placeholder 2"/>
          <p:cNvSpPr>
            <a:spLocks noGrp="1"/>
          </p:cNvSpPr>
          <p:nvPr>
            <p:ph idx="1"/>
          </p:nvPr>
        </p:nvSpPr>
        <p:spPr/>
        <p:txBody>
          <a:bodyPr>
            <a:normAutofit/>
          </a:bodyPr>
          <a:lstStyle/>
          <a:p>
            <a:r>
              <a:rPr lang="en-US" b="1" dirty="0" smtClean="0"/>
              <a:t>Energy management</a:t>
            </a:r>
          </a:p>
          <a:p>
            <a:pPr lvl="1"/>
            <a:r>
              <a:rPr lang="en-US" b="1" dirty="0" smtClean="0"/>
              <a:t>Energy audits</a:t>
            </a:r>
            <a:r>
              <a:rPr lang="en-US" dirty="0" smtClean="0"/>
              <a:t>: conducting audits to identify areas of high energy consumption and inefficiencies.</a:t>
            </a:r>
          </a:p>
          <a:p>
            <a:pPr lvl="1"/>
            <a:r>
              <a:rPr lang="en-US" b="1" dirty="0" smtClean="0"/>
              <a:t>Energy-efficient equipment</a:t>
            </a:r>
            <a:r>
              <a:rPr lang="en-US" dirty="0" smtClean="0"/>
              <a:t>: installing led lighting, energy-efficient </a:t>
            </a:r>
            <a:r>
              <a:rPr lang="en-US" dirty="0" err="1" smtClean="0"/>
              <a:t>hvac</a:t>
            </a:r>
            <a:r>
              <a:rPr lang="en-US" dirty="0" smtClean="0"/>
              <a:t> systems, and smart appliances.</a:t>
            </a:r>
          </a:p>
          <a:p>
            <a:pPr lvl="1"/>
            <a:r>
              <a:rPr lang="en-US" b="1" dirty="0" smtClean="0"/>
              <a:t>Renewable energy sources</a:t>
            </a:r>
            <a:r>
              <a:rPr lang="en-US" dirty="0" smtClean="0"/>
              <a:t>: investing in solar panels, wind turbines, or geothermal systems</a:t>
            </a:r>
          </a:p>
          <a:p>
            <a:pPr lvl="1"/>
            <a:r>
              <a:rPr lang="en-US" b="1" dirty="0" smtClean="0"/>
              <a:t>Smart energy management systems</a:t>
            </a:r>
            <a:r>
              <a:rPr lang="en-US" dirty="0" smtClean="0"/>
              <a:t>: using internet of things (</a:t>
            </a:r>
            <a:r>
              <a:rPr lang="en-US" dirty="0" err="1" smtClean="0"/>
              <a:t>iot</a:t>
            </a:r>
            <a:r>
              <a:rPr lang="en-US" dirty="0" smtClean="0"/>
              <a:t>) devices and automation systems to monitor and control energy usage in real-time based on occupancy levels.</a:t>
            </a:r>
          </a:p>
          <a:p>
            <a:pPr lvl="1"/>
            <a:r>
              <a:rPr lang="en-US" b="1" dirty="0" smtClean="0"/>
              <a:t>Building design and retrofitting</a:t>
            </a:r>
            <a:r>
              <a:rPr lang="en-US" dirty="0" smtClean="0"/>
              <a:t>: designing or retrofitting facilities to enhance energy efficiency through insulation, passive solar heating, and natural ventilation.</a:t>
            </a:r>
            <a:endParaRPr lang="en-US" dirty="0"/>
          </a:p>
        </p:txBody>
      </p:sp>
    </p:spTree>
    <p:extLst>
      <p:ext uri="{BB962C8B-B14F-4D97-AF65-F5344CB8AC3E}">
        <p14:creationId xmlns:p14="http://schemas.microsoft.com/office/powerpoint/2010/main" val="37097085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Resource </a:t>
            </a:r>
            <a:r>
              <a:rPr lang="en-US" sz="3600" b="1" dirty="0"/>
              <a:t>management </a:t>
            </a:r>
            <a:r>
              <a:rPr lang="en-US" sz="3600" b="1" dirty="0" smtClean="0"/>
              <a:t>approaches contd.</a:t>
            </a:r>
            <a:endParaRPr lang="en-US" dirty="0"/>
          </a:p>
        </p:txBody>
      </p:sp>
      <p:sp>
        <p:nvSpPr>
          <p:cNvPr id="3" name="Content Placeholder 2"/>
          <p:cNvSpPr>
            <a:spLocks noGrp="1"/>
          </p:cNvSpPr>
          <p:nvPr>
            <p:ph idx="1"/>
          </p:nvPr>
        </p:nvSpPr>
        <p:spPr/>
        <p:txBody>
          <a:bodyPr>
            <a:normAutofit/>
          </a:bodyPr>
          <a:lstStyle/>
          <a:p>
            <a:r>
              <a:rPr lang="en-US" b="1" dirty="0" smtClean="0"/>
              <a:t>Water management</a:t>
            </a:r>
          </a:p>
          <a:p>
            <a:pPr lvl="1"/>
            <a:r>
              <a:rPr lang="en-US" b="1" dirty="0" smtClean="0"/>
              <a:t>Low-flow fixtures</a:t>
            </a:r>
            <a:r>
              <a:rPr lang="en-US" dirty="0" smtClean="0"/>
              <a:t>: installing low-flow showerheads, faucets, and toilets to reduce water consumption.</a:t>
            </a:r>
          </a:p>
          <a:p>
            <a:pPr lvl="1"/>
            <a:r>
              <a:rPr lang="en-US" b="1" dirty="0" smtClean="0"/>
              <a:t>Water recycling systems</a:t>
            </a:r>
            <a:r>
              <a:rPr lang="en-US" dirty="0" smtClean="0"/>
              <a:t>: implementing </a:t>
            </a:r>
            <a:r>
              <a:rPr lang="en-US" dirty="0" err="1" smtClean="0"/>
              <a:t>greywater</a:t>
            </a:r>
            <a:r>
              <a:rPr lang="en-US" dirty="0" smtClean="0"/>
              <a:t> recycling and rainwater harvesting systems for non-potable uses, such as irrigation and toilet flushing.</a:t>
            </a:r>
          </a:p>
          <a:p>
            <a:pPr lvl="1"/>
            <a:r>
              <a:rPr lang="en-US" b="1" dirty="0" smtClean="0"/>
              <a:t>Efficient irrigation</a:t>
            </a:r>
            <a:r>
              <a:rPr lang="en-US" dirty="0" smtClean="0"/>
              <a:t>: utilizing drip irrigation and smart irrigation systems that adjust based on weather conditions to minimize water waste.</a:t>
            </a:r>
          </a:p>
          <a:p>
            <a:pPr lvl="1"/>
            <a:r>
              <a:rPr lang="en-US" b="1" dirty="0" smtClean="0"/>
              <a:t>Leak detection and repair</a:t>
            </a:r>
            <a:r>
              <a:rPr lang="en-US" dirty="0" smtClean="0"/>
              <a:t>: regular monitoring of plumbing systems to detect and repair leaks promptly, preventing unnecessary water loss.</a:t>
            </a:r>
          </a:p>
          <a:p>
            <a:pPr lvl="1"/>
            <a:r>
              <a:rPr lang="en-US" b="1" dirty="0" smtClean="0"/>
              <a:t>Pool water management</a:t>
            </a:r>
            <a:r>
              <a:rPr lang="en-US" dirty="0" smtClean="0"/>
              <a:t>: utilizing water-saving techniques for pool operations, such as covering pools when not in use to reduce evaporation and using chemical treatment systems that minimize water changes.</a:t>
            </a:r>
            <a:endParaRPr lang="en-US" dirty="0"/>
          </a:p>
        </p:txBody>
      </p:sp>
    </p:spTree>
    <p:extLst>
      <p:ext uri="{BB962C8B-B14F-4D97-AF65-F5344CB8AC3E}">
        <p14:creationId xmlns:p14="http://schemas.microsoft.com/office/powerpoint/2010/main" val="33316704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Overview</a:t>
            </a:r>
            <a:endParaRPr lang="en-US" dirty="0"/>
          </a:p>
        </p:txBody>
      </p:sp>
      <p:sp>
        <p:nvSpPr>
          <p:cNvPr id="3" name="Content Placeholder 2"/>
          <p:cNvSpPr>
            <a:spLocks noGrp="1"/>
          </p:cNvSpPr>
          <p:nvPr>
            <p:ph idx="1"/>
          </p:nvPr>
        </p:nvSpPr>
        <p:spPr/>
        <p:txBody>
          <a:bodyPr>
            <a:normAutofit/>
          </a:bodyPr>
          <a:lstStyle/>
          <a:p>
            <a:pPr marL="0" indent="0">
              <a:buNone/>
            </a:pPr>
            <a:endParaRPr lang="en-US" dirty="0"/>
          </a:p>
          <a:p>
            <a:pPr lvl="1"/>
            <a:r>
              <a:rPr lang="en-US" dirty="0"/>
              <a:t>Introduction to </a:t>
            </a:r>
            <a:r>
              <a:rPr lang="en-US" dirty="0" smtClean="0"/>
              <a:t>resource management</a:t>
            </a:r>
          </a:p>
          <a:p>
            <a:pPr lvl="1"/>
            <a:r>
              <a:rPr lang="en-US" dirty="0"/>
              <a:t>Background to resource management in leisure and </a:t>
            </a:r>
            <a:r>
              <a:rPr lang="en-US" dirty="0" smtClean="0"/>
              <a:t>hospitality</a:t>
            </a:r>
          </a:p>
          <a:p>
            <a:pPr lvl="1"/>
            <a:r>
              <a:rPr lang="en-US" dirty="0" smtClean="0"/>
              <a:t>Importance of resource management</a:t>
            </a:r>
          </a:p>
          <a:p>
            <a:pPr lvl="1"/>
            <a:r>
              <a:rPr lang="en-US" dirty="0" smtClean="0"/>
              <a:t>Uniqueness of resource </a:t>
            </a:r>
            <a:r>
              <a:rPr lang="en-US" dirty="0"/>
              <a:t>management in the leisure and hospitality sector</a:t>
            </a:r>
          </a:p>
          <a:p>
            <a:pPr lvl="1"/>
            <a:r>
              <a:rPr lang="en-US" dirty="0"/>
              <a:t>Key </a:t>
            </a:r>
            <a:r>
              <a:rPr lang="en-US" dirty="0" smtClean="0"/>
              <a:t>resources </a:t>
            </a:r>
            <a:r>
              <a:rPr lang="en-US" dirty="0"/>
              <a:t>in </a:t>
            </a:r>
            <a:r>
              <a:rPr lang="en-US" dirty="0" smtClean="0"/>
              <a:t>leisure operations</a:t>
            </a:r>
            <a:endParaRPr lang="en-US" dirty="0"/>
          </a:p>
          <a:p>
            <a:pPr lvl="1"/>
            <a:r>
              <a:rPr lang="en-US" dirty="0"/>
              <a:t>Challenges in </a:t>
            </a:r>
            <a:r>
              <a:rPr lang="en-US" dirty="0" smtClean="0"/>
              <a:t>resource management</a:t>
            </a:r>
            <a:endParaRPr lang="en-US" dirty="0"/>
          </a:p>
          <a:p>
            <a:pPr lvl="1"/>
            <a:r>
              <a:rPr lang="en-US" dirty="0"/>
              <a:t>Strategies for </a:t>
            </a:r>
            <a:r>
              <a:rPr lang="en-US" dirty="0" smtClean="0"/>
              <a:t>efficient resource use</a:t>
            </a:r>
          </a:p>
          <a:p>
            <a:pPr lvl="1"/>
            <a:r>
              <a:rPr lang="en-US" dirty="0" smtClean="0"/>
              <a:t>Resource management approaches for leisure facilities</a:t>
            </a:r>
          </a:p>
          <a:p>
            <a:pPr lvl="1"/>
            <a:r>
              <a:rPr lang="en-US" dirty="0" smtClean="0"/>
              <a:t>Consequences of mishandling resource management in leisure facilities</a:t>
            </a:r>
            <a:endParaRPr lang="en-US" dirty="0"/>
          </a:p>
          <a:p>
            <a:pPr lvl="1"/>
            <a:r>
              <a:rPr lang="en-US" dirty="0"/>
              <a:t>Case </a:t>
            </a:r>
            <a:r>
              <a:rPr lang="en-US" dirty="0" smtClean="0"/>
              <a:t>studies </a:t>
            </a:r>
            <a:r>
              <a:rPr lang="en-US" dirty="0"/>
              <a:t>in </a:t>
            </a:r>
            <a:r>
              <a:rPr lang="en-US" dirty="0" smtClean="0"/>
              <a:t>sustainable resource management</a:t>
            </a:r>
            <a:endParaRPr lang="en-US" dirty="0"/>
          </a:p>
          <a:p>
            <a:pPr lvl="1"/>
            <a:r>
              <a:rPr lang="en-US" dirty="0"/>
              <a:t>Future </a:t>
            </a:r>
            <a:r>
              <a:rPr lang="en-US" dirty="0" smtClean="0"/>
              <a:t>trends </a:t>
            </a:r>
            <a:r>
              <a:rPr lang="en-US" dirty="0"/>
              <a:t>and </a:t>
            </a:r>
            <a:r>
              <a:rPr lang="en-US" dirty="0" smtClean="0"/>
              <a:t>innovations</a:t>
            </a:r>
            <a:endParaRPr lang="en-US" dirty="0"/>
          </a:p>
        </p:txBody>
      </p:sp>
    </p:spTree>
    <p:extLst>
      <p:ext uri="{BB962C8B-B14F-4D97-AF65-F5344CB8AC3E}">
        <p14:creationId xmlns:p14="http://schemas.microsoft.com/office/powerpoint/2010/main" val="40833843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Resource management approaches contd.</a:t>
            </a:r>
            <a:endParaRPr lang="en-US" dirty="0"/>
          </a:p>
        </p:txBody>
      </p:sp>
      <p:sp>
        <p:nvSpPr>
          <p:cNvPr id="3" name="Content Placeholder 2"/>
          <p:cNvSpPr>
            <a:spLocks noGrp="1"/>
          </p:cNvSpPr>
          <p:nvPr>
            <p:ph idx="1"/>
          </p:nvPr>
        </p:nvSpPr>
        <p:spPr/>
        <p:txBody>
          <a:bodyPr>
            <a:normAutofit/>
          </a:bodyPr>
          <a:lstStyle/>
          <a:p>
            <a:r>
              <a:rPr lang="en-US" b="1" dirty="0" smtClean="0"/>
              <a:t>Waste management</a:t>
            </a:r>
          </a:p>
          <a:p>
            <a:pPr lvl="1"/>
            <a:r>
              <a:rPr lang="en-US" b="1" dirty="0" smtClean="0"/>
              <a:t>Reduce, Reuse, Recycle programs</a:t>
            </a:r>
            <a:r>
              <a:rPr lang="en-US" dirty="0" smtClean="0"/>
              <a:t>: implementing comprehensive waste segregation programs to reduce the amount of waste sent to landfills by encouraging recycling and composting.</a:t>
            </a:r>
          </a:p>
          <a:p>
            <a:pPr lvl="1"/>
            <a:r>
              <a:rPr lang="en-US" b="1" dirty="0" smtClean="0"/>
              <a:t>Composting</a:t>
            </a:r>
            <a:r>
              <a:rPr lang="en-US" dirty="0" smtClean="0"/>
              <a:t>: establishing composting systems for organic waste from food services, landscaping, and other sources.</a:t>
            </a:r>
          </a:p>
          <a:p>
            <a:pPr lvl="1"/>
            <a:r>
              <a:rPr lang="en-US" b="1" dirty="0" smtClean="0"/>
              <a:t>Waste audits</a:t>
            </a:r>
            <a:r>
              <a:rPr lang="en-US" dirty="0" smtClean="0"/>
              <a:t>: conducting regular waste audits to identify the types and volumes of waste generated, enabling better waste reduction strategies.</a:t>
            </a:r>
          </a:p>
          <a:p>
            <a:pPr lvl="1"/>
            <a:r>
              <a:rPr lang="en-US" b="1" dirty="0" smtClean="0"/>
              <a:t>Sustainable sourcing and procurement</a:t>
            </a:r>
            <a:r>
              <a:rPr lang="en-US" dirty="0" smtClean="0"/>
              <a:t>: using sustainably sourced and recyclable materials for construction, furniture, and amenities.</a:t>
            </a:r>
          </a:p>
          <a:p>
            <a:pPr lvl="1"/>
            <a:r>
              <a:rPr lang="en-US" b="1" dirty="0" smtClean="0"/>
              <a:t>Zero waste initiatives</a:t>
            </a:r>
            <a:r>
              <a:rPr lang="en-US" dirty="0" smtClean="0"/>
              <a:t>: adopting zero-waste policies in operations by minimizing single-use plastics, reducing packaging, and promoting reusable items.</a:t>
            </a:r>
            <a:endParaRPr lang="en-US" dirty="0"/>
          </a:p>
        </p:txBody>
      </p:sp>
    </p:spTree>
    <p:extLst>
      <p:ext uri="{BB962C8B-B14F-4D97-AF65-F5344CB8AC3E}">
        <p14:creationId xmlns:p14="http://schemas.microsoft.com/office/powerpoint/2010/main" val="27268227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Resource management approaches contd.</a:t>
            </a:r>
            <a:endParaRPr lang="en-US" dirty="0"/>
          </a:p>
        </p:txBody>
      </p:sp>
      <p:sp>
        <p:nvSpPr>
          <p:cNvPr id="3" name="Content Placeholder 2"/>
          <p:cNvSpPr>
            <a:spLocks noGrp="1"/>
          </p:cNvSpPr>
          <p:nvPr>
            <p:ph idx="1"/>
          </p:nvPr>
        </p:nvSpPr>
        <p:spPr/>
        <p:txBody>
          <a:bodyPr>
            <a:normAutofit/>
          </a:bodyPr>
          <a:lstStyle/>
          <a:p>
            <a:r>
              <a:rPr lang="en-US" b="1" dirty="0" smtClean="0"/>
              <a:t>Food and beverage resource management</a:t>
            </a:r>
          </a:p>
          <a:p>
            <a:pPr lvl="1"/>
            <a:r>
              <a:rPr lang="en-US" b="1" dirty="0" smtClean="0"/>
              <a:t>Portion control and menu planning</a:t>
            </a:r>
            <a:r>
              <a:rPr lang="en-US" dirty="0" smtClean="0"/>
              <a:t>: implementing portion control techniques and designing menus based on seasonal and local ingredients to reduce food waste – </a:t>
            </a:r>
            <a:r>
              <a:rPr lang="en-US" dirty="0" err="1" smtClean="0"/>
              <a:t>shaka</a:t>
            </a:r>
            <a:r>
              <a:rPr lang="en-US" dirty="0" smtClean="0"/>
              <a:t> </a:t>
            </a:r>
            <a:r>
              <a:rPr lang="en-US" dirty="0" err="1" smtClean="0"/>
              <a:t>zulu</a:t>
            </a:r>
            <a:endParaRPr lang="en-US" dirty="0" smtClean="0"/>
          </a:p>
          <a:p>
            <a:pPr lvl="1"/>
            <a:r>
              <a:rPr lang="en-US" b="1" dirty="0" smtClean="0"/>
              <a:t>Inventory management</a:t>
            </a:r>
            <a:r>
              <a:rPr lang="en-US" dirty="0" smtClean="0"/>
              <a:t>: using inventory tracking systems to minimize food spoilage and waste by ensuring that stock is used efficiently.</a:t>
            </a:r>
          </a:p>
          <a:p>
            <a:pPr lvl="1"/>
            <a:r>
              <a:rPr lang="en-US" b="1" dirty="0" smtClean="0"/>
              <a:t>Food waste reduction</a:t>
            </a:r>
            <a:r>
              <a:rPr lang="en-US" dirty="0" smtClean="0"/>
              <a:t>: partnering with food banks or local organizations to donate excess food and adopting food waste tracking technologies to monitor and reduce kitchen waste.</a:t>
            </a:r>
          </a:p>
          <a:p>
            <a:pPr lvl="1"/>
            <a:r>
              <a:rPr lang="en-US" b="1" dirty="0" smtClean="0"/>
              <a:t>Sustainable sourcing</a:t>
            </a:r>
            <a:r>
              <a:rPr lang="en-US" dirty="0" smtClean="0"/>
              <a:t>: purchasing locally sourced, organic, or sustainable food products to reduce the carbon footprint and support local communities.</a:t>
            </a:r>
            <a:endParaRPr lang="en-US" dirty="0"/>
          </a:p>
        </p:txBody>
      </p:sp>
    </p:spTree>
    <p:extLst>
      <p:ext uri="{BB962C8B-B14F-4D97-AF65-F5344CB8AC3E}">
        <p14:creationId xmlns:p14="http://schemas.microsoft.com/office/powerpoint/2010/main" val="30386353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Resource management approaches contd.</a:t>
            </a:r>
            <a:endParaRPr lang="en-US" dirty="0"/>
          </a:p>
        </p:txBody>
      </p:sp>
      <p:sp>
        <p:nvSpPr>
          <p:cNvPr id="3" name="Content Placeholder 2"/>
          <p:cNvSpPr>
            <a:spLocks noGrp="1"/>
          </p:cNvSpPr>
          <p:nvPr>
            <p:ph idx="1"/>
          </p:nvPr>
        </p:nvSpPr>
        <p:spPr/>
        <p:txBody>
          <a:bodyPr>
            <a:normAutofit/>
          </a:bodyPr>
          <a:lstStyle/>
          <a:p>
            <a:r>
              <a:rPr lang="en-US" b="1" dirty="0" smtClean="0"/>
              <a:t>Human resource management</a:t>
            </a:r>
          </a:p>
          <a:p>
            <a:pPr lvl="1"/>
            <a:r>
              <a:rPr lang="en-US" dirty="0" smtClean="0"/>
              <a:t>Efficient management of human resources ensures optimal staffing levels and enhances service delivery while minimizing waste of time and labor:</a:t>
            </a:r>
          </a:p>
          <a:p>
            <a:pPr lvl="1"/>
            <a:r>
              <a:rPr lang="en-US" b="1" dirty="0" smtClean="0"/>
              <a:t>Workforce scheduling</a:t>
            </a:r>
            <a:r>
              <a:rPr lang="en-US" dirty="0" smtClean="0"/>
              <a:t>: using scheduling software to allocate the right number of staff based on real-time guest demand, ensuring labor efficiency without overstaffing.</a:t>
            </a:r>
          </a:p>
          <a:p>
            <a:pPr lvl="1"/>
            <a:r>
              <a:rPr lang="en-US" b="1" dirty="0" smtClean="0"/>
              <a:t>Training and development</a:t>
            </a:r>
            <a:r>
              <a:rPr lang="en-US" dirty="0" smtClean="0"/>
              <a:t>: providing ongoing training to staff on resource-saving practices (</a:t>
            </a:r>
            <a:r>
              <a:rPr lang="en-US" dirty="0" err="1" smtClean="0"/>
              <a:t>e.G.</a:t>
            </a:r>
            <a:r>
              <a:rPr lang="en-US" dirty="0" smtClean="0"/>
              <a:t>, Energy conservation, waste reduction) to improve operational sustainability.</a:t>
            </a:r>
          </a:p>
          <a:p>
            <a:pPr lvl="1"/>
            <a:r>
              <a:rPr lang="en-US" b="1" dirty="0" smtClean="0"/>
              <a:t>Employee engagement in sustainability</a:t>
            </a:r>
            <a:r>
              <a:rPr lang="en-US" dirty="0" smtClean="0"/>
              <a:t>: encouraging employees to participate in green initiatives and resource-saving programs, fostering a culture of sustainability within the facility.</a:t>
            </a:r>
          </a:p>
          <a:p>
            <a:pPr lvl="1"/>
            <a:r>
              <a:rPr lang="en-US" b="1" dirty="0" smtClean="0"/>
              <a:t>Multi-skilled workforce</a:t>
            </a:r>
            <a:r>
              <a:rPr lang="en-US" dirty="0" smtClean="0"/>
              <a:t>: training staff in multiple roles to optimize staffing efficiency during peak and low-demand periods.</a:t>
            </a:r>
          </a:p>
          <a:p>
            <a:endParaRPr lang="en-US" dirty="0"/>
          </a:p>
        </p:txBody>
      </p:sp>
    </p:spTree>
    <p:extLst>
      <p:ext uri="{BB962C8B-B14F-4D97-AF65-F5344CB8AC3E}">
        <p14:creationId xmlns:p14="http://schemas.microsoft.com/office/powerpoint/2010/main" val="1990840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Resource management approaches contd.</a:t>
            </a:r>
            <a:endParaRPr lang="en-US" dirty="0"/>
          </a:p>
        </p:txBody>
      </p:sp>
      <p:sp>
        <p:nvSpPr>
          <p:cNvPr id="3" name="Content Placeholder 2"/>
          <p:cNvSpPr>
            <a:spLocks noGrp="1"/>
          </p:cNvSpPr>
          <p:nvPr>
            <p:ph idx="1"/>
          </p:nvPr>
        </p:nvSpPr>
        <p:spPr/>
        <p:txBody>
          <a:bodyPr>
            <a:normAutofit/>
          </a:bodyPr>
          <a:lstStyle/>
          <a:p>
            <a:r>
              <a:rPr lang="en-US" b="1" dirty="0" smtClean="0"/>
              <a:t>Technology and smart solutions</a:t>
            </a:r>
          </a:p>
          <a:p>
            <a:pPr lvl="1"/>
            <a:r>
              <a:rPr lang="en-US" dirty="0" smtClean="0"/>
              <a:t>Leveraging modern technology to manage resources effectively is increasingly common in leisure facilities:</a:t>
            </a:r>
          </a:p>
          <a:p>
            <a:pPr lvl="1"/>
            <a:r>
              <a:rPr lang="en-US" b="1" dirty="0" smtClean="0"/>
              <a:t>Smart building management systems (BMS)</a:t>
            </a:r>
            <a:r>
              <a:rPr lang="en-US" dirty="0" smtClean="0"/>
              <a:t>: integrating smart systems that monitor and control various aspects of facility management, such as lighting, HVAC, water usage, and security systems, to optimize resource use in real-time.</a:t>
            </a:r>
          </a:p>
          <a:p>
            <a:pPr lvl="1"/>
            <a:r>
              <a:rPr lang="en-US" b="1" dirty="0" err="1" smtClean="0"/>
              <a:t>IoT</a:t>
            </a:r>
            <a:r>
              <a:rPr lang="en-US" b="1" dirty="0" smtClean="0"/>
              <a:t> sensors</a:t>
            </a:r>
            <a:r>
              <a:rPr lang="en-US" dirty="0" smtClean="0"/>
              <a:t>: deploying </a:t>
            </a:r>
            <a:r>
              <a:rPr lang="en-US" dirty="0" err="1" smtClean="0"/>
              <a:t>iot</a:t>
            </a:r>
            <a:r>
              <a:rPr lang="en-US" dirty="0" smtClean="0"/>
              <a:t> sensors to monitor energy and water usage, detect leaks, and control lighting and heating based on occupancy levels.</a:t>
            </a:r>
          </a:p>
          <a:p>
            <a:pPr lvl="1"/>
            <a:r>
              <a:rPr lang="en-US" b="1" dirty="0" smtClean="0"/>
              <a:t>Automated energy systems</a:t>
            </a:r>
            <a:r>
              <a:rPr lang="en-US" dirty="0" smtClean="0"/>
              <a:t>: using motion sensors and timers for lighting and climate control to reduce energy use in unoccupied areas.</a:t>
            </a:r>
          </a:p>
          <a:p>
            <a:pPr lvl="1"/>
            <a:r>
              <a:rPr lang="en-US" b="1" dirty="0" smtClean="0"/>
              <a:t>Energy and water monitoring software</a:t>
            </a:r>
            <a:r>
              <a:rPr lang="en-US" dirty="0" smtClean="0"/>
              <a:t>: implementing software solutions that track resource consumption, enabling managers to analyze usage patterns and make informed decisions to reduce waste.</a:t>
            </a:r>
          </a:p>
          <a:p>
            <a:endParaRPr lang="en-US" dirty="0"/>
          </a:p>
        </p:txBody>
      </p:sp>
    </p:spTree>
    <p:extLst>
      <p:ext uri="{BB962C8B-B14F-4D97-AF65-F5344CB8AC3E}">
        <p14:creationId xmlns:p14="http://schemas.microsoft.com/office/powerpoint/2010/main" val="29842616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Resource management approaches contd.</a:t>
            </a:r>
            <a:endParaRPr lang="en-US" dirty="0"/>
          </a:p>
        </p:txBody>
      </p:sp>
      <p:sp>
        <p:nvSpPr>
          <p:cNvPr id="3" name="Content Placeholder 2"/>
          <p:cNvSpPr>
            <a:spLocks noGrp="1"/>
          </p:cNvSpPr>
          <p:nvPr>
            <p:ph idx="1"/>
          </p:nvPr>
        </p:nvSpPr>
        <p:spPr/>
        <p:txBody>
          <a:bodyPr>
            <a:normAutofit/>
          </a:bodyPr>
          <a:lstStyle/>
          <a:p>
            <a:r>
              <a:rPr lang="en-US" b="1" dirty="0" smtClean="0"/>
              <a:t>Sustainable design and architecture</a:t>
            </a:r>
          </a:p>
          <a:p>
            <a:pPr lvl="1"/>
            <a:r>
              <a:rPr lang="en-US" dirty="0" smtClean="0"/>
              <a:t>The design and layout of leisure facilities can significantly impact resource consumption. Sustainable architectural approaches include:</a:t>
            </a:r>
          </a:p>
          <a:p>
            <a:pPr lvl="1"/>
            <a:r>
              <a:rPr lang="en-US" b="1" dirty="0" smtClean="0"/>
              <a:t>Green building design</a:t>
            </a:r>
            <a:r>
              <a:rPr lang="en-US" dirty="0" smtClean="0"/>
              <a:t>: incorporating energy-efficient features such as proper insulation, natural lighting, and sustainable building materials in the design and construction of new facilities.</a:t>
            </a:r>
          </a:p>
          <a:p>
            <a:pPr lvl="1"/>
            <a:r>
              <a:rPr lang="en-US" b="1" dirty="0" err="1" smtClean="0"/>
              <a:t>Leed</a:t>
            </a:r>
            <a:r>
              <a:rPr lang="en-US" b="1" dirty="0" smtClean="0"/>
              <a:t> and green certification</a:t>
            </a:r>
            <a:r>
              <a:rPr lang="en-US" dirty="0" smtClean="0"/>
              <a:t>: seeking certification through programs like </a:t>
            </a:r>
            <a:r>
              <a:rPr lang="en-US" b="1" dirty="0" err="1" smtClean="0"/>
              <a:t>leed</a:t>
            </a:r>
            <a:r>
              <a:rPr lang="en-US" b="1" dirty="0" smtClean="0"/>
              <a:t> (leadership in energy and environmental design)</a:t>
            </a:r>
            <a:r>
              <a:rPr lang="en-US" dirty="0" smtClean="0"/>
              <a:t> or </a:t>
            </a:r>
            <a:r>
              <a:rPr lang="en-US" b="1" dirty="0" smtClean="0"/>
              <a:t>green globe</a:t>
            </a:r>
            <a:r>
              <a:rPr lang="en-US" dirty="0" smtClean="0"/>
              <a:t> to ensure that facilities meet high environmental standards.</a:t>
            </a:r>
          </a:p>
          <a:p>
            <a:pPr lvl="1"/>
            <a:r>
              <a:rPr lang="en-US" b="1" dirty="0" smtClean="0"/>
              <a:t>Passive solar design</a:t>
            </a:r>
            <a:r>
              <a:rPr lang="en-US" dirty="0" smtClean="0"/>
              <a:t>: designing buildings to maximize natural light and minimize the need for artificial heating and cooling through strategic window placement and shading.</a:t>
            </a:r>
          </a:p>
          <a:p>
            <a:pPr lvl="1"/>
            <a:r>
              <a:rPr lang="en-US" b="1" dirty="0" smtClean="0"/>
              <a:t>Green roofs and walls</a:t>
            </a:r>
            <a:r>
              <a:rPr lang="en-US" dirty="0" smtClean="0"/>
              <a:t>: using green roofs and walls to insulate buildings, reduce energy consumption, and enhance biodiversity.</a:t>
            </a:r>
            <a:endParaRPr lang="en-US" dirty="0"/>
          </a:p>
        </p:txBody>
      </p:sp>
    </p:spTree>
    <p:extLst>
      <p:ext uri="{BB962C8B-B14F-4D97-AF65-F5344CB8AC3E}">
        <p14:creationId xmlns:p14="http://schemas.microsoft.com/office/powerpoint/2010/main" val="36557243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Resource management approaches contd.</a:t>
            </a:r>
            <a:endParaRPr lang="en-US" dirty="0"/>
          </a:p>
        </p:txBody>
      </p:sp>
      <p:sp>
        <p:nvSpPr>
          <p:cNvPr id="3" name="Content Placeholder 2"/>
          <p:cNvSpPr>
            <a:spLocks noGrp="1"/>
          </p:cNvSpPr>
          <p:nvPr>
            <p:ph idx="1"/>
          </p:nvPr>
        </p:nvSpPr>
        <p:spPr/>
        <p:txBody>
          <a:bodyPr/>
          <a:lstStyle/>
          <a:p>
            <a:r>
              <a:rPr lang="en-US" b="1" dirty="0" smtClean="0"/>
              <a:t>Guest engagement and behavior modification</a:t>
            </a:r>
          </a:p>
          <a:p>
            <a:pPr lvl="1"/>
            <a:r>
              <a:rPr lang="en-US" dirty="0" smtClean="0"/>
              <a:t>Leisure facilities increasingly involve guests in resource management efforts by encouraging sustainable behaviors:</a:t>
            </a:r>
          </a:p>
          <a:p>
            <a:pPr lvl="1"/>
            <a:r>
              <a:rPr lang="en-US" b="1" dirty="0" smtClean="0"/>
              <a:t>Guest education programs</a:t>
            </a:r>
            <a:r>
              <a:rPr lang="en-US" dirty="0" smtClean="0"/>
              <a:t>: providing information on sustainability initiatives and encouraging guests to participate by conserving water, turning off lights, and minimizing waste.</a:t>
            </a:r>
          </a:p>
          <a:p>
            <a:pPr lvl="1"/>
            <a:r>
              <a:rPr lang="en-US" b="1" dirty="0" smtClean="0"/>
              <a:t>Incentives for sustainable choices</a:t>
            </a:r>
            <a:r>
              <a:rPr lang="en-US" dirty="0" smtClean="0"/>
              <a:t>: offering rewards or discounts to guests who engage in eco-friendly behaviors, such as reusing towels or participating in recycling programs.</a:t>
            </a:r>
          </a:p>
          <a:p>
            <a:pPr lvl="1"/>
            <a:r>
              <a:rPr lang="en-US" b="1" dirty="0" smtClean="0"/>
              <a:t>Opt-in sustainability programs</a:t>
            </a:r>
            <a:r>
              <a:rPr lang="en-US" dirty="0" smtClean="0"/>
              <a:t>: allowing guests to opt-in for sustainable service options, such as reduced housekeeping services or participation in energy-saving programs.</a:t>
            </a:r>
          </a:p>
          <a:p>
            <a:pPr lvl="1"/>
            <a:endParaRPr lang="en-US" dirty="0"/>
          </a:p>
        </p:txBody>
      </p:sp>
    </p:spTree>
    <p:extLst>
      <p:ext uri="{BB962C8B-B14F-4D97-AF65-F5344CB8AC3E}">
        <p14:creationId xmlns:p14="http://schemas.microsoft.com/office/powerpoint/2010/main" val="16749147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Resource management approaches contd.</a:t>
            </a:r>
            <a:endParaRPr lang="en-US" dirty="0"/>
          </a:p>
        </p:txBody>
      </p:sp>
      <p:sp>
        <p:nvSpPr>
          <p:cNvPr id="3" name="Content Placeholder 2"/>
          <p:cNvSpPr>
            <a:spLocks noGrp="1"/>
          </p:cNvSpPr>
          <p:nvPr>
            <p:ph idx="1"/>
          </p:nvPr>
        </p:nvSpPr>
        <p:spPr/>
        <p:txBody>
          <a:bodyPr/>
          <a:lstStyle/>
          <a:p>
            <a:r>
              <a:rPr lang="en-US" b="1" dirty="0" smtClean="0"/>
              <a:t>Sustainable transportation</a:t>
            </a:r>
          </a:p>
          <a:p>
            <a:pPr lvl="1"/>
            <a:r>
              <a:rPr lang="en-US" dirty="0" smtClean="0"/>
              <a:t>For facilities that rely on transportation (</a:t>
            </a:r>
            <a:r>
              <a:rPr lang="en-US" dirty="0" err="1" smtClean="0"/>
              <a:t>e.G.</a:t>
            </a:r>
            <a:r>
              <a:rPr lang="en-US" dirty="0" smtClean="0"/>
              <a:t>, Resorts or theme parks), managing transportation-related resources is also key:</a:t>
            </a:r>
          </a:p>
          <a:p>
            <a:pPr lvl="1"/>
            <a:r>
              <a:rPr lang="en-US" b="1" dirty="0" smtClean="0"/>
              <a:t>Shuttle services and carpooling</a:t>
            </a:r>
            <a:r>
              <a:rPr lang="en-US" dirty="0" smtClean="0"/>
              <a:t>: offering shared transportation options to reduce the carbon footprint and fuel consumption.</a:t>
            </a:r>
          </a:p>
          <a:p>
            <a:pPr lvl="1"/>
            <a:r>
              <a:rPr lang="en-US" b="1" dirty="0" smtClean="0"/>
              <a:t>Electric vehicles (</a:t>
            </a:r>
            <a:r>
              <a:rPr lang="en-US" b="1" dirty="0" err="1" smtClean="0"/>
              <a:t>evs</a:t>
            </a:r>
            <a:r>
              <a:rPr lang="en-US" b="1" dirty="0" smtClean="0"/>
              <a:t>)</a:t>
            </a:r>
            <a:r>
              <a:rPr lang="en-US" dirty="0" smtClean="0"/>
              <a:t>: adopting electric vehicles for internal transportation and providing </a:t>
            </a:r>
            <a:r>
              <a:rPr lang="en-US" dirty="0" err="1" smtClean="0"/>
              <a:t>ev</a:t>
            </a:r>
            <a:r>
              <a:rPr lang="en-US" dirty="0" smtClean="0"/>
              <a:t> charging stations for guests.</a:t>
            </a:r>
          </a:p>
          <a:p>
            <a:pPr lvl="1"/>
            <a:r>
              <a:rPr lang="en-US" b="1" dirty="0" smtClean="0"/>
              <a:t>Bicycle and pedestrian-friendly design</a:t>
            </a:r>
            <a:r>
              <a:rPr lang="en-US" dirty="0" smtClean="0"/>
              <a:t>: promoting walking, biking, or other eco-friendly transportation options within the facility or local area.</a:t>
            </a:r>
            <a:endParaRPr lang="en-US" dirty="0"/>
          </a:p>
        </p:txBody>
      </p:sp>
    </p:spTree>
    <p:extLst>
      <p:ext uri="{BB962C8B-B14F-4D97-AF65-F5344CB8AC3E}">
        <p14:creationId xmlns:p14="http://schemas.microsoft.com/office/powerpoint/2010/main" val="9832578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a:t>What are the consequences of ignoring or mishandling resource management in leisure facilities</a:t>
            </a:r>
            <a:r>
              <a:rPr lang="en-US" sz="3600" b="1" dirty="0" smtClean="0"/>
              <a:t>?</a:t>
            </a:r>
            <a:endParaRPr lang="en-US" sz="3600" b="1" dirty="0"/>
          </a:p>
        </p:txBody>
      </p:sp>
      <p:sp>
        <p:nvSpPr>
          <p:cNvPr id="3" name="Content Placeholder 2"/>
          <p:cNvSpPr>
            <a:spLocks noGrp="1"/>
          </p:cNvSpPr>
          <p:nvPr>
            <p:ph idx="1"/>
          </p:nvPr>
        </p:nvSpPr>
        <p:spPr/>
        <p:txBody>
          <a:bodyPr>
            <a:normAutofit/>
          </a:bodyPr>
          <a:lstStyle/>
          <a:p>
            <a:r>
              <a:rPr lang="en-US" dirty="0" smtClean="0"/>
              <a:t>Increased operational costs</a:t>
            </a:r>
          </a:p>
          <a:p>
            <a:r>
              <a:rPr lang="en-US" dirty="0" smtClean="0"/>
              <a:t>Environmental degradation</a:t>
            </a:r>
          </a:p>
          <a:p>
            <a:r>
              <a:rPr lang="en-US" dirty="0" smtClean="0"/>
              <a:t>Non-compliance with regulations - legal penalties, fines, or even facility closures.</a:t>
            </a:r>
          </a:p>
          <a:p>
            <a:r>
              <a:rPr lang="en-US" dirty="0" smtClean="0"/>
              <a:t>Negative guest experience –</a:t>
            </a:r>
            <a:r>
              <a:rPr lang="en-US" dirty="0" err="1" smtClean="0"/>
              <a:t>eg</a:t>
            </a:r>
            <a:r>
              <a:rPr lang="en-US" dirty="0" smtClean="0"/>
              <a:t> visible waste or pollution may deter eco-conscious guests and harm the facility’s ambiance. Related to reputation damage</a:t>
            </a:r>
          </a:p>
          <a:p>
            <a:r>
              <a:rPr lang="en-US" dirty="0" smtClean="0"/>
              <a:t>Loss of competitive advantage- guests may prefer environmentally responsible businesses – missed market opportunities</a:t>
            </a:r>
          </a:p>
          <a:p>
            <a:r>
              <a:rPr lang="en-US" dirty="0" smtClean="0"/>
              <a:t>Loss of sustainability and long-term viability</a:t>
            </a:r>
          </a:p>
          <a:p>
            <a:r>
              <a:rPr lang="en-US" dirty="0" smtClean="0"/>
              <a:t>Decreased employee morale and efficiency</a:t>
            </a:r>
          </a:p>
          <a:p>
            <a:r>
              <a:rPr lang="en-US" dirty="0" smtClean="0"/>
              <a:t>Limited access to funding and investments </a:t>
            </a:r>
            <a:r>
              <a:rPr lang="en-US" dirty="0" err="1" smtClean="0"/>
              <a:t>eg</a:t>
            </a:r>
            <a:r>
              <a:rPr lang="en-US" dirty="0" smtClean="0"/>
              <a:t> government grants, tax incentives</a:t>
            </a:r>
          </a:p>
          <a:p>
            <a:endParaRPr lang="en-US" dirty="0"/>
          </a:p>
        </p:txBody>
      </p:sp>
    </p:spTree>
    <p:extLst>
      <p:ext uri="{BB962C8B-B14F-4D97-AF65-F5344CB8AC3E}">
        <p14:creationId xmlns:p14="http://schemas.microsoft.com/office/powerpoint/2010/main" val="28193506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Case </a:t>
            </a:r>
            <a:r>
              <a:rPr lang="en-US" b="1" dirty="0" smtClean="0"/>
              <a:t>studies </a:t>
            </a:r>
            <a:r>
              <a:rPr lang="en-US" b="1" dirty="0"/>
              <a:t>in </a:t>
            </a:r>
            <a:r>
              <a:rPr lang="en-US" b="1" dirty="0" smtClean="0"/>
              <a:t>sustainable </a:t>
            </a:r>
            <a:r>
              <a:rPr lang="en-US" b="1" dirty="0"/>
              <a:t>r</a:t>
            </a:r>
            <a:r>
              <a:rPr lang="en-US" b="1" dirty="0" smtClean="0"/>
              <a:t>esource management</a:t>
            </a:r>
            <a:endParaRPr lang="en-US" dirty="0"/>
          </a:p>
        </p:txBody>
      </p:sp>
      <p:sp>
        <p:nvSpPr>
          <p:cNvPr id="3" name="Content Placeholder 2"/>
          <p:cNvSpPr>
            <a:spLocks noGrp="1"/>
          </p:cNvSpPr>
          <p:nvPr>
            <p:ph idx="1"/>
          </p:nvPr>
        </p:nvSpPr>
        <p:spPr/>
        <p:txBody>
          <a:bodyPr/>
          <a:lstStyle/>
          <a:p>
            <a:r>
              <a:rPr lang="en-US" b="1" dirty="0" smtClean="0"/>
              <a:t>Example </a:t>
            </a:r>
            <a:r>
              <a:rPr lang="en-US" b="1" dirty="0"/>
              <a:t>1: </a:t>
            </a:r>
            <a:r>
              <a:rPr lang="en-US" b="1" dirty="0" smtClean="0"/>
              <a:t>Eco-friendly </a:t>
            </a:r>
            <a:r>
              <a:rPr lang="en-US" b="1" dirty="0"/>
              <a:t>r</a:t>
            </a:r>
            <a:r>
              <a:rPr lang="en-US" b="1" dirty="0" smtClean="0"/>
              <a:t>esorts</a:t>
            </a:r>
            <a:endParaRPr lang="en-US" dirty="0"/>
          </a:p>
          <a:p>
            <a:pPr lvl="1"/>
            <a:r>
              <a:rPr lang="en-US" dirty="0"/>
              <a:t>Overview of a resort that has successfully implemented water and energy conservation measures</a:t>
            </a:r>
            <a:r>
              <a:rPr lang="en-US" dirty="0" smtClean="0"/>
              <a:t>. Lake </a:t>
            </a:r>
            <a:r>
              <a:rPr lang="en-US" dirty="0" err="1" smtClean="0"/>
              <a:t>Bunyonyi</a:t>
            </a:r>
            <a:r>
              <a:rPr lang="en-US" dirty="0" smtClean="0"/>
              <a:t> Eco-Resort, </a:t>
            </a:r>
            <a:r>
              <a:rPr lang="en-US" dirty="0" err="1" smtClean="0"/>
              <a:t>Malaika</a:t>
            </a:r>
            <a:r>
              <a:rPr lang="en-US" dirty="0" smtClean="0"/>
              <a:t> Eco-Lodge</a:t>
            </a:r>
            <a:endParaRPr lang="en-US" dirty="0"/>
          </a:p>
          <a:p>
            <a:pPr lvl="1"/>
            <a:r>
              <a:rPr lang="en-US" dirty="0"/>
              <a:t>Discuss the impact on operational costs and guest satisfaction.</a:t>
            </a:r>
          </a:p>
          <a:p>
            <a:r>
              <a:rPr lang="en-US" b="1" dirty="0"/>
              <a:t>Example 2: Green e</a:t>
            </a:r>
            <a:r>
              <a:rPr lang="en-US" b="1" dirty="0" smtClean="0"/>
              <a:t>vents </a:t>
            </a:r>
            <a:r>
              <a:rPr lang="en-US" b="1" dirty="0"/>
              <a:t>and </a:t>
            </a:r>
            <a:r>
              <a:rPr lang="en-US" b="1" dirty="0" smtClean="0"/>
              <a:t>conferences</a:t>
            </a:r>
            <a:endParaRPr lang="en-US" dirty="0"/>
          </a:p>
          <a:p>
            <a:pPr lvl="1"/>
            <a:r>
              <a:rPr lang="en-US" dirty="0"/>
              <a:t>Highlight a leisure facility that organizes eco-friendly events, focusing on waste reduction and energy efficiency</a:t>
            </a:r>
            <a:r>
              <a:rPr lang="en-US" dirty="0" smtClean="0"/>
              <a:t>. Eco-adventure safaris</a:t>
            </a:r>
            <a:endParaRPr lang="en-US" dirty="0"/>
          </a:p>
          <a:p>
            <a:pPr lvl="1"/>
            <a:r>
              <a:rPr lang="en-US" dirty="0"/>
              <a:t>Impact on reputation and repeat business</a:t>
            </a:r>
            <a:r>
              <a:rPr lang="en-US" dirty="0" smtClean="0"/>
              <a:t>.</a:t>
            </a:r>
            <a:endParaRPr lang="en-US" dirty="0"/>
          </a:p>
        </p:txBody>
      </p:sp>
    </p:spTree>
    <p:extLst>
      <p:ext uri="{BB962C8B-B14F-4D97-AF65-F5344CB8AC3E}">
        <p14:creationId xmlns:p14="http://schemas.microsoft.com/office/powerpoint/2010/main" val="19044831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Future </a:t>
            </a:r>
            <a:r>
              <a:rPr lang="en-US" b="1" dirty="0" smtClean="0"/>
              <a:t>trends </a:t>
            </a:r>
            <a:r>
              <a:rPr lang="en-US" b="1" dirty="0"/>
              <a:t>and </a:t>
            </a:r>
            <a:r>
              <a:rPr lang="en-US" b="1" dirty="0" smtClean="0"/>
              <a:t>innovations</a:t>
            </a:r>
            <a:endParaRPr lang="en-US" dirty="0"/>
          </a:p>
        </p:txBody>
      </p:sp>
      <p:sp>
        <p:nvSpPr>
          <p:cNvPr id="3" name="Content Placeholder 2"/>
          <p:cNvSpPr>
            <a:spLocks noGrp="1"/>
          </p:cNvSpPr>
          <p:nvPr>
            <p:ph idx="1"/>
          </p:nvPr>
        </p:nvSpPr>
        <p:spPr/>
        <p:txBody>
          <a:bodyPr/>
          <a:lstStyle/>
          <a:p>
            <a:r>
              <a:rPr lang="en-US" b="1" dirty="0" smtClean="0"/>
              <a:t>Smart </a:t>
            </a:r>
            <a:r>
              <a:rPr lang="en-US" b="1" dirty="0"/>
              <a:t>t</a:t>
            </a:r>
            <a:r>
              <a:rPr lang="en-US" b="1" dirty="0" smtClean="0"/>
              <a:t>echnology</a:t>
            </a:r>
            <a:r>
              <a:rPr lang="en-US" b="1" dirty="0"/>
              <a:t>:</a:t>
            </a:r>
            <a:endParaRPr lang="en-US" dirty="0"/>
          </a:p>
          <a:p>
            <a:pPr lvl="1"/>
            <a:r>
              <a:rPr lang="en-US" dirty="0"/>
              <a:t>Use of </a:t>
            </a:r>
            <a:r>
              <a:rPr lang="en-US" dirty="0" err="1"/>
              <a:t>IoT</a:t>
            </a:r>
            <a:r>
              <a:rPr lang="en-US" dirty="0"/>
              <a:t> (Internet of Things) for real-time monitoring and management of resources.</a:t>
            </a:r>
          </a:p>
          <a:p>
            <a:pPr lvl="1"/>
            <a:r>
              <a:rPr lang="en-US" dirty="0"/>
              <a:t>Automated systems for lighting, heating, and water usage based on occupancy.</a:t>
            </a:r>
          </a:p>
          <a:p>
            <a:r>
              <a:rPr lang="en-US" b="1" dirty="0"/>
              <a:t>Circular </a:t>
            </a:r>
            <a:r>
              <a:rPr lang="en-US" b="1" dirty="0" smtClean="0"/>
              <a:t>economy</a:t>
            </a:r>
            <a:r>
              <a:rPr lang="en-US" b="1" dirty="0"/>
              <a:t>:</a:t>
            </a:r>
            <a:endParaRPr lang="en-US" dirty="0"/>
          </a:p>
          <a:p>
            <a:pPr lvl="1"/>
            <a:r>
              <a:rPr lang="en-US" dirty="0"/>
              <a:t>Transitioning to circular business models where waste is minimized, and resources are continuously reused.</a:t>
            </a:r>
          </a:p>
          <a:p>
            <a:r>
              <a:rPr lang="en-US" b="1" dirty="0"/>
              <a:t>Sustainable </a:t>
            </a:r>
            <a:r>
              <a:rPr lang="en-US" b="1" dirty="0" smtClean="0"/>
              <a:t>sourcing</a:t>
            </a:r>
            <a:r>
              <a:rPr lang="en-US" b="1" dirty="0"/>
              <a:t>:</a:t>
            </a:r>
            <a:endParaRPr lang="en-US" dirty="0"/>
          </a:p>
          <a:p>
            <a:pPr lvl="1"/>
            <a:r>
              <a:rPr lang="en-US" dirty="0"/>
              <a:t>Increasing demand for ethically sourced and eco-friendly materials.</a:t>
            </a:r>
          </a:p>
          <a:p>
            <a:pPr lvl="1"/>
            <a:r>
              <a:rPr lang="en-US" dirty="0"/>
              <a:t>The rise of green certifications for suppliers and partners</a:t>
            </a:r>
            <a:r>
              <a:rPr lang="en-US" dirty="0" smtClean="0"/>
              <a:t>.</a:t>
            </a:r>
            <a:endParaRPr lang="en-US" dirty="0"/>
          </a:p>
        </p:txBody>
      </p:sp>
    </p:spTree>
    <p:extLst>
      <p:ext uri="{BB962C8B-B14F-4D97-AF65-F5344CB8AC3E}">
        <p14:creationId xmlns:p14="http://schemas.microsoft.com/office/powerpoint/2010/main" val="408824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Introduction to Resource </a:t>
            </a:r>
            <a:r>
              <a:rPr lang="en-US" dirty="0" smtClean="0"/>
              <a:t>Management</a:t>
            </a:r>
            <a:endParaRPr lang="en-US" dirty="0"/>
          </a:p>
        </p:txBody>
      </p:sp>
      <p:sp>
        <p:nvSpPr>
          <p:cNvPr id="3" name="Content Placeholder 2"/>
          <p:cNvSpPr>
            <a:spLocks noGrp="1"/>
          </p:cNvSpPr>
          <p:nvPr>
            <p:ph idx="1"/>
          </p:nvPr>
        </p:nvSpPr>
        <p:spPr/>
        <p:txBody>
          <a:bodyPr/>
          <a:lstStyle/>
          <a:p>
            <a:r>
              <a:rPr lang="en-US" b="1" dirty="0" smtClean="0"/>
              <a:t>Definition:</a:t>
            </a:r>
            <a:r>
              <a:rPr lang="en-US" dirty="0" smtClean="0"/>
              <a:t> Resource </a:t>
            </a:r>
            <a:r>
              <a:rPr lang="en-US" dirty="0"/>
              <a:t>management involves the efficient and sustainable use of resources such as water, energy, materials, and human resources to ensure the smooth operation of leisure activities and facilities</a:t>
            </a:r>
            <a:r>
              <a:rPr lang="en-US" dirty="0" smtClean="0"/>
              <a:t>.</a:t>
            </a:r>
          </a:p>
          <a:p>
            <a:r>
              <a:rPr lang="en-US" b="1" dirty="0" smtClean="0"/>
              <a:t>Importance in leisure operations:</a:t>
            </a:r>
          </a:p>
          <a:p>
            <a:pPr lvl="1"/>
            <a:r>
              <a:rPr lang="en-US" dirty="0" smtClean="0"/>
              <a:t>Ensures </a:t>
            </a:r>
            <a:r>
              <a:rPr lang="en-US" dirty="0"/>
              <a:t>long-term viability and sustainability</a:t>
            </a:r>
            <a:r>
              <a:rPr lang="en-US" dirty="0" smtClean="0"/>
              <a:t>.</a:t>
            </a:r>
          </a:p>
          <a:p>
            <a:pPr lvl="1"/>
            <a:r>
              <a:rPr lang="en-US" dirty="0" smtClean="0"/>
              <a:t>Reduces </a:t>
            </a:r>
            <a:r>
              <a:rPr lang="en-US" dirty="0"/>
              <a:t>operational costs and enhances profitability</a:t>
            </a:r>
            <a:r>
              <a:rPr lang="en-US" dirty="0" smtClean="0"/>
              <a:t>.</a:t>
            </a:r>
          </a:p>
          <a:p>
            <a:pPr lvl="1"/>
            <a:r>
              <a:rPr lang="en-US" dirty="0" smtClean="0"/>
              <a:t>Supports </a:t>
            </a:r>
            <a:r>
              <a:rPr lang="en-US" dirty="0"/>
              <a:t>environmental stewardship and compliance with regulations</a:t>
            </a:r>
            <a:r>
              <a:rPr lang="en-US" dirty="0" smtClean="0"/>
              <a:t>.</a:t>
            </a:r>
          </a:p>
          <a:p>
            <a:pPr lvl="1"/>
            <a:r>
              <a:rPr lang="en-US" dirty="0"/>
              <a:t>Facilitates creativity and </a:t>
            </a:r>
            <a:r>
              <a:rPr lang="en-US" dirty="0" smtClean="0"/>
              <a:t>innovation</a:t>
            </a:r>
          </a:p>
          <a:p>
            <a:pPr lvl="1"/>
            <a:r>
              <a:rPr lang="en-US" dirty="0" smtClean="0"/>
              <a:t>Improves guest experiences</a:t>
            </a:r>
            <a:endParaRPr lang="en-US" dirty="0"/>
          </a:p>
        </p:txBody>
      </p:sp>
    </p:spTree>
    <p:extLst>
      <p:ext uri="{BB962C8B-B14F-4D97-AF65-F5344CB8AC3E}">
        <p14:creationId xmlns:p14="http://schemas.microsoft.com/office/powerpoint/2010/main" val="18706961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915862"/>
          </a:xfrm>
        </p:spPr>
        <p:txBody>
          <a:bodyPr>
            <a:noAutofit/>
          </a:bodyPr>
          <a:lstStyle/>
          <a:p>
            <a:r>
              <a:rPr lang="en-US" sz="2400" b="1" dirty="0"/>
              <a:t>Using PEEL explain how leisure facilities can balance resource efficiency with providing a high-quality guest experience?</a:t>
            </a:r>
          </a:p>
        </p:txBody>
      </p:sp>
      <p:sp>
        <p:nvSpPr>
          <p:cNvPr id="3" name="Content Placeholder 2"/>
          <p:cNvSpPr>
            <a:spLocks noGrp="1"/>
          </p:cNvSpPr>
          <p:nvPr>
            <p:ph idx="1"/>
          </p:nvPr>
        </p:nvSpPr>
        <p:spPr>
          <a:xfrm>
            <a:off x="1066800" y="1558456"/>
            <a:ext cx="10058400" cy="4476584"/>
          </a:xfrm>
        </p:spPr>
        <p:txBody>
          <a:bodyPr>
            <a:normAutofit fontScale="92500" lnSpcReduction="20000"/>
          </a:bodyPr>
          <a:lstStyle/>
          <a:p>
            <a:r>
              <a:rPr lang="en-US" b="1" dirty="0" smtClean="0"/>
              <a:t>Point1:</a:t>
            </a:r>
            <a:r>
              <a:rPr lang="en-US" dirty="0" smtClean="0"/>
              <a:t> </a:t>
            </a:r>
            <a:r>
              <a:rPr lang="en-US" dirty="0"/>
              <a:t>Reliable energy and water systems ensure guests have uninterrupted hot water, lighting, and air conditioning.</a:t>
            </a:r>
          </a:p>
          <a:p>
            <a:r>
              <a:rPr lang="en-US" b="1" dirty="0"/>
              <a:t>Evidence:</a:t>
            </a:r>
            <a:r>
              <a:rPr lang="en-US" dirty="0"/>
              <a:t> For example, a hotel that installs energy-efficient boilers and smart thermostats rarely experiences hot water shortages or temperature complaints.</a:t>
            </a:r>
          </a:p>
          <a:p>
            <a:r>
              <a:rPr lang="en-US" b="1" dirty="0"/>
              <a:t>Explanation:</a:t>
            </a:r>
            <a:r>
              <a:rPr lang="en-US" dirty="0"/>
              <a:t> This shows that investing in resource-efficient systems directly supports guest comfort, reducing complaints and improving satisfaction.</a:t>
            </a:r>
          </a:p>
          <a:p>
            <a:r>
              <a:rPr lang="en-US" b="1" dirty="0"/>
              <a:t>Link:</a:t>
            </a:r>
            <a:r>
              <a:rPr lang="en-US" dirty="0"/>
              <a:t> Therefore, efficient resource management not only benefits the environment but also enhances the overall guest experience, making stays more enjoyable and stress-free</a:t>
            </a:r>
            <a:r>
              <a:rPr lang="en-US" dirty="0" smtClean="0"/>
              <a:t>.</a:t>
            </a:r>
          </a:p>
          <a:p>
            <a:pPr marL="0" indent="0">
              <a:buNone/>
            </a:pPr>
            <a:endParaRPr lang="en-US" dirty="0" smtClean="0"/>
          </a:p>
          <a:p>
            <a:r>
              <a:rPr lang="en-US" b="1" dirty="0"/>
              <a:t>Point 2:</a:t>
            </a:r>
            <a:r>
              <a:rPr lang="en-US" dirty="0"/>
              <a:t> Efficient water and waste management enables better housekeeping.</a:t>
            </a:r>
          </a:p>
          <a:p>
            <a:r>
              <a:rPr lang="en-US" b="1" dirty="0"/>
              <a:t>Evidence:</a:t>
            </a:r>
            <a:r>
              <a:rPr lang="en-US" dirty="0"/>
              <a:t> Automatic water-saving fixtures and streamlined cleaning schedules keep bathrooms and rooms clean without wasting resources.</a:t>
            </a:r>
          </a:p>
          <a:p>
            <a:r>
              <a:rPr lang="en-US" b="1" dirty="0"/>
              <a:t>Explanation:</a:t>
            </a:r>
            <a:r>
              <a:rPr lang="en-US" dirty="0"/>
              <a:t> Guests experience a consistently clean environment, improving satisfaction.</a:t>
            </a:r>
          </a:p>
          <a:p>
            <a:r>
              <a:rPr lang="en-US" b="1" dirty="0"/>
              <a:t>Link:</a:t>
            </a:r>
            <a:r>
              <a:rPr lang="en-US" dirty="0"/>
              <a:t> Resource efficiency supports hygiene standards and contributes to positive guest perception</a:t>
            </a:r>
            <a:r>
              <a:rPr lang="en-US" dirty="0" smtClean="0"/>
              <a:t>.</a:t>
            </a:r>
            <a:endParaRPr lang="en-US" dirty="0"/>
          </a:p>
        </p:txBody>
      </p:sp>
    </p:spTree>
    <p:extLst>
      <p:ext uri="{BB962C8B-B14F-4D97-AF65-F5344CB8AC3E}">
        <p14:creationId xmlns:p14="http://schemas.microsoft.com/office/powerpoint/2010/main" val="27809800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882595"/>
            <a:ext cx="10058400" cy="5152445"/>
          </a:xfrm>
        </p:spPr>
        <p:txBody>
          <a:bodyPr>
            <a:normAutofit/>
          </a:bodyPr>
          <a:lstStyle/>
          <a:p>
            <a:r>
              <a:rPr lang="en-US" b="1" dirty="0" smtClean="0"/>
              <a:t>Point3 :</a:t>
            </a:r>
            <a:r>
              <a:rPr lang="en-US" dirty="0" smtClean="0"/>
              <a:t> </a:t>
            </a:r>
            <a:r>
              <a:rPr lang="en-US" dirty="0"/>
              <a:t>Optimized energy use in kitchens and laundry reduces delays.</a:t>
            </a:r>
          </a:p>
          <a:p>
            <a:r>
              <a:rPr lang="en-US" b="1" dirty="0"/>
              <a:t>Evidence:</a:t>
            </a:r>
            <a:r>
              <a:rPr lang="en-US" dirty="0"/>
              <a:t> High-efficiency ovens and washers allow meals and laundry to be prepared more quickly.</a:t>
            </a:r>
          </a:p>
          <a:p>
            <a:r>
              <a:rPr lang="en-US" b="1" dirty="0"/>
              <a:t>Explanation:</a:t>
            </a:r>
            <a:r>
              <a:rPr lang="en-US" dirty="0"/>
              <a:t> Guests receive faster service, enhancing convenience and comfort.</a:t>
            </a:r>
          </a:p>
          <a:p>
            <a:r>
              <a:rPr lang="en-US" b="1" dirty="0"/>
              <a:t>Link:</a:t>
            </a:r>
            <a:r>
              <a:rPr lang="en-US" dirty="0"/>
              <a:t> Efficient operations lead to smoother service, increasing overall guest satisfaction</a:t>
            </a:r>
            <a:r>
              <a:rPr lang="en-US" dirty="0" smtClean="0"/>
              <a:t>.</a:t>
            </a:r>
            <a:r>
              <a:rPr lang="en-US" b="1" dirty="0"/>
              <a:t> </a:t>
            </a:r>
            <a:endParaRPr lang="en-US" b="1" dirty="0" smtClean="0"/>
          </a:p>
          <a:p>
            <a:pPr marL="0" indent="0">
              <a:buNone/>
            </a:pPr>
            <a:endParaRPr lang="en-US" dirty="0"/>
          </a:p>
          <a:p>
            <a:r>
              <a:rPr lang="en-US" b="1" dirty="0" smtClean="0"/>
              <a:t>Point 4:</a:t>
            </a:r>
            <a:r>
              <a:rPr lang="en-US" dirty="0" smtClean="0"/>
              <a:t> </a:t>
            </a:r>
            <a:r>
              <a:rPr lang="en-US" dirty="0"/>
              <a:t>Visible eco-friendly practices improve guest perceptions.</a:t>
            </a:r>
          </a:p>
          <a:p>
            <a:r>
              <a:rPr lang="en-US" b="1" dirty="0"/>
              <a:t>Evidence:</a:t>
            </a:r>
            <a:r>
              <a:rPr lang="en-US" dirty="0"/>
              <a:t> Recycling stations, energy-efficient lighting, and water-saving taps signal responsible management.</a:t>
            </a:r>
          </a:p>
          <a:p>
            <a:r>
              <a:rPr lang="en-US" b="1" dirty="0"/>
              <a:t>Explanation:</a:t>
            </a:r>
            <a:r>
              <a:rPr lang="en-US" dirty="0"/>
              <a:t> Guests associate sustainability with high standards and feel more positively about their stay.</a:t>
            </a:r>
          </a:p>
          <a:p>
            <a:r>
              <a:rPr lang="en-US" b="1" dirty="0"/>
              <a:t>Link:</a:t>
            </a:r>
            <a:r>
              <a:rPr lang="en-US" dirty="0"/>
              <a:t> Resource efficiency strengthens the hotel’s reputation while improving the guest experience.</a:t>
            </a:r>
          </a:p>
          <a:p>
            <a:endParaRPr lang="en-US" dirty="0"/>
          </a:p>
        </p:txBody>
      </p:sp>
    </p:spTree>
    <p:extLst>
      <p:ext uri="{BB962C8B-B14F-4D97-AF65-F5344CB8AC3E}">
        <p14:creationId xmlns:p14="http://schemas.microsoft.com/office/powerpoint/2010/main" val="21585361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Origins of resource management in leisure and hospitality</a:t>
            </a:r>
            <a:endParaRPr lang="en-US" b="1" dirty="0"/>
          </a:p>
        </p:txBody>
      </p:sp>
      <p:sp>
        <p:nvSpPr>
          <p:cNvPr id="3" name="Content Placeholder 2"/>
          <p:cNvSpPr>
            <a:spLocks noGrp="1"/>
          </p:cNvSpPr>
          <p:nvPr>
            <p:ph idx="1"/>
          </p:nvPr>
        </p:nvSpPr>
        <p:spPr/>
        <p:txBody>
          <a:bodyPr>
            <a:normAutofit/>
          </a:bodyPr>
          <a:lstStyle/>
          <a:p>
            <a:r>
              <a:rPr lang="en-US" dirty="0"/>
              <a:t>The foundations of resource management can be traced back to Frederick Taylor's Scientific Management, which focused on maximizing efficiency in the use of labor and resources in industrial settings</a:t>
            </a:r>
            <a:r>
              <a:rPr lang="en-US" dirty="0" smtClean="0"/>
              <a:t>.</a:t>
            </a:r>
          </a:p>
          <a:p>
            <a:pPr lvl="1"/>
            <a:r>
              <a:rPr lang="en-US" dirty="0" smtClean="0"/>
              <a:t>Taylor’s </a:t>
            </a:r>
            <a:r>
              <a:rPr lang="en-US" dirty="0"/>
              <a:t>focus was on </a:t>
            </a:r>
            <a:r>
              <a:rPr lang="en-US" dirty="0" smtClean="0"/>
              <a:t>manufacturing – however introduced optimizing </a:t>
            </a:r>
            <a:r>
              <a:rPr lang="en-US" dirty="0"/>
              <a:t>operations, scheduling, and minimizing waste to enhance efficiency and </a:t>
            </a:r>
            <a:r>
              <a:rPr lang="en-US" dirty="0" smtClean="0"/>
              <a:t>profitability in </a:t>
            </a:r>
            <a:r>
              <a:rPr lang="en-US" dirty="0"/>
              <a:t>the leisure and hospitality </a:t>
            </a:r>
            <a:r>
              <a:rPr lang="en-US" dirty="0" smtClean="0"/>
              <a:t>industry.</a:t>
            </a:r>
          </a:p>
          <a:p>
            <a:r>
              <a:rPr lang="en-US" dirty="0"/>
              <a:t>Systems theory views organizations as open systems that interact with their environment, including resource inputs like materials, energy, and human labor</a:t>
            </a:r>
            <a:r>
              <a:rPr lang="en-US" dirty="0" smtClean="0"/>
              <a:t>.</a:t>
            </a:r>
          </a:p>
          <a:p>
            <a:pPr lvl="1"/>
            <a:r>
              <a:rPr lang="en-US" dirty="0" smtClean="0"/>
              <a:t>Emphasis </a:t>
            </a:r>
            <a:r>
              <a:rPr lang="en-US" dirty="0"/>
              <a:t>that businesses are part of larger ecosystems, requiring efficient management of both internal and external resources</a:t>
            </a:r>
            <a:r>
              <a:rPr lang="en-US" dirty="0" smtClean="0"/>
              <a:t>.</a:t>
            </a:r>
          </a:p>
          <a:p>
            <a:r>
              <a:rPr lang="en-US" dirty="0"/>
              <a:t>The </a:t>
            </a:r>
            <a:r>
              <a:rPr lang="en-US" dirty="0" smtClean="0"/>
              <a:t>environmentalism and sustainability movement led </a:t>
            </a:r>
            <a:r>
              <a:rPr lang="en-US" dirty="0"/>
              <a:t>to the idea of managing natural resources responsibly within industries like hospitality and leisure</a:t>
            </a:r>
            <a:r>
              <a:rPr lang="en-US" dirty="0" smtClean="0"/>
              <a:t>.</a:t>
            </a:r>
          </a:p>
          <a:p>
            <a:pPr lvl="1"/>
            <a:r>
              <a:rPr lang="en-US" dirty="0" smtClean="0"/>
              <a:t>The </a:t>
            </a:r>
            <a:r>
              <a:rPr lang="en-US" dirty="0" err="1"/>
              <a:t>Brundtland</a:t>
            </a:r>
            <a:r>
              <a:rPr lang="en-US" dirty="0"/>
              <a:t> Report (1987), </a:t>
            </a:r>
          </a:p>
        </p:txBody>
      </p:sp>
    </p:spTree>
    <p:extLst>
      <p:ext uri="{BB962C8B-B14F-4D97-AF65-F5344CB8AC3E}">
        <p14:creationId xmlns:p14="http://schemas.microsoft.com/office/powerpoint/2010/main" val="24551068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Origins of resource management in leisure and </a:t>
            </a:r>
            <a:r>
              <a:rPr lang="en-US" b="1" dirty="0" smtClean="0"/>
              <a:t>hospitality contd.</a:t>
            </a:r>
            <a:endParaRPr lang="en-US" b="1" dirty="0"/>
          </a:p>
        </p:txBody>
      </p:sp>
      <p:sp>
        <p:nvSpPr>
          <p:cNvPr id="3" name="Content Placeholder 2"/>
          <p:cNvSpPr>
            <a:spLocks noGrp="1"/>
          </p:cNvSpPr>
          <p:nvPr>
            <p:ph idx="1"/>
          </p:nvPr>
        </p:nvSpPr>
        <p:spPr/>
        <p:txBody>
          <a:bodyPr>
            <a:normAutofit lnSpcReduction="10000"/>
          </a:bodyPr>
          <a:lstStyle/>
          <a:p>
            <a:r>
              <a:rPr lang="en-US" dirty="0"/>
              <a:t>Corporate Social Responsibility (CSR) and Triple Bottom Line </a:t>
            </a:r>
            <a:r>
              <a:rPr lang="en-US" dirty="0" smtClean="0"/>
              <a:t>- resource </a:t>
            </a:r>
            <a:r>
              <a:rPr lang="en-US" dirty="0"/>
              <a:t>management expanded to include not just economic efficiency but also social and environmental responsibility</a:t>
            </a:r>
            <a:r>
              <a:rPr lang="en-US" dirty="0" smtClean="0"/>
              <a:t>.</a:t>
            </a:r>
          </a:p>
          <a:p>
            <a:pPr lvl="1"/>
            <a:r>
              <a:rPr lang="en-US" dirty="0" smtClean="0"/>
              <a:t>The </a:t>
            </a:r>
            <a:r>
              <a:rPr lang="en-US" dirty="0"/>
              <a:t>Triple Bottom Line framework (People, Planet, </a:t>
            </a:r>
            <a:r>
              <a:rPr lang="en-US" dirty="0" smtClean="0"/>
              <a:t>Profit)</a:t>
            </a:r>
          </a:p>
          <a:p>
            <a:r>
              <a:rPr lang="en-US" dirty="0" smtClean="0"/>
              <a:t>Sustainable tourism and hospitality - resource management became central to managing energy, water, waste, and food sustainably in hotels, resorts, and leisure operations.</a:t>
            </a:r>
          </a:p>
          <a:p>
            <a:pPr lvl="1"/>
            <a:r>
              <a:rPr lang="en-US" dirty="0" smtClean="0"/>
              <a:t>Organizations like the </a:t>
            </a:r>
            <a:r>
              <a:rPr lang="en-US" dirty="0" err="1" smtClean="0"/>
              <a:t>unwto</a:t>
            </a:r>
            <a:r>
              <a:rPr lang="en-US" dirty="0" smtClean="0"/>
              <a:t> (United Nations World Tourism Organization) have promoted guidelines</a:t>
            </a:r>
          </a:p>
          <a:p>
            <a:r>
              <a:rPr lang="en-US" dirty="0" smtClean="0"/>
              <a:t>Technology and innovation in resource management- technological advances such as smart energy systems, </a:t>
            </a:r>
            <a:r>
              <a:rPr lang="en-US" dirty="0" err="1" smtClean="0"/>
              <a:t>IoT</a:t>
            </a:r>
            <a:r>
              <a:rPr lang="en-US" dirty="0" smtClean="0"/>
              <a:t> (internet of things), and automation have further shaped resource </a:t>
            </a:r>
            <a:r>
              <a:rPr lang="en-US" dirty="0"/>
              <a:t>management practices in the leisure and hospitality industry. </a:t>
            </a:r>
            <a:endParaRPr lang="en-US" dirty="0" smtClean="0"/>
          </a:p>
          <a:p>
            <a:pPr lvl="1"/>
            <a:r>
              <a:rPr lang="en-US" dirty="0" smtClean="0"/>
              <a:t>Allow </a:t>
            </a:r>
            <a:r>
              <a:rPr lang="en-US" dirty="0"/>
              <a:t>for more precise monitoring and optimization of resources like energy, water, and waste, reducing costs and environmental impact.</a:t>
            </a:r>
          </a:p>
        </p:txBody>
      </p:sp>
    </p:spTree>
    <p:extLst>
      <p:ext uri="{BB962C8B-B14F-4D97-AF65-F5344CB8AC3E}">
        <p14:creationId xmlns:p14="http://schemas.microsoft.com/office/powerpoint/2010/main" val="15396250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 sum</a:t>
            </a:r>
            <a:endParaRPr lang="en-US" b="1" dirty="0"/>
          </a:p>
        </p:txBody>
      </p:sp>
      <p:sp>
        <p:nvSpPr>
          <p:cNvPr id="3" name="Content Placeholder 2"/>
          <p:cNvSpPr>
            <a:spLocks noGrp="1"/>
          </p:cNvSpPr>
          <p:nvPr>
            <p:ph idx="1"/>
          </p:nvPr>
        </p:nvSpPr>
        <p:spPr/>
        <p:txBody>
          <a:bodyPr/>
          <a:lstStyle/>
          <a:p>
            <a:r>
              <a:rPr lang="en-US" dirty="0"/>
              <a:t>Over time, the focus has shifted </a:t>
            </a:r>
            <a:r>
              <a:rPr lang="en-US" i="1" dirty="0"/>
              <a:t>from simple efficiency toward a more comprehensive view </a:t>
            </a:r>
            <a:r>
              <a:rPr lang="en-US" dirty="0"/>
              <a:t>of resource management that includes economic, social, and environmental dimensions, in line with global sustainability goals.</a:t>
            </a:r>
          </a:p>
        </p:txBody>
      </p:sp>
    </p:spTree>
    <p:extLst>
      <p:ext uri="{BB962C8B-B14F-4D97-AF65-F5344CB8AC3E}">
        <p14:creationId xmlns:p14="http://schemas.microsoft.com/office/powerpoint/2010/main" val="28699005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Why is resource management important to leisure facilities</a:t>
            </a:r>
            <a:r>
              <a:rPr lang="en-US" b="1" dirty="0" smtClean="0"/>
              <a:t>?</a:t>
            </a:r>
            <a:endParaRPr lang="en-US" b="1" dirty="0"/>
          </a:p>
        </p:txBody>
      </p:sp>
      <p:sp>
        <p:nvSpPr>
          <p:cNvPr id="3" name="Content Placeholder 2"/>
          <p:cNvSpPr>
            <a:spLocks noGrp="1"/>
          </p:cNvSpPr>
          <p:nvPr>
            <p:ph idx="1"/>
          </p:nvPr>
        </p:nvSpPr>
        <p:spPr/>
        <p:txBody>
          <a:bodyPr/>
          <a:lstStyle/>
          <a:p>
            <a:r>
              <a:rPr lang="en-US" dirty="0" smtClean="0"/>
              <a:t>Cost efficiency</a:t>
            </a:r>
          </a:p>
          <a:p>
            <a:pPr lvl="1"/>
            <a:r>
              <a:rPr lang="en-US" dirty="0" smtClean="0"/>
              <a:t>Leisure facilities consume large amounts of resources such as water, energy, and materials. Effective resource management helps reduce operating costs by minimizing waste and optimizing resource usage. For example, energy-efficient lighting, water-saving fixtures, and proper waste management can lead to significant cost savings. </a:t>
            </a:r>
          </a:p>
          <a:p>
            <a:r>
              <a:rPr lang="en-US" dirty="0" smtClean="0"/>
              <a:t>Environmental sustainability</a:t>
            </a:r>
          </a:p>
          <a:p>
            <a:pPr lvl="1"/>
            <a:r>
              <a:rPr lang="en-US" dirty="0" smtClean="0"/>
              <a:t>Leisure </a:t>
            </a:r>
            <a:r>
              <a:rPr lang="en-US" dirty="0"/>
              <a:t>facilities often depend on natural environments, such as beaches, parks, and wildlife reserves, to attract visitors. Poor resource management can lead to environmental degradation, which threatens the very resources these facilities rely on</a:t>
            </a:r>
            <a:r>
              <a:rPr lang="en-US" dirty="0" smtClean="0"/>
              <a:t>.</a:t>
            </a:r>
          </a:p>
          <a:p>
            <a:pPr lvl="1"/>
            <a:r>
              <a:rPr lang="en-US" dirty="0" smtClean="0"/>
              <a:t>Sustainable </a:t>
            </a:r>
            <a:r>
              <a:rPr lang="en-US" dirty="0"/>
              <a:t>resource management </a:t>
            </a:r>
            <a:r>
              <a:rPr lang="en-US" dirty="0" smtClean="0"/>
              <a:t>practices help </a:t>
            </a:r>
            <a:r>
              <a:rPr lang="en-US" dirty="0"/>
              <a:t>preserve the environment and reduce the facility's carbon footprint.</a:t>
            </a:r>
          </a:p>
        </p:txBody>
      </p:sp>
    </p:spTree>
    <p:extLst>
      <p:ext uri="{BB962C8B-B14F-4D97-AF65-F5344CB8AC3E}">
        <p14:creationId xmlns:p14="http://schemas.microsoft.com/office/powerpoint/2010/main" val="40956736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Why is resource management important to leisure facilities</a:t>
            </a:r>
            <a:r>
              <a:rPr lang="en-US" b="1" dirty="0" smtClean="0"/>
              <a:t>? Contd.</a:t>
            </a:r>
            <a:endParaRPr lang="en-US" dirty="0"/>
          </a:p>
        </p:txBody>
      </p:sp>
      <p:sp>
        <p:nvSpPr>
          <p:cNvPr id="3" name="Content Placeholder 2"/>
          <p:cNvSpPr>
            <a:spLocks noGrp="1"/>
          </p:cNvSpPr>
          <p:nvPr>
            <p:ph idx="1"/>
          </p:nvPr>
        </p:nvSpPr>
        <p:spPr/>
        <p:txBody>
          <a:bodyPr/>
          <a:lstStyle/>
          <a:p>
            <a:r>
              <a:rPr lang="en-US" dirty="0" smtClean="0"/>
              <a:t>Regulatory compliance</a:t>
            </a:r>
          </a:p>
          <a:p>
            <a:pPr lvl="1"/>
            <a:r>
              <a:rPr lang="en-US" dirty="0" smtClean="0"/>
              <a:t>Many countries and regions have environmental regulations and standards that leisure facilities must comply with. By managing resources efficiently, leisure facilities can avoid legal penalties and fines</a:t>
            </a:r>
          </a:p>
          <a:p>
            <a:r>
              <a:rPr lang="en-US" dirty="0" smtClean="0"/>
              <a:t>Enhanced guest experience</a:t>
            </a:r>
          </a:p>
          <a:p>
            <a:pPr lvl="1"/>
            <a:r>
              <a:rPr lang="en-US" dirty="0" smtClean="0"/>
              <a:t>Today's </a:t>
            </a:r>
            <a:r>
              <a:rPr lang="en-US" dirty="0" smtClean="0"/>
              <a:t>eco-conscious guests</a:t>
            </a:r>
            <a:r>
              <a:rPr lang="en-US" dirty="0"/>
              <a:t>, are </a:t>
            </a:r>
            <a:r>
              <a:rPr lang="en-US" dirty="0" smtClean="0"/>
              <a:t>concerned </a:t>
            </a:r>
            <a:r>
              <a:rPr lang="en-US" dirty="0"/>
              <a:t>about the environmental impact of the services they use. Facilities that manage resources sustainably can attract this growing market by offering eco-friendly </a:t>
            </a:r>
            <a:r>
              <a:rPr lang="en-US" dirty="0" smtClean="0"/>
              <a:t>accommodations. </a:t>
            </a:r>
          </a:p>
          <a:p>
            <a:pPr lvl="1"/>
            <a:r>
              <a:rPr lang="en-US" dirty="0" smtClean="0"/>
              <a:t>Resource-efficient </a:t>
            </a:r>
            <a:r>
              <a:rPr lang="en-US" dirty="0"/>
              <a:t>facilities also tend to provide more consistent services. For example, better energy management means fewer disruptions in heating, cooling, or lighting systems, enhancing overall guest comfort.</a:t>
            </a:r>
          </a:p>
        </p:txBody>
      </p:sp>
    </p:spTree>
    <p:extLst>
      <p:ext uri="{BB962C8B-B14F-4D97-AF65-F5344CB8AC3E}">
        <p14:creationId xmlns:p14="http://schemas.microsoft.com/office/powerpoint/2010/main" val="24500692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Why is resource management important to leisure facilities</a:t>
            </a:r>
            <a:r>
              <a:rPr lang="en-US" b="1" dirty="0" smtClean="0"/>
              <a:t>? Contd.</a:t>
            </a:r>
            <a:endParaRPr lang="en-US" dirty="0"/>
          </a:p>
        </p:txBody>
      </p:sp>
      <p:sp>
        <p:nvSpPr>
          <p:cNvPr id="3" name="Content Placeholder 2"/>
          <p:cNvSpPr>
            <a:spLocks noGrp="1"/>
          </p:cNvSpPr>
          <p:nvPr>
            <p:ph idx="1"/>
          </p:nvPr>
        </p:nvSpPr>
        <p:spPr/>
        <p:txBody>
          <a:bodyPr/>
          <a:lstStyle/>
          <a:p>
            <a:r>
              <a:rPr lang="en-US" dirty="0" smtClean="0"/>
              <a:t>Reputation and brand value</a:t>
            </a:r>
          </a:p>
          <a:p>
            <a:pPr lvl="1"/>
            <a:r>
              <a:rPr lang="en-US" dirty="0" smtClean="0"/>
              <a:t>Facilities that implement effective resource management are often seen as socially responsible and environmentally conscious. This can enhance their reputation and attract environmentally conscious customers, who are willing to pay a premium for sustainable experiences.</a:t>
            </a:r>
          </a:p>
          <a:p>
            <a:pPr lvl="1"/>
            <a:r>
              <a:rPr lang="en-US" dirty="0" smtClean="0"/>
              <a:t>Having certifications such as </a:t>
            </a:r>
            <a:r>
              <a:rPr lang="en-US" dirty="0" err="1" smtClean="0"/>
              <a:t>leed</a:t>
            </a:r>
            <a:r>
              <a:rPr lang="en-US" dirty="0" smtClean="0"/>
              <a:t> (leadership in energy and environmental design) or green globe can further boost a facility’s brand and marketability.</a:t>
            </a:r>
          </a:p>
          <a:p>
            <a:r>
              <a:rPr lang="en-US" dirty="0" smtClean="0"/>
              <a:t>Operational resilience</a:t>
            </a:r>
          </a:p>
          <a:p>
            <a:pPr lvl="1"/>
            <a:r>
              <a:rPr lang="en-US" dirty="0" smtClean="0"/>
              <a:t>Resource shortages or sudden spikes in the cost of energy or water can disrupt operations and affect </a:t>
            </a:r>
            <a:r>
              <a:rPr lang="en-US" dirty="0"/>
              <a:t>profitability. Effective resource management builds resilience by reducing reliance on external resources, managing demand, and ensuring more stable operations</a:t>
            </a:r>
            <a:r>
              <a:rPr lang="en-US" dirty="0" smtClean="0"/>
              <a:t>.</a:t>
            </a:r>
          </a:p>
          <a:p>
            <a:pPr lvl="1"/>
            <a:r>
              <a:rPr lang="en-US" dirty="0" smtClean="0"/>
              <a:t>For </a:t>
            </a:r>
            <a:r>
              <a:rPr lang="en-US" dirty="0"/>
              <a:t>example, facilities that implement rainwater harvesting, energy storage, or renewable energy systems are better positioned to cope with fluctuations in resource availability.</a:t>
            </a:r>
          </a:p>
        </p:txBody>
      </p:sp>
    </p:spTree>
    <p:extLst>
      <p:ext uri="{BB962C8B-B14F-4D97-AF65-F5344CB8AC3E}">
        <p14:creationId xmlns:p14="http://schemas.microsoft.com/office/powerpoint/2010/main" val="14085344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TM03457510[[fn=Savon]]</Template>
  <TotalTime>2833</TotalTime>
  <Words>3542</Words>
  <Application>Microsoft Office PowerPoint</Application>
  <PresentationFormat>Widescreen</PresentationFormat>
  <Paragraphs>225</Paragraphs>
  <Slides>31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31</vt:i4>
      </vt:variant>
    </vt:vector>
  </HeadingPairs>
  <TitlesOfParts>
    <vt:vector size="34" baseType="lpstr">
      <vt:lpstr>Century Gothic</vt:lpstr>
      <vt:lpstr>Garamond</vt:lpstr>
      <vt:lpstr>Savon</vt:lpstr>
      <vt:lpstr>ENVIRONMENTAL ISSUES IN LEISURE MANAGEMENT LHM 2127</vt:lpstr>
      <vt:lpstr>Overview</vt:lpstr>
      <vt:lpstr>Introduction to Resource Management</vt:lpstr>
      <vt:lpstr>Origins of resource management in leisure and hospitality</vt:lpstr>
      <vt:lpstr>Origins of resource management in leisure and hospitality contd.</vt:lpstr>
      <vt:lpstr>In sum</vt:lpstr>
      <vt:lpstr>Why is resource management important to leisure facilities?</vt:lpstr>
      <vt:lpstr>Why is resource management important to leisure facilities? Contd.</vt:lpstr>
      <vt:lpstr>Why is resource management important to leisure facilities? Contd.</vt:lpstr>
      <vt:lpstr>Why is resource management important to leisure facilities? Contd.</vt:lpstr>
      <vt:lpstr>What is unique about resource management in the leisure and hospitality sector?</vt:lpstr>
      <vt:lpstr>Distinct features of the hospitality sector that make resource management important</vt:lpstr>
      <vt:lpstr>Distinct features of the hospitality sector that make resource management important contd.</vt:lpstr>
      <vt:lpstr>Distinct features of the hospitality sector that make resource management important contd.</vt:lpstr>
      <vt:lpstr>Distinct features of the hospitality sector that make resource management important contd.</vt:lpstr>
      <vt:lpstr>Key resources in leisure operations</vt:lpstr>
      <vt:lpstr>Why is it challenging to manage resources?</vt:lpstr>
      <vt:lpstr>What are the typical resource management approaches embraced by leisure facilities?</vt:lpstr>
      <vt:lpstr>Resource management approaches contd.</vt:lpstr>
      <vt:lpstr>Resource management approaches contd.</vt:lpstr>
      <vt:lpstr>Resource management approaches contd.</vt:lpstr>
      <vt:lpstr>Resource management approaches contd.</vt:lpstr>
      <vt:lpstr>Resource management approaches contd.</vt:lpstr>
      <vt:lpstr>Resource management approaches contd.</vt:lpstr>
      <vt:lpstr>Resource management approaches contd.</vt:lpstr>
      <vt:lpstr>Resource management approaches contd.</vt:lpstr>
      <vt:lpstr>What are the consequences of ignoring or mishandling resource management in leisure facilities?</vt:lpstr>
      <vt:lpstr>Case studies in sustainable resource management</vt:lpstr>
      <vt:lpstr>Future trends and innovations</vt:lpstr>
      <vt:lpstr>Using PEEL explain how leisure facilities can balance resource efficiency with providing a high-quality guest experience?</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rebs dawa</dc:creator>
  <cp:lastModifiedBy>Sam Dawa</cp:lastModifiedBy>
  <cp:revision>13</cp:revision>
  <dcterms:created xsi:type="dcterms:W3CDTF">2024-09-04T15:26:32Z</dcterms:created>
  <dcterms:modified xsi:type="dcterms:W3CDTF">2025-09-12T10:35:45Z</dcterms:modified>
</cp:coreProperties>
</file>