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428C6-3DB1-43F9-89D2-0327B2BBC76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F47A-2EAB-47CA-916F-35079B1F1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3526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744319"/>
            <a:ext cx="9875463" cy="58102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1626320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1626320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8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8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0110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5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45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669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0ED0-59AD-4C59-82DA-BCB29283D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1ED42-7E93-4843-AAAA-E6DE849BA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A6394-C147-4F02-A3BE-5AC2AB51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8E9C4-ECD6-4D3D-A9C9-63B475E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MAKERERE UNIVERSITY BUSINESS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0703-8E16-429C-8592-1F347D20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2415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1959085"/>
            <a:ext cx="6583680" cy="4127459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145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508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7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15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14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2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964AE-36BD-4F50-881F-2148C0306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88" y="1930867"/>
            <a:ext cx="6392421" cy="894819"/>
          </a:xfrm>
        </p:spPr>
        <p:txBody>
          <a:bodyPr/>
          <a:lstStyle/>
          <a:p>
            <a:r>
              <a:rPr lang="en-GB" sz="2800" dirty="0"/>
              <a:t>MAKERERE UNIVERSITY BUSINESS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DCAE6-234B-4A38-9F91-02CB5C585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79" y="126721"/>
            <a:ext cx="1831041" cy="183104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F691CCD-3E13-4691-9BA5-70439C13E2C3}"/>
              </a:ext>
            </a:extLst>
          </p:cNvPr>
          <p:cNvSpPr txBox="1">
            <a:spLocks/>
          </p:cNvSpPr>
          <p:nvPr/>
        </p:nvSpPr>
        <p:spPr>
          <a:xfrm>
            <a:off x="2989435" y="3071084"/>
            <a:ext cx="6392421" cy="894819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</a:rPr>
              <a:t>Department of Marketing &amp; media studies</a:t>
            </a:r>
          </a:p>
          <a:p>
            <a:r>
              <a:rPr lang="en-GB" sz="1800" dirty="0">
                <a:solidFill>
                  <a:schemeClr val="tx1"/>
                </a:solidFill>
              </a:rPr>
              <a:t>Corporate sustainability &amp; social responsibility (</a:t>
            </a:r>
            <a:r>
              <a:rPr lang="en-GB" sz="1800" dirty="0" err="1">
                <a:solidFill>
                  <a:schemeClr val="tx1"/>
                </a:solidFill>
              </a:rPr>
              <a:t>cssr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r>
              <a:rPr lang="en-GB" sz="1800" dirty="0">
                <a:solidFill>
                  <a:schemeClr val="tx1"/>
                </a:solidFill>
              </a:rPr>
              <a:t>Bachelor of marketing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AC6ED2E-DF6C-4AB9-AA4C-50991C43DA90}"/>
              </a:ext>
            </a:extLst>
          </p:cNvPr>
          <p:cNvSpPr txBox="1">
            <a:spLocks/>
          </p:cNvSpPr>
          <p:nvPr/>
        </p:nvSpPr>
        <p:spPr>
          <a:xfrm>
            <a:off x="3123905" y="4032313"/>
            <a:ext cx="6392421" cy="894819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</a:rPr>
              <a:t>Mr. tom tamale</a:t>
            </a:r>
          </a:p>
          <a:p>
            <a:r>
              <a:rPr lang="en-GB" sz="1800" dirty="0">
                <a:solidFill>
                  <a:schemeClr val="tx1"/>
                </a:solidFill>
              </a:rPr>
              <a:t>0702323654/0772480941</a:t>
            </a:r>
          </a:p>
        </p:txBody>
      </p:sp>
    </p:spTree>
    <p:extLst>
      <p:ext uri="{BB962C8B-B14F-4D97-AF65-F5344CB8AC3E}">
        <p14:creationId xmlns:p14="http://schemas.microsoft.com/office/powerpoint/2010/main" val="134757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93C6D-3F7B-4C73-92DB-EE1E3319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17176"/>
            <a:ext cx="9875463" cy="685420"/>
          </a:xfrm>
        </p:spPr>
        <p:txBody>
          <a:bodyPr/>
          <a:lstStyle/>
          <a:p>
            <a:r>
              <a:rPr lang="en-GB" dirty="0"/>
              <a:t>Course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1DD97-02D5-4B79-AC9E-779768C99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595718"/>
            <a:ext cx="10085624" cy="4668903"/>
          </a:xfrm>
        </p:spPr>
        <p:txBody>
          <a:bodyPr>
            <a:normAutofit/>
          </a:bodyPr>
          <a:lstStyle/>
          <a:p>
            <a:r>
              <a:rPr lang="en-GB" dirty="0">
                <a:latin typeface="Helvetica LT Std" panose="020B0504020202020204" pitchFamily="34" charset="0"/>
              </a:rPr>
              <a:t>CSR has become central in today’s globalized and dynamic business world.</a:t>
            </a:r>
          </a:p>
          <a:p>
            <a:r>
              <a:rPr lang="en-GB" dirty="0">
                <a:latin typeface="Helvetica LT Std" panose="020B0504020202020204" pitchFamily="34" charset="0"/>
              </a:rPr>
              <a:t>Beyond profit-making, businesses have obligations to stakeholders (employees, customers, communities, suppliers, environment).</a:t>
            </a:r>
          </a:p>
          <a:p>
            <a:r>
              <a:rPr lang="en-GB" dirty="0">
                <a:latin typeface="Helvetica LT Std" panose="020B0504020202020204" pitchFamily="34" charset="0"/>
              </a:rPr>
              <a:t>CSR has moved from philanthropy to a strategic imperative.</a:t>
            </a:r>
          </a:p>
          <a:p>
            <a:r>
              <a:rPr lang="en-GB" dirty="0">
                <a:latin typeface="Helvetica LT Std" panose="020B0504020202020204" pitchFamily="34" charset="0"/>
              </a:rPr>
              <a:t>The drivers of CSR today include climate change, social inequality, ethical governance, stakeholder pressures [such as consumers demanding ethical products, investors looking at non-financial performance, employees seek purpose beyond pay-checks] technology and social media – greater accountability and scrutiny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7FA77-645B-4AE9-8CDB-5DB375DA6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1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93C6D-3F7B-4C73-92DB-EE1E3319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17176"/>
            <a:ext cx="9875463" cy="685420"/>
          </a:xfrm>
        </p:spPr>
        <p:txBody>
          <a:bodyPr/>
          <a:lstStyle/>
          <a:p>
            <a:r>
              <a:rPr lang="en-GB" dirty="0"/>
              <a:t>Course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1DD97-02D5-4B79-AC9E-779768C99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595718"/>
            <a:ext cx="10085624" cy="4668903"/>
          </a:xfrm>
        </p:spPr>
        <p:txBody>
          <a:bodyPr>
            <a:normAutofit/>
          </a:bodyPr>
          <a:lstStyle/>
          <a:p>
            <a:r>
              <a:rPr lang="en-GB" dirty="0">
                <a:latin typeface="Helvetica LT Std" panose="020B0504020202020204" pitchFamily="34" charset="0"/>
              </a:rPr>
              <a:t>CSR today has evolved into a strategic tool where business are integrating social, environmental, and ethical concerns into core business strategies.</a:t>
            </a:r>
          </a:p>
          <a:p>
            <a:r>
              <a:rPr lang="en-GB" dirty="0">
                <a:latin typeface="Helvetica LT Std" panose="020B0504020202020204" pitchFamily="34" charset="0"/>
              </a:rPr>
              <a:t>This is conducted through operations and values chains, collaboration with stakeholders</a:t>
            </a:r>
          </a:p>
          <a:p>
            <a:r>
              <a:rPr lang="en-GB" dirty="0">
                <a:latin typeface="Helvetica LT Std" panose="020B0504020202020204" pitchFamily="34" charset="0"/>
              </a:rPr>
              <a:t>Business are expected to balance profit, people and planet.</a:t>
            </a:r>
          </a:p>
          <a:p>
            <a:r>
              <a:rPr lang="en-GB" dirty="0">
                <a:latin typeface="Helvetica LT Std" panose="020B0504020202020204" pitchFamily="34" charset="0"/>
              </a:rPr>
              <a:t>The scope of CSR encompasses human rights, </a:t>
            </a:r>
            <a:r>
              <a:rPr lang="en-GB" dirty="0" err="1">
                <a:latin typeface="Helvetica LT Std" panose="020B0504020202020204" pitchFamily="34" charset="0"/>
              </a:rPr>
              <a:t>labor</a:t>
            </a:r>
            <a:r>
              <a:rPr lang="en-GB" dirty="0">
                <a:latin typeface="Helvetica LT Std" panose="020B0504020202020204" pitchFamily="34" charset="0"/>
              </a:rPr>
              <a:t> standards, corporate governance, ethics, health, safety, working conditions, environmental sustainability and contribution to economic development.</a:t>
            </a:r>
          </a:p>
          <a:p>
            <a:r>
              <a:rPr lang="en-GB" dirty="0">
                <a:latin typeface="Helvetica LT Std" panose="020B0504020202020204" pitchFamily="34" charset="0"/>
              </a:rPr>
              <a:t>The core purpose is a drive toward sustainability.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7FA77-645B-4AE9-8CDB-5DB375DA6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93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CA24-A91E-40D0-9298-A6AC3BA5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0F94B-ACE3-4260-B647-F7B6068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612465"/>
            <a:ext cx="4320000" cy="3961593"/>
          </a:xfrm>
        </p:spPr>
        <p:txBody>
          <a:bodyPr/>
          <a:lstStyle/>
          <a:p>
            <a:r>
              <a:rPr lang="en-GB" sz="2000" b="1" dirty="0"/>
              <a:t>Course Objectives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Introduce learners to CSR principles.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Show how to integrate CSR into business decisions.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Equip learners to be CSR champions.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Prepare for CSR challenges in managerial roles.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0B7D0-920A-4A42-A1AB-3B01C1D6E1D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216588" y="1612465"/>
            <a:ext cx="4320000" cy="3961593"/>
          </a:xfrm>
        </p:spPr>
        <p:txBody>
          <a:bodyPr>
            <a:normAutofit/>
          </a:bodyPr>
          <a:lstStyle/>
          <a:p>
            <a:r>
              <a:rPr lang="en-GB" sz="2000" b="1" dirty="0"/>
              <a:t>Learning Outcomes</a:t>
            </a:r>
          </a:p>
          <a:p>
            <a:pPr marL="0" indent="0">
              <a:buNone/>
            </a:pPr>
            <a:r>
              <a:rPr lang="en-GB" dirty="0">
                <a:latin typeface="Helvetica LT Std" panose="020B0504020202020204" pitchFamily="34" charset="0"/>
              </a:rPr>
              <a:t>By end of course, learners will: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Apply CSR in workplaces &amp; supply chains.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Spread CSR awareness.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Advocate for CSR budgets &amp; integration.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Link CSR to competitiveness.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Actively engage in community CSR.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C1A94-3C08-4B96-BFEF-76E4CCE31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0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A6FA03-4D59-4918-94F7-BE4D1A98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610978"/>
            <a:ext cx="9879437" cy="98084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Topic 1: Introduction to CSR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B347D3-EB7E-4C2E-9C6B-15288A693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1745601"/>
            <a:ext cx="10128089" cy="49760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 LT Std" panose="020B0504020202020204" pitchFamily="34" charset="0"/>
              </a:rPr>
              <a:t>International frameworks: UN Global Compact, OECD Guidelines, ISO 26000.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 LT Std" panose="020B0504020202020204" pitchFamily="34" charset="0"/>
              </a:rPr>
              <a:t>CSR trends: 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Responsible supply chains.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Carbon reduction.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Fair labour practices.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Community investment.</a:t>
            </a:r>
          </a:p>
          <a:p>
            <a:r>
              <a:rPr lang="en-GB" dirty="0">
                <a:latin typeface="Helvetica LT Std" panose="020B0504020202020204" pitchFamily="34" charset="0"/>
              </a:rPr>
              <a:t>Africa: CSR shaped by poverty, unemployment, poor access to services.</a:t>
            </a:r>
          </a:p>
          <a:p>
            <a:r>
              <a:rPr lang="en-GB" dirty="0">
                <a:latin typeface="Helvetica LT Std" panose="020B0504020202020204" pitchFamily="34" charset="0"/>
              </a:rPr>
              <a:t>CSR focus: education, healthcare, infrastructure, community empowerment.</a:t>
            </a:r>
          </a:p>
          <a:p>
            <a:r>
              <a:rPr lang="en-GB" dirty="0">
                <a:latin typeface="Helvetica LT Std" panose="020B0504020202020204" pitchFamily="34" charset="0"/>
              </a:rPr>
              <a:t>Uganda: Growing adoption of CSR.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Focus on education, health, environment, youth empowerment.</a:t>
            </a:r>
          </a:p>
          <a:p>
            <a:pPr lvl="1"/>
            <a:r>
              <a:rPr lang="en-GB" dirty="0">
                <a:latin typeface="Helvetica LT Std" panose="020B0504020202020204" pitchFamily="34" charset="0"/>
              </a:rPr>
              <a:t>Challenges: weak regulation, limited resources, risk of “greenwashing.”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 LT Std" panose="020B050402020202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6EEAA-A872-4A5A-858F-2E33C4F89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9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Helvetica LT Std" panose="020B0504020202020204" pitchFamily="34" charset="0"/>
              </a:rPr>
              <a:t>CSR Definitions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European Commission (2011): Enterprises responsible for their impact on society.</a:t>
            </a:r>
          </a:p>
          <a:p>
            <a:r>
              <a:rPr lang="en-GB" dirty="0">
                <a:latin typeface="Helvetica LT Std" panose="020B0504020202020204" pitchFamily="34" charset="0"/>
              </a:rPr>
              <a:t>WBCSD: Ethical business commitment to development &amp; better life.</a:t>
            </a:r>
          </a:p>
          <a:p>
            <a:r>
              <a:rPr lang="en-GB" dirty="0">
                <a:latin typeface="Helvetica LT Std" panose="020B0504020202020204" pitchFamily="34" charset="0"/>
              </a:rPr>
              <a:t>Prof. </a:t>
            </a:r>
            <a:r>
              <a:rPr lang="en-GB" dirty="0" err="1">
                <a:latin typeface="Helvetica LT Std" panose="020B0504020202020204" pitchFamily="34" charset="0"/>
              </a:rPr>
              <a:t>Katamba</a:t>
            </a:r>
            <a:r>
              <a:rPr lang="en-GB" dirty="0">
                <a:latin typeface="Helvetica LT Std" panose="020B0504020202020204" pitchFamily="34" charset="0"/>
              </a:rPr>
              <a:t>: Integration of social &amp; environmental concerns in business operation voluntarily.</a:t>
            </a:r>
          </a:p>
          <a:p>
            <a:r>
              <a:rPr lang="en-GB" dirty="0">
                <a:latin typeface="Helvetica LT Std" panose="020B0504020202020204" pitchFamily="34" charset="0"/>
              </a:rPr>
              <a:t>Archie Carroll: Economic, legal, ethical, philanthropic.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Course Definition: </a:t>
            </a:r>
            <a:r>
              <a:rPr lang="en-GB" dirty="0">
                <a:latin typeface="Helvetica LT Std" panose="020B0504020202020204" pitchFamily="34" charset="0"/>
              </a:rPr>
              <a:t>Voluntary commitment to sustainable economic, social, environmental operations.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63DA79-427C-4442-8C4F-6A1BC057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21" y="1157328"/>
            <a:ext cx="4990964" cy="50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8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8"/>
            <a:ext cx="9875463" cy="1020313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Distinctions Between CSR &amp; Related Concepts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873625"/>
            <a:ext cx="9601530" cy="2124487"/>
          </a:xfrm>
        </p:spPr>
        <p:txBody>
          <a:bodyPr/>
          <a:lstStyle/>
          <a:p>
            <a:r>
              <a:rPr lang="en-GB" b="1" i="1" dirty="0">
                <a:latin typeface="Helvetica LT Std" panose="020B0504020202020204" pitchFamily="34" charset="0"/>
              </a:rPr>
              <a:t>Business Ethics: </a:t>
            </a:r>
            <a:r>
              <a:rPr lang="en-GB" dirty="0">
                <a:latin typeface="Helvetica LT Std" panose="020B0504020202020204" pitchFamily="34" charset="0"/>
              </a:rPr>
              <a:t>Broader study of right/wrong in business.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Cause-Related Marketing: </a:t>
            </a:r>
            <a:r>
              <a:rPr lang="en-GB" dirty="0">
                <a:latin typeface="Helvetica LT Std" panose="020B0504020202020204" pitchFamily="34" charset="0"/>
              </a:rPr>
              <a:t>Time-limited campaigns tied to sales.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Philanthropy: </a:t>
            </a:r>
            <a:r>
              <a:rPr lang="en-GB" dirty="0">
                <a:latin typeface="Helvetica LT Std" panose="020B0504020202020204" pitchFamily="34" charset="0"/>
              </a:rPr>
              <a:t>Charity/voluntarism vs. strategic CSR.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Corporate Citizenship: </a:t>
            </a:r>
            <a:r>
              <a:rPr lang="en-GB" dirty="0">
                <a:latin typeface="Helvetica LT Std" panose="020B0504020202020204" pitchFamily="34" charset="0"/>
              </a:rPr>
              <a:t>Sees company as a “citizen” with wider social roles.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2" descr="The Cancer Run is happening on August 31st. It's more than a run; it's our  stand against cancer. Get your kit, bring your energy, and let's run  Centenary Bank">
            <a:extLst>
              <a:ext uri="{FF2B5EF4-FFF2-40B4-BE49-F238E27FC236}">
                <a16:creationId xmlns:a16="http://schemas.microsoft.com/office/drawing/2014/main" id="{D8EB3F1E-EF80-40D3-83E2-6115B564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27" y="44091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siness Ethics, why they are so ...">
            <a:extLst>
              <a:ext uri="{FF2B5EF4-FFF2-40B4-BE49-F238E27FC236}">
                <a16:creationId xmlns:a16="http://schemas.microsoft.com/office/drawing/2014/main" id="{F4FF3E09-2A56-4CA8-9B1A-7D1C3C2F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57" y="4427757"/>
            <a:ext cx="3420784" cy="21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eweenaw Community Foundation">
            <a:extLst>
              <a:ext uri="{FF2B5EF4-FFF2-40B4-BE49-F238E27FC236}">
                <a16:creationId xmlns:a16="http://schemas.microsoft.com/office/drawing/2014/main" id="{A6C34560-7976-4120-9B00-F0219113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58" y="4599207"/>
            <a:ext cx="3893791" cy="19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4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8"/>
            <a:ext cx="9875463" cy="1020313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Evolution of Strategic CSR and its brief Theories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177641"/>
            <a:ext cx="9798754" cy="3961593"/>
          </a:xfrm>
        </p:spPr>
        <p:txBody>
          <a:bodyPr/>
          <a:lstStyle/>
          <a:p>
            <a:r>
              <a:rPr lang="en-GB" b="1" i="1" dirty="0">
                <a:latin typeface="Helvetica LT Std" panose="020B0504020202020204" pitchFamily="34" charset="0"/>
              </a:rPr>
              <a:t>Business Ethics: </a:t>
            </a:r>
            <a:r>
              <a:rPr lang="en-GB" dirty="0">
                <a:latin typeface="Helvetica LT Std" panose="020B0504020202020204" pitchFamily="34" charset="0"/>
              </a:rPr>
              <a:t>Broader study of right/wrong in business.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Cause-Related Marketing: </a:t>
            </a:r>
            <a:r>
              <a:rPr lang="en-GB" dirty="0">
                <a:latin typeface="Helvetica LT Std" panose="020B0504020202020204" pitchFamily="34" charset="0"/>
              </a:rPr>
              <a:t>Time-limited campaigns tied to sales.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Philanthropy: </a:t>
            </a:r>
            <a:r>
              <a:rPr lang="en-GB" dirty="0">
                <a:latin typeface="Helvetica LT Std" panose="020B0504020202020204" pitchFamily="34" charset="0"/>
              </a:rPr>
              <a:t>Charity/voluntarism vs. strategic CSR.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Corporate Citizenship: </a:t>
            </a:r>
            <a:r>
              <a:rPr lang="en-GB" dirty="0">
                <a:latin typeface="Helvetica LT Std" panose="020B0504020202020204" pitchFamily="34" charset="0"/>
              </a:rPr>
              <a:t>Sees company as a “citizen” with wider social roles.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519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1BF0D0-4454-4E6B-AB22-CE089C424073}" vid="{807312F1-12E8-47FD-97E2-E42FED511E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12602</TotalTime>
  <Words>550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Helvetica LT Std</vt:lpstr>
      <vt:lpstr>Sabon Next LT</vt:lpstr>
      <vt:lpstr>Theme1</vt:lpstr>
      <vt:lpstr>MAKERERE UNIVERSITY BUSINESS SCHOOL</vt:lpstr>
      <vt:lpstr>Course introduction</vt:lpstr>
      <vt:lpstr>Course introduction</vt:lpstr>
      <vt:lpstr>Course introduction</vt:lpstr>
      <vt:lpstr>Topic 1: Introduction to CSR</vt:lpstr>
      <vt:lpstr>CSR Definitions</vt:lpstr>
      <vt:lpstr>Distinctions Between CSR &amp; Related Concepts</vt:lpstr>
      <vt:lpstr>Evolution of Strategic CSR and its brief Theories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MAKERERE UNIVERSITY BUSINESS SCHOOL</dc:title>
  <dc:creator>Tom Tamale</dc:creator>
  <cp:lastModifiedBy>Tom Tamale</cp:lastModifiedBy>
  <cp:revision>12</cp:revision>
  <dcterms:created xsi:type="dcterms:W3CDTF">2025-08-24T18:37:33Z</dcterms:created>
  <dcterms:modified xsi:type="dcterms:W3CDTF">2025-09-10T21:50:02Z</dcterms:modified>
</cp:coreProperties>
</file>