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1" autoAdjust="0"/>
    <p:restoredTop sz="94660"/>
  </p:normalViewPr>
  <p:slideViewPr>
    <p:cSldViewPr snapToGrid="0">
      <p:cViewPr varScale="1">
        <p:scale>
          <a:sx n="63" d="100"/>
          <a:sy n="63" d="100"/>
        </p:scale>
        <p:origin x="764"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63A1C593-65D0-4073-BCC9-577B9352EA97}" type="datetimeFigureOut">
              <a:rPr lang="en-US" smtClean="0"/>
              <a:t>4/12/2025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A1C593-65D0-4073-BCC9-577B9352EA97}" type="datetimeFigureOut">
              <a:rPr lang="en-US" smtClean="0"/>
              <a:t>4/12/2025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A1C593-65D0-4073-BCC9-577B9352EA97}" type="datetimeFigureOut">
              <a:rPr lang="en-US" smtClean="0"/>
              <a:t>4/12/2025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A1C593-65D0-4073-BCC9-577B9352EA97}" type="datetimeFigureOut">
              <a:rPr lang="en-US" smtClean="0"/>
              <a:t>4/12/2025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A1C593-65D0-4073-BCC9-577B9352EA97}" type="datetimeFigureOut">
              <a:rPr lang="en-US" smtClean="0"/>
              <a:t>4/12/2025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A1C593-65D0-4073-BCC9-577B9352EA97}" type="datetimeFigureOut">
              <a:rPr lang="en-US" smtClean="0"/>
              <a:t>4/12/2025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3A1C593-65D0-4073-BCC9-577B9352EA97}" type="datetimeFigureOut">
              <a:rPr lang="en-US" smtClean="0"/>
              <a:t>4/12/2025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3A1C593-65D0-4073-BCC9-577B9352EA97}" type="datetimeFigureOut">
              <a:rPr lang="en-US" smtClean="0"/>
              <a:t>4/12/2025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3A1C593-65D0-4073-BCC9-577B9352EA97}" type="datetimeFigureOut">
              <a:rPr lang="en-US" smtClean="0"/>
              <a:t>4/12/2025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t>4/12/2025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3A1C593-65D0-4073-BCC9-577B9352EA97}" type="datetimeFigureOut">
              <a:rPr lang="en-US" smtClean="0"/>
              <a:t>4/12/2025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3A1C593-65D0-4073-BCC9-577B9352EA97}" type="datetimeFigureOut">
              <a:rPr lang="en-US" smtClean="0"/>
              <a:t>4/12/2025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A1C593-65D0-4073-BCC9-577B9352EA97}" type="datetimeFigureOut">
              <a:rPr lang="en-US" smtClean="0"/>
              <a:t>4/12/2025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618960-8005-486C-9A75-10CB2AAC16F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69240" y="278765"/>
            <a:ext cx="11084560" cy="1152525"/>
          </a:xfrm>
        </p:spPr>
        <p:txBody>
          <a:bodyPr>
            <a:normAutofit fontScale="90000"/>
          </a:bodyPr>
          <a:lstStyle/>
          <a:p>
            <a:pPr algn="ctr"/>
            <a:r>
              <a:rPr lang="en-US" sz="4000">
                <a:latin typeface="Times New Roman" panose="02020603050405020304" charset="0"/>
                <a:cs typeface="Times New Roman" panose="02020603050405020304" charset="0"/>
              </a:rPr>
              <a:t> </a:t>
            </a:r>
            <a:r>
              <a:rPr lang="en-US" sz="4000" b="1">
                <a:latin typeface="Times New Roman" panose="02020603050405020304" charset="0"/>
                <a:cs typeface="Times New Roman" panose="02020603050405020304" charset="0"/>
              </a:rPr>
              <a:t>MANAGING ENTERPRISE GROWTH AND TRANSITION</a:t>
            </a:r>
          </a:p>
        </p:txBody>
      </p:sp>
      <p:sp>
        <p:nvSpPr>
          <p:cNvPr id="5" name="Content Placeholder 4"/>
          <p:cNvSpPr>
            <a:spLocks noGrp="1"/>
          </p:cNvSpPr>
          <p:nvPr>
            <p:ph idx="1"/>
          </p:nvPr>
        </p:nvSpPr>
        <p:spPr>
          <a:xfrm>
            <a:off x="375285" y="1431925"/>
            <a:ext cx="10978515" cy="4745355"/>
          </a:xfrm>
        </p:spPr>
        <p:txBody>
          <a:bodyPr/>
          <a:lstStyle/>
          <a:p>
            <a:pPr algn="just">
              <a:lnSpc>
                <a:spcPct val="150000"/>
              </a:lnSpc>
              <a:buFont typeface="Wingdings" panose="05000000000000000000" charset="0"/>
              <a:buChar char="Ø"/>
            </a:pPr>
            <a:r>
              <a:rPr lang="en-US" sz="3600">
                <a:latin typeface="Times New Roman" panose="02020603050405020304" charset="0"/>
                <a:cs typeface="Times New Roman" panose="02020603050405020304" charset="0"/>
              </a:rPr>
              <a:t>Business growth strategies</a:t>
            </a:r>
          </a:p>
          <a:p>
            <a:pPr algn="just">
              <a:lnSpc>
                <a:spcPct val="150000"/>
              </a:lnSpc>
              <a:buFont typeface="Wingdings" panose="05000000000000000000" charset="0"/>
              <a:buChar char="Ø"/>
            </a:pPr>
            <a:r>
              <a:rPr lang="en-US" sz="3600">
                <a:latin typeface="Times New Roman" panose="02020603050405020304" charset="0"/>
                <a:cs typeface="Times New Roman" panose="02020603050405020304" charset="0"/>
              </a:rPr>
              <a:t>Family business and succession management</a:t>
            </a:r>
          </a:p>
          <a:p>
            <a:pPr algn="just">
              <a:lnSpc>
                <a:spcPct val="150000"/>
              </a:lnSpc>
              <a:buFont typeface="Wingdings" panose="05000000000000000000" charset="0"/>
              <a:buChar char="Ø"/>
            </a:pPr>
            <a:r>
              <a:rPr lang="en-US" sz="3600">
                <a:latin typeface="Times New Roman" panose="02020603050405020304" charset="0"/>
                <a:cs typeface="Times New Roman" panose="02020603050405020304" charset="0"/>
              </a:rPr>
              <a:t>The entrepreneurial ecosystem</a:t>
            </a:r>
          </a:p>
          <a:p>
            <a:pPr algn="just">
              <a:lnSpc>
                <a:spcPct val="150000"/>
              </a:lnSpc>
              <a:buFont typeface="Wingdings" panose="05000000000000000000" charset="0"/>
              <a:buChar char="Ø"/>
            </a:pPr>
            <a:r>
              <a:rPr lang="en-US" sz="3600">
                <a:latin typeface="Times New Roman" panose="02020603050405020304" charset="0"/>
                <a:cs typeface="Times New Roman" panose="02020603050405020304" charset="0"/>
              </a:rPr>
              <a:t>Entrepreneurship and the law</a:t>
            </a:r>
          </a:p>
          <a:p>
            <a:pPr algn="just">
              <a:lnSpc>
                <a:spcPct val="150000"/>
              </a:lnSpc>
              <a:buFont typeface="Wingdings" panose="05000000000000000000" charset="0"/>
              <a:buChar char="Ø"/>
            </a:pPr>
            <a:r>
              <a:rPr lang="en-US" sz="3600">
                <a:latin typeface="Times New Roman" panose="02020603050405020304" charset="0"/>
                <a:cs typeface="Times New Roman" panose="02020603050405020304" charset="0"/>
              </a:rPr>
              <a:t>Managing expansion and diversification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59080" y="75565"/>
            <a:ext cx="11094720" cy="863600"/>
          </a:xfrm>
        </p:spPr>
        <p:txBody>
          <a:bodyPr>
            <a:normAutofit/>
          </a:bodyPr>
          <a:lstStyle/>
          <a:p>
            <a:pPr algn="ctr"/>
            <a:r>
              <a:rPr lang="en-US" b="1"/>
              <a:t>Pillars of entrepreneurial ecosystem</a:t>
            </a:r>
          </a:p>
        </p:txBody>
      </p:sp>
      <p:sp>
        <p:nvSpPr>
          <p:cNvPr id="5" name="Content Placeholder 4"/>
          <p:cNvSpPr>
            <a:spLocks noGrp="1"/>
          </p:cNvSpPr>
          <p:nvPr>
            <p:ph idx="1"/>
          </p:nvPr>
        </p:nvSpPr>
        <p:spPr>
          <a:xfrm>
            <a:off x="259080" y="1102995"/>
            <a:ext cx="11634470" cy="5622290"/>
          </a:xfrm>
        </p:spPr>
        <p:txBody>
          <a:bodyPr>
            <a:normAutofit/>
          </a:bodyPr>
          <a:lstStyle/>
          <a:p>
            <a:pPr algn="just">
              <a:lnSpc>
                <a:spcPct val="100000"/>
              </a:lnSpc>
              <a:buFont typeface="Wingdings" panose="05000000000000000000" charset="0"/>
              <a:buChar char="Ø"/>
            </a:pPr>
            <a:r>
              <a:rPr lang="en-US" sz="3600">
                <a:latin typeface="Times New Roman" panose="02020603050405020304" charset="0"/>
                <a:cs typeface="Times New Roman" panose="02020603050405020304" charset="0"/>
              </a:rPr>
              <a:t>Access to market</a:t>
            </a:r>
          </a:p>
          <a:p>
            <a:pPr algn="just">
              <a:lnSpc>
                <a:spcPct val="100000"/>
              </a:lnSpc>
              <a:buFont typeface="Wingdings" panose="05000000000000000000" charset="0"/>
              <a:buChar char="Ø"/>
            </a:pPr>
            <a:r>
              <a:rPr lang="en-US" sz="3600">
                <a:latin typeface="Times New Roman" panose="02020603050405020304" charset="0"/>
                <a:cs typeface="Times New Roman" panose="02020603050405020304" charset="0"/>
              </a:rPr>
              <a:t>Human capital/workforce</a:t>
            </a:r>
          </a:p>
          <a:p>
            <a:pPr algn="just">
              <a:lnSpc>
                <a:spcPct val="100000"/>
              </a:lnSpc>
              <a:buFont typeface="Wingdings" panose="05000000000000000000" charset="0"/>
              <a:buChar char="Ø"/>
            </a:pPr>
            <a:r>
              <a:rPr lang="en-US" sz="3600">
                <a:latin typeface="Times New Roman" panose="02020603050405020304" charset="0"/>
                <a:cs typeface="Times New Roman" panose="02020603050405020304" charset="0"/>
              </a:rPr>
              <a:t>Funding and finance</a:t>
            </a:r>
          </a:p>
          <a:p>
            <a:pPr algn="just">
              <a:lnSpc>
                <a:spcPct val="100000"/>
              </a:lnSpc>
              <a:buFont typeface="Wingdings" panose="05000000000000000000" charset="0"/>
              <a:buChar char="Ø"/>
            </a:pPr>
            <a:r>
              <a:rPr lang="en-US" sz="3600">
                <a:latin typeface="Times New Roman" panose="02020603050405020304" charset="0"/>
                <a:cs typeface="Times New Roman" panose="02020603050405020304" charset="0"/>
              </a:rPr>
              <a:t>Support systems or mentors</a:t>
            </a:r>
          </a:p>
          <a:p>
            <a:pPr algn="just">
              <a:lnSpc>
                <a:spcPct val="100000"/>
              </a:lnSpc>
              <a:buFont typeface="Wingdings" panose="05000000000000000000" charset="0"/>
              <a:buChar char="Ø"/>
            </a:pPr>
            <a:r>
              <a:rPr lang="en-US" sz="3600">
                <a:latin typeface="Times New Roman" panose="02020603050405020304" charset="0"/>
                <a:cs typeface="Times New Roman" panose="02020603050405020304" charset="0"/>
              </a:rPr>
              <a:t>Government and regulatory framework</a:t>
            </a:r>
          </a:p>
          <a:p>
            <a:pPr algn="just">
              <a:lnSpc>
                <a:spcPct val="100000"/>
              </a:lnSpc>
              <a:buFont typeface="Wingdings" panose="05000000000000000000" charset="0"/>
              <a:buChar char="Ø"/>
            </a:pPr>
            <a:r>
              <a:rPr lang="en-US" sz="3600">
                <a:latin typeface="Times New Roman" panose="02020603050405020304" charset="0"/>
                <a:cs typeface="Times New Roman" panose="02020603050405020304" charset="0"/>
              </a:rPr>
              <a:t>Education and training</a:t>
            </a:r>
          </a:p>
          <a:p>
            <a:pPr algn="just">
              <a:lnSpc>
                <a:spcPct val="100000"/>
              </a:lnSpc>
              <a:buFont typeface="Wingdings" panose="05000000000000000000" charset="0"/>
              <a:buChar char="Ø"/>
            </a:pPr>
            <a:r>
              <a:rPr lang="en-US" sz="3600">
                <a:latin typeface="Times New Roman" panose="02020603050405020304" charset="0"/>
                <a:cs typeface="Times New Roman" panose="02020603050405020304" charset="0"/>
              </a:rPr>
              <a:t>Major universities as catalysts</a:t>
            </a:r>
          </a:p>
          <a:p>
            <a:pPr algn="just">
              <a:lnSpc>
                <a:spcPct val="100000"/>
              </a:lnSpc>
              <a:buFont typeface="Wingdings" panose="05000000000000000000" charset="0"/>
              <a:buChar char="Ø"/>
            </a:pPr>
            <a:r>
              <a:rPr lang="en-US" sz="3600">
                <a:latin typeface="Times New Roman" panose="02020603050405020304" charset="0"/>
                <a:cs typeface="Times New Roman" panose="02020603050405020304" charset="0"/>
              </a:rPr>
              <a:t>Cultural support</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31775" y="201930"/>
            <a:ext cx="11122025" cy="1123950"/>
          </a:xfrm>
        </p:spPr>
        <p:txBody>
          <a:bodyPr>
            <a:normAutofit/>
          </a:bodyPr>
          <a:lstStyle/>
          <a:p>
            <a:pPr algn="ctr"/>
            <a:r>
              <a:rPr lang="en-US" sz="3600" b="1">
                <a:latin typeface="Times New Roman" panose="02020603050405020304" charset="0"/>
                <a:cs typeface="Times New Roman" panose="02020603050405020304" charset="0"/>
              </a:rPr>
              <a:t>How to improve an entrepreneurial ecosystem for entrepreneurial success</a:t>
            </a:r>
          </a:p>
        </p:txBody>
      </p:sp>
      <p:sp>
        <p:nvSpPr>
          <p:cNvPr id="5" name="Content Placeholder 4"/>
          <p:cNvSpPr>
            <a:spLocks noGrp="1"/>
          </p:cNvSpPr>
          <p:nvPr>
            <p:ph idx="1"/>
          </p:nvPr>
        </p:nvSpPr>
        <p:spPr>
          <a:xfrm>
            <a:off x="231140" y="1527810"/>
            <a:ext cx="11642725" cy="5064760"/>
          </a:xfrm>
        </p:spPr>
        <p:txBody>
          <a:bodyPr>
            <a:normAutofit fontScale="40000"/>
          </a:bodyPr>
          <a:lstStyle/>
          <a:p>
            <a:pPr algn="just">
              <a:lnSpc>
                <a:spcPct val="100000"/>
              </a:lnSpc>
              <a:buFont typeface="Wingdings" panose="05000000000000000000" charset="0"/>
              <a:buChar char="Ø"/>
            </a:pPr>
            <a:r>
              <a:rPr lang="en-US" sz="6000">
                <a:latin typeface="Times New Roman" panose="02020603050405020304" charset="0"/>
                <a:cs typeface="Times New Roman" panose="02020603050405020304" charset="0"/>
              </a:rPr>
              <a:t>Policy and regulatory reforms to improve the business environment-</a:t>
            </a:r>
          </a:p>
          <a:p>
            <a:pPr algn="just">
              <a:lnSpc>
                <a:spcPct val="100000"/>
              </a:lnSpc>
              <a:buFont typeface="Wingdings" panose="05000000000000000000" charset="0"/>
              <a:buChar char="Ø"/>
            </a:pPr>
            <a:r>
              <a:rPr lang="en-US" sz="6000">
                <a:latin typeface="Times New Roman" panose="02020603050405020304" charset="0"/>
                <a:cs typeface="Times New Roman" panose="02020603050405020304" charset="0"/>
              </a:rPr>
              <a:t>Invest in education and vocational training to strengthen the skills base of the local labor force and expand the pool of potential entrepreneurs.</a:t>
            </a:r>
          </a:p>
          <a:p>
            <a:pPr algn="just">
              <a:lnSpc>
                <a:spcPct val="100000"/>
              </a:lnSpc>
              <a:buFont typeface="Wingdings" panose="05000000000000000000" charset="0"/>
              <a:buChar char="Ø"/>
            </a:pPr>
            <a:r>
              <a:rPr lang="en-US" sz="6000">
                <a:latin typeface="Times New Roman" panose="02020603050405020304" charset="0"/>
                <a:cs typeface="Times New Roman" panose="02020603050405020304" charset="0"/>
              </a:rPr>
              <a:t>Provide support services </a:t>
            </a:r>
          </a:p>
          <a:p>
            <a:pPr algn="just">
              <a:lnSpc>
                <a:spcPct val="100000"/>
              </a:lnSpc>
              <a:buFont typeface="Wingdings" panose="05000000000000000000" charset="0"/>
              <a:buChar char="Ø"/>
            </a:pPr>
            <a:r>
              <a:rPr lang="en-US" sz="6000">
                <a:latin typeface="Times New Roman" panose="02020603050405020304" charset="0"/>
                <a:cs typeface="Times New Roman" panose="02020603050405020304" charset="0"/>
              </a:rPr>
              <a:t>Provide incentives to motive people to become entrepreneurs</a:t>
            </a:r>
          </a:p>
          <a:p>
            <a:pPr algn="just">
              <a:lnSpc>
                <a:spcPct val="100000"/>
              </a:lnSpc>
              <a:buFont typeface="Wingdings" panose="05000000000000000000" charset="0"/>
              <a:buChar char="Ø"/>
            </a:pPr>
            <a:r>
              <a:rPr lang="en-US" sz="6000">
                <a:latin typeface="Times New Roman" panose="02020603050405020304" charset="0"/>
                <a:cs typeface="Times New Roman" panose="02020603050405020304" charset="0"/>
              </a:rPr>
              <a:t>Diversify the economy into manufacturing and services</a:t>
            </a:r>
          </a:p>
          <a:p>
            <a:pPr algn="just">
              <a:lnSpc>
                <a:spcPct val="100000"/>
              </a:lnSpc>
              <a:buFont typeface="Wingdings" panose="05000000000000000000" charset="0"/>
              <a:buChar char="Ø"/>
            </a:pPr>
            <a:r>
              <a:rPr lang="en-US" sz="6000">
                <a:latin typeface="Times New Roman" panose="02020603050405020304" charset="0"/>
                <a:cs typeface="Times New Roman" panose="02020603050405020304" charset="0"/>
              </a:rPr>
              <a:t>Tackle the entrepreneurship mindset or culture change</a:t>
            </a:r>
          </a:p>
          <a:p>
            <a:pPr algn="just">
              <a:lnSpc>
                <a:spcPct val="100000"/>
              </a:lnSpc>
              <a:buFont typeface="Wingdings" panose="05000000000000000000" charset="0"/>
              <a:buChar char="Ø"/>
            </a:pPr>
            <a:r>
              <a:rPr lang="en-US" sz="6000">
                <a:latin typeface="Times New Roman" panose="02020603050405020304" charset="0"/>
                <a:cs typeface="Times New Roman" panose="02020603050405020304" charset="0"/>
              </a:rPr>
              <a:t>Work on improving infrastructure like telecommunication, power, water, transport and road/rail network.</a:t>
            </a:r>
          </a:p>
          <a:p>
            <a:pPr algn="just">
              <a:lnSpc>
                <a:spcPct val="100000"/>
              </a:lnSpc>
              <a:buFont typeface="Wingdings" panose="05000000000000000000" charset="0"/>
              <a:buChar char="Ø"/>
            </a:pPr>
            <a:r>
              <a:rPr lang="en-US" sz="6000">
                <a:latin typeface="Times New Roman" panose="02020603050405020304" charset="0"/>
                <a:cs typeface="Times New Roman" panose="02020603050405020304" charset="0"/>
              </a:rPr>
              <a:t>Make entrepreneurship attractive and respect the freedom of individuals to choose entrepreneurship.</a:t>
            </a:r>
          </a:p>
          <a:p>
            <a:pPr marL="0" indent="0">
              <a:buNone/>
            </a:pPr>
            <a:endParaRPr lang="en-US"/>
          </a:p>
          <a:p>
            <a:endParaRPr lang="en-US"/>
          </a:p>
          <a:p>
            <a:endParaRPr lang="en-US"/>
          </a:p>
          <a:p>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4335" y="192405"/>
            <a:ext cx="10959465" cy="805180"/>
          </a:xfrm>
        </p:spPr>
        <p:txBody>
          <a:bodyPr/>
          <a:lstStyle/>
          <a:p>
            <a:pPr algn="ctr"/>
            <a:r>
              <a:rPr lang="en-US" sz="4000" b="1">
                <a:latin typeface="Times New Roman" panose="02020603050405020304" charset="0"/>
                <a:cs typeface="Times New Roman" panose="02020603050405020304" charset="0"/>
              </a:rPr>
              <a:t>Entrepreneurship and the law</a:t>
            </a:r>
          </a:p>
        </p:txBody>
      </p:sp>
      <p:sp>
        <p:nvSpPr>
          <p:cNvPr id="3" name="Content Placeholder 2"/>
          <p:cNvSpPr>
            <a:spLocks noGrp="1"/>
          </p:cNvSpPr>
          <p:nvPr>
            <p:ph idx="1"/>
          </p:nvPr>
        </p:nvSpPr>
        <p:spPr>
          <a:xfrm>
            <a:off x="221615" y="1112520"/>
            <a:ext cx="11575415" cy="5652770"/>
          </a:xfrm>
        </p:spPr>
        <p:txBody>
          <a:bodyPr>
            <a:normAutofit lnSpcReduction="10000"/>
          </a:bodyPr>
          <a:lstStyle/>
          <a:p>
            <a:pPr algn="just">
              <a:buFont typeface="Wingdings" panose="05000000000000000000" charset="0"/>
              <a:buChar char="Ø"/>
            </a:pPr>
            <a:r>
              <a:rPr lang="en-US">
                <a:latin typeface="Times New Roman" panose="02020603050405020304" charset="0"/>
                <a:cs typeface="Times New Roman" panose="02020603050405020304" charset="0"/>
                <a:sym typeface="+mn-ea"/>
              </a:rPr>
              <a:t>Businesses must comply with various legal requirements, including filing taxes, obtaining licenses, and complying with labor laws. </a:t>
            </a:r>
            <a:endParaRPr lang="en-US">
              <a:latin typeface="Times New Roman" panose="02020603050405020304" charset="0"/>
              <a:cs typeface="Times New Roman" panose="02020603050405020304" charset="0"/>
            </a:endParaRPr>
          </a:p>
          <a:p>
            <a:pPr marL="0" indent="0" algn="just">
              <a:buFont typeface="Wingdings" panose="05000000000000000000" charset="0"/>
              <a:buNone/>
            </a:pPr>
            <a:endParaRPr lang="en-US">
              <a:latin typeface="Times New Roman" panose="02020603050405020304" charset="0"/>
              <a:cs typeface="Times New Roman" panose="02020603050405020304" charset="0"/>
            </a:endParaRPr>
          </a:p>
          <a:p>
            <a:pPr algn="just">
              <a:buFont typeface="Wingdings" panose="05000000000000000000" charset="0"/>
              <a:buChar char="Ø"/>
            </a:pPr>
            <a:r>
              <a:rPr lang="en-US">
                <a:latin typeface="Times New Roman" panose="02020603050405020304" charset="0"/>
                <a:cs typeface="Times New Roman" panose="02020603050405020304" charset="0"/>
                <a:sym typeface="+mn-ea"/>
              </a:rPr>
              <a:t>Failure to comply with these requirements can lead to legal penalties, fines, and other legal problems. </a:t>
            </a:r>
            <a:endParaRPr lang="en-US">
              <a:latin typeface="Times New Roman" panose="02020603050405020304" charset="0"/>
              <a:cs typeface="Times New Roman" panose="02020603050405020304" charset="0"/>
            </a:endParaRPr>
          </a:p>
          <a:p>
            <a:pPr algn="just">
              <a:buFont typeface="Wingdings" panose="05000000000000000000" charset="0"/>
              <a:buChar char="Ø"/>
            </a:pPr>
            <a:endParaRPr lang="en-US">
              <a:latin typeface="Times New Roman" panose="02020603050405020304" charset="0"/>
              <a:cs typeface="Times New Roman" panose="02020603050405020304" charset="0"/>
            </a:endParaRPr>
          </a:p>
          <a:p>
            <a:pPr algn="just">
              <a:buFont typeface="Wingdings" panose="05000000000000000000" charset="0"/>
              <a:buChar char="Ø"/>
            </a:pPr>
            <a:r>
              <a:rPr lang="en-US">
                <a:latin typeface="Times New Roman" panose="02020603050405020304" charset="0"/>
                <a:cs typeface="Times New Roman" panose="02020603050405020304" charset="0"/>
                <a:sym typeface="+mn-ea"/>
              </a:rPr>
              <a:t>Business law provides legal protection to businesses' interests, such as trademarks, copyrights, and patents. </a:t>
            </a:r>
            <a:endParaRPr lang="en-US">
              <a:latin typeface="Times New Roman" panose="02020603050405020304" charset="0"/>
              <a:cs typeface="Times New Roman" panose="02020603050405020304" charset="0"/>
            </a:endParaRPr>
          </a:p>
          <a:p>
            <a:pPr algn="just">
              <a:buFont typeface="Wingdings" panose="05000000000000000000" charset="0"/>
              <a:buChar char="Ø"/>
            </a:pPr>
            <a:endParaRPr lang="en-US">
              <a:latin typeface="Times New Roman" panose="02020603050405020304" charset="0"/>
              <a:cs typeface="Times New Roman" panose="02020603050405020304" charset="0"/>
            </a:endParaRPr>
          </a:p>
          <a:p>
            <a:pPr algn="just">
              <a:buFont typeface="Wingdings" panose="05000000000000000000" charset="0"/>
              <a:buChar char="Ø"/>
            </a:pPr>
            <a:r>
              <a:rPr lang="en-US">
                <a:latin typeface="Times New Roman" panose="02020603050405020304" charset="0"/>
                <a:cs typeface="Times New Roman" panose="02020603050405020304" charset="0"/>
                <a:sym typeface="+mn-ea"/>
              </a:rPr>
              <a:t>These legal  protections prevent others from using or copying a business's intellectual property, which can harm the business's competitiveness and profitability (Mehta, 2022)</a:t>
            </a:r>
            <a:r>
              <a:rPr lang="en-US">
                <a:sym typeface="+mn-ea"/>
              </a:rPr>
              <a:t>.</a:t>
            </a:r>
            <a:endParaRPr lang="en-US"/>
          </a:p>
          <a:p>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59715" y="191770"/>
            <a:ext cx="10997565" cy="949960"/>
          </a:xfrm>
        </p:spPr>
        <p:txBody>
          <a:bodyPr/>
          <a:lstStyle/>
          <a:p>
            <a:pPr algn="ctr"/>
            <a:r>
              <a:rPr lang="en-US" sz="4000" b="1">
                <a:latin typeface="Times New Roman" panose="02020603050405020304" charset="0"/>
                <a:cs typeface="Times New Roman" panose="02020603050405020304" charset="0"/>
              </a:rPr>
              <a:t>The need for laws and regulations</a:t>
            </a:r>
          </a:p>
        </p:txBody>
      </p:sp>
      <p:sp>
        <p:nvSpPr>
          <p:cNvPr id="5" name="Content Placeholder 4"/>
          <p:cNvSpPr>
            <a:spLocks noGrp="1"/>
          </p:cNvSpPr>
          <p:nvPr>
            <p:ph idx="1"/>
          </p:nvPr>
        </p:nvSpPr>
        <p:spPr>
          <a:xfrm>
            <a:off x="259715" y="1141730"/>
            <a:ext cx="11722100" cy="5612765"/>
          </a:xfrm>
        </p:spPr>
        <p:txBody>
          <a:bodyPr>
            <a:normAutofit/>
          </a:bodyPr>
          <a:lstStyle/>
          <a:p>
            <a:pPr>
              <a:buFont typeface="Wingdings" panose="05000000000000000000" charset="0"/>
              <a:buChar char="Ø"/>
            </a:pPr>
            <a:r>
              <a:rPr lang="en-US">
                <a:latin typeface="Times New Roman" panose="02020603050405020304" charset="0"/>
                <a:cs typeface="Times New Roman" panose="02020603050405020304" charset="0"/>
              </a:rPr>
              <a:t>Control the function of the business</a:t>
            </a:r>
          </a:p>
          <a:p>
            <a:pPr>
              <a:buFont typeface="Wingdings" panose="05000000000000000000" charset="0"/>
              <a:buChar char="Ø"/>
            </a:pPr>
            <a:r>
              <a:rPr lang="en-US">
                <a:latin typeface="Times New Roman" panose="02020603050405020304" charset="0"/>
                <a:cs typeface="Times New Roman" panose="02020603050405020304" charset="0"/>
              </a:rPr>
              <a:t>Protect businesses, workers and members of the public</a:t>
            </a:r>
          </a:p>
          <a:p>
            <a:pPr>
              <a:buFont typeface="Wingdings" panose="05000000000000000000" charset="0"/>
              <a:buChar char="Ø"/>
            </a:pPr>
            <a:r>
              <a:rPr lang="en-US">
                <a:latin typeface="Times New Roman" panose="02020603050405020304" charset="0"/>
                <a:cs typeface="Times New Roman" panose="02020603050405020304" charset="0"/>
              </a:rPr>
              <a:t>Level the play field </a:t>
            </a:r>
          </a:p>
          <a:p>
            <a:pPr>
              <a:buFont typeface="Wingdings" panose="05000000000000000000" charset="0"/>
              <a:buChar char="Ø"/>
            </a:pPr>
            <a:r>
              <a:rPr lang="en-US">
                <a:latin typeface="Times New Roman" panose="02020603050405020304" charset="0"/>
                <a:cs typeface="Times New Roman" panose="02020603050405020304" charset="0"/>
              </a:rPr>
              <a:t>Nurture entrepreneurship</a:t>
            </a:r>
          </a:p>
          <a:p>
            <a:pPr>
              <a:buFont typeface="Wingdings" panose="05000000000000000000" charset="0"/>
              <a:buChar char="Ø"/>
            </a:pPr>
            <a:r>
              <a:rPr lang="en-US">
                <a:latin typeface="Times New Roman" panose="02020603050405020304" charset="0"/>
                <a:cs typeface="Times New Roman" panose="02020603050405020304" charset="0"/>
              </a:rPr>
              <a:t>Prevent exploitation of consumers, employees and investors</a:t>
            </a:r>
          </a:p>
          <a:p>
            <a:pPr>
              <a:buFont typeface="Wingdings" panose="05000000000000000000" charset="0"/>
              <a:buChar char="Ø"/>
            </a:pPr>
            <a:r>
              <a:rPr lang="en-US">
                <a:latin typeface="Times New Roman" panose="02020603050405020304" charset="0"/>
                <a:cs typeface="Times New Roman" panose="02020603050405020304" charset="0"/>
              </a:rPr>
              <a:t>Ensure better utilization of natural resources</a:t>
            </a:r>
          </a:p>
          <a:p>
            <a:pPr>
              <a:buFont typeface="Wingdings" panose="05000000000000000000" charset="0"/>
              <a:buChar char="Ø"/>
            </a:pPr>
            <a:r>
              <a:rPr lang="en-US">
                <a:latin typeface="Times New Roman" panose="02020603050405020304" charset="0"/>
                <a:cs typeface="Times New Roman" panose="02020603050405020304" charset="0"/>
              </a:rPr>
              <a:t>Control waste and environmental pollution</a:t>
            </a:r>
          </a:p>
          <a:p>
            <a:pPr>
              <a:buFont typeface="Wingdings" panose="05000000000000000000" charset="0"/>
              <a:buChar char="Ø"/>
            </a:pPr>
            <a:r>
              <a:rPr lang="en-US">
                <a:latin typeface="Times New Roman" panose="02020603050405020304" charset="0"/>
                <a:cs typeface="Times New Roman" panose="02020603050405020304" charset="0"/>
              </a:rPr>
              <a:t>Preserve the ecological balance</a:t>
            </a:r>
          </a:p>
          <a:p>
            <a:pPr>
              <a:buFont typeface="Wingdings" panose="05000000000000000000" charset="0"/>
              <a:buChar char="Ø"/>
            </a:pPr>
            <a:r>
              <a:rPr lang="en-US">
                <a:latin typeface="Times New Roman" panose="02020603050405020304" charset="0"/>
                <a:cs typeface="Times New Roman" panose="02020603050405020304" charset="0"/>
              </a:rPr>
              <a:t>Ensure the health and safety of the public</a:t>
            </a:r>
          </a:p>
          <a:p>
            <a:pPr>
              <a:buFont typeface="Wingdings" panose="05000000000000000000" charset="0"/>
              <a:buChar char="Ø"/>
            </a:pPr>
            <a:r>
              <a:rPr lang="en-US">
                <a:latin typeface="Times New Roman" panose="02020603050405020304" charset="0"/>
                <a:cs typeface="Times New Roman" panose="02020603050405020304" charset="0"/>
              </a:rPr>
              <a:t>Prevent unwanted social outcomes including unfair market practices,          corruption, financial crisis and even criminal activity</a:t>
            </a:r>
          </a:p>
          <a:p>
            <a:pPr marL="0" indent="0">
              <a:buFont typeface="Wingdings" panose="05000000000000000000" charset="0"/>
              <a:buNone/>
            </a:pPr>
            <a:endParaRPr lang="en-US">
              <a:latin typeface="Times New Roman" panose="02020603050405020304" charset="0"/>
              <a:cs typeface="Times New Roman" panose="0202060305040502030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98450" y="294640"/>
            <a:ext cx="11055350" cy="1097915"/>
          </a:xfrm>
        </p:spPr>
        <p:txBody>
          <a:bodyPr>
            <a:normAutofit fontScale="90000"/>
          </a:bodyPr>
          <a:lstStyle/>
          <a:p>
            <a:pPr algn="ctr"/>
            <a:r>
              <a:rPr lang="en-US" b="1" dirty="0">
                <a:latin typeface="Times New Roman" panose="02020603050405020304" charset="0"/>
                <a:cs typeface="Times New Roman" panose="02020603050405020304" charset="0"/>
                <a:sym typeface="+mn-ea"/>
              </a:rPr>
              <a:t>K</a:t>
            </a:r>
            <a:r>
              <a:rPr lang="en-US" sz="4000" b="1" dirty="0">
                <a:latin typeface="Times New Roman" panose="02020603050405020304" charset="0"/>
                <a:cs typeface="Times New Roman" panose="02020603050405020304" charset="0"/>
                <a:sym typeface="+mn-ea"/>
              </a:rPr>
              <a:t>ey legal concepts that entrepreneurs </a:t>
            </a:r>
            <a:br>
              <a:rPr lang="en-US" sz="4000" b="1" dirty="0">
                <a:latin typeface="Times New Roman" panose="02020603050405020304" charset="0"/>
                <a:cs typeface="Times New Roman" panose="02020603050405020304" charset="0"/>
                <a:sym typeface="+mn-ea"/>
              </a:rPr>
            </a:br>
            <a:r>
              <a:rPr lang="en-US" sz="4000" b="1" dirty="0">
                <a:latin typeface="Times New Roman" panose="02020603050405020304" charset="0"/>
                <a:cs typeface="Times New Roman" panose="02020603050405020304" charset="0"/>
                <a:sym typeface="+mn-ea"/>
              </a:rPr>
              <a:t>should be familiar with</a:t>
            </a:r>
            <a:endParaRPr lang="en-US" sz="4000">
              <a:latin typeface="Times New Roman" panose="02020603050405020304" charset="0"/>
              <a:cs typeface="Times New Roman" panose="02020603050405020304" charset="0"/>
            </a:endParaRPr>
          </a:p>
        </p:txBody>
      </p:sp>
      <p:sp>
        <p:nvSpPr>
          <p:cNvPr id="5" name="Content Placeholder 4"/>
          <p:cNvSpPr>
            <a:spLocks noGrp="1"/>
          </p:cNvSpPr>
          <p:nvPr>
            <p:ph idx="1"/>
          </p:nvPr>
        </p:nvSpPr>
        <p:spPr>
          <a:xfrm>
            <a:off x="298450" y="1640840"/>
            <a:ext cx="11595735" cy="5114925"/>
          </a:xfrm>
        </p:spPr>
        <p:txBody>
          <a:bodyPr>
            <a:normAutofit/>
          </a:bodyPr>
          <a:lstStyle/>
          <a:p>
            <a:pPr algn="just">
              <a:buFont typeface="Wingdings" panose="05000000000000000000" charset="0"/>
              <a:buChar char="Ø"/>
            </a:pPr>
            <a:r>
              <a:rPr lang="en-US" sz="3600" dirty="0">
                <a:latin typeface="Times New Roman" panose="02020603050405020304" charset="0"/>
                <a:cs typeface="Times New Roman" panose="02020603050405020304" charset="0"/>
                <a:sym typeface="+mn-ea"/>
              </a:rPr>
              <a:t>Contract law governs the formation and enforcement of contracts. </a:t>
            </a:r>
          </a:p>
          <a:p>
            <a:pPr algn="just">
              <a:buFont typeface="Wingdings" panose="05000000000000000000" charset="0"/>
              <a:buChar char="Ø"/>
            </a:pPr>
            <a:r>
              <a:rPr lang="en-US" sz="3600" dirty="0">
                <a:latin typeface="Times New Roman" panose="02020603050405020304" charset="0"/>
                <a:cs typeface="Times New Roman" panose="02020603050405020304" charset="0"/>
                <a:sym typeface="+mn-ea"/>
              </a:rPr>
              <a:t>Tort law covers civil wrongs that cause harm to individuals or businesses.</a:t>
            </a:r>
          </a:p>
          <a:p>
            <a:pPr algn="just">
              <a:buFont typeface="Wingdings" panose="05000000000000000000" charset="0"/>
              <a:buChar char="Ø"/>
            </a:pPr>
            <a:r>
              <a:rPr lang="en-US" sz="3600">
                <a:latin typeface="Times New Roman" panose="02020603050405020304" charset="0"/>
                <a:cs typeface="Times New Roman" panose="02020603050405020304" charset="0"/>
                <a:sym typeface="+mn-ea"/>
              </a:rPr>
              <a:t>Employment law governs the relationship between employers and employees.</a:t>
            </a:r>
          </a:p>
          <a:p>
            <a:pPr algn="just">
              <a:buFont typeface="Wingdings" panose="05000000000000000000" charset="0"/>
              <a:buChar char="Ø"/>
            </a:pPr>
            <a:r>
              <a:rPr lang="en-US" sz="3600">
                <a:latin typeface="Times New Roman" panose="02020603050405020304" charset="0"/>
                <a:cs typeface="Times New Roman" panose="02020603050405020304" charset="0"/>
                <a:sym typeface="+mn-ea"/>
              </a:rPr>
              <a:t> Intellectual property law protects businesses' intangible assets, such as trademarks, copyrights, and patents. </a:t>
            </a:r>
            <a:endParaRPr lang="en-US" sz="3600">
              <a:latin typeface="Times New Roman" panose="02020603050405020304" charset="0"/>
              <a:cs typeface="Times New Roman" panose="02020603050405020304" charset="0"/>
            </a:endParaRPr>
          </a:p>
          <a:p>
            <a:pPr algn="just">
              <a:buFont typeface="Wingdings" panose="05000000000000000000" charset="0"/>
              <a:buChar char="Ø"/>
            </a:pPr>
            <a:endParaRPr lang="en-US" dirty="0">
              <a:sym typeface="+mn-ea"/>
            </a:endParaRPr>
          </a:p>
          <a:p>
            <a:pPr marL="0" indent="0" algn="just">
              <a:buFont typeface="Wingdings" panose="05000000000000000000" charset="0"/>
              <a:buNone/>
            </a:pPr>
            <a:endParaRPr lang="en-US" dirty="0">
              <a:sym typeface="+mn-ea"/>
            </a:endParaRPr>
          </a:p>
          <a:p>
            <a:pPr algn="just">
              <a:buFont typeface="Wingdings" panose="05000000000000000000" charset="0"/>
              <a:buChar char="Ø"/>
            </a:pPr>
            <a:endParaRPr lang="en-US" dirty="0"/>
          </a:p>
          <a:p>
            <a:pPr>
              <a:buFont typeface="Wingdings" panose="05000000000000000000" charset="0"/>
              <a:buChar char="Ø"/>
            </a:pPr>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2755" y="220980"/>
            <a:ext cx="11276330" cy="757555"/>
          </a:xfrm>
        </p:spPr>
        <p:txBody>
          <a:bodyPr/>
          <a:lstStyle/>
          <a:p>
            <a:pPr algn="ctr"/>
            <a:r>
              <a:rPr lang="en-US" b="1">
                <a:latin typeface="Times New Roman" panose="02020603050405020304" charset="0"/>
                <a:cs typeface="Times New Roman" panose="02020603050405020304" charset="0"/>
                <a:sym typeface="+mn-ea"/>
              </a:rPr>
              <a:t>Other considerations</a:t>
            </a:r>
            <a:endParaRPr lang="en-US">
              <a:latin typeface="Times New Roman" panose="02020603050405020304" charset="0"/>
              <a:cs typeface="Times New Roman" panose="02020603050405020304" charset="0"/>
            </a:endParaRPr>
          </a:p>
        </p:txBody>
      </p:sp>
      <p:sp>
        <p:nvSpPr>
          <p:cNvPr id="3" name="Content Placeholder 2"/>
          <p:cNvSpPr>
            <a:spLocks noGrp="1"/>
          </p:cNvSpPr>
          <p:nvPr>
            <p:ph idx="1"/>
          </p:nvPr>
        </p:nvSpPr>
        <p:spPr>
          <a:xfrm>
            <a:off x="336550" y="977900"/>
            <a:ext cx="11690985" cy="5641975"/>
          </a:xfrm>
        </p:spPr>
        <p:txBody>
          <a:bodyPr>
            <a:noAutofit/>
          </a:bodyPr>
          <a:lstStyle/>
          <a:p>
            <a:pPr algn="just">
              <a:buFont typeface="Wingdings" panose="05000000000000000000" charset="0"/>
              <a:buChar char="Ø"/>
            </a:pPr>
            <a:r>
              <a:rPr lang="en-US" sz="3600">
                <a:latin typeface="Times New Roman" panose="02020603050405020304" charset="0"/>
                <a:cs typeface="Times New Roman" panose="02020603050405020304" charset="0"/>
                <a:sym typeface="+mn-ea"/>
              </a:rPr>
              <a:t>Entrepreneurs must also understand the legal aspects of specific industries, such as healthcare, technology, and finance. </a:t>
            </a:r>
            <a:endParaRPr lang="en-US" sz="3600">
              <a:latin typeface="Times New Roman" panose="02020603050405020304" charset="0"/>
              <a:cs typeface="Times New Roman" panose="02020603050405020304" charset="0"/>
            </a:endParaRPr>
          </a:p>
          <a:p>
            <a:pPr algn="just">
              <a:buFont typeface="Wingdings" panose="05000000000000000000" charset="0"/>
              <a:buChar char="Ø"/>
            </a:pPr>
            <a:r>
              <a:rPr lang="en-US" sz="3600">
                <a:latin typeface="Times New Roman" panose="02020603050405020304" charset="0"/>
                <a:cs typeface="Times New Roman" panose="02020603050405020304" charset="0"/>
                <a:sym typeface="+mn-ea"/>
              </a:rPr>
              <a:t>Each industry has its unique legal issues and regulations that entrepreneurs must navigate to operate their businesses effectively</a:t>
            </a:r>
            <a:endParaRPr lang="en-US" sz="3600">
              <a:latin typeface="Times New Roman" panose="02020603050405020304" charset="0"/>
              <a:cs typeface="Times New Roman" panose="02020603050405020304" charset="0"/>
            </a:endParaRPr>
          </a:p>
          <a:p>
            <a:pPr algn="just">
              <a:buFont typeface="Wingdings" panose="05000000000000000000" charset="0"/>
              <a:buChar char="Ø"/>
            </a:pPr>
            <a:r>
              <a:rPr lang="en-US" sz="3600">
                <a:latin typeface="Times New Roman" panose="02020603050405020304" charset="0"/>
                <a:cs typeface="Times New Roman" panose="02020603050405020304" charset="0"/>
                <a:sym typeface="+mn-ea"/>
              </a:rPr>
              <a:t>Entrepreneurs must stay up-to-date with the latest legal developments and trends to ensure that they are operating their businesses in compliance with the law (Yinet al., 2022).</a:t>
            </a:r>
            <a:endParaRPr lang="en-US" sz="3600">
              <a:latin typeface="Times New Roman" panose="02020603050405020304" charset="0"/>
              <a:cs typeface="Times New Roman" panose="02020603050405020304" charset="0"/>
            </a:endParaRPr>
          </a:p>
          <a:p>
            <a:pPr algn="just">
              <a:buFont typeface="Wingdings" panose="05000000000000000000" charset="0"/>
              <a:buChar char="Ø"/>
            </a:pPr>
            <a:r>
              <a:rPr lang="en-US" sz="3600">
                <a:latin typeface="Times New Roman" panose="02020603050405020304" charset="0"/>
                <a:cs typeface="Times New Roman" panose="02020603050405020304" charset="0"/>
                <a:sym typeface="+mn-ea"/>
              </a:rPr>
              <a:t>Business law is an essential component of entrepreneurship</a:t>
            </a:r>
            <a:endParaRPr lang="en-US" sz="3600">
              <a:latin typeface="Times New Roman" panose="02020603050405020304" charset="0"/>
              <a:cs typeface="Times New Roman" panose="02020603050405020304" charset="0"/>
            </a:endParaRPr>
          </a:p>
          <a:p>
            <a:pPr algn="just"/>
            <a:endParaRPr lang="en-US" sz="3600">
              <a:latin typeface="Times New Roman" panose="02020603050405020304" charset="0"/>
              <a:cs typeface="Times New Roman" panose="0202060305040502030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04495" y="172720"/>
            <a:ext cx="11479530" cy="777240"/>
          </a:xfrm>
        </p:spPr>
        <p:txBody>
          <a:bodyPr/>
          <a:lstStyle/>
          <a:p>
            <a:pPr algn="ctr"/>
            <a:r>
              <a:rPr lang="en-US" b="1" dirty="0">
                <a:latin typeface="Times New Roman" panose="02020603050405020304" charset="0"/>
                <a:cs typeface="Times New Roman" panose="02020603050405020304" charset="0"/>
                <a:sym typeface="+mn-ea"/>
              </a:rPr>
              <a:t>Managing expansion and diversification</a:t>
            </a:r>
            <a:endParaRPr lang="en-US">
              <a:latin typeface="Times New Roman" panose="02020603050405020304" charset="0"/>
              <a:cs typeface="Times New Roman" panose="02020603050405020304" charset="0"/>
            </a:endParaRPr>
          </a:p>
        </p:txBody>
      </p:sp>
      <p:sp>
        <p:nvSpPr>
          <p:cNvPr id="5" name="Content Placeholder 4"/>
          <p:cNvSpPr>
            <a:spLocks noGrp="1"/>
          </p:cNvSpPr>
          <p:nvPr>
            <p:ph idx="1"/>
          </p:nvPr>
        </p:nvSpPr>
        <p:spPr>
          <a:xfrm>
            <a:off x="192405" y="949960"/>
            <a:ext cx="11856085" cy="5661660"/>
          </a:xfrm>
        </p:spPr>
        <p:txBody>
          <a:bodyPr>
            <a:normAutofit fontScale="30000"/>
          </a:bodyPr>
          <a:lstStyle/>
          <a:p>
            <a:pPr algn="just">
              <a:lnSpc>
                <a:spcPct val="150000"/>
              </a:lnSpc>
              <a:buFont typeface="Wingdings" panose="05000000000000000000" charset="0"/>
              <a:buChar char="Ø"/>
            </a:pPr>
            <a:r>
              <a:rPr lang="en-US" sz="7000">
                <a:latin typeface="Times New Roman" panose="02020603050405020304" charset="0"/>
                <a:cs typeface="Times New Roman" panose="02020603050405020304" charset="0"/>
                <a:sym typeface="+mn-ea"/>
              </a:rPr>
              <a:t>Expansion refers to the stage where the business is facing market saturation and thus needs to adopt strategies to grow profit and revenue.</a:t>
            </a:r>
            <a:endParaRPr lang="en-US" sz="7000">
              <a:latin typeface="Times New Roman" panose="02020603050405020304" charset="0"/>
              <a:cs typeface="Times New Roman" panose="02020603050405020304" charset="0"/>
            </a:endParaRPr>
          </a:p>
          <a:p>
            <a:pPr algn="just">
              <a:lnSpc>
                <a:spcPct val="150000"/>
              </a:lnSpc>
              <a:buFont typeface="Wingdings" panose="05000000000000000000" charset="0"/>
              <a:buChar char="Ø"/>
            </a:pPr>
            <a:r>
              <a:rPr lang="en-US" sz="7000">
                <a:latin typeface="Times New Roman" panose="02020603050405020304" charset="0"/>
                <a:cs typeface="Times New Roman" panose="02020603050405020304" charset="0"/>
                <a:sym typeface="+mn-ea"/>
              </a:rPr>
              <a:t>This will enable it to gain more market share in the longrun</a:t>
            </a:r>
            <a:endParaRPr lang="en-US" sz="7000">
              <a:latin typeface="Times New Roman" panose="02020603050405020304" charset="0"/>
              <a:cs typeface="Times New Roman" panose="02020603050405020304" charset="0"/>
            </a:endParaRPr>
          </a:p>
          <a:p>
            <a:pPr algn="just">
              <a:lnSpc>
                <a:spcPct val="150000"/>
              </a:lnSpc>
              <a:buFont typeface="Wingdings" panose="05000000000000000000" charset="0"/>
              <a:buChar char="Ø"/>
            </a:pPr>
            <a:r>
              <a:rPr lang="en-US" sz="7000">
                <a:latin typeface="Times New Roman" panose="02020603050405020304" charset="0"/>
                <a:cs typeface="Times New Roman" panose="02020603050405020304" charset="0"/>
                <a:sym typeface="+mn-ea"/>
              </a:rPr>
              <a:t>A firm needs to conduct market research, financial analysis and ensure they have the human capital before expansion.</a:t>
            </a:r>
          </a:p>
          <a:p>
            <a:pPr marL="0" indent="0" algn="just">
              <a:lnSpc>
                <a:spcPct val="150000"/>
              </a:lnSpc>
              <a:buFont typeface="Wingdings" panose="05000000000000000000" charset="0"/>
              <a:buNone/>
            </a:pPr>
            <a:r>
              <a:rPr lang="en-US" sz="7000" b="1">
                <a:latin typeface="Times New Roman" panose="02020603050405020304" charset="0"/>
                <a:cs typeface="Times New Roman" panose="02020603050405020304" charset="0"/>
                <a:sym typeface="+mn-ea"/>
              </a:rPr>
              <a:t>Types of expansion</a:t>
            </a:r>
          </a:p>
          <a:p>
            <a:pPr algn="just">
              <a:lnSpc>
                <a:spcPct val="150000"/>
              </a:lnSpc>
              <a:buFont typeface="Wingdings" panose="05000000000000000000" charset="0"/>
              <a:buChar char="Ø"/>
            </a:pPr>
            <a:r>
              <a:rPr lang="en-US" sz="7000">
                <a:sym typeface="+mn-ea"/>
              </a:rPr>
              <a:t>Internal-  Business works on its internal competencies and resources to expand the size of its business operations</a:t>
            </a:r>
            <a:endParaRPr lang="en-US" sz="7000"/>
          </a:p>
          <a:p>
            <a:pPr algn="just">
              <a:lnSpc>
                <a:spcPct val="150000"/>
              </a:lnSpc>
              <a:buFont typeface="Wingdings" panose="05000000000000000000" charset="0"/>
              <a:buChar char="Ø"/>
            </a:pPr>
            <a:r>
              <a:rPr lang="en-US" sz="7000">
                <a:sym typeface="+mn-ea"/>
              </a:rPr>
              <a:t>External expansion- the firm alliances and associates with external parties to grow its business e.g. mergers, acquisition and franchising</a:t>
            </a:r>
            <a:endParaRPr lang="en-US" sz="7000"/>
          </a:p>
          <a:p>
            <a:pPr algn="just">
              <a:buFont typeface="Wingdings" panose="05000000000000000000" charset="0"/>
              <a:buChar char="Ø"/>
            </a:pPr>
            <a:endParaRPr lang="en-US">
              <a:latin typeface="Times New Roman" panose="02020603050405020304" charset="0"/>
              <a:cs typeface="Times New Roman" panose="02020603050405020304" charset="0"/>
              <a:sym typeface="+mn-ea"/>
            </a:endParaRPr>
          </a:p>
          <a:p>
            <a:pPr algn="just">
              <a:buFont typeface="Wingdings" panose="05000000000000000000" charset="0"/>
              <a:buChar char="Ø"/>
            </a:pPr>
            <a:endParaRPr lang="en-US">
              <a:latin typeface="Times New Roman" panose="02020603050405020304" charset="0"/>
              <a:cs typeface="Times New Roman" panose="02020603050405020304" charset="0"/>
            </a:endParaRPr>
          </a:p>
          <a:p>
            <a:pPr algn="just">
              <a:buFont typeface="Wingdings" panose="05000000000000000000" charset="0"/>
              <a:buChar char="Ø"/>
            </a:pPr>
            <a:endParaRPr lang="en-US">
              <a:latin typeface="Times New Roman" panose="02020603050405020304" charset="0"/>
              <a:cs typeface="Times New Roman" panose="0202060305040502030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59080" y="172720"/>
            <a:ext cx="11663680" cy="911225"/>
          </a:xfrm>
        </p:spPr>
        <p:txBody>
          <a:bodyPr/>
          <a:lstStyle/>
          <a:p>
            <a:pPr algn="ctr"/>
            <a:r>
              <a:rPr lang="en-US" b="1">
                <a:latin typeface="Times New Roman" panose="02020603050405020304" charset="0"/>
                <a:cs typeface="Times New Roman" panose="02020603050405020304" charset="0"/>
              </a:rPr>
              <a:t>Diversification </a:t>
            </a:r>
          </a:p>
        </p:txBody>
      </p:sp>
      <p:sp>
        <p:nvSpPr>
          <p:cNvPr id="5" name="Content Placeholder 4"/>
          <p:cNvSpPr>
            <a:spLocks noGrp="1"/>
          </p:cNvSpPr>
          <p:nvPr>
            <p:ph idx="1"/>
          </p:nvPr>
        </p:nvSpPr>
        <p:spPr>
          <a:xfrm>
            <a:off x="259080" y="1296035"/>
            <a:ext cx="11663680" cy="5343525"/>
          </a:xfrm>
        </p:spPr>
        <p:txBody>
          <a:bodyPr>
            <a:noAutofit/>
          </a:bodyPr>
          <a:lstStyle/>
          <a:p>
            <a:pPr algn="just">
              <a:buFont typeface="Wingdings" panose="05000000000000000000" charset="0"/>
              <a:buChar char="Ø"/>
            </a:pPr>
            <a:r>
              <a:rPr lang="en-US" sz="4000">
                <a:sym typeface="+mn-ea"/>
              </a:rPr>
              <a:t>It is a corporate strategy to increase growth by changing or expanding products a company manufactures or offers for sale. </a:t>
            </a:r>
            <a:endParaRPr lang="en-US" sz="4000"/>
          </a:p>
          <a:p>
            <a:pPr algn="just">
              <a:buFont typeface="Wingdings" panose="05000000000000000000" charset="0"/>
              <a:buChar char="Ø"/>
            </a:pPr>
            <a:r>
              <a:rPr lang="en-US" sz="4000">
                <a:sym typeface="+mn-ea"/>
              </a:rPr>
              <a:t>Companies might pursue a diversification strategy to get an edge on competitors, a process known as offensive diversification, </a:t>
            </a:r>
            <a:endParaRPr lang="en-US" sz="4000"/>
          </a:p>
          <a:p>
            <a:pPr algn="just">
              <a:buFont typeface="Wingdings" panose="05000000000000000000" charset="0"/>
              <a:buChar char="Ø"/>
            </a:pPr>
            <a:r>
              <a:rPr lang="en-US" sz="4000">
                <a:sym typeface="+mn-ea"/>
              </a:rPr>
              <a:t>Or a business might embark on a defensive diversification after facing significant pressure to change.</a:t>
            </a:r>
            <a:endParaRPr lang="en-US" sz="4000"/>
          </a:p>
          <a:p>
            <a:pPr algn="just">
              <a:buFont typeface="Wingdings" panose="05000000000000000000" charset="0"/>
              <a:buChar char="Ø"/>
            </a:pPr>
            <a:endParaRPr lang="en-US" sz="400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00660"/>
            <a:ext cx="10515600" cy="815340"/>
          </a:xfrm>
        </p:spPr>
        <p:txBody>
          <a:bodyPr/>
          <a:lstStyle/>
          <a:p>
            <a:pPr algn="ctr"/>
            <a:r>
              <a:rPr lang="en-US" sz="4000" b="1">
                <a:latin typeface="Times New Roman" panose="02020603050405020304" charset="0"/>
                <a:cs typeface="Times New Roman" panose="02020603050405020304" charset="0"/>
              </a:rPr>
              <a:t>Forms of diversification</a:t>
            </a:r>
          </a:p>
        </p:txBody>
      </p:sp>
      <p:sp>
        <p:nvSpPr>
          <p:cNvPr id="3" name="Content Placeholder 2"/>
          <p:cNvSpPr>
            <a:spLocks noGrp="1"/>
          </p:cNvSpPr>
          <p:nvPr>
            <p:ph idx="1"/>
          </p:nvPr>
        </p:nvSpPr>
        <p:spPr>
          <a:xfrm>
            <a:off x="231140" y="1074420"/>
            <a:ext cx="11711305" cy="5594985"/>
          </a:xfrm>
        </p:spPr>
        <p:txBody>
          <a:bodyPr>
            <a:normAutofit/>
          </a:bodyPr>
          <a:lstStyle/>
          <a:p>
            <a:pPr algn="just">
              <a:lnSpc>
                <a:spcPct val="100000"/>
              </a:lnSpc>
              <a:buFont typeface="Wingdings" panose="05000000000000000000" charset="0"/>
              <a:buChar char="Ø"/>
            </a:pPr>
            <a:r>
              <a:rPr lang="en-US"/>
              <a:t>Horizontal diversification- Add new products/services which are entirely new but will bear some relations to the original product, offering an expanded set of options to the customer.</a:t>
            </a:r>
          </a:p>
          <a:p>
            <a:pPr algn="just">
              <a:lnSpc>
                <a:spcPct val="100000"/>
              </a:lnSpc>
              <a:buFont typeface="Wingdings" panose="05000000000000000000" charset="0"/>
              <a:buChar char="Ø"/>
            </a:pPr>
            <a:r>
              <a:rPr lang="en-US"/>
              <a:t>Vertical diversification/vertical inegration- Expands to include different portions of the manufacturing process to under one corporate structure, usually by moving up or down the supply chain e.g. a car manufacturer expanding into the aluminum industry to provide raw materials.</a:t>
            </a:r>
          </a:p>
          <a:p>
            <a:pPr algn="just">
              <a:lnSpc>
                <a:spcPct val="100000"/>
              </a:lnSpc>
              <a:buFont typeface="Wingdings" panose="05000000000000000000" charset="0"/>
              <a:buChar char="Ø"/>
            </a:pPr>
            <a:r>
              <a:rPr lang="en-US"/>
              <a:t>Concentric diversification- Develop a new, improved product related to its existing product.</a:t>
            </a:r>
          </a:p>
          <a:p>
            <a:pPr algn="just">
              <a:lnSpc>
                <a:spcPct val="100000"/>
              </a:lnSpc>
              <a:buFont typeface="Wingdings" panose="05000000000000000000" charset="0"/>
              <a:buChar char="Ø"/>
            </a:pPr>
            <a:r>
              <a:rPr lang="en-US"/>
              <a:t>Conglomerate diversification- Acquiring a different company in an entirely unrelated field or new industry.</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36550" y="85725"/>
            <a:ext cx="11017250" cy="940435"/>
          </a:xfrm>
        </p:spPr>
        <p:txBody>
          <a:bodyPr/>
          <a:lstStyle/>
          <a:p>
            <a:pPr algn="ctr"/>
            <a:r>
              <a:rPr lang="en-US" b="1">
                <a:latin typeface="Times New Roman" panose="02020603050405020304" charset="0"/>
                <a:cs typeface="Times New Roman" panose="02020603050405020304" charset="0"/>
                <a:sym typeface="+mn-ea"/>
              </a:rPr>
              <a:t>Business growth strategies</a:t>
            </a:r>
            <a:endParaRPr lang="en-US" b="1"/>
          </a:p>
        </p:txBody>
      </p:sp>
      <p:sp>
        <p:nvSpPr>
          <p:cNvPr id="5" name="Content Placeholder 4"/>
          <p:cNvSpPr>
            <a:spLocks noGrp="1"/>
          </p:cNvSpPr>
          <p:nvPr>
            <p:ph idx="1"/>
          </p:nvPr>
        </p:nvSpPr>
        <p:spPr>
          <a:xfrm>
            <a:off x="114935" y="1026795"/>
            <a:ext cx="11931015" cy="5766435"/>
          </a:xfrm>
        </p:spPr>
        <p:txBody>
          <a:bodyPr>
            <a:normAutofit fontScale="90000"/>
          </a:bodyPr>
          <a:lstStyle/>
          <a:p>
            <a:pPr algn="just">
              <a:lnSpc>
                <a:spcPct val="150000"/>
              </a:lnSpc>
              <a:buFont typeface="Wingdings" panose="05000000000000000000" charset="0"/>
              <a:buChar char="Ø"/>
            </a:pPr>
            <a:r>
              <a:rPr lang="en-US">
                <a:latin typeface="Times New Roman" panose="02020603050405020304" charset="0"/>
                <a:cs typeface="Times New Roman" panose="02020603050405020304" charset="0"/>
              </a:rPr>
              <a:t>Business growth is used to describe a development process of an enterprise from small to big and from weak to strong.</a:t>
            </a:r>
          </a:p>
          <a:p>
            <a:pPr algn="just">
              <a:lnSpc>
                <a:spcPct val="150000"/>
              </a:lnSpc>
              <a:buFont typeface="Wingdings" panose="05000000000000000000" charset="0"/>
              <a:buChar char="Ø"/>
            </a:pPr>
            <a:r>
              <a:rPr lang="en-US">
                <a:sym typeface="+mn-ea"/>
              </a:rPr>
              <a:t>A business growth strategy is a plan of action that enables a business to achieve its goals—usually increasing revenue, profits, and market share</a:t>
            </a:r>
            <a:endParaRPr lang="en-US">
              <a:latin typeface="Times New Roman" panose="02020603050405020304" charset="0"/>
              <a:cs typeface="Times New Roman" panose="02020603050405020304" charset="0"/>
            </a:endParaRPr>
          </a:p>
          <a:p>
            <a:pPr algn="just">
              <a:lnSpc>
                <a:spcPct val="150000"/>
              </a:lnSpc>
              <a:buFont typeface="Wingdings" panose="05000000000000000000" charset="0"/>
              <a:buChar char="Ø"/>
            </a:pPr>
            <a:r>
              <a:rPr lang="en-US" b="1">
                <a:latin typeface="Times New Roman" panose="02020603050405020304" charset="0"/>
                <a:cs typeface="Times New Roman" panose="02020603050405020304" charset="0"/>
              </a:rPr>
              <a:t>There are both internal and external ways of growing a small business firm</a:t>
            </a:r>
            <a:r>
              <a:rPr lang="en-US">
                <a:latin typeface="Times New Roman" panose="02020603050405020304" charset="0"/>
                <a:cs typeface="Times New Roman" panose="02020603050405020304" charset="0"/>
              </a:rPr>
              <a:t>. </a:t>
            </a:r>
          </a:p>
          <a:p>
            <a:pPr algn="just">
              <a:lnSpc>
                <a:spcPct val="150000"/>
              </a:lnSpc>
              <a:buFont typeface="Wingdings" panose="05000000000000000000" charset="0"/>
              <a:buChar char="Ø"/>
            </a:pPr>
            <a:r>
              <a:rPr lang="en-US">
                <a:latin typeface="Times New Roman" panose="02020603050405020304" charset="0"/>
                <a:cs typeface="Times New Roman" panose="02020603050405020304" charset="0"/>
              </a:rPr>
              <a:t>The first means of growth assumes an entrepreneur’s knowledge of the products they are currently producing and selling (existing product); and or the group of customers they are currently selling that product to (existing market).</a:t>
            </a:r>
          </a:p>
          <a:p>
            <a:pPr algn="just">
              <a:lnSpc>
                <a:spcPct val="150000"/>
              </a:lnSpc>
              <a:buFont typeface="Wingdings" panose="05000000000000000000" charset="0"/>
              <a:buChar char="Ø"/>
            </a:pPr>
            <a:r>
              <a:rPr lang="en-US">
                <a:latin typeface="Times New Roman" panose="02020603050405020304" charset="0"/>
                <a:cs typeface="Times New Roman" panose="02020603050405020304" charset="0"/>
              </a:rPr>
              <a:t>Strategies to grow based on knowledge of the product and the market.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163830" y="0"/>
            <a:ext cx="11854815" cy="6707505"/>
          </a:xfrm>
        </p:spPr>
        <p:txBody>
          <a:bodyPr>
            <a:normAutofit lnSpcReduction="10000"/>
          </a:bodyPr>
          <a:lstStyle/>
          <a:p>
            <a:pPr marL="0" indent="0" algn="just">
              <a:buNone/>
            </a:pPr>
            <a:r>
              <a:rPr lang="en-US" sz="2800" b="1">
                <a:latin typeface="Times New Roman" panose="02020603050405020304" charset="0"/>
                <a:cs typeface="Times New Roman" panose="02020603050405020304" charset="0"/>
                <a:sym typeface="+mn-ea"/>
              </a:rPr>
              <a:t>H.I. Ansoff’s model</a:t>
            </a:r>
            <a:endParaRPr lang="en-US" sz="2800" b="1">
              <a:latin typeface="Times New Roman" panose="02020603050405020304" charset="0"/>
              <a:cs typeface="Times New Roman" panose="02020603050405020304" charset="0"/>
            </a:endParaRPr>
          </a:p>
          <a:p>
            <a:pPr algn="just">
              <a:buFont typeface="Wingdings" panose="05000000000000000000" charset="0"/>
              <a:buChar char="Ø"/>
            </a:pPr>
            <a:r>
              <a:rPr lang="en-US" sz="4000">
                <a:latin typeface="Times New Roman" panose="02020603050405020304" charset="0"/>
                <a:cs typeface="Times New Roman" panose="02020603050405020304" charset="0"/>
              </a:rPr>
              <a:t>Market Penetration Strategies: This focuses on a firm’s existing product in its existing market. </a:t>
            </a:r>
          </a:p>
          <a:p>
            <a:pPr algn="just">
              <a:buFont typeface="Wingdings" panose="05000000000000000000" charset="0"/>
              <a:buChar char="Ø"/>
            </a:pPr>
            <a:r>
              <a:rPr lang="en-US" sz="4000">
                <a:latin typeface="Times New Roman" panose="02020603050405020304" charset="0"/>
                <a:cs typeface="Times New Roman" panose="02020603050405020304" charset="0"/>
              </a:rPr>
              <a:t>Market development strategies: The entrepreneur focuses on selling the firm’s existing products to new groups of customers. </a:t>
            </a:r>
          </a:p>
          <a:p>
            <a:pPr algn="just">
              <a:buFont typeface="Wingdings" panose="05000000000000000000" charset="0"/>
              <a:buChar char="Ø"/>
            </a:pPr>
            <a:r>
              <a:rPr lang="en-US" sz="4000">
                <a:latin typeface="Times New Roman" panose="02020603050405020304" charset="0"/>
                <a:cs typeface="Times New Roman" panose="02020603050405020304" charset="0"/>
              </a:rPr>
              <a:t>Product development Strategies: Involved developing and selling new products to people who are already purchasing the firm’s products.</a:t>
            </a:r>
          </a:p>
          <a:p>
            <a:pPr algn="just">
              <a:buFont typeface="Wingdings" panose="05000000000000000000" charset="0"/>
              <a:buChar char="Ø"/>
            </a:pPr>
            <a:r>
              <a:rPr lang="en-US" sz="4000">
                <a:latin typeface="Times New Roman" panose="02020603050405020304" charset="0"/>
                <a:cs typeface="Times New Roman" panose="02020603050405020304" charset="0"/>
              </a:rPr>
              <a:t>Diversification strategies: A strategy to grow by selling a new product to a new market.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212090" y="340360"/>
            <a:ext cx="11623040" cy="6367145"/>
          </a:xfrm>
        </p:spPr>
        <p:txBody>
          <a:bodyPr>
            <a:normAutofit fontScale="90000" lnSpcReduction="20000"/>
          </a:bodyPr>
          <a:lstStyle/>
          <a:p>
            <a:pPr marL="0" indent="0" algn="just">
              <a:lnSpc>
                <a:spcPct val="150000"/>
              </a:lnSpc>
              <a:buNone/>
            </a:pPr>
            <a:r>
              <a:rPr lang="en-US" b="1">
                <a:latin typeface="Times New Roman" panose="02020603050405020304" charset="0"/>
                <a:cs typeface="Times New Roman" panose="02020603050405020304" charset="0"/>
              </a:rPr>
              <a:t>The other means of growth for an entrepreneurial business is using external parties to grow a business. These include:</a:t>
            </a:r>
            <a:endParaRPr lang="en-US">
              <a:latin typeface="Times New Roman" panose="02020603050405020304" charset="0"/>
              <a:cs typeface="Times New Roman" panose="02020603050405020304" charset="0"/>
            </a:endParaRPr>
          </a:p>
          <a:p>
            <a:pPr algn="just">
              <a:lnSpc>
                <a:spcPct val="150000"/>
              </a:lnSpc>
              <a:buFont typeface="Wingdings" panose="05000000000000000000" charset="0"/>
              <a:buChar char="Ø"/>
            </a:pPr>
            <a:r>
              <a:rPr lang="en-US">
                <a:latin typeface="Times New Roman" panose="02020603050405020304" charset="0"/>
                <a:cs typeface="Times New Roman" panose="02020603050405020304" charset="0"/>
              </a:rPr>
              <a:t>Mergers- this is where two businesses join forces in order to increase the strength of their assets, have higher market and customer base and ultimately make higher profits.</a:t>
            </a:r>
          </a:p>
          <a:p>
            <a:pPr algn="just">
              <a:lnSpc>
                <a:spcPct val="150000"/>
              </a:lnSpc>
              <a:buFont typeface="Wingdings" panose="05000000000000000000" charset="0"/>
              <a:buChar char="Ø"/>
            </a:pPr>
            <a:r>
              <a:rPr lang="en-US">
                <a:latin typeface="Times New Roman" panose="02020603050405020304" charset="0"/>
                <a:cs typeface="Times New Roman" panose="02020603050405020304" charset="0"/>
              </a:rPr>
              <a:t>Acquisitions/ takeovers- when one company purchases most or all of another company’s shares to gain control of that company.</a:t>
            </a:r>
          </a:p>
          <a:p>
            <a:pPr algn="just">
              <a:lnSpc>
                <a:spcPct val="150000"/>
              </a:lnSpc>
              <a:buFont typeface="Wingdings" panose="05000000000000000000" charset="0"/>
              <a:buChar char="Ø"/>
            </a:pPr>
            <a:r>
              <a:rPr lang="en-US">
                <a:latin typeface="Times New Roman" panose="02020603050405020304" charset="0"/>
                <a:cs typeface="Times New Roman" panose="02020603050405020304" charset="0"/>
              </a:rPr>
              <a:t>Joint ventures/ partnership-is a win/win collaboration between two or more companies sharing resources to solve common problems and achieve goals.</a:t>
            </a:r>
          </a:p>
          <a:p>
            <a:pPr algn="just">
              <a:lnSpc>
                <a:spcPct val="150000"/>
              </a:lnSpc>
              <a:buFont typeface="Wingdings" panose="05000000000000000000" charset="0"/>
              <a:buChar char="Ø"/>
            </a:pPr>
            <a:r>
              <a:rPr lang="en-US">
                <a:latin typeface="Times New Roman" panose="02020603050405020304" charset="0"/>
                <a:cs typeface="Times New Roman" panose="02020603050405020304" charset="0"/>
              </a:rPr>
              <a:t>Franchising- is a system used by a company (franchisor) that grants others (franchisee) the right and license to market a product/service under the franchisor’s trade name, trade mark, know-how and method of doing business.</a:t>
            </a:r>
          </a:p>
          <a:p>
            <a:pPr algn="just">
              <a:buFont typeface="Wingdings" panose="05000000000000000000" charset="0"/>
              <a:buChar char="Ø"/>
            </a:pPr>
            <a:endParaRPr lang="en-US">
              <a:latin typeface="Times New Roman" panose="02020603050405020304" charset="0"/>
              <a:cs typeface="Times New Roman" panose="0202060305040502030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31140" y="153670"/>
            <a:ext cx="11122660" cy="795020"/>
          </a:xfrm>
        </p:spPr>
        <p:txBody>
          <a:bodyPr>
            <a:normAutofit/>
          </a:bodyPr>
          <a:lstStyle/>
          <a:p>
            <a:r>
              <a:rPr lang="en-US" b="1">
                <a:latin typeface="Times New Roman" panose="02020603050405020304" charset="0"/>
                <a:cs typeface="Times New Roman" panose="02020603050405020304" charset="0"/>
                <a:sym typeface="+mn-ea"/>
              </a:rPr>
              <a:t>Family business and succession management</a:t>
            </a:r>
            <a:endParaRPr lang="en-US" b="1"/>
          </a:p>
        </p:txBody>
      </p:sp>
      <p:sp>
        <p:nvSpPr>
          <p:cNvPr id="5" name="Content Placeholder 4"/>
          <p:cNvSpPr>
            <a:spLocks noGrp="1"/>
          </p:cNvSpPr>
          <p:nvPr>
            <p:ph idx="1"/>
          </p:nvPr>
        </p:nvSpPr>
        <p:spPr>
          <a:xfrm>
            <a:off x="231775" y="1068705"/>
            <a:ext cx="11591290" cy="5108575"/>
          </a:xfrm>
        </p:spPr>
        <p:txBody>
          <a:bodyPr/>
          <a:lstStyle/>
          <a:p>
            <a:pPr algn="just">
              <a:lnSpc>
                <a:spcPct val="150000"/>
              </a:lnSpc>
              <a:buFont typeface="Wingdings" panose="05000000000000000000" charset="0"/>
              <a:buChar char="Ø"/>
            </a:pPr>
            <a:r>
              <a:rPr lang="en-US" sz="3200">
                <a:latin typeface="Times New Roman" panose="02020603050405020304" charset="0"/>
                <a:cs typeface="Times New Roman" panose="02020603050405020304" charset="0"/>
              </a:rPr>
              <a:t>A family business is a business owned, managed and controlled by family members for example husband, wife and other relatives. </a:t>
            </a:r>
          </a:p>
          <a:p>
            <a:pPr algn="just">
              <a:lnSpc>
                <a:spcPct val="150000"/>
              </a:lnSpc>
              <a:buFont typeface="Wingdings" panose="05000000000000000000" charset="0"/>
              <a:buChar char="Ø"/>
            </a:pPr>
            <a:r>
              <a:rPr lang="en-US" sz="3200">
                <a:latin typeface="Times New Roman" panose="02020603050405020304" charset="0"/>
                <a:cs typeface="Times New Roman" panose="02020603050405020304" charset="0"/>
              </a:rPr>
              <a:t>Great family businesses in Uganda include; Mukwano group of companies, Madhvani companies, Ruperelia group of companies, Nina interiors, Wavamuno group of companies, Uga chick by Aga Sekala, Kitaka enterprises.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a:latin typeface="+mn-lt"/>
                <a:sym typeface="+mn-ea"/>
              </a:rPr>
              <a:t>Global Family businesses</a:t>
            </a:r>
            <a:endParaRPr lang="en-US"/>
          </a:p>
        </p:txBody>
      </p:sp>
      <p:sp>
        <p:nvSpPr>
          <p:cNvPr id="5" name="Content Placeholder 4"/>
          <p:cNvSpPr>
            <a:spLocks noGrp="1"/>
          </p:cNvSpPr>
          <p:nvPr>
            <p:ph idx="1"/>
          </p:nvPr>
        </p:nvSpPr>
        <p:spPr/>
        <p:txBody>
          <a:bodyPr/>
          <a:lstStyle/>
          <a:p>
            <a:endParaRPr lang="en-US"/>
          </a:p>
        </p:txBody>
      </p:sp>
      <p:graphicFrame>
        <p:nvGraphicFramePr>
          <p:cNvPr id="7" name="Table 6"/>
          <p:cNvGraphicFramePr/>
          <p:nvPr/>
        </p:nvGraphicFramePr>
        <p:xfrm>
          <a:off x="1003852" y="1691004"/>
          <a:ext cx="10158095" cy="4594225"/>
        </p:xfrm>
        <a:graphic>
          <a:graphicData uri="http://schemas.openxmlformats.org/drawingml/2006/table">
            <a:tbl>
              <a:tblPr firstRow="1" bandRow="1">
                <a:tableStyleId>{5C22544A-7EE6-4342-B048-85BDC9FD1C3A}</a:tableStyleId>
              </a:tblPr>
              <a:tblGrid>
                <a:gridCol w="3730286">
                  <a:extLst>
                    <a:ext uri="{9D8B030D-6E8A-4147-A177-3AD203B41FA5}">
                      <a16:colId xmlns:a16="http://schemas.microsoft.com/office/drawing/2014/main" val="20000"/>
                    </a:ext>
                  </a:extLst>
                </a:gridCol>
                <a:gridCol w="1951586">
                  <a:extLst>
                    <a:ext uri="{9D8B030D-6E8A-4147-A177-3AD203B41FA5}">
                      <a16:colId xmlns:a16="http://schemas.microsoft.com/office/drawing/2014/main" val="20001"/>
                    </a:ext>
                  </a:extLst>
                </a:gridCol>
                <a:gridCol w="2218868">
                  <a:extLst>
                    <a:ext uri="{9D8B030D-6E8A-4147-A177-3AD203B41FA5}">
                      <a16:colId xmlns:a16="http://schemas.microsoft.com/office/drawing/2014/main" val="20002"/>
                    </a:ext>
                  </a:extLst>
                </a:gridCol>
                <a:gridCol w="2257051">
                  <a:extLst>
                    <a:ext uri="{9D8B030D-6E8A-4147-A177-3AD203B41FA5}">
                      <a16:colId xmlns:a16="http://schemas.microsoft.com/office/drawing/2014/main" val="20003"/>
                    </a:ext>
                  </a:extLst>
                </a:gridCol>
              </a:tblGrid>
              <a:tr h="432981">
                <a:tc>
                  <a:txBody>
                    <a:bodyPr/>
                    <a:lstStyle/>
                    <a:p>
                      <a:pPr>
                        <a:buNone/>
                      </a:pPr>
                      <a:r>
                        <a:rPr lang="en-US" sz="1800">
                          <a:sym typeface="+mn-ea"/>
                        </a:rPr>
                        <a:t>Company</a:t>
                      </a:r>
                    </a:p>
                  </a:txBody>
                  <a:tcPr/>
                </a:tc>
                <a:tc>
                  <a:txBody>
                    <a:bodyPr/>
                    <a:lstStyle/>
                    <a:p>
                      <a:pPr>
                        <a:buNone/>
                      </a:pPr>
                      <a:r>
                        <a:rPr lang="en-US" sz="1800">
                          <a:sym typeface="+mn-ea"/>
                        </a:rPr>
                        <a:t>Country</a:t>
                      </a:r>
                    </a:p>
                  </a:txBody>
                  <a:tcPr/>
                </a:tc>
                <a:tc>
                  <a:txBody>
                    <a:bodyPr/>
                    <a:lstStyle/>
                    <a:p>
                      <a:pPr>
                        <a:buNone/>
                      </a:pPr>
                      <a:r>
                        <a:rPr lang="en-US" sz="1800">
                          <a:sym typeface="+mn-ea"/>
                        </a:rPr>
                        <a:t>Industry</a:t>
                      </a:r>
                    </a:p>
                  </a:txBody>
                  <a:tcPr/>
                </a:tc>
                <a:tc>
                  <a:txBody>
                    <a:bodyPr/>
                    <a:lstStyle/>
                    <a:p>
                      <a:pPr>
                        <a:buNone/>
                      </a:pPr>
                      <a:r>
                        <a:rPr lang="en-US" sz="1800">
                          <a:sym typeface="+mn-ea"/>
                        </a:rPr>
                        <a:t>Family Name</a:t>
                      </a:r>
                    </a:p>
                  </a:txBody>
                  <a:tcPr/>
                </a:tc>
                <a:extLst>
                  <a:ext uri="{0D108BD9-81ED-4DB2-BD59-A6C34878D82A}">
                    <a16:rowId xmlns:a16="http://schemas.microsoft.com/office/drawing/2014/main" val="10000"/>
                  </a:ext>
                </a:extLst>
              </a:tr>
              <a:tr h="432981">
                <a:tc>
                  <a:txBody>
                    <a:bodyPr/>
                    <a:lstStyle/>
                    <a:p>
                      <a:pPr>
                        <a:buNone/>
                      </a:pPr>
                      <a:r>
                        <a:rPr lang="en-US" sz="1800">
                          <a:sym typeface="+mn-ea"/>
                        </a:rPr>
                        <a:t>Walmart</a:t>
                      </a:r>
                    </a:p>
                  </a:txBody>
                  <a:tcPr/>
                </a:tc>
                <a:tc>
                  <a:txBody>
                    <a:bodyPr/>
                    <a:lstStyle/>
                    <a:p>
                      <a:pPr>
                        <a:buNone/>
                      </a:pPr>
                      <a:r>
                        <a:rPr lang="en-US" sz="1800">
                          <a:sym typeface="+mn-ea"/>
                        </a:rPr>
                        <a:t>USA</a:t>
                      </a:r>
                    </a:p>
                  </a:txBody>
                  <a:tcPr/>
                </a:tc>
                <a:tc>
                  <a:txBody>
                    <a:bodyPr/>
                    <a:lstStyle/>
                    <a:p>
                      <a:pPr>
                        <a:buNone/>
                      </a:pPr>
                      <a:r>
                        <a:rPr lang="en-US" sz="1800">
                          <a:sym typeface="+mn-ea"/>
                        </a:rPr>
                        <a:t>Retail</a:t>
                      </a:r>
                    </a:p>
                  </a:txBody>
                  <a:tcPr/>
                </a:tc>
                <a:tc>
                  <a:txBody>
                    <a:bodyPr/>
                    <a:lstStyle/>
                    <a:p>
                      <a:pPr>
                        <a:buNone/>
                      </a:pPr>
                      <a:r>
                        <a:rPr lang="en-US" sz="1800">
                          <a:sym typeface="+mn-ea"/>
                        </a:rPr>
                        <a:t>Walton</a:t>
                      </a:r>
                    </a:p>
                  </a:txBody>
                  <a:tcPr/>
                </a:tc>
                <a:extLst>
                  <a:ext uri="{0D108BD9-81ED-4DB2-BD59-A6C34878D82A}">
                    <a16:rowId xmlns:a16="http://schemas.microsoft.com/office/drawing/2014/main" val="10001"/>
                  </a:ext>
                </a:extLst>
              </a:tr>
              <a:tr h="432981">
                <a:tc>
                  <a:txBody>
                    <a:bodyPr/>
                    <a:lstStyle/>
                    <a:p>
                      <a:pPr>
                        <a:buNone/>
                      </a:pPr>
                      <a:r>
                        <a:rPr lang="en-US" sz="1800">
                          <a:sym typeface="+mn-ea"/>
                        </a:rPr>
                        <a:t>Berkshire Hathaway</a:t>
                      </a:r>
                    </a:p>
                  </a:txBody>
                  <a:tcPr/>
                </a:tc>
                <a:tc>
                  <a:txBody>
                    <a:bodyPr/>
                    <a:lstStyle/>
                    <a:p>
                      <a:pPr>
                        <a:buNone/>
                      </a:pPr>
                      <a:r>
                        <a:rPr lang="en-US" sz="1800">
                          <a:sym typeface="+mn-ea"/>
                        </a:rPr>
                        <a:t>USA</a:t>
                      </a:r>
                    </a:p>
                  </a:txBody>
                  <a:tcPr/>
                </a:tc>
                <a:tc>
                  <a:txBody>
                    <a:bodyPr/>
                    <a:lstStyle/>
                    <a:p>
                      <a:pPr>
                        <a:buNone/>
                      </a:pPr>
                      <a:r>
                        <a:rPr lang="en-US" sz="1800">
                          <a:sym typeface="+mn-ea"/>
                        </a:rPr>
                        <a:t>Conglomerate</a:t>
                      </a:r>
                    </a:p>
                  </a:txBody>
                  <a:tcPr/>
                </a:tc>
                <a:tc>
                  <a:txBody>
                    <a:bodyPr/>
                    <a:lstStyle/>
                    <a:p>
                      <a:pPr>
                        <a:buNone/>
                      </a:pPr>
                      <a:r>
                        <a:rPr lang="en-US" sz="1800">
                          <a:sym typeface="+mn-ea"/>
                        </a:rPr>
                        <a:t>Buffet</a:t>
                      </a:r>
                    </a:p>
                  </a:txBody>
                  <a:tcPr/>
                </a:tc>
                <a:extLst>
                  <a:ext uri="{0D108BD9-81ED-4DB2-BD59-A6C34878D82A}">
                    <a16:rowId xmlns:a16="http://schemas.microsoft.com/office/drawing/2014/main" val="10002"/>
                  </a:ext>
                </a:extLst>
              </a:tr>
              <a:tr h="708514">
                <a:tc>
                  <a:txBody>
                    <a:bodyPr/>
                    <a:lstStyle/>
                    <a:p>
                      <a:pPr>
                        <a:buNone/>
                      </a:pPr>
                      <a:r>
                        <a:rPr lang="en-US" sz="1800">
                          <a:sym typeface="+mn-ea"/>
                        </a:rPr>
                        <a:t>BMW Group</a:t>
                      </a:r>
                    </a:p>
                  </a:txBody>
                  <a:tcPr/>
                </a:tc>
                <a:tc>
                  <a:txBody>
                    <a:bodyPr/>
                    <a:lstStyle/>
                    <a:p>
                      <a:pPr>
                        <a:buNone/>
                      </a:pPr>
                      <a:r>
                        <a:rPr lang="en-US" sz="1800">
                          <a:sym typeface="+mn-ea"/>
                        </a:rPr>
                        <a:t>Germany</a:t>
                      </a:r>
                    </a:p>
                  </a:txBody>
                  <a:tcPr/>
                </a:tc>
                <a:tc>
                  <a:txBody>
                    <a:bodyPr/>
                    <a:lstStyle/>
                    <a:p>
                      <a:pPr>
                        <a:buNone/>
                      </a:pPr>
                      <a:r>
                        <a:rPr lang="en-US" sz="1800" dirty="0">
                          <a:sym typeface="+mn-ea"/>
                        </a:rPr>
                        <a:t>Automotive</a:t>
                      </a:r>
                    </a:p>
                  </a:txBody>
                  <a:tcPr/>
                </a:tc>
                <a:tc>
                  <a:txBody>
                    <a:bodyPr/>
                    <a:lstStyle/>
                    <a:p>
                      <a:pPr>
                        <a:buNone/>
                      </a:pPr>
                      <a:r>
                        <a:rPr lang="en-US" sz="1800">
                          <a:sym typeface="+mn-ea"/>
                        </a:rPr>
                        <a:t>Quandt</a:t>
                      </a:r>
                      <a:endParaRPr lang="en-US" sz="1800"/>
                    </a:p>
                    <a:p>
                      <a:pPr>
                        <a:buNone/>
                      </a:pPr>
                      <a:endParaRPr lang="en-US" sz="1800"/>
                    </a:p>
                  </a:txBody>
                  <a:tcPr/>
                </a:tc>
                <a:extLst>
                  <a:ext uri="{0D108BD9-81ED-4DB2-BD59-A6C34878D82A}">
                    <a16:rowId xmlns:a16="http://schemas.microsoft.com/office/drawing/2014/main" val="10003"/>
                  </a:ext>
                </a:extLst>
              </a:tr>
              <a:tr h="1012163">
                <a:tc>
                  <a:txBody>
                    <a:bodyPr/>
                    <a:lstStyle/>
                    <a:p>
                      <a:pPr>
                        <a:buNone/>
                      </a:pPr>
                      <a:r>
                        <a:rPr lang="en-US" sz="1800">
                          <a:sym typeface="+mn-ea"/>
                        </a:rPr>
                        <a:t>Ford</a:t>
                      </a:r>
                      <a:endParaRPr lang="en-US" sz="1800"/>
                    </a:p>
                    <a:p>
                      <a:pPr>
                        <a:buNone/>
                      </a:pPr>
                      <a:endParaRPr lang="en-US" sz="1800"/>
                    </a:p>
                  </a:txBody>
                  <a:tcPr/>
                </a:tc>
                <a:tc>
                  <a:txBody>
                    <a:bodyPr/>
                    <a:lstStyle/>
                    <a:p>
                      <a:pPr>
                        <a:buNone/>
                      </a:pPr>
                      <a:r>
                        <a:rPr lang="en-US" sz="1800">
                          <a:sym typeface="+mn-ea"/>
                        </a:rPr>
                        <a:t>USA</a:t>
                      </a:r>
                      <a:endParaRPr lang="en-US" sz="1800"/>
                    </a:p>
                    <a:p>
                      <a:pPr>
                        <a:buNone/>
                      </a:pPr>
                      <a:endParaRPr lang="en-US" sz="1800"/>
                    </a:p>
                  </a:txBody>
                  <a:tcPr/>
                </a:tc>
                <a:tc>
                  <a:txBody>
                    <a:bodyPr/>
                    <a:lstStyle/>
                    <a:p>
                      <a:pPr>
                        <a:buNone/>
                      </a:pPr>
                      <a:r>
                        <a:rPr lang="en-US" sz="1800">
                          <a:sym typeface="+mn-ea"/>
                        </a:rPr>
                        <a:t>Automotive</a:t>
                      </a:r>
                      <a:endParaRPr lang="en-US" sz="1800"/>
                    </a:p>
                    <a:p>
                      <a:pPr>
                        <a:buNone/>
                      </a:pPr>
                      <a:endParaRPr lang="en-US" sz="1800"/>
                    </a:p>
                  </a:txBody>
                  <a:tcPr/>
                </a:tc>
                <a:tc>
                  <a:txBody>
                    <a:bodyPr/>
                    <a:lstStyle/>
                    <a:p>
                      <a:pPr>
                        <a:buNone/>
                      </a:pPr>
                      <a:endParaRPr lang="en-US"/>
                    </a:p>
                    <a:p>
                      <a:pPr>
                        <a:buNone/>
                      </a:pPr>
                      <a:r>
                        <a:rPr lang="en-US" sz="1800">
                          <a:sym typeface="+mn-ea"/>
                        </a:rPr>
                        <a:t>Ford</a:t>
                      </a:r>
                      <a:endParaRPr lang="en-US" sz="1800"/>
                    </a:p>
                    <a:p>
                      <a:pPr>
                        <a:buNone/>
                      </a:pPr>
                      <a:endParaRPr lang="en-US" sz="1800"/>
                    </a:p>
                  </a:txBody>
                  <a:tcPr/>
                </a:tc>
                <a:extLst>
                  <a:ext uri="{0D108BD9-81ED-4DB2-BD59-A6C34878D82A}">
                    <a16:rowId xmlns:a16="http://schemas.microsoft.com/office/drawing/2014/main" val="10004"/>
                  </a:ext>
                </a:extLst>
              </a:tr>
              <a:tr h="708514">
                <a:tc>
                  <a:txBody>
                    <a:bodyPr/>
                    <a:lstStyle/>
                    <a:p>
                      <a:pPr>
                        <a:buNone/>
                      </a:pPr>
                      <a:r>
                        <a:rPr lang="en-US" sz="1800">
                          <a:sym typeface="+mn-ea"/>
                        </a:rPr>
                        <a:t>Toyota Group</a:t>
                      </a:r>
                    </a:p>
                  </a:txBody>
                  <a:tcPr/>
                </a:tc>
                <a:tc>
                  <a:txBody>
                    <a:bodyPr/>
                    <a:lstStyle/>
                    <a:p>
                      <a:pPr>
                        <a:buNone/>
                      </a:pPr>
                      <a:r>
                        <a:rPr lang="en-US" sz="1800">
                          <a:sym typeface="+mn-ea"/>
                        </a:rPr>
                        <a:t>Japan</a:t>
                      </a:r>
                    </a:p>
                  </a:txBody>
                  <a:tcPr/>
                </a:tc>
                <a:tc>
                  <a:txBody>
                    <a:bodyPr/>
                    <a:lstStyle/>
                    <a:p>
                      <a:pPr>
                        <a:buNone/>
                      </a:pPr>
                      <a:r>
                        <a:rPr lang="en-US" sz="1800">
                          <a:sym typeface="+mn-ea"/>
                        </a:rPr>
                        <a:t>Automotive</a:t>
                      </a:r>
                      <a:endParaRPr lang="en-US" sz="1800"/>
                    </a:p>
                    <a:p>
                      <a:pPr>
                        <a:buNone/>
                      </a:pPr>
                      <a:endParaRPr lang="en-US" sz="1800"/>
                    </a:p>
                  </a:txBody>
                  <a:tcPr/>
                </a:tc>
                <a:tc>
                  <a:txBody>
                    <a:bodyPr/>
                    <a:lstStyle/>
                    <a:p>
                      <a:pPr>
                        <a:buNone/>
                      </a:pPr>
                      <a:r>
                        <a:rPr lang="en-US"/>
                        <a:t>Toyota</a:t>
                      </a:r>
                    </a:p>
                  </a:txBody>
                  <a:tcPr/>
                </a:tc>
                <a:extLst>
                  <a:ext uri="{0D108BD9-81ED-4DB2-BD59-A6C34878D82A}">
                    <a16:rowId xmlns:a16="http://schemas.microsoft.com/office/drawing/2014/main" val="10005"/>
                  </a:ext>
                </a:extLst>
              </a:tr>
              <a:tr h="432981">
                <a:tc>
                  <a:txBody>
                    <a:bodyPr/>
                    <a:lstStyle/>
                    <a:p>
                      <a:pPr>
                        <a:buNone/>
                      </a:pPr>
                      <a:endParaRPr lang="en-US"/>
                    </a:p>
                  </a:txBody>
                  <a:tcPr/>
                </a:tc>
                <a:tc>
                  <a:txBody>
                    <a:bodyPr/>
                    <a:lstStyle/>
                    <a:p>
                      <a:pPr>
                        <a:buNone/>
                      </a:pPr>
                      <a:endParaRPr lang="en-US"/>
                    </a:p>
                  </a:txBody>
                  <a:tcPr/>
                </a:tc>
                <a:tc>
                  <a:txBody>
                    <a:bodyPr/>
                    <a:lstStyle/>
                    <a:p>
                      <a:pPr>
                        <a:buNone/>
                      </a:pPr>
                      <a:endParaRPr lang="en-US"/>
                    </a:p>
                  </a:txBody>
                  <a:tcPr/>
                </a:tc>
                <a:tc>
                  <a:txBody>
                    <a:bodyPr/>
                    <a:lstStyle/>
                    <a:p>
                      <a:pPr>
                        <a:buNone/>
                      </a:pPr>
                      <a:endParaRPr lang="en-US"/>
                    </a:p>
                  </a:txBody>
                  <a:tcPr/>
                </a:tc>
                <a:extLst>
                  <a:ext uri="{0D108BD9-81ED-4DB2-BD59-A6C34878D82A}">
                    <a16:rowId xmlns:a16="http://schemas.microsoft.com/office/drawing/2014/main" val="10006"/>
                  </a:ext>
                </a:extLst>
              </a:tr>
              <a:tr h="432981">
                <a:tc>
                  <a:txBody>
                    <a:bodyPr/>
                    <a:lstStyle/>
                    <a:p>
                      <a:pPr>
                        <a:buNone/>
                      </a:pPr>
                      <a:endParaRPr lang="en-US"/>
                    </a:p>
                  </a:txBody>
                  <a:tcPr/>
                </a:tc>
                <a:tc>
                  <a:txBody>
                    <a:bodyPr/>
                    <a:lstStyle/>
                    <a:p>
                      <a:pPr>
                        <a:buNone/>
                      </a:pPr>
                      <a:endParaRPr lang="en-US"/>
                    </a:p>
                  </a:txBody>
                  <a:tcPr/>
                </a:tc>
                <a:tc>
                  <a:txBody>
                    <a:bodyPr/>
                    <a:lstStyle/>
                    <a:p>
                      <a:pPr>
                        <a:buNone/>
                      </a:pPr>
                      <a:endParaRPr lang="en-US"/>
                    </a:p>
                  </a:txBody>
                  <a:tcPr/>
                </a:tc>
                <a:tc>
                  <a:txBody>
                    <a:bodyPr/>
                    <a:lstStyle/>
                    <a:p>
                      <a:pPr>
                        <a:buNone/>
                      </a:pPr>
                      <a:endParaRPr lang="en-US" dirty="0"/>
                    </a:p>
                  </a:txBody>
                  <a:tcPr/>
                </a:tc>
                <a:extLst>
                  <a:ext uri="{0D108BD9-81ED-4DB2-BD59-A6C34878D82A}">
                    <a16:rowId xmlns:a16="http://schemas.microsoft.com/office/drawing/2014/main" val="10007"/>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82880" y="192405"/>
            <a:ext cx="11170920" cy="852805"/>
          </a:xfrm>
        </p:spPr>
        <p:txBody>
          <a:bodyPr/>
          <a:lstStyle/>
          <a:p>
            <a:pPr algn="ctr"/>
            <a:r>
              <a:rPr lang="en-US" b="1">
                <a:latin typeface="Times New Roman" panose="02020603050405020304" charset="0"/>
                <a:cs typeface="Times New Roman" panose="02020603050405020304" charset="0"/>
              </a:rPr>
              <a:t>Challenges of family businesses</a:t>
            </a:r>
          </a:p>
        </p:txBody>
      </p:sp>
      <p:sp>
        <p:nvSpPr>
          <p:cNvPr id="5" name="Content Placeholder 4"/>
          <p:cNvSpPr>
            <a:spLocks noGrp="1"/>
          </p:cNvSpPr>
          <p:nvPr>
            <p:ph idx="1"/>
          </p:nvPr>
        </p:nvSpPr>
        <p:spPr>
          <a:xfrm>
            <a:off x="298450" y="890270"/>
            <a:ext cx="11460480" cy="5864860"/>
          </a:xfrm>
        </p:spPr>
        <p:txBody>
          <a:bodyPr>
            <a:normAutofit fontScale="80000"/>
          </a:bodyPr>
          <a:lstStyle/>
          <a:p>
            <a:pPr algn="just">
              <a:lnSpc>
                <a:spcPct val="150000"/>
              </a:lnSpc>
              <a:buFont typeface="Wingdings" panose="05000000000000000000" charset="0"/>
              <a:buChar char="Ø"/>
            </a:pPr>
            <a:r>
              <a:rPr lang="en-US"/>
              <a:t></a:t>
            </a:r>
            <a:r>
              <a:rPr lang="en-US">
                <a:latin typeface="Times New Roman" panose="02020603050405020304" charset="0"/>
                <a:cs typeface="Times New Roman" panose="02020603050405020304" charset="0"/>
              </a:rPr>
              <a:t>Non business issues affect the business</a:t>
            </a:r>
          </a:p>
          <a:p>
            <a:pPr algn="just">
              <a:lnSpc>
                <a:spcPct val="150000"/>
              </a:lnSpc>
              <a:buFont typeface="Wingdings" panose="05000000000000000000" charset="0"/>
              <a:buChar char="Ø"/>
            </a:pPr>
            <a:r>
              <a:rPr lang="en-US">
                <a:latin typeface="Times New Roman" panose="02020603050405020304" charset="0"/>
                <a:cs typeface="Times New Roman" panose="02020603050405020304" charset="0"/>
              </a:rPr>
              <a:t>Informality</a:t>
            </a:r>
          </a:p>
          <a:p>
            <a:pPr algn="just">
              <a:lnSpc>
                <a:spcPct val="150000"/>
              </a:lnSpc>
              <a:buFont typeface="Wingdings" panose="05000000000000000000" charset="0"/>
              <a:buChar char="Ø"/>
            </a:pPr>
            <a:r>
              <a:rPr lang="en-US">
                <a:latin typeface="Times New Roman" panose="02020603050405020304" charset="0"/>
                <a:cs typeface="Times New Roman" panose="02020603050405020304" charset="0"/>
              </a:rPr>
              <a:t>Limited vision</a:t>
            </a:r>
          </a:p>
          <a:p>
            <a:pPr algn="just">
              <a:lnSpc>
                <a:spcPct val="150000"/>
              </a:lnSpc>
              <a:buFont typeface="Wingdings" panose="05000000000000000000" charset="0"/>
              <a:buChar char="Ø"/>
            </a:pPr>
            <a:r>
              <a:rPr lang="en-US">
                <a:latin typeface="Times New Roman" panose="02020603050405020304" charset="0"/>
                <a:cs typeface="Times New Roman" panose="02020603050405020304" charset="0"/>
              </a:rPr>
              <a:t>Lack of written strategy</a:t>
            </a:r>
          </a:p>
          <a:p>
            <a:pPr algn="just">
              <a:lnSpc>
                <a:spcPct val="150000"/>
              </a:lnSpc>
              <a:buFont typeface="Wingdings" panose="05000000000000000000" charset="0"/>
              <a:buChar char="Ø"/>
            </a:pPr>
            <a:r>
              <a:rPr lang="en-US">
                <a:latin typeface="Times New Roman" panose="02020603050405020304" charset="0"/>
                <a:cs typeface="Times New Roman" panose="02020603050405020304" charset="0"/>
              </a:rPr>
              <a:t>Compensation problems for family members</a:t>
            </a:r>
          </a:p>
          <a:p>
            <a:pPr algn="just">
              <a:lnSpc>
                <a:spcPct val="150000"/>
              </a:lnSpc>
              <a:buFont typeface="Wingdings" panose="05000000000000000000" charset="0"/>
              <a:buChar char="Ø"/>
            </a:pPr>
            <a:r>
              <a:rPr lang="en-US">
                <a:latin typeface="Times New Roman" panose="02020603050405020304" charset="0"/>
                <a:cs typeface="Times New Roman" panose="02020603050405020304" charset="0"/>
              </a:rPr>
              <a:t>Role confusion</a:t>
            </a:r>
          </a:p>
          <a:p>
            <a:pPr algn="just">
              <a:lnSpc>
                <a:spcPct val="150000"/>
              </a:lnSpc>
              <a:buFont typeface="Wingdings" panose="05000000000000000000" charset="0"/>
              <a:buChar char="Ø"/>
            </a:pPr>
            <a:r>
              <a:rPr lang="en-US">
                <a:latin typeface="Times New Roman" panose="02020603050405020304" charset="0"/>
                <a:cs typeface="Times New Roman" panose="02020603050405020304" charset="0"/>
              </a:rPr>
              <a:t>Lack of talent</a:t>
            </a:r>
          </a:p>
          <a:p>
            <a:pPr algn="just">
              <a:lnSpc>
                <a:spcPct val="150000"/>
              </a:lnSpc>
              <a:buFont typeface="Wingdings" panose="05000000000000000000" charset="0"/>
              <a:buChar char="Ø"/>
            </a:pPr>
            <a:r>
              <a:rPr lang="en-US">
                <a:latin typeface="Times New Roman" panose="02020603050405020304" charset="0"/>
                <a:cs typeface="Times New Roman" panose="02020603050405020304" charset="0"/>
              </a:rPr>
              <a:t>High turnover of non-family members</a:t>
            </a:r>
          </a:p>
          <a:p>
            <a:pPr algn="just">
              <a:lnSpc>
                <a:spcPct val="150000"/>
              </a:lnSpc>
              <a:buFont typeface="Wingdings" panose="05000000000000000000" charset="0"/>
              <a:buChar char="Ø"/>
            </a:pPr>
            <a:r>
              <a:rPr lang="en-US">
                <a:latin typeface="Times New Roman" panose="02020603050405020304" charset="0"/>
                <a:cs typeface="Times New Roman" panose="02020603050405020304" charset="0"/>
              </a:rPr>
              <a:t>Poor Succession Planning</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182245" y="146685"/>
            <a:ext cx="11894820" cy="6579870"/>
          </a:xfrm>
        </p:spPr>
        <p:txBody>
          <a:bodyPr/>
          <a:lstStyle/>
          <a:p>
            <a:pPr marL="0" indent="0" algn="just">
              <a:buNone/>
            </a:pPr>
            <a:r>
              <a:rPr lang="en-US" sz="4000" b="1">
                <a:latin typeface="Times New Roman" panose="02020603050405020304" charset="0"/>
                <a:cs typeface="Times New Roman" panose="02020603050405020304" charset="0"/>
              </a:rPr>
              <a:t>Succession planning</a:t>
            </a:r>
          </a:p>
          <a:p>
            <a:pPr algn="just">
              <a:buFont typeface="Wingdings" panose="05000000000000000000" charset="0"/>
              <a:buChar char="Ø"/>
            </a:pPr>
            <a:r>
              <a:rPr lang="en-US" sz="3600" dirty="0" err="1">
                <a:latin typeface="Times New Roman" panose="02020603050405020304" charset="0"/>
                <a:cs typeface="Times New Roman" panose="02020603050405020304" charset="0"/>
                <a:sym typeface="+mn-ea"/>
              </a:rPr>
              <a:t>Sucession</a:t>
            </a:r>
            <a:r>
              <a:rPr lang="en-US" sz="3600" dirty="0">
                <a:latin typeface="Times New Roman" panose="02020603050405020304" charset="0"/>
                <a:cs typeface="Times New Roman" panose="02020603050405020304" charset="0"/>
                <a:sym typeface="+mn-ea"/>
              </a:rPr>
              <a:t> planning is a critical aspect of long-term business strategy for family businesses.</a:t>
            </a:r>
            <a:endParaRPr lang="en-US" sz="3600" dirty="0">
              <a:latin typeface="Times New Roman" panose="02020603050405020304" charset="0"/>
              <a:cs typeface="Times New Roman" panose="02020603050405020304" charset="0"/>
            </a:endParaRPr>
          </a:p>
          <a:p>
            <a:pPr algn="just">
              <a:buFont typeface="Wingdings" panose="05000000000000000000" charset="0"/>
              <a:buChar char="Ø"/>
            </a:pPr>
            <a:r>
              <a:rPr lang="en-US" sz="3600" dirty="0">
                <a:latin typeface="Times New Roman" panose="02020603050405020304" charset="0"/>
                <a:cs typeface="Times New Roman" panose="02020603050405020304" charset="0"/>
                <a:sym typeface="+mn-ea"/>
              </a:rPr>
              <a:t> It ensures the continuity of leadership roles and helps preserve the legacy and values that define the family enterprise.</a:t>
            </a:r>
          </a:p>
          <a:p>
            <a:pPr algn="just">
              <a:buFont typeface="Wingdings" panose="05000000000000000000" charset="0"/>
              <a:buChar char="Ø"/>
            </a:pPr>
            <a:r>
              <a:rPr lang="en-US" sz="3600">
                <a:latin typeface="Times New Roman" panose="02020603050405020304" charset="0"/>
                <a:cs typeface="Times New Roman" panose="02020603050405020304" charset="0"/>
                <a:sym typeface="+mn-ea"/>
              </a:rPr>
              <a:t>Succession planning involves defining when family members may work in the business, how profits should be distributed, who may serve on the board, how to plan for future leadership among others.</a:t>
            </a:r>
            <a:endParaRPr lang="en-US" sz="3600" dirty="0">
              <a:latin typeface="Times New Roman" panose="02020603050405020304" charset="0"/>
              <a:cs typeface="Times New Roman" panose="02020603050405020304" charset="0"/>
              <a:sym typeface="+mn-ea"/>
            </a:endParaRPr>
          </a:p>
          <a:p>
            <a:pPr algn="just">
              <a:buFont typeface="Wingdings" panose="05000000000000000000" charset="0"/>
              <a:buChar char="Ø"/>
            </a:pPr>
            <a:endParaRPr lang="en-US" dirty="0"/>
          </a:p>
          <a:p>
            <a:pPr marL="0" indent="0">
              <a:buNone/>
            </a:pPr>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72440" y="123825"/>
            <a:ext cx="10881360" cy="719455"/>
          </a:xfrm>
        </p:spPr>
        <p:txBody>
          <a:bodyPr>
            <a:normAutofit fontScale="90000"/>
          </a:bodyPr>
          <a:lstStyle/>
          <a:p>
            <a:r>
              <a:rPr lang="en-US" b="1">
                <a:latin typeface="Times New Roman" panose="02020603050405020304" charset="0"/>
                <a:cs typeface="Times New Roman" panose="02020603050405020304" charset="0"/>
              </a:rPr>
              <a:t>The entrepreneurial ecosystem</a:t>
            </a:r>
          </a:p>
        </p:txBody>
      </p:sp>
      <p:sp>
        <p:nvSpPr>
          <p:cNvPr id="5" name="Content Placeholder 4"/>
          <p:cNvSpPr>
            <a:spLocks noGrp="1"/>
          </p:cNvSpPr>
          <p:nvPr>
            <p:ph idx="1"/>
          </p:nvPr>
        </p:nvSpPr>
        <p:spPr>
          <a:xfrm>
            <a:off x="202565" y="939165"/>
            <a:ext cx="11151235" cy="5729605"/>
          </a:xfrm>
        </p:spPr>
        <p:txBody>
          <a:bodyPr>
            <a:normAutofit/>
          </a:bodyPr>
          <a:lstStyle/>
          <a:p>
            <a:pPr marL="0" indent="0" algn="just">
              <a:buNone/>
            </a:pPr>
            <a:r>
              <a:rPr lang="en-US" sz="3200">
                <a:latin typeface="Times New Roman" panose="02020603050405020304" charset="0"/>
                <a:cs typeface="Times New Roman" panose="02020603050405020304" charset="0"/>
              </a:rPr>
              <a:t>The idea of entrepreneurial ecosystem is central in understanding how businesses operate. An ecosystem is a collection of key stakeholders including;</a:t>
            </a:r>
          </a:p>
          <a:p>
            <a:pPr algn="just">
              <a:buFont typeface="Wingdings" panose="05000000000000000000" charset="0"/>
              <a:buChar char="Ø"/>
            </a:pPr>
            <a:r>
              <a:rPr lang="en-US" sz="3200">
                <a:latin typeface="Times New Roman" panose="02020603050405020304" charset="0"/>
                <a:cs typeface="Times New Roman" panose="02020603050405020304" charset="0"/>
              </a:rPr>
              <a:t>Educators</a:t>
            </a:r>
          </a:p>
          <a:p>
            <a:pPr algn="just">
              <a:buFont typeface="Wingdings" panose="05000000000000000000" charset="0"/>
              <a:buChar char="Ø"/>
            </a:pPr>
            <a:r>
              <a:rPr lang="en-US" sz="3200">
                <a:latin typeface="Times New Roman" panose="02020603050405020304" charset="0"/>
                <a:cs typeface="Times New Roman" panose="02020603050405020304" charset="0"/>
              </a:rPr>
              <a:t>Researchers who embark on R&amp;D</a:t>
            </a:r>
          </a:p>
          <a:p>
            <a:pPr algn="just">
              <a:buFont typeface="Wingdings" panose="05000000000000000000" charset="0"/>
              <a:buChar char="Ø"/>
            </a:pPr>
            <a:r>
              <a:rPr lang="en-US" sz="3200">
                <a:latin typeface="Times New Roman" panose="02020603050405020304" charset="0"/>
                <a:cs typeface="Times New Roman" panose="02020603050405020304" charset="0"/>
              </a:rPr>
              <a:t>Infrastructure and service providers</a:t>
            </a:r>
          </a:p>
          <a:p>
            <a:pPr algn="just">
              <a:buFont typeface="Wingdings" panose="05000000000000000000" charset="0"/>
              <a:buChar char="Ø"/>
            </a:pPr>
            <a:r>
              <a:rPr lang="en-US" sz="3200">
                <a:latin typeface="Times New Roman" panose="02020603050405020304" charset="0"/>
                <a:cs typeface="Times New Roman" panose="02020603050405020304" charset="0"/>
              </a:rPr>
              <a:t>Support agencies</a:t>
            </a:r>
          </a:p>
          <a:p>
            <a:pPr algn="just">
              <a:buFont typeface="Wingdings" panose="05000000000000000000" charset="0"/>
              <a:buChar char="Ø"/>
            </a:pPr>
            <a:r>
              <a:rPr lang="en-US" sz="3200">
                <a:latin typeface="Times New Roman" panose="02020603050405020304" charset="0"/>
                <a:cs typeface="Times New Roman" panose="02020603050405020304" charset="0"/>
              </a:rPr>
              <a:t>Regulators</a:t>
            </a:r>
          </a:p>
          <a:p>
            <a:pPr algn="just">
              <a:buFont typeface="Wingdings" panose="05000000000000000000" charset="0"/>
              <a:buChar char="Ø"/>
            </a:pPr>
            <a:r>
              <a:rPr lang="en-US" sz="3200">
                <a:latin typeface="Times New Roman" panose="02020603050405020304" charset="0"/>
                <a:cs typeface="Times New Roman" panose="02020603050405020304" charset="0"/>
              </a:rPr>
              <a:t>Entrepreneurs</a:t>
            </a:r>
          </a:p>
          <a:p>
            <a:pPr algn="just">
              <a:buFont typeface="Wingdings" panose="05000000000000000000" charset="0"/>
              <a:buChar char="Ø"/>
            </a:pPr>
            <a:r>
              <a:rPr lang="en-US" sz="3200">
                <a:latin typeface="Times New Roman" panose="02020603050405020304" charset="0"/>
                <a:cs typeface="Times New Roman" panose="02020603050405020304" charset="0"/>
              </a:rPr>
              <a:t>Consumers or customers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1329</Words>
  <Application>Microsoft Office PowerPoint</Application>
  <PresentationFormat>Widescreen</PresentationFormat>
  <Paragraphs>142</Paragraphs>
  <Slides>18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Calibri</vt:lpstr>
      <vt:lpstr>Calibri Light</vt:lpstr>
      <vt:lpstr>Times New Roman</vt:lpstr>
      <vt:lpstr>Wingdings</vt:lpstr>
      <vt:lpstr>Office Theme</vt:lpstr>
      <vt:lpstr> MANAGING ENTERPRISE GROWTH AND TRANSITION</vt:lpstr>
      <vt:lpstr>Business growth strategies</vt:lpstr>
      <vt:lpstr>PowerPoint Presentation</vt:lpstr>
      <vt:lpstr>PowerPoint Presentation</vt:lpstr>
      <vt:lpstr>Family business and succession management</vt:lpstr>
      <vt:lpstr>Global Family businesses</vt:lpstr>
      <vt:lpstr>Challenges of family businesses</vt:lpstr>
      <vt:lpstr>PowerPoint Presentation</vt:lpstr>
      <vt:lpstr>The entrepreneurial ecosystem</vt:lpstr>
      <vt:lpstr>Pillars of entrepreneurial ecosystem</vt:lpstr>
      <vt:lpstr>How to improve an entrepreneurial ecosystem for entrepreneurial success</vt:lpstr>
      <vt:lpstr>Entrepreneurship and the law</vt:lpstr>
      <vt:lpstr>The need for laws and regulations</vt:lpstr>
      <vt:lpstr>Key legal concepts that entrepreneurs  should be familiar with</vt:lpstr>
      <vt:lpstr>Other considerations</vt:lpstr>
      <vt:lpstr>Managing expansion and diversification</vt:lpstr>
      <vt:lpstr>Diversification </vt:lpstr>
      <vt:lpstr>Forms of diversification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MANAGING ENTERPRISE GROWTH AND TRANSITION</dc:title>
  <dc:creator>hp</dc:creator>
  <cp:lastModifiedBy>Administrator</cp:lastModifiedBy>
  <cp:revision>29</cp:revision>
  <dcterms:created xsi:type="dcterms:W3CDTF">2024-10-09T06:17:00Z</dcterms:created>
  <dcterms:modified xsi:type="dcterms:W3CDTF">2025-04-12T13:11:46Z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155C05197C8F494986AA22239255BE95_12</vt:lpwstr>
  </property>
  <property fmtid="{D5CDD505-2E9C-101B-9397-08002B2CF9AE}" pid="3" name="KSOProductBuildVer">
    <vt:lpwstr>1033-12.2.0.17153</vt:lpwstr>
  </property>
</Properties>
</file>