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46"/>
  </p:notesMasterIdLst>
  <p:sldIdLst>
    <p:sldId id="256" r:id="rId2"/>
    <p:sldId id="330" r:id="rId3"/>
    <p:sldId id="351" r:id="rId4"/>
    <p:sldId id="352" r:id="rId5"/>
    <p:sldId id="353" r:id="rId6"/>
    <p:sldId id="350" r:id="rId7"/>
    <p:sldId id="341" r:id="rId8"/>
    <p:sldId id="344" r:id="rId9"/>
    <p:sldId id="340" r:id="rId10"/>
    <p:sldId id="349" r:id="rId11"/>
    <p:sldId id="342" r:id="rId12"/>
    <p:sldId id="376" r:id="rId13"/>
    <p:sldId id="346" r:id="rId14"/>
    <p:sldId id="347" r:id="rId15"/>
    <p:sldId id="257" r:id="rId16"/>
    <p:sldId id="354" r:id="rId17"/>
    <p:sldId id="372" r:id="rId18"/>
    <p:sldId id="373" r:id="rId19"/>
    <p:sldId id="356" r:id="rId20"/>
    <p:sldId id="355" r:id="rId21"/>
    <p:sldId id="258" r:id="rId22"/>
    <p:sldId id="324" r:id="rId23"/>
    <p:sldId id="377" r:id="rId24"/>
    <p:sldId id="378" r:id="rId25"/>
    <p:sldId id="379" r:id="rId26"/>
    <p:sldId id="322" r:id="rId27"/>
    <p:sldId id="323" r:id="rId28"/>
    <p:sldId id="260" r:id="rId29"/>
    <p:sldId id="357" r:id="rId30"/>
    <p:sldId id="358" r:id="rId31"/>
    <p:sldId id="375" r:id="rId32"/>
    <p:sldId id="380" r:id="rId33"/>
    <p:sldId id="359" r:id="rId34"/>
    <p:sldId id="374" r:id="rId35"/>
    <p:sldId id="360" r:id="rId36"/>
    <p:sldId id="362" r:id="rId37"/>
    <p:sldId id="381" r:id="rId38"/>
    <p:sldId id="361" r:id="rId39"/>
    <p:sldId id="363" r:id="rId40"/>
    <p:sldId id="365" r:id="rId41"/>
    <p:sldId id="366" r:id="rId42"/>
    <p:sldId id="364" r:id="rId43"/>
    <p:sldId id="367" r:id="rId44"/>
    <p:sldId id="382"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522" y="5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4C13AF-79D2-4199-99C5-29357D5CDECA}" type="datetimeFigureOut">
              <a:rPr lang="en-US" smtClean="0"/>
              <a:t>8/15/2025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A6FE4E-7F89-48B6-9180-BE9547096451}" type="slidenum">
              <a:rPr lang="en-US" smtClean="0"/>
              <a:t>‹#›</a:t>
            </a:fld>
            <a:endParaRPr lang="en-US"/>
          </a:p>
        </p:txBody>
      </p:sp>
    </p:spTree>
    <p:extLst>
      <p:ext uri="{BB962C8B-B14F-4D97-AF65-F5344CB8AC3E}">
        <p14:creationId xmlns:p14="http://schemas.microsoft.com/office/powerpoint/2010/main" val="2020284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2</a:t>
            </a:fld>
            <a:endParaRPr lang="en-US"/>
          </a:p>
        </p:txBody>
      </p:sp>
    </p:spTree>
    <p:extLst>
      <p:ext uri="{BB962C8B-B14F-4D97-AF65-F5344CB8AC3E}">
        <p14:creationId xmlns:p14="http://schemas.microsoft.com/office/powerpoint/2010/main" val="39483501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39</a:t>
            </a:fld>
            <a:endParaRPr lang="en-US"/>
          </a:p>
        </p:txBody>
      </p:sp>
    </p:spTree>
    <p:extLst>
      <p:ext uri="{BB962C8B-B14F-4D97-AF65-F5344CB8AC3E}">
        <p14:creationId xmlns:p14="http://schemas.microsoft.com/office/powerpoint/2010/main" val="576899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a:t>
            </a:fld>
            <a:endParaRPr lang="en-US"/>
          </a:p>
        </p:txBody>
      </p:sp>
    </p:spTree>
    <p:extLst>
      <p:ext uri="{BB962C8B-B14F-4D97-AF65-F5344CB8AC3E}">
        <p14:creationId xmlns:p14="http://schemas.microsoft.com/office/powerpoint/2010/main" val="1144045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6</a:t>
            </a:fld>
            <a:endParaRPr lang="en-US"/>
          </a:p>
        </p:txBody>
      </p:sp>
    </p:spTree>
    <p:extLst>
      <p:ext uri="{BB962C8B-B14F-4D97-AF65-F5344CB8AC3E}">
        <p14:creationId xmlns:p14="http://schemas.microsoft.com/office/powerpoint/2010/main" val="1770266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7</a:t>
            </a:fld>
            <a:endParaRPr lang="en-US"/>
          </a:p>
        </p:txBody>
      </p:sp>
    </p:spTree>
    <p:extLst>
      <p:ext uri="{BB962C8B-B14F-4D97-AF65-F5344CB8AC3E}">
        <p14:creationId xmlns:p14="http://schemas.microsoft.com/office/powerpoint/2010/main" val="1906393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9</a:t>
            </a:fld>
            <a:endParaRPr lang="en-US"/>
          </a:p>
        </p:txBody>
      </p:sp>
    </p:spTree>
    <p:extLst>
      <p:ext uri="{BB962C8B-B14F-4D97-AF65-F5344CB8AC3E}">
        <p14:creationId xmlns:p14="http://schemas.microsoft.com/office/powerpoint/2010/main" val="308753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16</a:t>
            </a:fld>
            <a:endParaRPr lang="en-US"/>
          </a:p>
        </p:txBody>
      </p:sp>
    </p:spTree>
    <p:extLst>
      <p:ext uri="{BB962C8B-B14F-4D97-AF65-F5344CB8AC3E}">
        <p14:creationId xmlns:p14="http://schemas.microsoft.com/office/powerpoint/2010/main" val="3800318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26</a:t>
            </a:fld>
            <a:endParaRPr lang="en-US"/>
          </a:p>
        </p:txBody>
      </p:sp>
    </p:spTree>
    <p:extLst>
      <p:ext uri="{BB962C8B-B14F-4D97-AF65-F5344CB8AC3E}">
        <p14:creationId xmlns:p14="http://schemas.microsoft.com/office/powerpoint/2010/main" val="36282080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30</a:t>
            </a:fld>
            <a:endParaRPr lang="en-US"/>
          </a:p>
        </p:txBody>
      </p:sp>
    </p:spTree>
    <p:extLst>
      <p:ext uri="{BB962C8B-B14F-4D97-AF65-F5344CB8AC3E}">
        <p14:creationId xmlns:p14="http://schemas.microsoft.com/office/powerpoint/2010/main" val="1730383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22A6FE4E-7F89-48B6-9180-BE9547096451}" type="slidenum">
              <a:rPr lang="en-US" smtClean="0"/>
              <a:t>36</a:t>
            </a:fld>
            <a:endParaRPr lang="en-US"/>
          </a:p>
        </p:txBody>
      </p:sp>
    </p:spTree>
    <p:extLst>
      <p:ext uri="{BB962C8B-B14F-4D97-AF65-F5344CB8AC3E}">
        <p14:creationId xmlns:p14="http://schemas.microsoft.com/office/powerpoint/2010/main" val="27945979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3336DB5-3446-4EF5-82B6-D9C84D17F85D}" type="datetime1">
              <a:rPr lang="en-US" smtClean="0"/>
              <a:t>8/15/2025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4DC6BA0-6AF7-4A8A-8E01-6B3DDE92B13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A2FA2B9-B67B-490E-95A9-843893FD711F}" type="datetime1">
              <a:rPr lang="en-US" smtClean="0"/>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227F82B-CBAD-4447-9382-C22321707390}" type="datetime1">
              <a:rPr lang="en-US" smtClean="0"/>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8AFC21-7C65-4DC3-976E-76FF9BBB5B71}" type="datetime1">
              <a:rPr lang="en-US" smtClean="0"/>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B9C65BA-EF59-4521-940F-13FAD804D511}" type="datetime1">
              <a:rPr lang="en-US" smtClean="0"/>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C6BA0-6AF7-4A8A-8E01-6B3DDE92B13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4662504-93AB-4E8F-B35F-470AE3EEA2C0}" type="datetime1">
              <a:rPr lang="en-US" smtClean="0"/>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C6BA0-6AF7-4A8A-8E01-6B3DDE92B132}"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A1B3DF1-3751-4E25-9763-8B767FCF4724}" type="datetime1">
              <a:rPr lang="en-US" smtClean="0"/>
              <a:t>8/15/2025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DC6BA0-6AF7-4A8A-8E01-6B3DDE92B13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6B24B70-0985-448C-9F1B-685F2297E2C4}" type="datetime1">
              <a:rPr lang="en-US" smtClean="0"/>
              <a:t>8/15/2025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DC6BA0-6AF7-4A8A-8E01-6B3DDE92B132}"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2E9332-6312-43FA-ADB5-14C51486609A}" type="datetime1">
              <a:rPr lang="en-US" smtClean="0"/>
              <a:t>8/15/2025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DC6BA0-6AF7-4A8A-8E01-6B3DDE92B13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B9E89D09-0E7D-4C0F-AA13-2DDD3F2F7D08}" type="datetime1">
              <a:rPr lang="en-US" smtClean="0"/>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C6BA0-6AF7-4A8A-8E01-6B3DDE92B13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8634846-9BCC-4FE6-8821-066F8FA388E4}" type="datetime1">
              <a:rPr lang="en-US" smtClean="0"/>
              <a:t>8/15/2025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4DC6BA0-6AF7-4A8A-8E01-6B3DDE92B13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8AA7346-E533-47EC-8C95-EDA354429F69}" type="datetime1">
              <a:rPr lang="en-US" smtClean="0"/>
              <a:t>8/15/2025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4DC6BA0-6AF7-4A8A-8E01-6B3DDE92B13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533400"/>
            <a:ext cx="8001000" cy="2868168"/>
          </a:xfrm>
        </p:spPr>
        <p:txBody>
          <a:bodyPr/>
          <a:lstStyle/>
          <a:p>
            <a:r>
              <a:rPr lang="en-US" sz="5400" dirty="0">
                <a:solidFill>
                  <a:schemeClr val="tx1"/>
                </a:solidFill>
                <a:latin typeface="Arial Black" panose="020B0A04020102020204" pitchFamily="34" charset="0"/>
                <a:cs typeface="David" pitchFamily="34" charset="-79"/>
              </a:rPr>
              <a:t>INTERNATIONAL MARKETING (IM) </a:t>
            </a:r>
          </a:p>
        </p:txBody>
      </p:sp>
      <p:sp>
        <p:nvSpPr>
          <p:cNvPr id="3" name="Subtitle 2"/>
          <p:cNvSpPr>
            <a:spLocks noGrp="1"/>
          </p:cNvSpPr>
          <p:nvPr>
            <p:ph type="subTitle" idx="1"/>
          </p:nvPr>
        </p:nvSpPr>
        <p:spPr>
          <a:xfrm>
            <a:off x="2362200" y="3539864"/>
            <a:ext cx="6781800" cy="1101248"/>
          </a:xfrm>
        </p:spPr>
        <p:txBody>
          <a:bodyPr>
            <a:normAutofit fontScale="92500"/>
          </a:bodyPr>
          <a:lstStyle/>
          <a:p>
            <a:r>
              <a:rPr lang="en-US" sz="3200" b="1" dirty="0">
                <a:solidFill>
                  <a:srgbClr val="FF0000"/>
                </a:solidFill>
                <a:latin typeface="Arial Black" panose="020B0A04020102020204" pitchFamily="34" charset="0"/>
              </a:rPr>
              <a:t>Topic 3: International political and legal environment</a:t>
            </a:r>
          </a:p>
        </p:txBody>
      </p:sp>
      <p:sp>
        <p:nvSpPr>
          <p:cNvPr id="4" name="Slide Number Placeholder 3"/>
          <p:cNvSpPr>
            <a:spLocks noGrp="1"/>
          </p:cNvSpPr>
          <p:nvPr>
            <p:ph type="sldNum" sz="quarter" idx="12"/>
          </p:nvPr>
        </p:nvSpPr>
        <p:spPr/>
        <p:txBody>
          <a:bodyPr/>
          <a:lstStyle/>
          <a:p>
            <a:fld id="{94DC6BA0-6AF7-4A8A-8E01-6B3DDE92B132}" type="slidenum">
              <a:rPr lang="en-US" smtClean="0"/>
              <a:t>1</a:t>
            </a:fld>
            <a:endParaRPr lang="en-US"/>
          </a:p>
        </p:txBody>
      </p:sp>
    </p:spTree>
    <p:extLst>
      <p:ext uri="{BB962C8B-B14F-4D97-AF65-F5344CB8AC3E}">
        <p14:creationId xmlns:p14="http://schemas.microsoft.com/office/powerpoint/2010/main" val="509622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5F8D8F-4FC9-499A-8ED9-E960ED1B8B33}"/>
              </a:ext>
            </a:extLst>
          </p:cNvPr>
          <p:cNvSpPr>
            <a:spLocks noGrp="1"/>
          </p:cNvSpPr>
          <p:nvPr>
            <p:ph idx="1"/>
          </p:nvPr>
        </p:nvSpPr>
        <p:spPr/>
        <p:txBody>
          <a:bodyPr>
            <a:normAutofit fontScale="925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Roboto" panose="02000000000000000000" pitchFamily="2" charset="0"/>
                <a:ea typeface="Roboto" panose="02000000000000000000" pitchFamily="2" charset="0"/>
              </a:rPr>
              <a:t>In the West, campaign slogans of many right-wing political parties tend to be based on anti immigrants, or campaigns against foreign businesses, often framed as protecting national interests or mitigating concerns about unfair competition or foreign influence</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Roboto" panose="02000000000000000000" pitchFamily="2" charset="0"/>
                <a:ea typeface="Roboto" panose="02000000000000000000" pitchFamily="2" charset="0"/>
              </a:rPr>
              <a:t>Various factors impact on the stability of government and discourage or disrupt business operations   </a:t>
            </a:r>
            <a:endParaRPr lang="en-UG" dirty="0"/>
          </a:p>
        </p:txBody>
      </p:sp>
      <p:sp>
        <p:nvSpPr>
          <p:cNvPr id="3" name="Slide Number Placeholder 2">
            <a:extLst>
              <a:ext uri="{FF2B5EF4-FFF2-40B4-BE49-F238E27FC236}">
                <a16:creationId xmlns:a16="http://schemas.microsoft.com/office/drawing/2014/main" id="{A72C5336-BA10-4110-9E51-ABB8B5D39316}"/>
              </a:ext>
            </a:extLst>
          </p:cNvPr>
          <p:cNvSpPr>
            <a:spLocks noGrp="1"/>
          </p:cNvSpPr>
          <p:nvPr>
            <p:ph type="sldNum" sz="quarter" idx="12"/>
          </p:nvPr>
        </p:nvSpPr>
        <p:spPr/>
        <p:txBody>
          <a:bodyPr/>
          <a:lstStyle/>
          <a:p>
            <a:fld id="{94DC6BA0-6AF7-4A8A-8E01-6B3DDE92B132}" type="slidenum">
              <a:rPr lang="en-US" smtClean="0"/>
              <a:t>10</a:t>
            </a:fld>
            <a:endParaRPr lang="en-US"/>
          </a:p>
        </p:txBody>
      </p:sp>
      <p:sp>
        <p:nvSpPr>
          <p:cNvPr id="4" name="Title 3">
            <a:extLst>
              <a:ext uri="{FF2B5EF4-FFF2-40B4-BE49-F238E27FC236}">
                <a16:creationId xmlns:a16="http://schemas.microsoft.com/office/drawing/2014/main" id="{A67A8E56-0B95-4C3E-9364-A90B05E8BE58}"/>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G" dirty="0"/>
          </a:p>
        </p:txBody>
      </p:sp>
    </p:spTree>
    <p:extLst>
      <p:ext uri="{BB962C8B-B14F-4D97-AF65-F5344CB8AC3E}">
        <p14:creationId xmlns:p14="http://schemas.microsoft.com/office/powerpoint/2010/main" val="838267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EB18CC-B91D-431F-94F3-2512C66CF9EC}"/>
              </a:ext>
            </a:extLst>
          </p:cNvPr>
          <p:cNvSpPr>
            <a:spLocks noGrp="1"/>
          </p:cNvSpPr>
          <p:nvPr>
            <p:ph idx="1"/>
          </p:nvPr>
        </p:nvSpPr>
        <p:spPr/>
        <p:txBody>
          <a:bodyPr>
            <a:noAutofit/>
          </a:bodyPr>
          <a:lstStyle/>
          <a:p>
            <a:r>
              <a:rPr lang="en-US" sz="3200" dirty="0">
                <a:solidFill>
                  <a:prstClr val="black"/>
                </a:solidFill>
                <a:latin typeface="Roboto" panose="02000000000000000000" pitchFamily="2" charset="0"/>
                <a:ea typeface="Roboto" panose="02000000000000000000" pitchFamily="2" charset="0"/>
              </a:rPr>
              <a:t>These factors include; shift in policy when opposition political party come into power; weakened economic conditions; shift in ideology; attitude towards foreign investors; pressure from nationalist and self-interest groups, and conflict among governments.</a:t>
            </a: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p>
          <a:p>
            <a:r>
              <a:rPr lang="en-US" sz="3200" dirty="0">
                <a:solidFill>
                  <a:prstClr val="black"/>
                </a:solidFill>
                <a:latin typeface="Roboto" panose="02000000000000000000" pitchFamily="2" charset="0"/>
                <a:ea typeface="Roboto" panose="02000000000000000000" pitchFamily="2" charset="0"/>
              </a:rPr>
              <a:t>Governments come and go but business operations continue</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FA71196A-9BC1-4D21-B3E7-26305ABD46B2}"/>
              </a:ext>
            </a:extLst>
          </p:cNvPr>
          <p:cNvSpPr>
            <a:spLocks noGrp="1"/>
          </p:cNvSpPr>
          <p:nvPr>
            <p:ph type="sldNum" sz="quarter" idx="12"/>
          </p:nvPr>
        </p:nvSpPr>
        <p:spPr/>
        <p:txBody>
          <a:bodyPr/>
          <a:lstStyle/>
          <a:p>
            <a:fld id="{94DC6BA0-6AF7-4A8A-8E01-6B3DDE92B132}" type="slidenum">
              <a:rPr lang="en-US" smtClean="0"/>
              <a:t>11</a:t>
            </a:fld>
            <a:endParaRPr lang="en-US"/>
          </a:p>
        </p:txBody>
      </p:sp>
      <p:sp>
        <p:nvSpPr>
          <p:cNvPr id="4" name="Title 3">
            <a:extLst>
              <a:ext uri="{FF2B5EF4-FFF2-40B4-BE49-F238E27FC236}">
                <a16:creationId xmlns:a16="http://schemas.microsoft.com/office/drawing/2014/main" id="{C315CC45-1DF9-4D40-8065-4F8222B29F80}"/>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G" dirty="0"/>
          </a:p>
        </p:txBody>
      </p:sp>
    </p:spTree>
    <p:extLst>
      <p:ext uri="{BB962C8B-B14F-4D97-AF65-F5344CB8AC3E}">
        <p14:creationId xmlns:p14="http://schemas.microsoft.com/office/powerpoint/2010/main" val="2127081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B40759-78BB-4CD4-8EFB-85186C25F9CC}"/>
              </a:ext>
            </a:extLst>
          </p:cNvPr>
          <p:cNvSpPr>
            <a:spLocks noGrp="1"/>
          </p:cNvSpPr>
          <p:nvPr>
            <p:ph idx="1"/>
          </p:nvPr>
        </p:nvSpPr>
        <p:spPr/>
        <p:txBody>
          <a:bodyPr>
            <a:normAutofit lnSpcReduction="10000"/>
          </a:bodyPr>
          <a:lstStyle/>
          <a:p>
            <a:r>
              <a:rPr lang="en-US" sz="3200" dirty="0">
                <a:latin typeface="Roboto" panose="02000000000000000000" pitchFamily="2" charset="0"/>
                <a:ea typeface="Roboto" panose="02000000000000000000" pitchFamily="2" charset="0"/>
              </a:rPr>
              <a:t>Because governments come and go, the concern of the international marketing manager should be on the set of rules or codes of behavior and the continuation of the rule of law—regardless of which government is in power</a:t>
            </a:r>
          </a:p>
          <a:p>
            <a:r>
              <a:rPr lang="en-US" sz="3200" dirty="0">
                <a:latin typeface="Roboto" panose="02000000000000000000" pitchFamily="2" charset="0"/>
                <a:ea typeface="Roboto" panose="02000000000000000000" pitchFamily="2" charset="0"/>
              </a:rPr>
              <a:t>A change in government, whether by election or coup, does not always mean a change in the level of political risk.</a:t>
            </a:r>
          </a:p>
          <a:p>
            <a:endParaRPr lang="en-UG" dirty="0"/>
          </a:p>
        </p:txBody>
      </p:sp>
      <p:sp>
        <p:nvSpPr>
          <p:cNvPr id="3" name="Slide Number Placeholder 2">
            <a:extLst>
              <a:ext uri="{FF2B5EF4-FFF2-40B4-BE49-F238E27FC236}">
                <a16:creationId xmlns:a16="http://schemas.microsoft.com/office/drawing/2014/main" id="{D086DA9D-163E-4163-BC43-2DB35358EE35}"/>
              </a:ext>
            </a:extLst>
          </p:cNvPr>
          <p:cNvSpPr>
            <a:spLocks noGrp="1"/>
          </p:cNvSpPr>
          <p:nvPr>
            <p:ph type="sldNum" sz="quarter" idx="12"/>
          </p:nvPr>
        </p:nvSpPr>
        <p:spPr/>
        <p:txBody>
          <a:bodyPr/>
          <a:lstStyle/>
          <a:p>
            <a:fld id="{94DC6BA0-6AF7-4A8A-8E01-6B3DDE92B132}" type="slidenum">
              <a:rPr lang="en-US" smtClean="0"/>
              <a:t>12</a:t>
            </a:fld>
            <a:endParaRPr lang="en-US"/>
          </a:p>
        </p:txBody>
      </p:sp>
      <p:sp>
        <p:nvSpPr>
          <p:cNvPr id="4" name="Title 3">
            <a:extLst>
              <a:ext uri="{FF2B5EF4-FFF2-40B4-BE49-F238E27FC236}">
                <a16:creationId xmlns:a16="http://schemas.microsoft.com/office/drawing/2014/main" id="{FEF046AC-DC79-4158-89BF-05839762CC90}"/>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G" dirty="0"/>
          </a:p>
        </p:txBody>
      </p:sp>
    </p:spTree>
    <p:extLst>
      <p:ext uri="{BB962C8B-B14F-4D97-AF65-F5344CB8AC3E}">
        <p14:creationId xmlns:p14="http://schemas.microsoft.com/office/powerpoint/2010/main" val="1688659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10AF7F-8313-47D7-B91E-786D9D3E6553}"/>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A recent example of the Alliance of the Sahel States (Burkina Faso, Niger, and Mali) where current sitting governments came into power through coups, and the subsequent launch of the Alliance of the Sahel States in 2017, business operations have witnessed significant growth despite security challenges in some </a:t>
            </a:r>
            <a:r>
              <a:rPr lang="en-US" sz="3200" dirty="0" err="1">
                <a:solidFill>
                  <a:prstClr val="black"/>
                </a:solidFill>
                <a:latin typeface="Roboto" panose="02000000000000000000" pitchFamily="2" charset="0"/>
                <a:ea typeface="Roboto" panose="02000000000000000000" pitchFamily="2" charset="0"/>
              </a:rPr>
              <a:t>ares</a:t>
            </a:r>
            <a:r>
              <a:rPr lang="en-US" sz="3200" dirty="0">
                <a:solidFill>
                  <a:prstClr val="black"/>
                </a:solidFill>
                <a:latin typeface="Roboto" panose="02000000000000000000" pitchFamily="2" charset="0"/>
                <a:ea typeface="Roboto" panose="02000000000000000000" pitchFamily="2" charset="0"/>
              </a:rPr>
              <a:t>  </a:t>
            </a:r>
            <a:endParaRPr lang="en-UG" sz="3200" dirty="0"/>
          </a:p>
        </p:txBody>
      </p:sp>
      <p:sp>
        <p:nvSpPr>
          <p:cNvPr id="3" name="Slide Number Placeholder 2">
            <a:extLst>
              <a:ext uri="{FF2B5EF4-FFF2-40B4-BE49-F238E27FC236}">
                <a16:creationId xmlns:a16="http://schemas.microsoft.com/office/drawing/2014/main" id="{BDB60895-D3B6-49B6-80FB-C43131B69E36}"/>
              </a:ext>
            </a:extLst>
          </p:cNvPr>
          <p:cNvSpPr>
            <a:spLocks noGrp="1"/>
          </p:cNvSpPr>
          <p:nvPr>
            <p:ph type="sldNum" sz="quarter" idx="12"/>
          </p:nvPr>
        </p:nvSpPr>
        <p:spPr/>
        <p:txBody>
          <a:bodyPr/>
          <a:lstStyle/>
          <a:p>
            <a:fld id="{94DC6BA0-6AF7-4A8A-8E01-6B3DDE92B132}" type="slidenum">
              <a:rPr lang="en-US" smtClean="0"/>
              <a:t>13</a:t>
            </a:fld>
            <a:endParaRPr lang="en-US"/>
          </a:p>
        </p:txBody>
      </p:sp>
      <p:sp>
        <p:nvSpPr>
          <p:cNvPr id="4" name="Title 3">
            <a:extLst>
              <a:ext uri="{FF2B5EF4-FFF2-40B4-BE49-F238E27FC236}">
                <a16:creationId xmlns:a16="http://schemas.microsoft.com/office/drawing/2014/main" id="{7CB86AAD-A688-4B31-BBE8-92F8330C401A}"/>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G" dirty="0"/>
          </a:p>
        </p:txBody>
      </p:sp>
    </p:spTree>
    <p:extLst>
      <p:ext uri="{BB962C8B-B14F-4D97-AF65-F5344CB8AC3E}">
        <p14:creationId xmlns:p14="http://schemas.microsoft.com/office/powerpoint/2010/main" val="2448528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12B3B8-12F8-4FFE-9CFE-0456BD71B3F9}"/>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Conversely, radical changes in policies toward foreign business can occur in the sort-of stable and long-serving governments</a:t>
            </a:r>
          </a:p>
          <a:p>
            <a:r>
              <a:rPr lang="en-US" sz="2800" dirty="0">
                <a:latin typeface="Roboto" panose="02000000000000000000" pitchFamily="2" charset="0"/>
                <a:ea typeface="Roboto" panose="02000000000000000000" pitchFamily="2" charset="0"/>
              </a:rPr>
              <a:t>For example, ZANU PF of the late President Mugabe ruled Zimbabwe from 1987 to 2017 (i.e. 30 years).</a:t>
            </a:r>
          </a:p>
          <a:p>
            <a:r>
              <a:rPr lang="en-US" sz="2800" dirty="0">
                <a:latin typeface="Roboto" panose="02000000000000000000" pitchFamily="2" charset="0"/>
                <a:ea typeface="Roboto" panose="02000000000000000000" pitchFamily="2" charset="0"/>
              </a:rPr>
              <a:t>During that period, the political risk for foreign investors ranged from expropriation of foreign investments to asset seizure and increased government interference</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F0B04051-D040-4B22-93F0-916A1A01FAE1}"/>
              </a:ext>
            </a:extLst>
          </p:cNvPr>
          <p:cNvSpPr>
            <a:spLocks noGrp="1"/>
          </p:cNvSpPr>
          <p:nvPr>
            <p:ph type="sldNum" sz="quarter" idx="12"/>
          </p:nvPr>
        </p:nvSpPr>
        <p:spPr/>
        <p:txBody>
          <a:bodyPr/>
          <a:lstStyle/>
          <a:p>
            <a:fld id="{94DC6BA0-6AF7-4A8A-8E01-6B3DDE92B132}" type="slidenum">
              <a:rPr lang="en-US" smtClean="0"/>
              <a:t>14</a:t>
            </a:fld>
            <a:endParaRPr lang="en-US"/>
          </a:p>
        </p:txBody>
      </p:sp>
      <p:sp>
        <p:nvSpPr>
          <p:cNvPr id="4" name="Title 3">
            <a:extLst>
              <a:ext uri="{FF2B5EF4-FFF2-40B4-BE49-F238E27FC236}">
                <a16:creationId xmlns:a16="http://schemas.microsoft.com/office/drawing/2014/main" id="{816CA741-4A34-4987-8A25-9D22BEEE7C29}"/>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G" dirty="0"/>
          </a:p>
        </p:txBody>
      </p:sp>
    </p:spTree>
    <p:extLst>
      <p:ext uri="{BB962C8B-B14F-4D97-AF65-F5344CB8AC3E}">
        <p14:creationId xmlns:p14="http://schemas.microsoft.com/office/powerpoint/2010/main" val="2345243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9144000" cy="5638800"/>
          </a:xfrm>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latin typeface="Roboto" panose="02000000000000000000" pitchFamily="2" charset="0"/>
                <a:ea typeface="Roboto" panose="02000000000000000000" pitchFamily="2" charset="0"/>
                <a:cs typeface="David" pitchFamily="34" charset="-79"/>
              </a:rPr>
              <a:t>The above described situation in Zimbabwe seem to be the same in several African countries and indeed, across the world</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latin typeface="Roboto" panose="02000000000000000000" pitchFamily="2" charset="0"/>
                <a:ea typeface="Roboto" panose="02000000000000000000" pitchFamily="2" charset="0"/>
                <a:cs typeface="David" pitchFamily="34" charset="-79"/>
              </a:rPr>
              <a:t>Political instability, coups, civil unrest, or regime changes can disrupt business operations significantly. Foreign companies often face heightened risks such as asset seizure, contract renegotiations, or even nationalization in politically unstable countries. </a:t>
            </a:r>
            <a:endParaRPr lang="en-US" sz="3200" dirty="0">
              <a:latin typeface="David" pitchFamily="34" charset="-79"/>
              <a:cs typeface="David" pitchFamily="34" charset="-79"/>
            </a:endParaRPr>
          </a:p>
        </p:txBody>
      </p:sp>
      <p:sp>
        <p:nvSpPr>
          <p:cNvPr id="2" name="Title 1"/>
          <p:cNvSpPr>
            <a:spLocks noGrp="1"/>
          </p:cNvSpPr>
          <p:nvPr>
            <p:ph type="title"/>
          </p:nvPr>
        </p:nvSpPr>
        <p:spPr>
          <a:xfrm>
            <a:off x="0" y="0"/>
            <a:ext cx="9144000" cy="1143000"/>
          </a:xfrm>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S" sz="4000" dirty="0">
              <a:solidFill>
                <a:srgbClr val="FF0000"/>
              </a:solidFill>
              <a:latin typeface="Arial Black" panose="020B0A04020102020204" pitchFamily="34" charset="0"/>
            </a:endParaRPr>
          </a:p>
        </p:txBody>
      </p:sp>
      <p:sp>
        <p:nvSpPr>
          <p:cNvPr id="4" name="Slide Number Placeholder 3"/>
          <p:cNvSpPr>
            <a:spLocks noGrp="1"/>
          </p:cNvSpPr>
          <p:nvPr>
            <p:ph type="sldNum" sz="quarter" idx="12"/>
          </p:nvPr>
        </p:nvSpPr>
        <p:spPr/>
        <p:txBody>
          <a:bodyPr/>
          <a:lstStyle/>
          <a:p>
            <a:fld id="{94DC6BA0-6AF7-4A8A-8E01-6B3DDE92B132}" type="slidenum">
              <a:rPr lang="en-US" smtClean="0"/>
              <a:t>15</a:t>
            </a:fld>
            <a:endParaRPr lang="en-US"/>
          </a:p>
        </p:txBody>
      </p:sp>
    </p:spTree>
    <p:extLst>
      <p:ext uri="{BB962C8B-B14F-4D97-AF65-F5344CB8AC3E}">
        <p14:creationId xmlns:p14="http://schemas.microsoft.com/office/powerpoint/2010/main" val="688207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12C7EB-82FF-444B-8241-FD18DFB628D7}"/>
              </a:ext>
            </a:extLst>
          </p:cNvPr>
          <p:cNvSpPr>
            <a:spLocks noGrp="1"/>
          </p:cNvSpPr>
          <p:nvPr>
            <p:ph idx="1"/>
          </p:nvPr>
        </p:nvSpPr>
        <p:spPr/>
        <p:txBody>
          <a:bodyPr>
            <a:normAutofit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5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The uncertainty generated by such events can deter investment and force businesses to reassess their strategies or withdraw from affected markets.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500" dirty="0">
                <a:solidFill>
                  <a:prstClr val="black"/>
                </a:solidFill>
                <a:latin typeface="Roboto" panose="02000000000000000000" pitchFamily="2" charset="0"/>
                <a:ea typeface="Roboto" panose="02000000000000000000" pitchFamily="2" charset="0"/>
                <a:cs typeface="David" pitchFamily="34" charset="-79"/>
              </a:rPr>
              <a:t>Some African countries  are unstable, with seemingly unending civil wars, boundary disputes, and oppressive quasi military regimes.</a:t>
            </a:r>
            <a:endParaRPr lang="en-UG" sz="3500" dirty="0"/>
          </a:p>
        </p:txBody>
      </p:sp>
      <p:sp>
        <p:nvSpPr>
          <p:cNvPr id="3" name="Slide Number Placeholder 2">
            <a:extLst>
              <a:ext uri="{FF2B5EF4-FFF2-40B4-BE49-F238E27FC236}">
                <a16:creationId xmlns:a16="http://schemas.microsoft.com/office/drawing/2014/main" id="{9EF14759-C202-4575-A3B0-4411E1BBAB15}"/>
              </a:ext>
            </a:extLst>
          </p:cNvPr>
          <p:cNvSpPr>
            <a:spLocks noGrp="1"/>
          </p:cNvSpPr>
          <p:nvPr>
            <p:ph type="sldNum" sz="quarter" idx="12"/>
          </p:nvPr>
        </p:nvSpPr>
        <p:spPr/>
        <p:txBody>
          <a:bodyPr/>
          <a:lstStyle/>
          <a:p>
            <a:fld id="{94DC6BA0-6AF7-4A8A-8E01-6B3DDE92B132}" type="slidenum">
              <a:rPr lang="en-US" smtClean="0"/>
              <a:t>16</a:t>
            </a:fld>
            <a:endParaRPr lang="en-US"/>
          </a:p>
        </p:txBody>
      </p:sp>
      <p:sp>
        <p:nvSpPr>
          <p:cNvPr id="4" name="Title 3">
            <a:extLst>
              <a:ext uri="{FF2B5EF4-FFF2-40B4-BE49-F238E27FC236}">
                <a16:creationId xmlns:a16="http://schemas.microsoft.com/office/drawing/2014/main" id="{2628A518-E30F-4B34-976A-6B4900A28BB3}"/>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G" dirty="0"/>
          </a:p>
        </p:txBody>
      </p:sp>
    </p:spTree>
    <p:extLst>
      <p:ext uri="{BB962C8B-B14F-4D97-AF65-F5344CB8AC3E}">
        <p14:creationId xmlns:p14="http://schemas.microsoft.com/office/powerpoint/2010/main" val="1889507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8214D84-E86A-4F94-869F-FD420A2C01A0}"/>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Even relatively stable and prosperous governments in East Africa e.g. Kenya which fell victim of political violence in 2008, and Tanzania’s arrest of opposition leaders are likely to unnerve potential investors who were expecting a more predictable policy environment</a:t>
            </a:r>
          </a:p>
          <a:p>
            <a:r>
              <a:rPr lang="en-US" sz="2800" dirty="0">
                <a:latin typeface="Roboto" panose="02000000000000000000" pitchFamily="2" charset="0"/>
                <a:ea typeface="Roboto" panose="02000000000000000000" pitchFamily="2" charset="0"/>
              </a:rPr>
              <a:t>From Central African government to DRC, and from Sudan to Somalia, Nigeria to Cameroon, Africa seems to be trapped in a vicious cycle of conflicts.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CC8D8F29-CC16-41F3-A83E-6393DAFB7B0B}"/>
              </a:ext>
            </a:extLst>
          </p:cNvPr>
          <p:cNvSpPr>
            <a:spLocks noGrp="1"/>
          </p:cNvSpPr>
          <p:nvPr>
            <p:ph type="sldNum" sz="quarter" idx="12"/>
          </p:nvPr>
        </p:nvSpPr>
        <p:spPr/>
        <p:txBody>
          <a:bodyPr/>
          <a:lstStyle/>
          <a:p>
            <a:fld id="{94DC6BA0-6AF7-4A8A-8E01-6B3DDE92B132}" type="slidenum">
              <a:rPr lang="en-US" smtClean="0"/>
              <a:t>17</a:t>
            </a:fld>
            <a:endParaRPr lang="en-US"/>
          </a:p>
        </p:txBody>
      </p:sp>
      <p:sp>
        <p:nvSpPr>
          <p:cNvPr id="4" name="Title 3">
            <a:extLst>
              <a:ext uri="{FF2B5EF4-FFF2-40B4-BE49-F238E27FC236}">
                <a16:creationId xmlns:a16="http://schemas.microsoft.com/office/drawing/2014/main" id="{5B4986BC-44F7-47CB-AC29-11E659143577}"/>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G" dirty="0"/>
          </a:p>
        </p:txBody>
      </p:sp>
    </p:spTree>
    <p:extLst>
      <p:ext uri="{BB962C8B-B14F-4D97-AF65-F5344CB8AC3E}">
        <p14:creationId xmlns:p14="http://schemas.microsoft.com/office/powerpoint/2010/main" val="576754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1676422-5F19-4547-96B3-17BB7F922141}"/>
              </a:ext>
            </a:extLst>
          </p:cNvPr>
          <p:cNvSpPr>
            <a:spLocks noGrp="1"/>
          </p:cNvSpPr>
          <p:nvPr>
            <p:ph idx="1"/>
          </p:nvPr>
        </p:nvSpPr>
        <p:spPr/>
        <p:txBody>
          <a:bodyPr>
            <a:normAutofit fontScale="85000" lnSpcReduction="10000"/>
          </a:bodyPr>
          <a:lstStyle/>
          <a:p>
            <a:r>
              <a:rPr lang="en-US" sz="3200" dirty="0">
                <a:latin typeface="Roboto" panose="02000000000000000000" pitchFamily="2" charset="0"/>
                <a:ea typeface="Roboto" panose="02000000000000000000" pitchFamily="2" charset="0"/>
              </a:rPr>
              <a:t>Sub Saharan Africa, and particularly the Great lakes of Africa where ethnic conflict/wars have embroiled most nations, is one of the most politically unstable regions in the world</a:t>
            </a:r>
          </a:p>
          <a:p>
            <a:r>
              <a:rPr lang="en-US" sz="3200" dirty="0">
                <a:latin typeface="Roboto" panose="02000000000000000000" pitchFamily="2" charset="0"/>
                <a:ea typeface="Roboto" panose="02000000000000000000" pitchFamily="2" charset="0"/>
              </a:rPr>
              <a:t>Five main political causes of instability in international markets include: (1) some forms of government seem to be inherently unstable, (2) changes in political parties during elections can have major effects on trade conditions, (3) nationalism, (4) animosity targeted toward </a:t>
            </a:r>
            <a:r>
              <a:rPr lang="en-US" sz="3200" dirty="0" err="1">
                <a:latin typeface="Roboto" panose="02000000000000000000" pitchFamily="2" charset="0"/>
                <a:ea typeface="Roboto" panose="02000000000000000000" pitchFamily="2" charset="0"/>
              </a:rPr>
              <a:t>specifi</a:t>
            </a:r>
            <a:r>
              <a:rPr lang="en-US" sz="3200" dirty="0">
                <a:latin typeface="Roboto" panose="02000000000000000000" pitchFamily="2" charset="0"/>
                <a:ea typeface="Roboto" panose="02000000000000000000" pitchFamily="2" charset="0"/>
              </a:rPr>
              <a:t> countries, and (5) trade disputes themselves</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0B7F630-8578-44DF-82E2-67CBEA35AA56}"/>
              </a:ext>
            </a:extLst>
          </p:cNvPr>
          <p:cNvSpPr>
            <a:spLocks noGrp="1"/>
          </p:cNvSpPr>
          <p:nvPr>
            <p:ph type="sldNum" sz="quarter" idx="12"/>
          </p:nvPr>
        </p:nvSpPr>
        <p:spPr/>
        <p:txBody>
          <a:bodyPr/>
          <a:lstStyle/>
          <a:p>
            <a:fld id="{94DC6BA0-6AF7-4A8A-8E01-6B3DDE92B132}" type="slidenum">
              <a:rPr lang="en-US" smtClean="0"/>
              <a:t>18</a:t>
            </a:fld>
            <a:endParaRPr lang="en-US"/>
          </a:p>
        </p:txBody>
      </p:sp>
      <p:sp>
        <p:nvSpPr>
          <p:cNvPr id="4" name="Title 3">
            <a:extLst>
              <a:ext uri="{FF2B5EF4-FFF2-40B4-BE49-F238E27FC236}">
                <a16:creationId xmlns:a16="http://schemas.microsoft.com/office/drawing/2014/main" id="{42B9449F-3D2D-43DA-AA7D-5C8EACC9FF87}"/>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G" dirty="0"/>
          </a:p>
        </p:txBody>
      </p:sp>
    </p:spTree>
    <p:extLst>
      <p:ext uri="{BB962C8B-B14F-4D97-AF65-F5344CB8AC3E}">
        <p14:creationId xmlns:p14="http://schemas.microsoft.com/office/powerpoint/2010/main" val="10234867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72DEE8C-E90E-4F6A-BFD2-352BCBC947AD}"/>
              </a:ext>
            </a:extLst>
          </p:cNvPr>
          <p:cNvSpPr>
            <a:spLocks noGrp="1"/>
          </p:cNvSpPr>
          <p:nvPr>
            <p:ph idx="1"/>
          </p:nvPr>
        </p:nvSpPr>
        <p:spPr/>
        <p:txBody>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International companies can implement several strategies to manage risks, including;</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solidFill>
                  <a:prstClr val="black"/>
                </a:solidFill>
                <a:latin typeface="Roboto" panose="02000000000000000000" pitchFamily="2" charset="0"/>
                <a:ea typeface="Roboto" panose="02000000000000000000" pitchFamily="2" charset="0"/>
                <a:cs typeface="David" pitchFamily="34" charset="-79"/>
              </a:rPr>
              <a:t>(</a:t>
            </a:r>
            <a:r>
              <a:rPr lang="en-US" sz="2800" dirty="0" err="1">
                <a:solidFill>
                  <a:prstClr val="black"/>
                </a:solidFill>
                <a:latin typeface="Roboto" panose="02000000000000000000" pitchFamily="2" charset="0"/>
                <a:ea typeface="Roboto" panose="02000000000000000000" pitchFamily="2" charset="0"/>
                <a:cs typeface="David" pitchFamily="34" charset="-79"/>
              </a:rPr>
              <a:t>i</a:t>
            </a:r>
            <a:r>
              <a:rPr lang="en-US" sz="2800" dirty="0">
                <a:solidFill>
                  <a:prstClr val="black"/>
                </a:solidFill>
                <a:latin typeface="Roboto" panose="02000000000000000000" pitchFamily="2" charset="0"/>
                <a:ea typeface="Roboto" panose="02000000000000000000" pitchFamily="2" charset="0"/>
                <a:cs typeface="David" pitchFamily="34" charset="-79"/>
              </a:rPr>
              <a:t>) Political risk assessment: Regular assessment of political risks in target markets informs strategic decision-making and risk mitigation efforts.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solidFill>
                  <a:prstClr val="black"/>
                </a:solidFill>
                <a:latin typeface="Roboto" panose="02000000000000000000" pitchFamily="2" charset="0"/>
                <a:ea typeface="Roboto" panose="02000000000000000000" pitchFamily="2" charset="0"/>
                <a:cs typeface="David" pitchFamily="34" charset="-79"/>
              </a:rPr>
              <a:t>(ii) Diversification: Diversifying markets, suppliers, and investment portfolios reduces dependency on any single market or region prone to political instability.</a:t>
            </a:r>
            <a:endParaRPr lang="en-UG" dirty="0"/>
          </a:p>
        </p:txBody>
      </p:sp>
      <p:sp>
        <p:nvSpPr>
          <p:cNvPr id="3" name="Slide Number Placeholder 2">
            <a:extLst>
              <a:ext uri="{FF2B5EF4-FFF2-40B4-BE49-F238E27FC236}">
                <a16:creationId xmlns:a16="http://schemas.microsoft.com/office/drawing/2014/main" id="{123C6CF5-D8A4-401D-9062-004237D17E57}"/>
              </a:ext>
            </a:extLst>
          </p:cNvPr>
          <p:cNvSpPr>
            <a:spLocks noGrp="1"/>
          </p:cNvSpPr>
          <p:nvPr>
            <p:ph type="sldNum" sz="quarter" idx="12"/>
          </p:nvPr>
        </p:nvSpPr>
        <p:spPr/>
        <p:txBody>
          <a:bodyPr/>
          <a:lstStyle/>
          <a:p>
            <a:fld id="{94DC6BA0-6AF7-4A8A-8E01-6B3DDE92B132}" type="slidenum">
              <a:rPr lang="en-US" smtClean="0"/>
              <a:t>19</a:t>
            </a:fld>
            <a:endParaRPr lang="en-US"/>
          </a:p>
        </p:txBody>
      </p:sp>
      <p:sp>
        <p:nvSpPr>
          <p:cNvPr id="4" name="Title 3">
            <a:extLst>
              <a:ext uri="{FF2B5EF4-FFF2-40B4-BE49-F238E27FC236}">
                <a16:creationId xmlns:a16="http://schemas.microsoft.com/office/drawing/2014/main" id="{F82F7D90-DE08-405D-8DDE-1C0C8630BF04}"/>
              </a:ext>
            </a:extLst>
          </p:cNvPr>
          <p:cNvSpPr>
            <a:spLocks noGrp="1"/>
          </p:cNvSpPr>
          <p:nvPr>
            <p:ph type="title"/>
          </p:nvPr>
        </p:nvSpPr>
        <p:spPr/>
        <p:txBody>
          <a:bodyPr>
            <a:normAutofit fontScale="90000"/>
          </a:bodyPr>
          <a:lstStyle/>
          <a:p>
            <a:r>
              <a:rPr lang="en-US" dirty="0">
                <a:solidFill>
                  <a:srgbClr val="FF0000"/>
                </a:solidFill>
                <a:latin typeface="Lucida Sans Unicode"/>
              </a:rPr>
              <a:t>Stability of government policies</a:t>
            </a:r>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 (continued)</a:t>
            </a:r>
            <a:endParaRPr lang="en-UG" dirty="0"/>
          </a:p>
        </p:txBody>
      </p:sp>
    </p:spTree>
    <p:extLst>
      <p:ext uri="{BB962C8B-B14F-4D97-AF65-F5344CB8AC3E}">
        <p14:creationId xmlns:p14="http://schemas.microsoft.com/office/powerpoint/2010/main" val="285153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solidFill>
                  <a:prstClr val="black"/>
                </a:solidFill>
                <a:latin typeface="Roboto" panose="02000000000000000000" pitchFamily="2" charset="0"/>
                <a:ea typeface="Roboto" panose="02000000000000000000" pitchFamily="2" charset="0"/>
              </a:rPr>
              <a:t>Political and legal factors significantly influence international business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Unexpected political or legal influences </a:t>
            </a:r>
            <a:r>
              <a:rPr lang="en-GB" sz="3200" dirty="0">
                <a:solidFill>
                  <a:prstClr val="black"/>
                </a:solidFill>
                <a:latin typeface="Roboto" panose="02000000000000000000" pitchFamily="2" charset="0"/>
                <a:ea typeface="Roboto" panose="02000000000000000000" pitchFamily="2" charset="0"/>
              </a:rPr>
              <a:t>and the failure to anticipate them can be the undoing of otherwise a successful business. No company, large or small, domestic or international, powerful or less powerful can do business without considering the political and legal environment within which it will operate </a:t>
            </a:r>
            <a:endParaRPr kumimoji="0" lang="en-GB"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endParaRPr>
          </a:p>
        </p:txBody>
      </p:sp>
      <p:sp>
        <p:nvSpPr>
          <p:cNvPr id="3" name="Slide Number Placeholder 2"/>
          <p:cNvSpPr>
            <a:spLocks noGrp="1"/>
          </p:cNvSpPr>
          <p:nvPr>
            <p:ph type="sldNum" sz="quarter" idx="12"/>
          </p:nvPr>
        </p:nvSpPr>
        <p:spPr/>
        <p:txBody>
          <a:bodyPr/>
          <a:lstStyle/>
          <a:p>
            <a:fld id="{94DC6BA0-6AF7-4A8A-8E01-6B3DDE92B132}" type="slidenum">
              <a:rPr lang="en-US" smtClean="0"/>
              <a:t>2</a:t>
            </a:fld>
            <a:endParaRPr lang="en-US"/>
          </a:p>
        </p:txBody>
      </p:sp>
      <p:sp>
        <p:nvSpPr>
          <p:cNvPr id="4" name="Title 3"/>
          <p:cNvSpPr>
            <a:spLocks noGrp="1"/>
          </p:cNvSpPr>
          <p:nvPr>
            <p:ph type="title"/>
          </p:nvPr>
        </p:nvSpPr>
        <p:spPr/>
        <p:txBody>
          <a:bodyPr>
            <a:normAutofit fontScale="90000"/>
          </a:bodyPr>
          <a:lstStyle/>
          <a:p>
            <a:r>
              <a:rPr lang="en-GB" dirty="0">
                <a:solidFill>
                  <a:srgbClr val="FF0000"/>
                </a:solidFill>
              </a:rPr>
              <a:t>Introduction: political and legal perspectives</a:t>
            </a:r>
          </a:p>
        </p:txBody>
      </p:sp>
    </p:spTree>
    <p:extLst>
      <p:ext uri="{BB962C8B-B14F-4D97-AF65-F5344CB8AC3E}">
        <p14:creationId xmlns:p14="http://schemas.microsoft.com/office/powerpoint/2010/main" val="3312527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D08B37-9FA8-475C-A655-485B51633065}"/>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David" pitchFamily="34" charset="-79"/>
              </a:rPr>
              <a:t>(iii) Government relations: engaging with government officials, policymakers, and industry associations enables businesses to advocate for favorable policies and influence regulatory outcomes.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2800" dirty="0">
                <a:solidFill>
                  <a:prstClr val="black"/>
                </a:solidFill>
                <a:latin typeface="Roboto" panose="02000000000000000000" pitchFamily="2" charset="0"/>
                <a:ea typeface="Roboto" panose="02000000000000000000" pitchFamily="2" charset="0"/>
                <a:cs typeface="David" pitchFamily="34" charset="-79"/>
              </a:rPr>
              <a:t>The international marketing manger must therefore keep vigilance and remain alert to potential changes in government policy</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40DCF635-D97D-4CD9-83A9-6380F866FDEA}"/>
              </a:ext>
            </a:extLst>
          </p:cNvPr>
          <p:cNvSpPr>
            <a:spLocks noGrp="1"/>
          </p:cNvSpPr>
          <p:nvPr>
            <p:ph type="sldNum" sz="quarter" idx="12"/>
          </p:nvPr>
        </p:nvSpPr>
        <p:spPr/>
        <p:txBody>
          <a:bodyPr/>
          <a:lstStyle/>
          <a:p>
            <a:fld id="{94DC6BA0-6AF7-4A8A-8E01-6B3DDE92B132}" type="slidenum">
              <a:rPr lang="en-US" smtClean="0"/>
              <a:t>20</a:t>
            </a:fld>
            <a:endParaRPr lang="en-US"/>
          </a:p>
        </p:txBody>
      </p:sp>
      <p:sp>
        <p:nvSpPr>
          <p:cNvPr id="4" name="Title 3">
            <a:extLst>
              <a:ext uri="{FF2B5EF4-FFF2-40B4-BE49-F238E27FC236}">
                <a16:creationId xmlns:a16="http://schemas.microsoft.com/office/drawing/2014/main" id="{FF595326-5247-48C9-9E88-52C50FDE13FA}"/>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G" dirty="0"/>
          </a:p>
        </p:txBody>
      </p:sp>
    </p:spTree>
    <p:extLst>
      <p:ext uri="{BB962C8B-B14F-4D97-AF65-F5344CB8AC3E}">
        <p14:creationId xmlns:p14="http://schemas.microsoft.com/office/powerpoint/2010/main" val="4171358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257800"/>
          </a:xfrm>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Risks are inevitable in international marketing/business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Political risks can result from within and outside government</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Risks within government range from controls on price, business operations (activities), output, political violence and civil unrest, expropriation, to import restriction, to breach of contract by government, to boycott and </a:t>
            </a:r>
            <a:r>
              <a:rPr lang="en-GB" sz="2800" dirty="0" err="1">
                <a:solidFill>
                  <a:prstClr val="black"/>
                </a:solidFill>
                <a:latin typeface="Roboto" panose="02000000000000000000" pitchFamily="2" charset="0"/>
                <a:ea typeface="Roboto" panose="02000000000000000000" pitchFamily="2" charset="0"/>
              </a:rPr>
              <a:t>subotage</a:t>
            </a:r>
            <a:endParaRPr lang="en-GB" sz="2800" dirty="0">
              <a:solidFill>
                <a:prstClr val="black"/>
              </a:solidFill>
              <a:latin typeface="Roboto" panose="02000000000000000000" pitchFamily="2" charset="0"/>
              <a:ea typeface="Roboto" panose="02000000000000000000" pitchFamily="2" charset="0"/>
            </a:endParaRP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Risks outside government can result from war, terrorism, embargo, and sanctions </a:t>
            </a:r>
            <a:endParaRPr lang="en-US" sz="2800" dirty="0">
              <a:latin typeface="Roboto" panose="02000000000000000000" pitchFamily="2" charset="0"/>
              <a:ea typeface="Roboto" panose="02000000000000000000" pitchFamily="2" charset="0"/>
            </a:endParaRPr>
          </a:p>
        </p:txBody>
      </p:sp>
      <p:sp>
        <p:nvSpPr>
          <p:cNvPr id="2" name="Title 1"/>
          <p:cNvSpPr>
            <a:spLocks noGrp="1"/>
          </p:cNvSpPr>
          <p:nvPr>
            <p:ph type="title"/>
          </p:nvPr>
        </p:nvSpPr>
        <p:spPr>
          <a:xfrm>
            <a:off x="457200" y="274638"/>
            <a:ext cx="8229600" cy="944562"/>
          </a:xfrm>
        </p:spPr>
        <p:txBody>
          <a:bodyPr>
            <a:noAutofit/>
          </a:bodyPr>
          <a:lstStyle/>
          <a:p>
            <a:r>
              <a:rPr lang="en-US" sz="4000" dirty="0">
                <a:solidFill>
                  <a:srgbClr val="FF0000"/>
                </a:solidFill>
                <a:latin typeface="Roboto" panose="02000000000000000000" pitchFamily="2" charset="0"/>
                <a:ea typeface="Roboto" panose="02000000000000000000" pitchFamily="2" charset="0"/>
              </a:rPr>
              <a:t>Political Risks</a:t>
            </a:r>
          </a:p>
        </p:txBody>
      </p:sp>
      <p:sp>
        <p:nvSpPr>
          <p:cNvPr id="4" name="Slide Number Placeholder 3"/>
          <p:cNvSpPr>
            <a:spLocks noGrp="1"/>
          </p:cNvSpPr>
          <p:nvPr>
            <p:ph type="sldNum" sz="quarter" idx="12"/>
          </p:nvPr>
        </p:nvSpPr>
        <p:spPr/>
        <p:txBody>
          <a:bodyPr/>
          <a:lstStyle/>
          <a:p>
            <a:fld id="{94DC6BA0-6AF7-4A8A-8E01-6B3DDE92B132}" type="slidenum">
              <a:rPr lang="en-US" smtClean="0"/>
              <a:t>21</a:t>
            </a:fld>
            <a:endParaRPr lang="en-US"/>
          </a:p>
        </p:txBody>
      </p:sp>
    </p:spTree>
    <p:extLst>
      <p:ext uri="{BB962C8B-B14F-4D97-AF65-F5344CB8AC3E}">
        <p14:creationId xmlns:p14="http://schemas.microsoft.com/office/powerpoint/2010/main" val="3945917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Of all the political risks, the most costly are those actions that result in a transfer of equity from the company to the government, with or without adequate compensation.</a:t>
            </a:r>
          </a:p>
          <a:p>
            <a:r>
              <a:rPr lang="en-US" sz="2800" b="1" dirty="0">
                <a:solidFill>
                  <a:srgbClr val="FF0000"/>
                </a:solidFill>
                <a:latin typeface="Roboto" panose="02000000000000000000" pitchFamily="2" charset="0"/>
                <a:ea typeface="Roboto" panose="02000000000000000000" pitchFamily="2" charset="0"/>
              </a:rPr>
              <a:t>1. Confiscation</a:t>
            </a:r>
            <a:r>
              <a:rPr lang="en-US" sz="2800" dirty="0">
                <a:latin typeface="Roboto" panose="02000000000000000000" pitchFamily="2" charset="0"/>
                <a:ea typeface="Roboto" panose="02000000000000000000" pitchFamily="2" charset="0"/>
              </a:rPr>
              <a:t>, which refers to seizing of company assets without compensation is the most severe political risk</a:t>
            </a:r>
          </a:p>
          <a:p>
            <a:r>
              <a:rPr lang="en-US" sz="2800" dirty="0">
                <a:latin typeface="Roboto" panose="02000000000000000000" pitchFamily="2" charset="0"/>
                <a:ea typeface="Roboto" panose="02000000000000000000" pitchFamily="2" charset="0"/>
              </a:rPr>
              <a:t>Confiscation risks exists all over the world but vary in magnitude </a:t>
            </a:r>
            <a:r>
              <a:rPr lang="en-GB" sz="2800" dirty="0">
                <a:latin typeface="Roboto" panose="02000000000000000000" pitchFamily="2" charset="0"/>
                <a:ea typeface="Roboto" panose="02000000000000000000" pitchFamily="2" charset="0"/>
              </a:rPr>
              <a:t> </a:t>
            </a:r>
          </a:p>
        </p:txBody>
      </p:sp>
      <p:sp>
        <p:nvSpPr>
          <p:cNvPr id="3" name="Slide Number Placeholder 2"/>
          <p:cNvSpPr>
            <a:spLocks noGrp="1"/>
          </p:cNvSpPr>
          <p:nvPr>
            <p:ph type="sldNum" sz="quarter" idx="12"/>
          </p:nvPr>
        </p:nvSpPr>
        <p:spPr/>
        <p:txBody>
          <a:bodyPr/>
          <a:lstStyle/>
          <a:p>
            <a:fld id="{94DC6BA0-6AF7-4A8A-8E01-6B3DDE92B132}" type="slidenum">
              <a:rPr lang="en-US" smtClean="0"/>
              <a:t>22</a:t>
            </a:fld>
            <a:endParaRPr lang="en-US"/>
          </a:p>
        </p:txBody>
      </p:sp>
      <p:sp>
        <p:nvSpPr>
          <p:cNvPr id="4" name="Title 3"/>
          <p:cNvSpPr>
            <a:spLocks noGrp="1"/>
          </p:cNvSpPr>
          <p:nvPr>
            <p:ph type="title"/>
          </p:nvPr>
        </p:nvSpPr>
        <p:spPr/>
        <p:txBody>
          <a:bodyPr>
            <a:noAutofit/>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Political Risks (continued)</a:t>
            </a:r>
            <a:endParaRPr lang="en-GB"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4392207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918C7F3-FAC3-4734-BB68-A2D1F33B6373}"/>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The political ideology in any country might change when there arises situations like pressurizing the government by civil society groups, or emergence of opposition political party as a powerful force and unstable economic conditions </a:t>
            </a:r>
          </a:p>
          <a:p>
            <a:r>
              <a:rPr lang="en-US" sz="2800" dirty="0">
                <a:latin typeface="Roboto" panose="02000000000000000000" pitchFamily="2" charset="0"/>
                <a:ea typeface="Roboto" panose="02000000000000000000" pitchFamily="2" charset="0"/>
              </a:rPr>
              <a:t>Actions of prejudice against foreign companies as a result of unstable social political and economic factors lead to frustration and intolerance among the population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9838BBAD-3E33-4D89-A166-93CE3980F17C}"/>
              </a:ext>
            </a:extLst>
          </p:cNvPr>
          <p:cNvSpPr>
            <a:spLocks noGrp="1"/>
          </p:cNvSpPr>
          <p:nvPr>
            <p:ph type="sldNum" sz="quarter" idx="12"/>
          </p:nvPr>
        </p:nvSpPr>
        <p:spPr/>
        <p:txBody>
          <a:bodyPr/>
          <a:lstStyle/>
          <a:p>
            <a:fld id="{94DC6BA0-6AF7-4A8A-8E01-6B3DDE92B132}" type="slidenum">
              <a:rPr lang="en-US" smtClean="0"/>
              <a:t>23</a:t>
            </a:fld>
            <a:endParaRPr lang="en-US"/>
          </a:p>
        </p:txBody>
      </p:sp>
      <p:sp>
        <p:nvSpPr>
          <p:cNvPr id="4" name="Title 3">
            <a:extLst>
              <a:ext uri="{FF2B5EF4-FFF2-40B4-BE49-F238E27FC236}">
                <a16:creationId xmlns:a16="http://schemas.microsoft.com/office/drawing/2014/main" id="{E30B616D-DAE5-42A5-B9FC-89B16607FB4F}"/>
              </a:ext>
            </a:extLst>
          </p:cNvPr>
          <p:cNvSpPr>
            <a:spLocks noGrp="1"/>
          </p:cNvSpPr>
          <p:nvPr>
            <p:ph type="title"/>
          </p:nvPr>
        </p:nvSpPr>
        <p:spPr/>
        <p:txBody>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Political Risks (continued)</a:t>
            </a:r>
            <a:endParaRPr lang="en-UG" dirty="0"/>
          </a:p>
        </p:txBody>
      </p:sp>
    </p:spTree>
    <p:extLst>
      <p:ext uri="{BB962C8B-B14F-4D97-AF65-F5344CB8AC3E}">
        <p14:creationId xmlns:p14="http://schemas.microsoft.com/office/powerpoint/2010/main" val="23991687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E085F19-8F29-4C5D-BDE8-80DAB89EE86D}"/>
              </a:ext>
            </a:extLst>
          </p:cNvPr>
          <p:cNvSpPr>
            <a:spLocks noGrp="1"/>
          </p:cNvSpPr>
          <p:nvPr>
            <p:ph idx="1"/>
          </p:nvPr>
        </p:nvSpPr>
        <p:spPr/>
        <p:txBody>
          <a:bodyPr>
            <a:normAutofit lnSpcReduction="10000"/>
          </a:bodyPr>
          <a:lstStyle/>
          <a:p>
            <a:r>
              <a:rPr lang="en-US" sz="2800" dirty="0">
                <a:latin typeface="Roboto" panose="02000000000000000000" pitchFamily="2" charset="0"/>
                <a:ea typeface="Roboto" panose="02000000000000000000" pitchFamily="2" charset="0"/>
              </a:rPr>
              <a:t>Particular industries such as mining, public utilities, finance and banking, and energy face greater vulnerability to confiscation because they are of significant importance to the country interested in confiscation. These sectors are the most targeted</a:t>
            </a:r>
          </a:p>
          <a:p>
            <a:r>
              <a:rPr lang="en-US" sz="2800" dirty="0">
                <a:latin typeface="Roboto" panose="02000000000000000000" pitchFamily="2" charset="0"/>
                <a:ea typeface="Roboto" panose="02000000000000000000" pitchFamily="2" charset="0"/>
              </a:rPr>
              <a:t>The marketing manager should constantly analyse the political, regulatory, and economic environments mor even carry out a systematic and detailed country risk assessment before committing capital.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6BF1C76B-0E81-4D93-B51C-7FB6905CD007}"/>
              </a:ext>
            </a:extLst>
          </p:cNvPr>
          <p:cNvSpPr>
            <a:spLocks noGrp="1"/>
          </p:cNvSpPr>
          <p:nvPr>
            <p:ph type="sldNum" sz="quarter" idx="12"/>
          </p:nvPr>
        </p:nvSpPr>
        <p:spPr/>
        <p:txBody>
          <a:bodyPr/>
          <a:lstStyle/>
          <a:p>
            <a:fld id="{94DC6BA0-6AF7-4A8A-8E01-6B3DDE92B132}" type="slidenum">
              <a:rPr lang="en-US" smtClean="0"/>
              <a:t>24</a:t>
            </a:fld>
            <a:endParaRPr lang="en-US"/>
          </a:p>
        </p:txBody>
      </p:sp>
      <p:sp>
        <p:nvSpPr>
          <p:cNvPr id="4" name="Title 3">
            <a:extLst>
              <a:ext uri="{FF2B5EF4-FFF2-40B4-BE49-F238E27FC236}">
                <a16:creationId xmlns:a16="http://schemas.microsoft.com/office/drawing/2014/main" id="{0B64FEF9-BCF3-4E9C-BAA6-B07E1ABBDD37}"/>
              </a:ext>
            </a:extLst>
          </p:cNvPr>
          <p:cNvSpPr>
            <a:spLocks noGrp="1"/>
          </p:cNvSpPr>
          <p:nvPr>
            <p:ph type="title"/>
          </p:nvPr>
        </p:nvSpPr>
        <p:spPr/>
        <p:txBody>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Political Risks (continued)</a:t>
            </a:r>
            <a:endParaRPr lang="en-UG" dirty="0"/>
          </a:p>
        </p:txBody>
      </p:sp>
    </p:spTree>
    <p:extLst>
      <p:ext uri="{BB962C8B-B14F-4D97-AF65-F5344CB8AC3E}">
        <p14:creationId xmlns:p14="http://schemas.microsoft.com/office/powerpoint/2010/main" val="2889679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2248333-6FD0-4CA6-9D81-32E3C562ABE1}"/>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The international marketing manager should also look for indicators such as sudden regulatory changes, government debt distress, and prior confiscation cases. These factors often correlate with asset seizure, forced nationalization, or discriminatory taxation</a:t>
            </a:r>
          </a:p>
          <a:p>
            <a:r>
              <a:rPr lang="en-US" sz="2800" dirty="0">
                <a:latin typeface="Roboto" panose="02000000000000000000" pitchFamily="2" charset="0"/>
                <a:ea typeface="Roboto" panose="02000000000000000000" pitchFamily="2" charset="0"/>
              </a:rPr>
              <a:t>Additionally, the international business manager can diversify business in order to lessen the risk of concentrating portfolios in one country. Diversifying assets reduces the potential impact of a single expropriation event by allocating capital across multiple countries</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ECD70D1F-0CF0-4CFD-818F-1115E2768FE8}"/>
              </a:ext>
            </a:extLst>
          </p:cNvPr>
          <p:cNvSpPr>
            <a:spLocks noGrp="1"/>
          </p:cNvSpPr>
          <p:nvPr>
            <p:ph type="sldNum" sz="quarter" idx="12"/>
          </p:nvPr>
        </p:nvSpPr>
        <p:spPr/>
        <p:txBody>
          <a:bodyPr/>
          <a:lstStyle/>
          <a:p>
            <a:fld id="{94DC6BA0-6AF7-4A8A-8E01-6B3DDE92B132}" type="slidenum">
              <a:rPr lang="en-US" smtClean="0"/>
              <a:t>25</a:t>
            </a:fld>
            <a:endParaRPr lang="en-US"/>
          </a:p>
        </p:txBody>
      </p:sp>
      <p:sp>
        <p:nvSpPr>
          <p:cNvPr id="4" name="Title 3">
            <a:extLst>
              <a:ext uri="{FF2B5EF4-FFF2-40B4-BE49-F238E27FC236}">
                <a16:creationId xmlns:a16="http://schemas.microsoft.com/office/drawing/2014/main" id="{F13556C9-EE90-4CF9-AB3C-6DA5BAB12F3E}"/>
              </a:ext>
            </a:extLst>
          </p:cNvPr>
          <p:cNvSpPr>
            <a:spLocks noGrp="1"/>
          </p:cNvSpPr>
          <p:nvPr>
            <p:ph type="title"/>
          </p:nvPr>
        </p:nvSpPr>
        <p:spPr/>
        <p:txBody>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Political Risks (continued)</a:t>
            </a:r>
            <a:endParaRPr lang="en-UG" dirty="0"/>
          </a:p>
        </p:txBody>
      </p:sp>
    </p:spTree>
    <p:extLst>
      <p:ext uri="{BB962C8B-B14F-4D97-AF65-F5344CB8AC3E}">
        <p14:creationId xmlns:p14="http://schemas.microsoft.com/office/powerpoint/2010/main" val="3914659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b="1" dirty="0">
                <a:solidFill>
                  <a:srgbClr val="FF0000"/>
                </a:solidFill>
              </a:rPr>
              <a:t>2. Cultural differences</a:t>
            </a:r>
            <a:r>
              <a:rPr lang="en-US" dirty="0"/>
              <a:t>: international businesses operating in different countries undoubtedly operate under different cultural contexts.</a:t>
            </a:r>
          </a:p>
          <a:p>
            <a:r>
              <a:rPr lang="en-US" dirty="0"/>
              <a:t>Misunderstanding or disregarding cultural norms and values can lead to marketing blunders, damaging a company's reputation and sales</a:t>
            </a:r>
          </a:p>
          <a:p>
            <a:r>
              <a:rPr lang="en-GB" dirty="0"/>
              <a:t>To minimise this risk, the international marketing manager </a:t>
            </a:r>
            <a:r>
              <a:rPr lang="en-US" dirty="0"/>
              <a:t>should conduct thorough cultural research and adapt marketing strategies to suit the local culture. </a:t>
            </a:r>
            <a:endParaRPr lang="en-GB" dirty="0"/>
          </a:p>
        </p:txBody>
      </p:sp>
      <p:sp>
        <p:nvSpPr>
          <p:cNvPr id="3" name="Slide Number Placeholder 2"/>
          <p:cNvSpPr>
            <a:spLocks noGrp="1"/>
          </p:cNvSpPr>
          <p:nvPr>
            <p:ph type="sldNum" sz="quarter" idx="12"/>
          </p:nvPr>
        </p:nvSpPr>
        <p:spPr/>
        <p:txBody>
          <a:bodyPr/>
          <a:lstStyle/>
          <a:p>
            <a:fld id="{94DC6BA0-6AF7-4A8A-8E01-6B3DDE92B132}" type="slidenum">
              <a:rPr lang="en-US" smtClean="0"/>
              <a:t>26</a:t>
            </a:fld>
            <a:endParaRPr lang="en-US"/>
          </a:p>
        </p:txBody>
      </p:sp>
      <p:sp>
        <p:nvSpPr>
          <p:cNvPr id="4" name="Title 3"/>
          <p:cNvSpPr>
            <a:spLocks noGrp="1"/>
          </p:cNvSpPr>
          <p:nvPr>
            <p:ph type="title"/>
          </p:nvPr>
        </p:nvSpPr>
        <p:spPr/>
        <p:txBody>
          <a:bodyPr>
            <a:noAutofit/>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Political Risks (continued)</a:t>
            </a:r>
            <a:endParaRPr lang="en-GB" sz="44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3866369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GB" sz="2800" b="1" dirty="0">
                <a:solidFill>
                  <a:srgbClr val="FF0000"/>
                </a:solidFill>
                <a:latin typeface="Roboto" panose="02000000000000000000" pitchFamily="2" charset="0"/>
                <a:ea typeface="Roboto" panose="02000000000000000000" pitchFamily="2" charset="0"/>
              </a:rPr>
              <a:t>3. Expropriation</a:t>
            </a:r>
            <a:r>
              <a:rPr lang="en-GB" sz="2800" dirty="0">
                <a:latin typeface="Roboto" panose="02000000000000000000" pitchFamily="2" charset="0"/>
                <a:ea typeface="Roboto" panose="02000000000000000000" pitchFamily="2" charset="0"/>
              </a:rPr>
              <a:t>: this </a:t>
            </a:r>
            <a:r>
              <a:rPr lang="en-US" sz="2800" dirty="0">
                <a:latin typeface="Roboto" panose="02000000000000000000" pitchFamily="2" charset="0"/>
                <a:ea typeface="Roboto" panose="02000000000000000000" pitchFamily="2" charset="0"/>
              </a:rPr>
              <a:t>refers to the government seizing foreign-owned assets, or business operations, for public use, often without fair compensation. </a:t>
            </a:r>
          </a:p>
          <a:p>
            <a:r>
              <a:rPr lang="en-US" sz="2800" dirty="0">
                <a:latin typeface="Roboto" panose="02000000000000000000" pitchFamily="2" charset="0"/>
                <a:ea typeface="Roboto" panose="02000000000000000000" pitchFamily="2" charset="0"/>
              </a:rPr>
              <a:t>Expropriation and confiscation are almost the same, albeit slight difference, in the sense that for the former case, government somewhat pays or compensates, while in the latter case, government does not pay anything at all</a:t>
            </a:r>
          </a:p>
          <a:p>
            <a:r>
              <a:rPr lang="en-US" sz="2800" dirty="0">
                <a:latin typeface="Roboto" panose="02000000000000000000" pitchFamily="2" charset="0"/>
                <a:ea typeface="Roboto" panose="02000000000000000000" pitchFamily="2" charset="0"/>
              </a:rPr>
              <a:t>In some cases, this can evolve into nationalization, where a government takes control of entire industries, like oil or utilities. </a:t>
            </a:r>
            <a:endParaRPr lang="en-GB" sz="2800" dirty="0">
              <a:latin typeface="Roboto" panose="02000000000000000000" pitchFamily="2" charset="0"/>
              <a:ea typeface="Roboto" panose="02000000000000000000" pitchFamily="2" charset="0"/>
            </a:endParaRPr>
          </a:p>
        </p:txBody>
      </p:sp>
      <p:sp>
        <p:nvSpPr>
          <p:cNvPr id="3" name="Slide Number Placeholder 2"/>
          <p:cNvSpPr>
            <a:spLocks noGrp="1"/>
          </p:cNvSpPr>
          <p:nvPr>
            <p:ph type="sldNum" sz="quarter" idx="12"/>
          </p:nvPr>
        </p:nvSpPr>
        <p:spPr/>
        <p:txBody>
          <a:bodyPr/>
          <a:lstStyle/>
          <a:p>
            <a:fld id="{94DC6BA0-6AF7-4A8A-8E01-6B3DDE92B132}" type="slidenum">
              <a:rPr lang="en-US" smtClean="0"/>
              <a:t>27</a:t>
            </a:fld>
            <a:endParaRPr lang="en-US"/>
          </a:p>
        </p:txBody>
      </p:sp>
      <p:sp>
        <p:nvSpPr>
          <p:cNvPr id="4" name="Title 3"/>
          <p:cNvSpPr>
            <a:spLocks noGrp="1"/>
          </p:cNvSpPr>
          <p:nvPr>
            <p:ph type="title"/>
          </p:nvPr>
        </p:nvSpPr>
        <p:spPr/>
        <p:txBody>
          <a:bodyPr>
            <a:normAutofit/>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Political Risks (continued)</a:t>
            </a:r>
            <a:endParaRPr lang="en-GB" sz="49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3537096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rmAutofit fontScale="92500" lnSpcReduction="10000"/>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latin typeface="David" pitchFamily="34" charset="-79"/>
                <a:cs typeface="David" pitchFamily="34" charset="-79"/>
              </a:rPr>
              <a:t>Historically, developing countries used this approach especially soon after independence as a way of addressing historical grievances of inequality and exploitation, in the hope that it would lead to economic growth and development</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3200" dirty="0">
                <a:latin typeface="David" pitchFamily="34" charset="-79"/>
                <a:cs typeface="David" pitchFamily="34" charset="-79"/>
              </a:rPr>
              <a:t>Whereas expropriation is rare or almost non existent in the contemporary world, this is no guarantee that it cannot take place. The foreign company can take political risk insurance to </a:t>
            </a:r>
            <a:r>
              <a:rPr lang="en-US" sz="3200" dirty="0">
                <a:latin typeface="David" pitchFamily="34" charset="-79"/>
                <a:cs typeface="David" pitchFamily="34" charset="-79"/>
              </a:rPr>
              <a:t>safeguard against expropriation by providing compensation in the event of asset seizures. Companies should also carefully assess the political stability and government transparency of the countries they operate in</a:t>
            </a:r>
            <a:endParaRPr lang="en-GB" sz="3200" dirty="0">
              <a:latin typeface="David" pitchFamily="34" charset="-79"/>
              <a:cs typeface="David" pitchFamily="34" charset="-79"/>
            </a:endParaRP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endParaRPr lang="en-GB" sz="3200" dirty="0">
              <a:latin typeface="David" pitchFamily="34" charset="-79"/>
              <a:cs typeface="David" pitchFamily="34" charset="-79"/>
            </a:endParaRPr>
          </a:p>
        </p:txBody>
      </p:sp>
      <p:sp>
        <p:nvSpPr>
          <p:cNvPr id="2" name="Title 1"/>
          <p:cNvSpPr>
            <a:spLocks noGrp="1"/>
          </p:cNvSpPr>
          <p:nvPr>
            <p:ph type="title"/>
          </p:nvPr>
        </p:nvSpPr>
        <p:spPr>
          <a:xfrm>
            <a:off x="152400" y="274638"/>
            <a:ext cx="8839200" cy="792162"/>
          </a:xfrm>
        </p:spPr>
        <p:txBody>
          <a:bodyPr>
            <a:noAutofit/>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Political Risks (continued)</a:t>
            </a:r>
            <a:endParaRPr lang="en-US" sz="4000" dirty="0">
              <a:solidFill>
                <a:srgbClr val="FF0000"/>
              </a:solidFill>
              <a:latin typeface="Roboto" panose="02000000000000000000" pitchFamily="2" charset="0"/>
              <a:ea typeface="Roboto" panose="02000000000000000000" pitchFamily="2" charset="0"/>
            </a:endParaRPr>
          </a:p>
        </p:txBody>
      </p:sp>
      <p:sp>
        <p:nvSpPr>
          <p:cNvPr id="4" name="Slide Number Placeholder 3"/>
          <p:cNvSpPr>
            <a:spLocks noGrp="1"/>
          </p:cNvSpPr>
          <p:nvPr>
            <p:ph type="sldNum" sz="quarter" idx="12"/>
          </p:nvPr>
        </p:nvSpPr>
        <p:spPr/>
        <p:txBody>
          <a:bodyPr/>
          <a:lstStyle/>
          <a:p>
            <a:fld id="{94DC6BA0-6AF7-4A8A-8E01-6B3DDE92B132}" type="slidenum">
              <a:rPr lang="en-US" smtClean="0"/>
              <a:t>28</a:t>
            </a:fld>
            <a:endParaRPr lang="en-US"/>
          </a:p>
        </p:txBody>
      </p:sp>
    </p:spTree>
    <p:extLst>
      <p:ext uri="{BB962C8B-B14F-4D97-AF65-F5344CB8AC3E}">
        <p14:creationId xmlns:p14="http://schemas.microsoft.com/office/powerpoint/2010/main" val="18557130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E5C578-5E99-4EF9-9AAD-653607E1A9AD}"/>
              </a:ext>
            </a:extLst>
          </p:cNvPr>
          <p:cNvSpPr>
            <a:spLocks noGrp="1"/>
          </p:cNvSpPr>
          <p:nvPr>
            <p:ph idx="1"/>
          </p:nvPr>
        </p:nvSpPr>
        <p:spPr/>
        <p:txBody>
          <a:bodyPr>
            <a:noAutofit/>
          </a:bodyPr>
          <a:lstStyle/>
          <a:p>
            <a:r>
              <a:rPr lang="en-US" sz="2800" b="1" dirty="0">
                <a:solidFill>
                  <a:srgbClr val="FF0000"/>
                </a:solidFill>
                <a:latin typeface="Roboto" panose="02000000000000000000" pitchFamily="2" charset="0"/>
                <a:ea typeface="Roboto" panose="02000000000000000000" pitchFamily="2" charset="0"/>
              </a:rPr>
              <a:t>4. Domestication</a:t>
            </a:r>
            <a:r>
              <a:rPr lang="en-US" sz="2800" dirty="0">
                <a:latin typeface="Roboto" panose="02000000000000000000" pitchFamily="2" charset="0"/>
                <a:ea typeface="Roboto" panose="02000000000000000000" pitchFamily="2" charset="0"/>
              </a:rPr>
              <a:t>: also known as forced divestiture, domestication refers to a situation where a government of the host country can force a foreign firm to sell off part of its ownership to local agents/entities.</a:t>
            </a:r>
          </a:p>
          <a:p>
            <a:r>
              <a:rPr lang="en-US" sz="2800" dirty="0">
                <a:latin typeface="Roboto" panose="02000000000000000000" pitchFamily="2" charset="0"/>
                <a:ea typeface="Roboto" panose="02000000000000000000" pitchFamily="2" charset="0"/>
              </a:rPr>
              <a:t>Today, countries often require prospective investors to agree to share ownership, use local content, enter into labor and management agreements, and share participation in export sales as a condition of entry; in effect, the company has to become domesticated as a condition for investment. </a:t>
            </a:r>
          </a:p>
          <a:p>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1BC3F0-3BC5-4A5B-9F74-E1799B694BC7}"/>
              </a:ext>
            </a:extLst>
          </p:cNvPr>
          <p:cNvSpPr>
            <a:spLocks noGrp="1"/>
          </p:cNvSpPr>
          <p:nvPr>
            <p:ph type="sldNum" sz="quarter" idx="12"/>
          </p:nvPr>
        </p:nvSpPr>
        <p:spPr/>
        <p:txBody>
          <a:bodyPr/>
          <a:lstStyle/>
          <a:p>
            <a:fld id="{94DC6BA0-6AF7-4A8A-8E01-6B3DDE92B132}" type="slidenum">
              <a:rPr lang="en-US" smtClean="0"/>
              <a:t>29</a:t>
            </a:fld>
            <a:endParaRPr lang="en-US"/>
          </a:p>
        </p:txBody>
      </p:sp>
      <p:sp>
        <p:nvSpPr>
          <p:cNvPr id="4" name="Title 3">
            <a:extLst>
              <a:ext uri="{FF2B5EF4-FFF2-40B4-BE49-F238E27FC236}">
                <a16:creationId xmlns:a16="http://schemas.microsoft.com/office/drawing/2014/main" id="{7D38C3FD-39B4-43BC-BAA8-3B698A6AC5A4}"/>
              </a:ext>
            </a:extLst>
          </p:cNvPr>
          <p:cNvSpPr>
            <a:spLocks noGrp="1"/>
          </p:cNvSpPr>
          <p:nvPr>
            <p:ph type="title"/>
          </p:nvPr>
        </p:nvSpPr>
        <p:spPr/>
        <p:txBody>
          <a:bodyPr>
            <a:noAutofit/>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Political Risks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913220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AB833D-5767-46B6-8CA9-C0285297E553}"/>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Studies have indicated that government bureaucracy is one of the biggest concerns for many businesses, and when we talk of government bureaucracy, we are talking about politics</a:t>
            </a:r>
          </a:p>
          <a:p>
            <a:r>
              <a:rPr lang="en-US" sz="2800" dirty="0">
                <a:latin typeface="Roboto" panose="02000000000000000000" pitchFamily="2" charset="0"/>
                <a:ea typeface="Roboto" panose="02000000000000000000" pitchFamily="2" charset="0"/>
              </a:rPr>
              <a:t>Government controls and restricts a company's activities either by encouraging and offering support or by discouraging and banning its activities depending on circumstances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79287BED-1B0C-4DD8-9D02-7F782C9F2EA6}"/>
              </a:ext>
            </a:extLst>
          </p:cNvPr>
          <p:cNvSpPr>
            <a:spLocks noGrp="1"/>
          </p:cNvSpPr>
          <p:nvPr>
            <p:ph type="sldNum" sz="quarter" idx="12"/>
          </p:nvPr>
        </p:nvSpPr>
        <p:spPr/>
        <p:txBody>
          <a:bodyPr/>
          <a:lstStyle/>
          <a:p>
            <a:fld id="{94DC6BA0-6AF7-4A8A-8E01-6B3DDE92B132}" type="slidenum">
              <a:rPr lang="en-US" smtClean="0"/>
              <a:t>3</a:t>
            </a:fld>
            <a:endParaRPr lang="en-US"/>
          </a:p>
        </p:txBody>
      </p:sp>
      <p:sp>
        <p:nvSpPr>
          <p:cNvPr id="4" name="Title 3">
            <a:extLst>
              <a:ext uri="{FF2B5EF4-FFF2-40B4-BE49-F238E27FC236}">
                <a16:creationId xmlns:a16="http://schemas.microsoft.com/office/drawing/2014/main" id="{CCF32195-7F3C-48FB-B280-1664E9F25FF4}"/>
              </a:ext>
            </a:extLst>
          </p:cNvPr>
          <p:cNvSpPr>
            <a:spLocks noGrp="1"/>
          </p:cNvSpPr>
          <p:nvPr>
            <p:ph type="title"/>
          </p:nvPr>
        </p:nvSpPr>
        <p:spPr/>
        <p:txBody>
          <a:bodyPr>
            <a:normAutofit/>
          </a:bodyPr>
          <a:lstStyle/>
          <a:p>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 </a:t>
            </a:r>
            <a:endParaRPr lang="en-UG" dirty="0"/>
          </a:p>
        </p:txBody>
      </p:sp>
    </p:spTree>
    <p:extLst>
      <p:ext uri="{BB962C8B-B14F-4D97-AF65-F5344CB8AC3E}">
        <p14:creationId xmlns:p14="http://schemas.microsoft.com/office/powerpoint/2010/main" val="3282175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5EA135-480C-4A48-87C9-9DA8758BB884}"/>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One of the advantages of domestication of foreign firm is that it can provide benefits to the broader society.</a:t>
            </a:r>
          </a:p>
          <a:p>
            <a:r>
              <a:rPr lang="en-US" sz="2800" dirty="0">
                <a:latin typeface="Roboto" panose="02000000000000000000" pitchFamily="2" charset="0"/>
                <a:ea typeface="Roboto" panose="02000000000000000000" pitchFamily="2" charset="0"/>
              </a:rPr>
              <a:t>If the locals who have acquired interests in the business manages the firm better or achieves synergies through combining the efforts with the other original managers, that can lead to an increase in productivity, meaning higher quality products sold at lower prices to domestic consumers, and enhancing their wellbeing</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5DD75403-E4F8-42B7-B120-D0B41DA3FBA2}"/>
              </a:ext>
            </a:extLst>
          </p:cNvPr>
          <p:cNvSpPr>
            <a:spLocks noGrp="1"/>
          </p:cNvSpPr>
          <p:nvPr>
            <p:ph type="sldNum" sz="quarter" idx="12"/>
          </p:nvPr>
        </p:nvSpPr>
        <p:spPr/>
        <p:txBody>
          <a:bodyPr/>
          <a:lstStyle/>
          <a:p>
            <a:fld id="{94DC6BA0-6AF7-4A8A-8E01-6B3DDE92B132}" type="slidenum">
              <a:rPr lang="en-US" smtClean="0"/>
              <a:t>30</a:t>
            </a:fld>
            <a:endParaRPr lang="en-US"/>
          </a:p>
        </p:txBody>
      </p:sp>
      <p:sp>
        <p:nvSpPr>
          <p:cNvPr id="4" name="Title 3">
            <a:extLst>
              <a:ext uri="{FF2B5EF4-FFF2-40B4-BE49-F238E27FC236}">
                <a16:creationId xmlns:a16="http://schemas.microsoft.com/office/drawing/2014/main" id="{4776BD7F-E496-48C3-9B90-B6D613727729}"/>
              </a:ext>
            </a:extLst>
          </p:cNvPr>
          <p:cNvSpPr>
            <a:spLocks noGrp="1"/>
          </p:cNvSpPr>
          <p:nvPr>
            <p:ph type="title"/>
          </p:nvPr>
        </p:nvSpPr>
        <p:spPr/>
        <p:txBody>
          <a:bodyPr>
            <a:noAutofit/>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Political Risks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6324200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B853B57-FC4B-47CC-9B9A-3458E565D667}"/>
              </a:ext>
            </a:extLst>
          </p:cNvPr>
          <p:cNvSpPr>
            <a:spLocks noGrp="1"/>
          </p:cNvSpPr>
          <p:nvPr>
            <p:ph idx="1"/>
          </p:nvPr>
        </p:nvSpPr>
        <p:spPr/>
        <p:txBody>
          <a:bodyPr>
            <a:normAutofit/>
          </a:bodyPr>
          <a:lstStyle/>
          <a:p>
            <a:r>
              <a:rPr lang="en-US" sz="3200" dirty="0">
                <a:latin typeface="Roboto" panose="02000000000000000000" pitchFamily="2" charset="0"/>
                <a:ea typeface="Roboto" panose="02000000000000000000" pitchFamily="2" charset="0"/>
              </a:rPr>
              <a:t>A But the opposite can be the case especially due to replacement of key staff (e.g. in management roles) or the relocation of activities</a:t>
            </a:r>
          </a:p>
          <a:p>
            <a:r>
              <a:rPr lang="en-US" sz="3200" dirty="0">
                <a:latin typeface="Roboto" panose="02000000000000000000" pitchFamily="2" charset="0"/>
                <a:ea typeface="Roboto" panose="02000000000000000000" pitchFamily="2" charset="0"/>
              </a:rPr>
              <a:t>Other concerns regarding domestication include for example the strategic industries challenge. </a:t>
            </a:r>
          </a:p>
          <a:p>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7CF82A46-076E-49F7-B690-FE0DA137B352}"/>
              </a:ext>
            </a:extLst>
          </p:cNvPr>
          <p:cNvSpPr>
            <a:spLocks noGrp="1"/>
          </p:cNvSpPr>
          <p:nvPr>
            <p:ph type="sldNum" sz="quarter" idx="12"/>
          </p:nvPr>
        </p:nvSpPr>
        <p:spPr/>
        <p:txBody>
          <a:bodyPr/>
          <a:lstStyle/>
          <a:p>
            <a:fld id="{94DC6BA0-6AF7-4A8A-8E01-6B3DDE92B132}" type="slidenum">
              <a:rPr lang="en-US" smtClean="0"/>
              <a:t>31</a:t>
            </a:fld>
            <a:endParaRPr lang="en-US"/>
          </a:p>
        </p:txBody>
      </p:sp>
      <p:sp>
        <p:nvSpPr>
          <p:cNvPr id="4" name="Title 3">
            <a:extLst>
              <a:ext uri="{FF2B5EF4-FFF2-40B4-BE49-F238E27FC236}">
                <a16:creationId xmlns:a16="http://schemas.microsoft.com/office/drawing/2014/main" id="{F5BB2589-F11B-4C56-AD01-6833B712256B}"/>
              </a:ext>
            </a:extLst>
          </p:cNvPr>
          <p:cNvSpPr>
            <a:spLocks noGrp="1"/>
          </p:cNvSpPr>
          <p:nvPr>
            <p:ph type="title"/>
          </p:nvPr>
        </p:nvSpPr>
        <p:spPr/>
        <p:txBody>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Political Risks (continued)</a:t>
            </a:r>
            <a:endParaRPr lang="en-UG" dirty="0"/>
          </a:p>
        </p:txBody>
      </p:sp>
    </p:spTree>
    <p:extLst>
      <p:ext uri="{BB962C8B-B14F-4D97-AF65-F5344CB8AC3E}">
        <p14:creationId xmlns:p14="http://schemas.microsoft.com/office/powerpoint/2010/main" val="30191111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E7F2767-D996-4894-B31A-92A8D05EDDA7}"/>
              </a:ext>
            </a:extLst>
          </p:cNvPr>
          <p:cNvSpPr>
            <a:spLocks noGrp="1"/>
          </p:cNvSpPr>
          <p:nvPr>
            <p:ph idx="1"/>
          </p:nvPr>
        </p:nvSpPr>
        <p:spPr/>
        <p:txBody>
          <a:bodyPr/>
          <a:lstStyle/>
          <a:p>
            <a:r>
              <a:rPr lang="en-US" dirty="0"/>
              <a:t>Some industries, such as those in the defence sector, mineral extraction, food, energy or nuclear power, are sometimes regarded as “strategic” and incorporation of individuals and or groups government does not feel comfortable with may be seen as a threat.</a:t>
            </a:r>
          </a:p>
          <a:p>
            <a:r>
              <a:rPr lang="en-US" dirty="0"/>
              <a:t>Crucial here is suspicion and trust-related challenge</a:t>
            </a:r>
          </a:p>
          <a:p>
            <a:r>
              <a:rPr lang="en-US" dirty="0"/>
              <a:t>Key problem might include leakage of sensitive information </a:t>
            </a:r>
            <a:endParaRPr lang="en-UG" dirty="0"/>
          </a:p>
        </p:txBody>
      </p:sp>
      <p:sp>
        <p:nvSpPr>
          <p:cNvPr id="3" name="Slide Number Placeholder 2">
            <a:extLst>
              <a:ext uri="{FF2B5EF4-FFF2-40B4-BE49-F238E27FC236}">
                <a16:creationId xmlns:a16="http://schemas.microsoft.com/office/drawing/2014/main" id="{1753BE81-2B05-466D-9319-DA8C5A0B1321}"/>
              </a:ext>
            </a:extLst>
          </p:cNvPr>
          <p:cNvSpPr>
            <a:spLocks noGrp="1"/>
          </p:cNvSpPr>
          <p:nvPr>
            <p:ph type="sldNum" sz="quarter" idx="12"/>
          </p:nvPr>
        </p:nvSpPr>
        <p:spPr/>
        <p:txBody>
          <a:bodyPr/>
          <a:lstStyle/>
          <a:p>
            <a:fld id="{94DC6BA0-6AF7-4A8A-8E01-6B3DDE92B132}" type="slidenum">
              <a:rPr lang="en-US" smtClean="0"/>
              <a:t>32</a:t>
            </a:fld>
            <a:endParaRPr lang="en-US"/>
          </a:p>
        </p:txBody>
      </p:sp>
      <p:sp>
        <p:nvSpPr>
          <p:cNvPr id="4" name="Title 3">
            <a:extLst>
              <a:ext uri="{FF2B5EF4-FFF2-40B4-BE49-F238E27FC236}">
                <a16:creationId xmlns:a16="http://schemas.microsoft.com/office/drawing/2014/main" id="{2E7FD6DA-1283-4588-9261-912D7E132911}"/>
              </a:ext>
            </a:extLst>
          </p:cNvPr>
          <p:cNvSpPr>
            <a:spLocks noGrp="1"/>
          </p:cNvSpPr>
          <p:nvPr>
            <p:ph type="title"/>
          </p:nvPr>
        </p:nvSpPr>
        <p:spPr/>
        <p:txBody>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Political Risks (continued)</a:t>
            </a:r>
            <a:endParaRPr lang="en-UG" dirty="0"/>
          </a:p>
        </p:txBody>
      </p:sp>
    </p:spTree>
    <p:extLst>
      <p:ext uri="{BB962C8B-B14F-4D97-AF65-F5344CB8AC3E}">
        <p14:creationId xmlns:p14="http://schemas.microsoft.com/office/powerpoint/2010/main" val="9373131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EDE0A49-3C2E-430D-BB74-3C54B11C517C}"/>
              </a:ext>
            </a:extLst>
          </p:cNvPr>
          <p:cNvSpPr>
            <a:spLocks noGrp="1"/>
          </p:cNvSpPr>
          <p:nvPr>
            <p:ph idx="1"/>
          </p:nvPr>
        </p:nvSpPr>
        <p:spPr/>
        <p:txBody>
          <a:bodyPr>
            <a:normAutofit fontScale="92500" lnSpcReduction="20000"/>
          </a:bodyPr>
          <a:lstStyle/>
          <a:p>
            <a:r>
              <a:rPr lang="en-US" sz="3500" dirty="0">
                <a:latin typeface="Roboto" panose="02000000000000000000" pitchFamily="2" charset="0"/>
                <a:ea typeface="Roboto" panose="02000000000000000000" pitchFamily="2" charset="0"/>
              </a:rPr>
              <a:t>Political risks play determine whether or not to invest in a foreign county.</a:t>
            </a:r>
          </a:p>
          <a:p>
            <a:r>
              <a:rPr lang="en-US" sz="3500" dirty="0">
                <a:latin typeface="Roboto" panose="02000000000000000000" pitchFamily="2" charset="0"/>
                <a:ea typeface="Roboto" panose="02000000000000000000" pitchFamily="2" charset="0"/>
              </a:rPr>
              <a:t>Political vulnerability/risk is the possibility that your business venture could suffer because of political event or decision</a:t>
            </a:r>
          </a:p>
          <a:p>
            <a:r>
              <a:rPr lang="en-US" sz="3500" dirty="0">
                <a:latin typeface="Roboto" panose="02000000000000000000" pitchFamily="2" charset="0"/>
                <a:ea typeface="Roboto" panose="02000000000000000000" pitchFamily="2" charset="0"/>
              </a:rPr>
              <a:t>Meaningful assessment and identification of political risk(s) is crucial for designing appropriate strategies for mitigating these risks. Marketing managers must be vigilant and exercise due diligence in dealing with political risks </a:t>
            </a:r>
          </a:p>
          <a:p>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E60C97-09A8-4029-A2D4-0CFDE5C6FCEC}"/>
              </a:ext>
            </a:extLst>
          </p:cNvPr>
          <p:cNvSpPr>
            <a:spLocks noGrp="1"/>
          </p:cNvSpPr>
          <p:nvPr>
            <p:ph type="sldNum" sz="quarter" idx="12"/>
          </p:nvPr>
        </p:nvSpPr>
        <p:spPr/>
        <p:txBody>
          <a:bodyPr/>
          <a:lstStyle/>
          <a:p>
            <a:fld id="{94DC6BA0-6AF7-4A8A-8E01-6B3DDE92B132}" type="slidenum">
              <a:rPr lang="en-US" smtClean="0"/>
              <a:t>33</a:t>
            </a:fld>
            <a:endParaRPr lang="en-US"/>
          </a:p>
        </p:txBody>
      </p:sp>
      <p:sp>
        <p:nvSpPr>
          <p:cNvPr id="4" name="Title 3">
            <a:extLst>
              <a:ext uri="{FF2B5EF4-FFF2-40B4-BE49-F238E27FC236}">
                <a16:creationId xmlns:a16="http://schemas.microsoft.com/office/drawing/2014/main" id="{313ACD6A-FE4A-47D4-BF6C-FD2F546746F0}"/>
              </a:ext>
            </a:extLst>
          </p:cNvPr>
          <p:cNvSpPr>
            <a:spLocks noGrp="1"/>
          </p:cNvSpPr>
          <p:nvPr>
            <p:ph type="title"/>
          </p:nvPr>
        </p:nvSpPr>
        <p:spPr/>
        <p:txBody>
          <a:bodyPr>
            <a:noAutofit/>
          </a:bodyPr>
          <a:lstStyle/>
          <a:p>
            <a:r>
              <a:rPr lang="en-US" sz="4000" dirty="0">
                <a:solidFill>
                  <a:srgbClr val="FF0000"/>
                </a:solidFill>
                <a:latin typeface="Roboto" panose="02000000000000000000" pitchFamily="2" charset="0"/>
                <a:ea typeface="Roboto" panose="02000000000000000000" pitchFamily="2" charset="0"/>
              </a:rPr>
              <a:t>Assessing and reducing political vulnerability </a:t>
            </a:r>
            <a:endParaRPr lang="en-UG"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0239683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5A5ECB-7040-4107-B1E7-A60BB2074341}"/>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Whereas the risk of confiscation and expropriation seem to have lessened in the contemporary world, what has emerged is “creeping nationalization” whereby the host government uses legislation to unilaterally change the terms and conditions of the agreement to the detriment of the foreign company</a:t>
            </a:r>
          </a:p>
          <a:p>
            <a:r>
              <a:rPr lang="en-US" sz="2800" dirty="0">
                <a:latin typeface="Roboto" panose="02000000000000000000" pitchFamily="2" charset="0"/>
                <a:ea typeface="Roboto" panose="02000000000000000000" pitchFamily="2" charset="0"/>
              </a:rPr>
              <a:t>Political risks are often complex and unpredictable, and differ from country to country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544A7A8-F0C0-4FA5-8E97-E892A280C904}"/>
              </a:ext>
            </a:extLst>
          </p:cNvPr>
          <p:cNvSpPr>
            <a:spLocks noGrp="1"/>
          </p:cNvSpPr>
          <p:nvPr>
            <p:ph type="sldNum" sz="quarter" idx="12"/>
          </p:nvPr>
        </p:nvSpPr>
        <p:spPr/>
        <p:txBody>
          <a:bodyPr/>
          <a:lstStyle/>
          <a:p>
            <a:fld id="{94DC6BA0-6AF7-4A8A-8E01-6B3DDE92B132}" type="slidenum">
              <a:rPr lang="en-US" smtClean="0"/>
              <a:t>34</a:t>
            </a:fld>
            <a:endParaRPr lang="en-US"/>
          </a:p>
        </p:txBody>
      </p:sp>
      <p:sp>
        <p:nvSpPr>
          <p:cNvPr id="4" name="Title 3">
            <a:extLst>
              <a:ext uri="{FF2B5EF4-FFF2-40B4-BE49-F238E27FC236}">
                <a16:creationId xmlns:a16="http://schemas.microsoft.com/office/drawing/2014/main" id="{40883D5C-3DA6-4A7B-BCDE-6CB8FDCEB6E1}"/>
              </a:ext>
            </a:extLst>
          </p:cNvPr>
          <p:cNvSpPr>
            <a:spLocks noGrp="1"/>
          </p:cNvSpPr>
          <p:nvPr>
            <p:ph type="title"/>
          </p:nvPr>
        </p:nvSpPr>
        <p:spPr/>
        <p:txBody>
          <a:bodyPr>
            <a:normAutofit fontScale="90000"/>
          </a:bodyPr>
          <a:lstStyle/>
          <a:p>
            <a:r>
              <a:rPr kumimoji="0" lang="en-US" sz="40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Assessing and reducing political vulnerability (continued)</a:t>
            </a:r>
            <a:endParaRPr lang="en-UG" dirty="0"/>
          </a:p>
        </p:txBody>
      </p:sp>
    </p:spTree>
    <p:extLst>
      <p:ext uri="{BB962C8B-B14F-4D97-AF65-F5344CB8AC3E}">
        <p14:creationId xmlns:p14="http://schemas.microsoft.com/office/powerpoint/2010/main" val="28593533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405484-E323-45D3-9A15-D12077D02F09}"/>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Some business ventures seem to be more politically vulnerable than others in the sense that government considers them of strategic importance (oil and gas, arms industry, technology etc.) and therefore attract government attention. </a:t>
            </a:r>
          </a:p>
          <a:p>
            <a:r>
              <a:rPr lang="en-US" sz="2800" dirty="0">
                <a:latin typeface="Roboto" panose="02000000000000000000" pitchFamily="2" charset="0"/>
                <a:ea typeface="Roboto" panose="02000000000000000000" pitchFamily="2" charset="0"/>
              </a:rPr>
              <a:t>Because political risks tend to be unpredictable, the international marketing manager unfortunately may have no clues to help him  determine whether a company and its products will be subject to political attention </a:t>
            </a:r>
          </a:p>
        </p:txBody>
      </p:sp>
      <p:sp>
        <p:nvSpPr>
          <p:cNvPr id="3" name="Slide Number Placeholder 2">
            <a:extLst>
              <a:ext uri="{FF2B5EF4-FFF2-40B4-BE49-F238E27FC236}">
                <a16:creationId xmlns:a16="http://schemas.microsoft.com/office/drawing/2014/main" id="{17375391-1413-417B-829B-67CA448F2050}"/>
              </a:ext>
            </a:extLst>
          </p:cNvPr>
          <p:cNvSpPr>
            <a:spLocks noGrp="1"/>
          </p:cNvSpPr>
          <p:nvPr>
            <p:ph type="sldNum" sz="quarter" idx="12"/>
          </p:nvPr>
        </p:nvSpPr>
        <p:spPr/>
        <p:txBody>
          <a:bodyPr/>
          <a:lstStyle/>
          <a:p>
            <a:fld id="{94DC6BA0-6AF7-4A8A-8E01-6B3DDE92B132}" type="slidenum">
              <a:rPr lang="en-US" smtClean="0"/>
              <a:t>35</a:t>
            </a:fld>
            <a:endParaRPr lang="en-US"/>
          </a:p>
        </p:txBody>
      </p:sp>
      <p:sp>
        <p:nvSpPr>
          <p:cNvPr id="4" name="Title 3">
            <a:extLst>
              <a:ext uri="{FF2B5EF4-FFF2-40B4-BE49-F238E27FC236}">
                <a16:creationId xmlns:a16="http://schemas.microsoft.com/office/drawing/2014/main" id="{7CFDE25B-7439-4F19-9B99-84C704B4AC02}"/>
              </a:ext>
            </a:extLst>
          </p:cNvPr>
          <p:cNvSpPr>
            <a:spLocks noGrp="1"/>
          </p:cNvSpPr>
          <p:nvPr>
            <p:ph type="title"/>
          </p:nvPr>
        </p:nvSpPr>
        <p:spPr/>
        <p:txBody>
          <a:bodyPr>
            <a:noAutofit/>
          </a:bodyPr>
          <a:lstStyle/>
          <a:p>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Assessing and reducing political vulnerability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3157822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40332F-1C34-43AE-BB08-24DC3A47249C}"/>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Politically sensitive products: sensitive products refers to those that require careful management due to their potential impact on the environment, national security, public health, and cultural sensitivity</a:t>
            </a:r>
          </a:p>
          <a:p>
            <a:r>
              <a:rPr lang="en-US" sz="2800" dirty="0">
                <a:latin typeface="Roboto" panose="02000000000000000000" pitchFamily="2" charset="0"/>
                <a:ea typeface="Roboto" panose="02000000000000000000" pitchFamily="2" charset="0"/>
              </a:rPr>
              <a:t>At the heart of sensitive products is national security. Traditionally, security was equated or associated with national defence, but security encompasses a considerably broader range of issues, dangers, and responses.</a:t>
            </a:r>
          </a:p>
        </p:txBody>
      </p:sp>
      <p:sp>
        <p:nvSpPr>
          <p:cNvPr id="3" name="Slide Number Placeholder 2">
            <a:extLst>
              <a:ext uri="{FF2B5EF4-FFF2-40B4-BE49-F238E27FC236}">
                <a16:creationId xmlns:a16="http://schemas.microsoft.com/office/drawing/2014/main" id="{BFA41C49-FC25-4D28-A027-D38550E71E4F}"/>
              </a:ext>
            </a:extLst>
          </p:cNvPr>
          <p:cNvSpPr>
            <a:spLocks noGrp="1"/>
          </p:cNvSpPr>
          <p:nvPr>
            <p:ph type="sldNum" sz="quarter" idx="12"/>
          </p:nvPr>
        </p:nvSpPr>
        <p:spPr/>
        <p:txBody>
          <a:bodyPr/>
          <a:lstStyle/>
          <a:p>
            <a:fld id="{94DC6BA0-6AF7-4A8A-8E01-6B3DDE92B132}" type="slidenum">
              <a:rPr lang="en-US" smtClean="0"/>
              <a:t>36</a:t>
            </a:fld>
            <a:endParaRPr lang="en-US"/>
          </a:p>
        </p:txBody>
      </p:sp>
      <p:sp>
        <p:nvSpPr>
          <p:cNvPr id="4" name="Title 3">
            <a:extLst>
              <a:ext uri="{FF2B5EF4-FFF2-40B4-BE49-F238E27FC236}">
                <a16:creationId xmlns:a16="http://schemas.microsoft.com/office/drawing/2014/main" id="{8D41640B-B2CA-455E-ACE1-9895DE3AD256}"/>
              </a:ext>
            </a:extLst>
          </p:cNvPr>
          <p:cNvSpPr>
            <a:spLocks noGrp="1"/>
          </p:cNvSpPr>
          <p:nvPr>
            <p:ph type="title"/>
          </p:nvPr>
        </p:nvSpPr>
        <p:spPr/>
        <p:txBody>
          <a:bodyPr>
            <a:noAutofit/>
          </a:bodyPr>
          <a:lstStyle/>
          <a:p>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Assessing and reducing political vulnerability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3214874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B51669C-2E9F-486F-94AE-A3A387A5776E}"/>
              </a:ext>
            </a:extLst>
          </p:cNvPr>
          <p:cNvSpPr>
            <a:spLocks noGrp="1"/>
          </p:cNvSpPr>
          <p:nvPr>
            <p:ph idx="1"/>
          </p:nvPr>
        </p:nvSpPr>
        <p:spPr/>
        <p:txBody>
          <a:bodyPr/>
          <a:lstStyle/>
          <a:p>
            <a:r>
              <a:rPr lang="en-US" dirty="0"/>
              <a:t>Many economies are of the view that certain industries should not be fully liberalized because of their support for food and security, securing livelihoods and rural development especially in developing countries, particularly Africa.</a:t>
            </a:r>
          </a:p>
          <a:p>
            <a:r>
              <a:rPr lang="en-US" dirty="0"/>
              <a:t>The argument is that protecting certain sectors such as those (e.g. agriculture) employing a high proportion of poor people can be an appropriate measure.</a:t>
            </a:r>
          </a:p>
          <a:p>
            <a:endParaRPr lang="en-UG" dirty="0"/>
          </a:p>
        </p:txBody>
      </p:sp>
      <p:sp>
        <p:nvSpPr>
          <p:cNvPr id="3" name="Slide Number Placeholder 2">
            <a:extLst>
              <a:ext uri="{FF2B5EF4-FFF2-40B4-BE49-F238E27FC236}">
                <a16:creationId xmlns:a16="http://schemas.microsoft.com/office/drawing/2014/main" id="{21423615-AEB7-4F2A-8B88-3FC082500D1D}"/>
              </a:ext>
            </a:extLst>
          </p:cNvPr>
          <p:cNvSpPr>
            <a:spLocks noGrp="1"/>
          </p:cNvSpPr>
          <p:nvPr>
            <p:ph type="sldNum" sz="quarter" idx="12"/>
          </p:nvPr>
        </p:nvSpPr>
        <p:spPr/>
        <p:txBody>
          <a:bodyPr/>
          <a:lstStyle/>
          <a:p>
            <a:fld id="{94DC6BA0-6AF7-4A8A-8E01-6B3DDE92B132}" type="slidenum">
              <a:rPr lang="en-US" smtClean="0"/>
              <a:t>37</a:t>
            </a:fld>
            <a:endParaRPr lang="en-US"/>
          </a:p>
        </p:txBody>
      </p:sp>
      <p:sp>
        <p:nvSpPr>
          <p:cNvPr id="4" name="Title 3">
            <a:extLst>
              <a:ext uri="{FF2B5EF4-FFF2-40B4-BE49-F238E27FC236}">
                <a16:creationId xmlns:a16="http://schemas.microsoft.com/office/drawing/2014/main" id="{0D1ADA67-E953-409C-ACE2-846478399CFB}"/>
              </a:ext>
            </a:extLst>
          </p:cNvPr>
          <p:cNvSpPr>
            <a:spLocks noGrp="1"/>
          </p:cNvSpPr>
          <p:nvPr>
            <p:ph type="title"/>
          </p:nvPr>
        </p:nvSpPr>
        <p:spPr/>
        <p:txBody>
          <a:bodyPr>
            <a:normAutofit fontScale="90000"/>
          </a:bodyPr>
          <a:lstStyle/>
          <a:p>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Assessing and reducing political vulnerability (continued)</a:t>
            </a:r>
            <a:endParaRPr lang="en-UG" dirty="0"/>
          </a:p>
        </p:txBody>
      </p:sp>
    </p:spTree>
    <p:extLst>
      <p:ext uri="{BB962C8B-B14F-4D97-AF65-F5344CB8AC3E}">
        <p14:creationId xmlns:p14="http://schemas.microsoft.com/office/powerpoint/2010/main" val="4539832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376B24-1DAB-4D92-A603-3CB5F85B8086}"/>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According to (--------), sensitive products are “products that have or are perceived to have an effect on the environment, exchange rates, national and economic security, and the welfare of people (and particularly children—recall the story of Barbie in Saudi Arabia from the previous chapter) or that are publicly visible, subject to public debate, or associated with their country of origin are more likely to be politically sensitive”</a:t>
            </a:r>
          </a:p>
          <a:p>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BB8EF5A6-0966-4C3C-9788-614282AE9497}"/>
              </a:ext>
            </a:extLst>
          </p:cNvPr>
          <p:cNvSpPr>
            <a:spLocks noGrp="1"/>
          </p:cNvSpPr>
          <p:nvPr>
            <p:ph type="sldNum" sz="quarter" idx="12"/>
          </p:nvPr>
        </p:nvSpPr>
        <p:spPr/>
        <p:txBody>
          <a:bodyPr/>
          <a:lstStyle/>
          <a:p>
            <a:fld id="{94DC6BA0-6AF7-4A8A-8E01-6B3DDE92B132}" type="slidenum">
              <a:rPr lang="en-US" smtClean="0"/>
              <a:t>38</a:t>
            </a:fld>
            <a:endParaRPr lang="en-US"/>
          </a:p>
        </p:txBody>
      </p:sp>
      <p:sp>
        <p:nvSpPr>
          <p:cNvPr id="4" name="Title 3">
            <a:extLst>
              <a:ext uri="{FF2B5EF4-FFF2-40B4-BE49-F238E27FC236}">
                <a16:creationId xmlns:a16="http://schemas.microsoft.com/office/drawing/2014/main" id="{90C68859-1B18-4888-A414-C77D880DF69D}"/>
              </a:ext>
            </a:extLst>
          </p:cNvPr>
          <p:cNvSpPr>
            <a:spLocks noGrp="1"/>
          </p:cNvSpPr>
          <p:nvPr>
            <p:ph type="title"/>
          </p:nvPr>
        </p:nvSpPr>
        <p:spPr/>
        <p:txBody>
          <a:bodyPr>
            <a:noAutofit/>
          </a:bodyPr>
          <a:lstStyle/>
          <a:p>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Assessing and reducing political vulnerability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188891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12CE1E6-81F4-4ACF-B5CA-4B09B7D30E9C}"/>
              </a:ext>
            </a:extLst>
          </p:cNvPr>
          <p:cNvSpPr>
            <a:spLocks noGrp="1"/>
          </p:cNvSpPr>
          <p:nvPr>
            <p:ph idx="1"/>
          </p:nvPr>
        </p:nvSpPr>
        <p:spPr/>
        <p:txBody>
          <a:bodyPr>
            <a:normAutofit/>
          </a:bodyPr>
          <a:lstStyle/>
          <a:p>
            <a:r>
              <a:rPr lang="en-US" sz="2800" dirty="0">
                <a:latin typeface="Roboto" panose="02000000000000000000" pitchFamily="2" charset="0"/>
                <a:ea typeface="Roboto" panose="02000000000000000000" pitchFamily="2" charset="0"/>
              </a:rPr>
              <a:t>It is therefore important for the international marketing manager to meaningfully forecast potential political vulnerability so as develop strategies to lessen the risk</a:t>
            </a:r>
          </a:p>
          <a:p>
            <a:r>
              <a:rPr lang="en-US" sz="2800" dirty="0">
                <a:latin typeface="Roboto" panose="02000000000000000000" pitchFamily="2" charset="0"/>
                <a:ea typeface="Roboto" panose="02000000000000000000" pitchFamily="2" charset="0"/>
              </a:rPr>
              <a:t>Political risk assessment is an attempt to forecast political instability to help management identify and evaluate political events and their potential influence on current and future international business decisions </a:t>
            </a:r>
            <a:endParaRPr lang="en-UG" dirty="0"/>
          </a:p>
        </p:txBody>
      </p:sp>
      <p:sp>
        <p:nvSpPr>
          <p:cNvPr id="3" name="Slide Number Placeholder 2">
            <a:extLst>
              <a:ext uri="{FF2B5EF4-FFF2-40B4-BE49-F238E27FC236}">
                <a16:creationId xmlns:a16="http://schemas.microsoft.com/office/drawing/2014/main" id="{AD44590D-EA12-4E3A-AB45-CB47C84D3E4B}"/>
              </a:ext>
            </a:extLst>
          </p:cNvPr>
          <p:cNvSpPr>
            <a:spLocks noGrp="1"/>
          </p:cNvSpPr>
          <p:nvPr>
            <p:ph type="sldNum" sz="quarter" idx="12"/>
          </p:nvPr>
        </p:nvSpPr>
        <p:spPr/>
        <p:txBody>
          <a:bodyPr/>
          <a:lstStyle/>
          <a:p>
            <a:fld id="{94DC6BA0-6AF7-4A8A-8E01-6B3DDE92B132}" type="slidenum">
              <a:rPr lang="en-US" smtClean="0"/>
              <a:t>39</a:t>
            </a:fld>
            <a:endParaRPr lang="en-US"/>
          </a:p>
        </p:txBody>
      </p:sp>
      <p:sp>
        <p:nvSpPr>
          <p:cNvPr id="4" name="Title 3">
            <a:extLst>
              <a:ext uri="{FF2B5EF4-FFF2-40B4-BE49-F238E27FC236}">
                <a16:creationId xmlns:a16="http://schemas.microsoft.com/office/drawing/2014/main" id="{F8FF63CE-417E-496A-ABBB-9A1A1978D172}"/>
              </a:ext>
            </a:extLst>
          </p:cNvPr>
          <p:cNvSpPr>
            <a:spLocks noGrp="1"/>
          </p:cNvSpPr>
          <p:nvPr>
            <p:ph type="title"/>
          </p:nvPr>
        </p:nvSpPr>
        <p:spPr/>
        <p:txBody>
          <a:bodyPr>
            <a:noAutofit/>
          </a:bodyPr>
          <a:lstStyle/>
          <a:p>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Assessing and reducing political vulnerability (continued)</a:t>
            </a:r>
            <a:endParaRPr lang="en-UG"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898211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859F7D-EA00-4BD1-A9A1-1E1BE773AF9F}"/>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The concept of sovereignty in international law allows government to give permission or restrict permission to do business within its boundaries and to control where its citizens do business</a:t>
            </a:r>
          </a:p>
          <a:p>
            <a:r>
              <a:rPr lang="en-US" sz="2800" dirty="0">
                <a:latin typeface="Roboto" panose="02000000000000000000" pitchFamily="2" charset="0"/>
                <a:ea typeface="Roboto" panose="02000000000000000000" pitchFamily="2" charset="0"/>
              </a:rPr>
              <a:t>Thus the political environment of a country is a crucial concern for the international marketer</a:t>
            </a:r>
          </a:p>
          <a:p>
            <a:r>
              <a:rPr lang="en-US" sz="2800" dirty="0">
                <a:latin typeface="Roboto" panose="02000000000000000000" pitchFamily="2" charset="0"/>
                <a:ea typeface="Roboto" panose="02000000000000000000" pitchFamily="2" charset="0"/>
              </a:rPr>
              <a:t>Whereas theoretically one can separate the political from the legal, this separation is somewhat artificial because laws are generally the result of political decisions </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1605E8FD-EFB4-4521-900B-85A220044324}"/>
              </a:ext>
            </a:extLst>
          </p:cNvPr>
          <p:cNvSpPr>
            <a:spLocks noGrp="1"/>
          </p:cNvSpPr>
          <p:nvPr>
            <p:ph type="sldNum" sz="quarter" idx="12"/>
          </p:nvPr>
        </p:nvSpPr>
        <p:spPr/>
        <p:txBody>
          <a:bodyPr/>
          <a:lstStyle/>
          <a:p>
            <a:fld id="{94DC6BA0-6AF7-4A8A-8E01-6B3DDE92B132}" type="slidenum">
              <a:rPr lang="en-US" smtClean="0"/>
              <a:t>4</a:t>
            </a:fld>
            <a:endParaRPr lang="en-US"/>
          </a:p>
        </p:txBody>
      </p:sp>
      <p:sp>
        <p:nvSpPr>
          <p:cNvPr id="4" name="Title 3">
            <a:extLst>
              <a:ext uri="{FF2B5EF4-FFF2-40B4-BE49-F238E27FC236}">
                <a16:creationId xmlns:a16="http://schemas.microsoft.com/office/drawing/2014/main" id="{BA8FBA2D-17B9-4595-AAC6-190167D4AD14}"/>
              </a:ext>
            </a:extLst>
          </p:cNvPr>
          <p:cNvSpPr>
            <a:spLocks noGrp="1"/>
          </p:cNvSpPr>
          <p:nvPr>
            <p:ph type="title"/>
          </p:nvPr>
        </p:nvSpPr>
        <p:spPr/>
        <p:txBody>
          <a:bodyPr>
            <a:normAutofit/>
          </a:bodyPr>
          <a:lstStyle/>
          <a:p>
            <a:r>
              <a:rPr kumimoji="0" lang="en-GB"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 </a:t>
            </a:r>
            <a:endParaRPr lang="en-UG" dirty="0"/>
          </a:p>
        </p:txBody>
      </p:sp>
    </p:spTree>
    <p:extLst>
      <p:ext uri="{BB962C8B-B14F-4D97-AF65-F5344CB8AC3E}">
        <p14:creationId xmlns:p14="http://schemas.microsoft.com/office/powerpoint/2010/main" val="29332394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99183F-3904-4EF1-A146-09C09D4DB4B1}"/>
              </a:ext>
            </a:extLst>
          </p:cNvPr>
          <p:cNvSpPr>
            <a:spLocks noGrp="1"/>
          </p:cNvSpPr>
          <p:nvPr>
            <p:ph idx="1"/>
          </p:nvPr>
        </p:nvSpPr>
        <p:spPr/>
        <p:txBody>
          <a:bodyPr>
            <a:normAutofit fontScale="92500"/>
          </a:bodyPr>
          <a:lstStyle/>
          <a:p>
            <a:r>
              <a:rPr lang="en-US" sz="3200" dirty="0">
                <a:latin typeface="Roboto" panose="02000000000000000000" pitchFamily="2" charset="0"/>
                <a:ea typeface="Roboto" panose="02000000000000000000" pitchFamily="2" charset="0"/>
              </a:rPr>
              <a:t>Risk assessment is used to estimate the level of risk a company is assuming when making an investment and to help determine the amount of risk it is prepared to accept</a:t>
            </a:r>
          </a:p>
          <a:p>
            <a:r>
              <a:rPr lang="en-US" sz="3200" dirty="0">
                <a:latin typeface="Roboto" panose="02000000000000000000" pitchFamily="2" charset="0"/>
                <a:ea typeface="Roboto" panose="02000000000000000000" pitchFamily="2" charset="0"/>
              </a:rPr>
              <a:t>Although foreign firms cannot directly control or alter the political environment of the country within which it operates, they can take measures to lessen the degree of susceptibility to politically induced risks</a:t>
            </a:r>
            <a:endParaRPr lang="en-UG" sz="32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2195F7C4-D2D8-44B6-B4F7-4CC981958B2C}"/>
              </a:ext>
            </a:extLst>
          </p:cNvPr>
          <p:cNvSpPr>
            <a:spLocks noGrp="1"/>
          </p:cNvSpPr>
          <p:nvPr>
            <p:ph type="sldNum" sz="quarter" idx="12"/>
          </p:nvPr>
        </p:nvSpPr>
        <p:spPr/>
        <p:txBody>
          <a:bodyPr/>
          <a:lstStyle/>
          <a:p>
            <a:fld id="{94DC6BA0-6AF7-4A8A-8E01-6B3DDE92B132}" type="slidenum">
              <a:rPr lang="en-US" smtClean="0"/>
              <a:t>40</a:t>
            </a:fld>
            <a:endParaRPr lang="en-US"/>
          </a:p>
        </p:txBody>
      </p:sp>
      <p:sp>
        <p:nvSpPr>
          <p:cNvPr id="4" name="Title 3">
            <a:extLst>
              <a:ext uri="{FF2B5EF4-FFF2-40B4-BE49-F238E27FC236}">
                <a16:creationId xmlns:a16="http://schemas.microsoft.com/office/drawing/2014/main" id="{9AF3FBE4-4F15-46A1-BDD8-7EF414375FD5}"/>
              </a:ext>
            </a:extLst>
          </p:cNvPr>
          <p:cNvSpPr>
            <a:spLocks noGrp="1"/>
          </p:cNvSpPr>
          <p:nvPr>
            <p:ph type="title"/>
          </p:nvPr>
        </p:nvSpPr>
        <p:spPr/>
        <p:txBody>
          <a:bodyPr>
            <a:noAutofit/>
          </a:bodyPr>
          <a:lstStyle/>
          <a:p>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Assessing and reducing political vulnerability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0945226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93603D-4A6E-4E56-801F-C5E920A56733}"/>
              </a:ext>
            </a:extLst>
          </p:cNvPr>
          <p:cNvSpPr>
            <a:spLocks noGrp="1"/>
          </p:cNvSpPr>
          <p:nvPr>
            <p:ph idx="1"/>
          </p:nvPr>
        </p:nvSpPr>
        <p:spPr/>
        <p:txBody>
          <a:bodyPr>
            <a:noAutofit/>
          </a:bodyPr>
          <a:lstStyle/>
          <a:p>
            <a:r>
              <a:rPr lang="en-US" sz="2800" b="1" dirty="0">
                <a:latin typeface="Roboto" panose="02000000000000000000" pitchFamily="2" charset="0"/>
                <a:ea typeface="Roboto" panose="02000000000000000000" pitchFamily="2" charset="0"/>
              </a:rPr>
              <a:t>1. Host country analysis</a:t>
            </a:r>
            <a:r>
              <a:rPr lang="en-US" sz="2800" dirty="0">
                <a:latin typeface="Roboto" panose="02000000000000000000" pitchFamily="2" charset="0"/>
                <a:ea typeface="Roboto" panose="02000000000000000000" pitchFamily="2" charset="0"/>
              </a:rPr>
              <a:t>: a company must first analyze a host country's varying degrees of civil stability depending on the type of government, the rule of law, human rights, ethnic and religious divisions and other similar demographic factors. </a:t>
            </a:r>
          </a:p>
          <a:p>
            <a:r>
              <a:rPr lang="en-US" sz="2800" dirty="0">
                <a:latin typeface="Roboto" panose="02000000000000000000" pitchFamily="2" charset="0"/>
                <a:ea typeface="Roboto" panose="02000000000000000000" pitchFamily="2" charset="0"/>
              </a:rPr>
              <a:t>Flashpoints involving rioting, paramilitary activity, terrorism, kidnapping, sabotage, roadblocks, political rallies and other forms of instability should be carefully analyzed.</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D93D35F3-C80F-46A5-9377-8DDE67F8E821}"/>
              </a:ext>
            </a:extLst>
          </p:cNvPr>
          <p:cNvSpPr>
            <a:spLocks noGrp="1"/>
          </p:cNvSpPr>
          <p:nvPr>
            <p:ph type="sldNum" sz="quarter" idx="12"/>
          </p:nvPr>
        </p:nvSpPr>
        <p:spPr/>
        <p:txBody>
          <a:bodyPr/>
          <a:lstStyle/>
          <a:p>
            <a:fld id="{94DC6BA0-6AF7-4A8A-8E01-6B3DDE92B132}" type="slidenum">
              <a:rPr lang="en-US" smtClean="0"/>
              <a:t>41</a:t>
            </a:fld>
            <a:endParaRPr lang="en-US"/>
          </a:p>
        </p:txBody>
      </p:sp>
      <p:sp>
        <p:nvSpPr>
          <p:cNvPr id="4" name="Title 3">
            <a:extLst>
              <a:ext uri="{FF2B5EF4-FFF2-40B4-BE49-F238E27FC236}">
                <a16:creationId xmlns:a16="http://schemas.microsoft.com/office/drawing/2014/main" id="{CF16364A-922E-4360-8D38-67DCB69E5A51}"/>
              </a:ext>
            </a:extLst>
          </p:cNvPr>
          <p:cNvSpPr>
            <a:spLocks noGrp="1"/>
          </p:cNvSpPr>
          <p:nvPr>
            <p:ph type="title"/>
          </p:nvPr>
        </p:nvSpPr>
        <p:spPr/>
        <p:txBody>
          <a:bodyPr>
            <a:noAutofit/>
          </a:bodyPr>
          <a:lstStyle/>
          <a:p>
            <a:r>
              <a:rPr lang="en-US" sz="3600" dirty="0">
                <a:solidFill>
                  <a:srgbClr val="FF0000"/>
                </a:solidFill>
                <a:latin typeface="Roboto" panose="02000000000000000000" pitchFamily="2" charset="0"/>
                <a:ea typeface="Roboto" panose="02000000000000000000" pitchFamily="2" charset="0"/>
              </a:rPr>
              <a:t>Measures for </a:t>
            </a:r>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reducing political vulnerability </a:t>
            </a:r>
            <a:endParaRPr lang="en-UG" sz="4000" dirty="0">
              <a:solidFill>
                <a:srgbClr val="FF0000"/>
              </a:solidFill>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5947894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7479C1-B701-4352-9770-11B1003381A7}"/>
              </a:ext>
            </a:extLst>
          </p:cNvPr>
          <p:cNvSpPr>
            <a:spLocks noGrp="1"/>
          </p:cNvSpPr>
          <p:nvPr>
            <p:ph idx="1"/>
          </p:nvPr>
        </p:nvSpPr>
        <p:spPr/>
        <p:txBody>
          <a:bodyPr>
            <a:normAutofit lnSpcReduction="10000"/>
          </a:bodyPr>
          <a:lstStyle/>
          <a:p>
            <a:r>
              <a:rPr lang="en-US" b="1" dirty="0"/>
              <a:t>2. External affairs</a:t>
            </a:r>
            <a:r>
              <a:rPr lang="en-US" dirty="0"/>
              <a:t>: the company must manage external affairs in foreign markets to ensure that the host government and the public are aware of their contributions to the economic, social, and human development of the country</a:t>
            </a:r>
          </a:p>
          <a:p>
            <a:r>
              <a:rPr lang="en-US" dirty="0"/>
              <a:t>The foreign investment (company) must do the following;</a:t>
            </a:r>
          </a:p>
          <a:p>
            <a:r>
              <a:rPr lang="en-US" b="1" dirty="0"/>
              <a:t>3. improve the balance of payments </a:t>
            </a:r>
            <a:r>
              <a:rPr lang="en-US" dirty="0"/>
              <a:t>by increasing exports or reducing imports through import substitution </a:t>
            </a:r>
          </a:p>
        </p:txBody>
      </p:sp>
      <p:sp>
        <p:nvSpPr>
          <p:cNvPr id="3" name="Slide Number Placeholder 2">
            <a:extLst>
              <a:ext uri="{FF2B5EF4-FFF2-40B4-BE49-F238E27FC236}">
                <a16:creationId xmlns:a16="http://schemas.microsoft.com/office/drawing/2014/main" id="{E948B0B4-38AE-479C-BC08-BF0E203BA34C}"/>
              </a:ext>
            </a:extLst>
          </p:cNvPr>
          <p:cNvSpPr>
            <a:spLocks noGrp="1"/>
          </p:cNvSpPr>
          <p:nvPr>
            <p:ph type="sldNum" sz="quarter" idx="12"/>
          </p:nvPr>
        </p:nvSpPr>
        <p:spPr/>
        <p:txBody>
          <a:bodyPr/>
          <a:lstStyle/>
          <a:p>
            <a:fld id="{94DC6BA0-6AF7-4A8A-8E01-6B3DDE92B132}" type="slidenum">
              <a:rPr lang="en-US" smtClean="0"/>
              <a:t>42</a:t>
            </a:fld>
            <a:endParaRPr lang="en-US"/>
          </a:p>
        </p:txBody>
      </p:sp>
      <p:sp>
        <p:nvSpPr>
          <p:cNvPr id="4" name="Title 3">
            <a:extLst>
              <a:ext uri="{FF2B5EF4-FFF2-40B4-BE49-F238E27FC236}">
                <a16:creationId xmlns:a16="http://schemas.microsoft.com/office/drawing/2014/main" id="{4B2A3B78-C39D-455A-A1F4-A66EC2E66918}"/>
              </a:ext>
            </a:extLst>
          </p:cNvPr>
          <p:cNvSpPr>
            <a:spLocks noGrp="1"/>
          </p:cNvSpPr>
          <p:nvPr>
            <p:ph type="title"/>
          </p:nvPr>
        </p:nvSpPr>
        <p:spPr/>
        <p:txBody>
          <a:bodyPr>
            <a:noAutofit/>
          </a:bodyPr>
          <a:lstStyle/>
          <a:p>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Measures for reducing political vulnerability (continued)</a:t>
            </a:r>
            <a:endParaRPr lang="en-UG" sz="4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854602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23C98E-6D13-4662-B927-DD8BDE2D3872}"/>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4. Use locally produced resources; </a:t>
            </a:r>
          </a:p>
          <a:p>
            <a:r>
              <a:rPr lang="en-US" sz="2800" dirty="0">
                <a:latin typeface="Roboto" panose="02000000000000000000" pitchFamily="2" charset="0"/>
                <a:ea typeface="Roboto" panose="02000000000000000000" pitchFamily="2" charset="0"/>
              </a:rPr>
              <a:t>5. Transfer capital, technology, and/or skills; </a:t>
            </a:r>
          </a:p>
          <a:p>
            <a:r>
              <a:rPr lang="en-US" sz="2800" dirty="0">
                <a:latin typeface="Roboto" panose="02000000000000000000" pitchFamily="2" charset="0"/>
                <a:ea typeface="Roboto" panose="02000000000000000000" pitchFamily="2" charset="0"/>
              </a:rPr>
              <a:t>6. Create jobs; and/or </a:t>
            </a:r>
          </a:p>
          <a:p>
            <a:r>
              <a:rPr lang="en-US" sz="2800" dirty="0">
                <a:latin typeface="Roboto" panose="02000000000000000000" pitchFamily="2" charset="0"/>
                <a:ea typeface="Roboto" panose="02000000000000000000" pitchFamily="2" charset="0"/>
              </a:rPr>
              <a:t>7. Make tax contributions. </a:t>
            </a:r>
          </a:p>
          <a:p>
            <a:r>
              <a:rPr lang="en-US" sz="2800" dirty="0">
                <a:latin typeface="Roboto" panose="02000000000000000000" pitchFamily="2" charset="0"/>
                <a:ea typeface="Roboto" panose="02000000000000000000" pitchFamily="2" charset="0"/>
              </a:rPr>
              <a:t>8. In addition to the economic contributions a company makes, corporate philanthropy also helps create positive images among the general population. Many firms strive to benefit countries through their social programs, which polish their image as well</a:t>
            </a:r>
          </a:p>
          <a:p>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7355314E-332A-48A8-81C0-679BE0B13BE0}"/>
              </a:ext>
            </a:extLst>
          </p:cNvPr>
          <p:cNvSpPr>
            <a:spLocks noGrp="1"/>
          </p:cNvSpPr>
          <p:nvPr>
            <p:ph type="sldNum" sz="quarter" idx="12"/>
          </p:nvPr>
        </p:nvSpPr>
        <p:spPr/>
        <p:txBody>
          <a:bodyPr/>
          <a:lstStyle/>
          <a:p>
            <a:fld id="{94DC6BA0-6AF7-4A8A-8E01-6B3DDE92B132}" type="slidenum">
              <a:rPr lang="en-US" smtClean="0"/>
              <a:t>43</a:t>
            </a:fld>
            <a:endParaRPr lang="en-US"/>
          </a:p>
        </p:txBody>
      </p:sp>
      <p:sp>
        <p:nvSpPr>
          <p:cNvPr id="4" name="Title 3">
            <a:extLst>
              <a:ext uri="{FF2B5EF4-FFF2-40B4-BE49-F238E27FC236}">
                <a16:creationId xmlns:a16="http://schemas.microsoft.com/office/drawing/2014/main" id="{9EF46F48-18E3-413E-BCAA-241D5C05B6DC}"/>
              </a:ext>
            </a:extLst>
          </p:cNvPr>
          <p:cNvSpPr>
            <a:spLocks noGrp="1"/>
          </p:cNvSpPr>
          <p:nvPr>
            <p:ph type="title"/>
          </p:nvPr>
        </p:nvSpPr>
        <p:spPr/>
        <p:txBody>
          <a:bodyPr>
            <a:normAutofit fontScale="90000"/>
          </a:bodyPr>
          <a:lstStyle/>
          <a:p>
            <a:r>
              <a:rPr kumimoji="0" lang="en-US" sz="36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Measures for reducing political vulnerability (continued)</a:t>
            </a:r>
            <a:endParaRPr lang="en-UG" dirty="0"/>
          </a:p>
        </p:txBody>
      </p:sp>
    </p:spTree>
    <p:extLst>
      <p:ext uri="{BB962C8B-B14F-4D97-AF65-F5344CB8AC3E}">
        <p14:creationId xmlns:p14="http://schemas.microsoft.com/office/powerpoint/2010/main" val="23266682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CA6C327-41BD-4C69-9B07-D0BE4B116C88}"/>
              </a:ext>
            </a:extLst>
          </p:cNvPr>
          <p:cNvSpPr>
            <a:spLocks noGrp="1"/>
          </p:cNvSpPr>
          <p:nvPr>
            <p:ph idx="1"/>
          </p:nvPr>
        </p:nvSpPr>
        <p:spPr/>
        <p:txBody>
          <a:bodyPr>
            <a:normAutofit fontScale="92500" lnSpcReduction="10000"/>
          </a:bodyPr>
          <a:lstStyle/>
          <a:p>
            <a:r>
              <a:rPr lang="en-US" dirty="0"/>
              <a:t>9. In the case of lack of impartiality in local tribunals, the foreign firm should provide for international arbitration in the event of a dispute or disagreement with the government under their agreement</a:t>
            </a:r>
          </a:p>
          <a:p>
            <a:r>
              <a:rPr lang="en-US" dirty="0"/>
              <a:t>10. In its dealing with domestic political issues, the foreign firm must exercise due diligence  to lessen political risks. </a:t>
            </a:r>
          </a:p>
          <a:p>
            <a:r>
              <a:rPr lang="en-US" dirty="0"/>
              <a:t>Due diligence would require an in-depth knowledge of the host country's laws, culture, traditions, religion and history, particularly in relation to the international business</a:t>
            </a:r>
          </a:p>
          <a:p>
            <a:endParaRPr lang="en-UG" dirty="0"/>
          </a:p>
        </p:txBody>
      </p:sp>
      <p:sp>
        <p:nvSpPr>
          <p:cNvPr id="3" name="Slide Number Placeholder 2">
            <a:extLst>
              <a:ext uri="{FF2B5EF4-FFF2-40B4-BE49-F238E27FC236}">
                <a16:creationId xmlns:a16="http://schemas.microsoft.com/office/drawing/2014/main" id="{C4829C40-087B-46A6-B707-CF05E70E04E7}"/>
              </a:ext>
            </a:extLst>
          </p:cNvPr>
          <p:cNvSpPr>
            <a:spLocks noGrp="1"/>
          </p:cNvSpPr>
          <p:nvPr>
            <p:ph type="sldNum" sz="quarter" idx="12"/>
          </p:nvPr>
        </p:nvSpPr>
        <p:spPr/>
        <p:txBody>
          <a:bodyPr/>
          <a:lstStyle/>
          <a:p>
            <a:fld id="{94DC6BA0-6AF7-4A8A-8E01-6B3DDE92B132}" type="slidenum">
              <a:rPr lang="en-US" smtClean="0"/>
              <a:t>44</a:t>
            </a:fld>
            <a:endParaRPr lang="en-US"/>
          </a:p>
        </p:txBody>
      </p:sp>
      <p:sp>
        <p:nvSpPr>
          <p:cNvPr id="4" name="Title 3">
            <a:extLst>
              <a:ext uri="{FF2B5EF4-FFF2-40B4-BE49-F238E27FC236}">
                <a16:creationId xmlns:a16="http://schemas.microsoft.com/office/drawing/2014/main" id="{A7C54B15-FCD7-44AE-9489-718AF16C7063}"/>
              </a:ext>
            </a:extLst>
          </p:cNvPr>
          <p:cNvSpPr>
            <a:spLocks noGrp="1"/>
          </p:cNvSpPr>
          <p:nvPr>
            <p:ph type="title"/>
          </p:nvPr>
        </p:nvSpPr>
        <p:spPr/>
        <p:txBody>
          <a:bodyPr/>
          <a:lstStyle/>
          <a:p>
            <a:r>
              <a:rPr kumimoji="0" lang="en-US" sz="32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Roboto" panose="02000000000000000000" pitchFamily="2" charset="0"/>
                <a:ea typeface="Roboto" panose="02000000000000000000" pitchFamily="2" charset="0"/>
                <a:cs typeface="+mj-cs"/>
              </a:rPr>
              <a:t>Measures for reducing political vulnerability (continued)</a:t>
            </a:r>
            <a:endParaRPr lang="en-UG" dirty="0"/>
          </a:p>
        </p:txBody>
      </p:sp>
    </p:spTree>
    <p:extLst>
      <p:ext uri="{BB962C8B-B14F-4D97-AF65-F5344CB8AC3E}">
        <p14:creationId xmlns:p14="http://schemas.microsoft.com/office/powerpoint/2010/main" val="1993081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A78D0F0-DDE4-4688-9388-C2FAE7B3D243}"/>
              </a:ext>
            </a:extLst>
          </p:cNvPr>
          <p:cNvSpPr>
            <a:spLocks noGrp="1"/>
          </p:cNvSpPr>
          <p:nvPr>
            <p:ph idx="1"/>
          </p:nvPr>
        </p:nvSpPr>
        <p:spPr/>
        <p:txBody>
          <a:bodyPr>
            <a:noAutofit/>
          </a:bodyPr>
          <a:lstStyle/>
          <a:p>
            <a:r>
              <a:rPr lang="en-US" sz="2800" dirty="0">
                <a:latin typeface="Roboto" panose="02000000000000000000" pitchFamily="2" charset="0"/>
                <a:ea typeface="Roboto" panose="02000000000000000000" pitchFamily="2" charset="0"/>
              </a:rPr>
              <a:t>In this topic, the political and legal environment will be examined for the international managers point of view</a:t>
            </a:r>
          </a:p>
          <a:p>
            <a:r>
              <a:rPr lang="en-US" sz="2800" dirty="0">
                <a:latin typeface="Roboto" panose="02000000000000000000" pitchFamily="2" charset="0"/>
                <a:ea typeface="Roboto" panose="02000000000000000000" pitchFamily="2" charset="0"/>
              </a:rPr>
              <a:t>With regard to making decisions about the firms marketing activities, the international manager has to focus on three key areas i.e., (</a:t>
            </a:r>
            <a:r>
              <a:rPr lang="en-US" sz="2800" dirty="0" err="1">
                <a:latin typeface="Roboto" panose="02000000000000000000" pitchFamily="2" charset="0"/>
                <a:ea typeface="Roboto" panose="02000000000000000000" pitchFamily="2" charset="0"/>
              </a:rPr>
              <a:t>i</a:t>
            </a:r>
            <a:r>
              <a:rPr lang="en-US" sz="2800" dirty="0">
                <a:latin typeface="Roboto" panose="02000000000000000000" pitchFamily="2" charset="0"/>
                <a:ea typeface="Roboto" panose="02000000000000000000" pitchFamily="2" charset="0"/>
              </a:rPr>
              <a:t>) the political and legal environment of his/her country, (ii) those of the host country, and (iii) the  bilateral and multilateral agreements, treaties, and laws governing the relations between host and home countries.</a:t>
            </a:r>
            <a:endParaRPr lang="en-UG" sz="2800" dirty="0">
              <a:latin typeface="Roboto" panose="02000000000000000000" pitchFamily="2" charset="0"/>
              <a:ea typeface="Roboto" panose="02000000000000000000" pitchFamily="2" charset="0"/>
            </a:endParaRPr>
          </a:p>
        </p:txBody>
      </p:sp>
      <p:sp>
        <p:nvSpPr>
          <p:cNvPr id="3" name="Slide Number Placeholder 2">
            <a:extLst>
              <a:ext uri="{FF2B5EF4-FFF2-40B4-BE49-F238E27FC236}">
                <a16:creationId xmlns:a16="http://schemas.microsoft.com/office/drawing/2014/main" id="{F371D831-4032-4136-84F0-806293E4956E}"/>
              </a:ext>
            </a:extLst>
          </p:cNvPr>
          <p:cNvSpPr>
            <a:spLocks noGrp="1"/>
          </p:cNvSpPr>
          <p:nvPr>
            <p:ph type="sldNum" sz="quarter" idx="12"/>
          </p:nvPr>
        </p:nvSpPr>
        <p:spPr/>
        <p:txBody>
          <a:bodyPr/>
          <a:lstStyle/>
          <a:p>
            <a:fld id="{94DC6BA0-6AF7-4A8A-8E01-6B3DDE92B132}" type="slidenum">
              <a:rPr lang="en-US" smtClean="0"/>
              <a:t>5</a:t>
            </a:fld>
            <a:endParaRPr lang="en-US"/>
          </a:p>
        </p:txBody>
      </p:sp>
      <p:sp>
        <p:nvSpPr>
          <p:cNvPr id="4" name="Title 3">
            <a:extLst>
              <a:ext uri="{FF2B5EF4-FFF2-40B4-BE49-F238E27FC236}">
                <a16:creationId xmlns:a16="http://schemas.microsoft.com/office/drawing/2014/main" id="{75D3F06C-8CF9-4A4C-8FFD-F5A859F50CB3}"/>
              </a:ext>
            </a:extLst>
          </p:cNvPr>
          <p:cNvSpPr>
            <a:spLocks noGrp="1"/>
          </p:cNvSpPr>
          <p:nvPr>
            <p:ph type="title"/>
          </p:nvPr>
        </p:nvSpPr>
        <p:spPr/>
        <p:txBody>
          <a:bodyPr>
            <a:normAutofit/>
          </a:bodyPr>
          <a:lstStyle/>
          <a:p>
            <a:r>
              <a:rPr kumimoji="0" lang="en-GB"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 </a:t>
            </a:r>
            <a:endParaRPr lang="en-UG" dirty="0"/>
          </a:p>
        </p:txBody>
      </p:sp>
    </p:spTree>
    <p:extLst>
      <p:ext uri="{BB962C8B-B14F-4D97-AF65-F5344CB8AC3E}">
        <p14:creationId xmlns:p14="http://schemas.microsoft.com/office/powerpoint/2010/main" val="1450463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0EE7EF-C3F7-4828-A6A7-E161E9394608}"/>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Political stability is crucial for any government to achieve progress and prosperity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This is because it creates an environment of predictability, security, and conducive conditions for business (investment) as well as the overall wellbeing of a country's citisens</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GB" sz="2800" dirty="0">
                <a:solidFill>
                  <a:prstClr val="black"/>
                </a:solidFill>
                <a:latin typeface="Roboto" panose="02000000000000000000" pitchFamily="2" charset="0"/>
                <a:ea typeface="Roboto" panose="02000000000000000000" pitchFamily="2" charset="0"/>
              </a:rPr>
              <a:t>Political stability refers to absence of government disruptions and associated chaos. It is basically an environment of peace and stability</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endParaRPr lang="en-UG" sz="2800" dirty="0"/>
          </a:p>
        </p:txBody>
      </p:sp>
      <p:sp>
        <p:nvSpPr>
          <p:cNvPr id="3" name="Slide Number Placeholder 2">
            <a:extLst>
              <a:ext uri="{FF2B5EF4-FFF2-40B4-BE49-F238E27FC236}">
                <a16:creationId xmlns:a16="http://schemas.microsoft.com/office/drawing/2014/main" id="{76278E11-3426-4DF4-A217-8201762AE230}"/>
              </a:ext>
            </a:extLst>
          </p:cNvPr>
          <p:cNvSpPr>
            <a:spLocks noGrp="1"/>
          </p:cNvSpPr>
          <p:nvPr>
            <p:ph type="sldNum" sz="quarter" idx="12"/>
          </p:nvPr>
        </p:nvSpPr>
        <p:spPr/>
        <p:txBody>
          <a:bodyPr/>
          <a:lstStyle/>
          <a:p>
            <a:fld id="{94DC6BA0-6AF7-4A8A-8E01-6B3DDE92B132}" type="slidenum">
              <a:rPr lang="en-US" smtClean="0"/>
              <a:t>6</a:t>
            </a:fld>
            <a:endParaRPr lang="en-US"/>
          </a:p>
        </p:txBody>
      </p:sp>
      <p:sp>
        <p:nvSpPr>
          <p:cNvPr id="4" name="Title 3">
            <a:extLst>
              <a:ext uri="{FF2B5EF4-FFF2-40B4-BE49-F238E27FC236}">
                <a16:creationId xmlns:a16="http://schemas.microsoft.com/office/drawing/2014/main" id="{78605D79-5CD2-4C51-AFCD-64ED79A318C6}"/>
              </a:ext>
            </a:extLst>
          </p:cNvPr>
          <p:cNvSpPr>
            <a:spLocks noGrp="1"/>
          </p:cNvSpPr>
          <p:nvPr>
            <p:ph type="title"/>
          </p:nvPr>
        </p:nvSpPr>
        <p:spPr/>
        <p:txBody>
          <a:bodyPr>
            <a:normAutofit/>
          </a:bodyPr>
          <a:lstStyle/>
          <a:p>
            <a:r>
              <a:rPr lang="en-US" dirty="0">
                <a:solidFill>
                  <a:srgbClr val="FF0000"/>
                </a:solidFill>
              </a:rPr>
              <a:t>Stability of government policies</a:t>
            </a:r>
            <a:endParaRPr lang="en-UG" dirty="0">
              <a:solidFill>
                <a:srgbClr val="FF0000"/>
              </a:solidFill>
            </a:endParaRPr>
          </a:p>
        </p:txBody>
      </p:sp>
    </p:spTree>
    <p:extLst>
      <p:ext uri="{BB962C8B-B14F-4D97-AF65-F5344CB8AC3E}">
        <p14:creationId xmlns:p14="http://schemas.microsoft.com/office/powerpoint/2010/main" val="3800938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AC1574-803F-4779-A76F-A0136D3278A9}"/>
              </a:ext>
            </a:extLst>
          </p:cNvPr>
          <p:cNvSpPr>
            <a:spLocks noGrp="1"/>
          </p:cNvSpPr>
          <p:nvPr>
            <p:ph idx="1"/>
          </p:nvPr>
        </p:nvSpPr>
        <p:spPr/>
        <p:txBody>
          <a:bodyPr>
            <a:noAutofit/>
          </a:bodyPr>
          <a:lstStyle/>
          <a:p>
            <a:pPr marL="365125" marR="0" lvl="0" indent="-255588" algn="l" defTabSz="914400" rtl="0" eaLnBrk="1" fontAlgn="base" latinLnBrk="0" hangingPunct="1">
              <a:lnSpc>
                <a:spcPct val="100000"/>
              </a:lnSpc>
              <a:spcBef>
                <a:spcPts val="400"/>
              </a:spcBef>
              <a:spcAft>
                <a:spcPct val="0"/>
              </a:spcAft>
              <a:buClr>
                <a:srgbClr val="2DA2BF"/>
              </a:buClr>
              <a:buSzPct val="68000"/>
              <a:buFont typeface="Wingdings 3" panose="05040102010807070707" pitchFamily="18" charset="2"/>
              <a:buChar char=""/>
              <a:tabLst/>
              <a:defRPr/>
            </a:pPr>
            <a:r>
              <a:rPr kumimoji="0" lang="en-GB"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In the context of business, </a:t>
            </a:r>
            <a:r>
              <a:rPr kumimoji="0" lang="en-US" sz="28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stability fosters a sense of continuity and a conducive atmosphere for conducting business activities</a:t>
            </a:r>
          </a:p>
          <a:p>
            <a:pPr marL="365125" marR="0" lvl="0" indent="-255588" algn="l" defTabSz="914400" rtl="0" eaLnBrk="1" fontAlgn="base" latinLnBrk="0" hangingPunct="1">
              <a:lnSpc>
                <a:spcPct val="100000"/>
              </a:lnSpc>
              <a:spcBef>
                <a:spcPts val="400"/>
              </a:spcBef>
              <a:spcAft>
                <a:spcPct val="0"/>
              </a:spcAft>
              <a:buClr>
                <a:srgbClr val="2DA2BF"/>
              </a:buClr>
              <a:buSzPct val="68000"/>
              <a:buFont typeface="Wingdings 3" panose="05040102010807070707" pitchFamily="18" charset="2"/>
              <a:buChar char=""/>
              <a:tabLst/>
              <a:defRPr/>
            </a:pPr>
            <a:r>
              <a:rPr lang="en-US" sz="2800" dirty="0">
                <a:solidFill>
                  <a:prstClr val="black"/>
                </a:solidFill>
                <a:latin typeface="Roboto" panose="02000000000000000000" pitchFamily="2" charset="0"/>
                <a:ea typeface="Roboto" panose="02000000000000000000" pitchFamily="2" charset="0"/>
              </a:rPr>
              <a:t>The ideal political environment for an international marketer therefore is a stable government. When there isn’t or there is minimal political disruption, the international marketing manager can confidently carry out company activities and implement long-term strategies that benefit his company </a:t>
            </a:r>
            <a:endParaRPr lang="en-UG" sz="2800" dirty="0"/>
          </a:p>
        </p:txBody>
      </p:sp>
      <p:sp>
        <p:nvSpPr>
          <p:cNvPr id="3" name="Slide Number Placeholder 2">
            <a:extLst>
              <a:ext uri="{FF2B5EF4-FFF2-40B4-BE49-F238E27FC236}">
                <a16:creationId xmlns:a16="http://schemas.microsoft.com/office/drawing/2014/main" id="{F33BED72-6D40-425F-8DB4-09AB6479BFDC}"/>
              </a:ext>
            </a:extLst>
          </p:cNvPr>
          <p:cNvSpPr>
            <a:spLocks noGrp="1"/>
          </p:cNvSpPr>
          <p:nvPr>
            <p:ph type="sldNum" sz="quarter" idx="12"/>
          </p:nvPr>
        </p:nvSpPr>
        <p:spPr/>
        <p:txBody>
          <a:bodyPr/>
          <a:lstStyle/>
          <a:p>
            <a:fld id="{94DC6BA0-6AF7-4A8A-8E01-6B3DDE92B132}" type="slidenum">
              <a:rPr lang="en-US" smtClean="0"/>
              <a:t>7</a:t>
            </a:fld>
            <a:endParaRPr lang="en-US"/>
          </a:p>
        </p:txBody>
      </p:sp>
      <p:sp>
        <p:nvSpPr>
          <p:cNvPr id="4" name="Title 3">
            <a:extLst>
              <a:ext uri="{FF2B5EF4-FFF2-40B4-BE49-F238E27FC236}">
                <a16:creationId xmlns:a16="http://schemas.microsoft.com/office/drawing/2014/main" id="{0B1D2E6E-40B2-4680-85E1-74460C250BAF}"/>
              </a:ext>
            </a:extLst>
          </p:cNvPr>
          <p:cNvSpPr>
            <a:spLocks noGrp="1"/>
          </p:cNvSpPr>
          <p:nvPr>
            <p:ph type="title"/>
          </p:nvPr>
        </p:nvSpPr>
        <p:spPr/>
        <p:txBody>
          <a:bodyPr>
            <a:normAutofit fontScale="90000"/>
          </a:bodyPr>
          <a:lstStyle/>
          <a:p>
            <a:r>
              <a:rPr lang="en-US" dirty="0">
                <a:solidFill>
                  <a:srgbClr val="FF0000"/>
                </a:solidFill>
                <a:latin typeface="Lucida Sans Unicode"/>
              </a:rPr>
              <a:t>Stability of government policies</a:t>
            </a:r>
            <a:r>
              <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 (continued)</a:t>
            </a:r>
            <a:endParaRPr lang="en-UG" dirty="0">
              <a:solidFill>
                <a:srgbClr val="FF0000"/>
              </a:solidFill>
            </a:endParaRPr>
          </a:p>
        </p:txBody>
      </p:sp>
    </p:spTree>
    <p:extLst>
      <p:ext uri="{BB962C8B-B14F-4D97-AF65-F5344CB8AC3E}">
        <p14:creationId xmlns:p14="http://schemas.microsoft.com/office/powerpoint/2010/main" val="3158832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7273C4-1640-4B85-B86A-5109CB99CEDE}"/>
              </a:ext>
            </a:extLst>
          </p:cNvPr>
          <p:cNvSpPr>
            <a:spLocks noGrp="1"/>
          </p:cNvSpPr>
          <p:nvPr>
            <p:ph idx="1"/>
          </p:nvPr>
        </p:nvSpPr>
        <p:spPr/>
        <p:txBody>
          <a:bodyPr>
            <a:no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000" dirty="0">
                <a:latin typeface="Roboto" panose="02000000000000000000" pitchFamily="2" charset="0"/>
                <a:ea typeface="Roboto" panose="02000000000000000000" pitchFamily="2" charset="0"/>
              </a:rPr>
              <a:t>Political stability instills confidence in the international investor, encouraging economic activities and the creation of jobs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000" dirty="0">
                <a:latin typeface="Roboto" panose="02000000000000000000" pitchFamily="2" charset="0"/>
                <a:ea typeface="Roboto" panose="02000000000000000000" pitchFamily="2" charset="0"/>
              </a:rPr>
              <a:t>Citizens feel secure and empowered when their government is consistent, transparent, and accountable. Moreover, political stability often correlates with the rule of law, protection of human rights, and efficient governance, which are critical for social cohesion and sustainable development</a:t>
            </a:r>
          </a:p>
        </p:txBody>
      </p:sp>
      <p:sp>
        <p:nvSpPr>
          <p:cNvPr id="3" name="Slide Number Placeholder 2">
            <a:extLst>
              <a:ext uri="{FF2B5EF4-FFF2-40B4-BE49-F238E27FC236}">
                <a16:creationId xmlns:a16="http://schemas.microsoft.com/office/drawing/2014/main" id="{59FFC937-BF45-4B71-A442-719076E2F254}"/>
              </a:ext>
            </a:extLst>
          </p:cNvPr>
          <p:cNvSpPr>
            <a:spLocks noGrp="1"/>
          </p:cNvSpPr>
          <p:nvPr>
            <p:ph type="sldNum" sz="quarter" idx="12"/>
          </p:nvPr>
        </p:nvSpPr>
        <p:spPr/>
        <p:txBody>
          <a:bodyPr/>
          <a:lstStyle/>
          <a:p>
            <a:fld id="{94DC6BA0-6AF7-4A8A-8E01-6B3DDE92B132}" type="slidenum">
              <a:rPr lang="en-US" smtClean="0"/>
              <a:t>8</a:t>
            </a:fld>
            <a:endParaRPr lang="en-US"/>
          </a:p>
        </p:txBody>
      </p:sp>
      <p:sp>
        <p:nvSpPr>
          <p:cNvPr id="4" name="Title 3">
            <a:extLst>
              <a:ext uri="{FF2B5EF4-FFF2-40B4-BE49-F238E27FC236}">
                <a16:creationId xmlns:a16="http://schemas.microsoft.com/office/drawing/2014/main" id="{ECEB330A-FF2F-4CAD-92EA-B0E574855525}"/>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G" dirty="0"/>
          </a:p>
        </p:txBody>
      </p:sp>
    </p:spTree>
    <p:extLst>
      <p:ext uri="{BB962C8B-B14F-4D97-AF65-F5344CB8AC3E}">
        <p14:creationId xmlns:p14="http://schemas.microsoft.com/office/powerpoint/2010/main" val="4157007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3F2FC2-1400-41DF-B1AF-A96C4CA95D46}"/>
              </a:ext>
            </a:extLst>
          </p:cNvPr>
          <p:cNvSpPr>
            <a:spLocks noGrp="1"/>
          </p:cNvSpPr>
          <p:nvPr>
            <p:ph idx="1"/>
          </p:nvPr>
        </p:nvSpPr>
        <p:spPr/>
        <p:txBody>
          <a:bodyPr>
            <a:normAutofit/>
          </a:bodyPr>
          <a:lstStyle/>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Unfortunately, this is not the case for many governments around the world. </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Governments are not always stable and friendly, nor do stable, friendly governments always remain so</a:t>
            </a:r>
          </a:p>
          <a:p>
            <a:pPr marL="365760" marR="0" lvl="0" indent="-256032" algn="l"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lang="en-US" sz="3200" dirty="0">
                <a:solidFill>
                  <a:prstClr val="black"/>
                </a:solidFill>
                <a:latin typeface="Roboto" panose="02000000000000000000" pitchFamily="2" charset="0"/>
                <a:ea typeface="Roboto" panose="02000000000000000000" pitchFamily="2" charset="0"/>
              </a:rPr>
              <a:t>In many cases, changes in government ushers in new policies which can have ramifications for business</a:t>
            </a:r>
            <a:r>
              <a:rPr kumimoji="0" lang="en-US" sz="3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rPr>
              <a:t> </a:t>
            </a:r>
          </a:p>
        </p:txBody>
      </p:sp>
      <p:sp>
        <p:nvSpPr>
          <p:cNvPr id="3" name="Slide Number Placeholder 2">
            <a:extLst>
              <a:ext uri="{FF2B5EF4-FFF2-40B4-BE49-F238E27FC236}">
                <a16:creationId xmlns:a16="http://schemas.microsoft.com/office/drawing/2014/main" id="{5C585F90-8151-40F9-98F4-52EDB75CF11F}"/>
              </a:ext>
            </a:extLst>
          </p:cNvPr>
          <p:cNvSpPr>
            <a:spLocks noGrp="1"/>
          </p:cNvSpPr>
          <p:nvPr>
            <p:ph type="sldNum" sz="quarter" idx="12"/>
          </p:nvPr>
        </p:nvSpPr>
        <p:spPr/>
        <p:txBody>
          <a:bodyPr/>
          <a:lstStyle/>
          <a:p>
            <a:fld id="{94DC6BA0-6AF7-4A8A-8E01-6B3DDE92B132}" type="slidenum">
              <a:rPr lang="en-US" smtClean="0"/>
              <a:t>9</a:t>
            </a:fld>
            <a:endParaRPr lang="en-US"/>
          </a:p>
        </p:txBody>
      </p:sp>
      <p:sp>
        <p:nvSpPr>
          <p:cNvPr id="4" name="Title 3">
            <a:extLst>
              <a:ext uri="{FF2B5EF4-FFF2-40B4-BE49-F238E27FC236}">
                <a16:creationId xmlns:a16="http://schemas.microsoft.com/office/drawing/2014/main" id="{129A8CD6-E8A3-453A-A7AC-44395B50136B}"/>
              </a:ext>
            </a:extLst>
          </p:cNvPr>
          <p:cNvSpPr>
            <a:spLocks noGrp="1"/>
          </p:cNvSpPr>
          <p:nvPr>
            <p:ph type="title"/>
          </p:nvPr>
        </p:nvSpPr>
        <p:spPr/>
        <p:txBody>
          <a:bodyPr>
            <a:normAutofit fontScale="90000"/>
          </a:bodyPr>
          <a:lstStyle/>
          <a:p>
            <a:r>
              <a:rPr kumimoji="0" lang="en-US" sz="37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Lucida Sans Unicode"/>
                <a:ea typeface="+mj-ea"/>
                <a:cs typeface="+mj-cs"/>
              </a:rPr>
              <a:t>Stability of government policies (continued)</a:t>
            </a:r>
            <a:endParaRPr lang="en-UG" dirty="0"/>
          </a:p>
        </p:txBody>
      </p:sp>
    </p:spTree>
    <p:extLst>
      <p:ext uri="{BB962C8B-B14F-4D97-AF65-F5344CB8AC3E}">
        <p14:creationId xmlns:p14="http://schemas.microsoft.com/office/powerpoint/2010/main" val="5587805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9397</TotalTime>
  <Words>3167</Words>
  <Application>Microsoft Office PowerPoint</Application>
  <PresentationFormat>On-screen Show (4:3)</PresentationFormat>
  <Paragraphs>200</Paragraphs>
  <Slides>44</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44</vt:i4>
      </vt:variant>
    </vt:vector>
  </HeadingPairs>
  <TitlesOfParts>
    <vt:vector size="53" baseType="lpstr">
      <vt:lpstr>Arial Black</vt:lpstr>
      <vt:lpstr>Calibri</vt:lpstr>
      <vt:lpstr>David</vt:lpstr>
      <vt:lpstr>Lucida Sans Unicode</vt:lpstr>
      <vt:lpstr>Roboto</vt:lpstr>
      <vt:lpstr>Verdana</vt:lpstr>
      <vt:lpstr>Wingdings 2</vt:lpstr>
      <vt:lpstr>Wingdings 3</vt:lpstr>
      <vt:lpstr>Concourse</vt:lpstr>
      <vt:lpstr>INTERNATIONAL MARKETING (IM) </vt:lpstr>
      <vt:lpstr>Introduction: political and legal perspectives</vt:lpstr>
      <vt:lpstr> </vt:lpstr>
      <vt:lpstr> </vt:lpstr>
      <vt:lpstr> </vt:lpstr>
      <vt:lpstr>Stability of government policies</vt:lpstr>
      <vt:lpstr>Stability of government policies (continued)</vt:lpstr>
      <vt:lpstr>Stability of government policies (continued)</vt:lpstr>
      <vt:lpstr>Stability of government policies (continued)</vt:lpstr>
      <vt:lpstr>Stability of government policies (continued)</vt:lpstr>
      <vt:lpstr>Stability of government policies (continued)</vt:lpstr>
      <vt:lpstr>Stability of government policies (continued)</vt:lpstr>
      <vt:lpstr>Stability of government policies (continued)</vt:lpstr>
      <vt:lpstr>Stability of government policies (continued)</vt:lpstr>
      <vt:lpstr>Stability of government policies (continued)</vt:lpstr>
      <vt:lpstr>Stability of government policies (continued)</vt:lpstr>
      <vt:lpstr>Stability of government policies (continued)</vt:lpstr>
      <vt:lpstr>Stability of government policies (continued)</vt:lpstr>
      <vt:lpstr>Stability of government policies (continued)</vt:lpstr>
      <vt:lpstr>Stability of government policies (continued)</vt:lpstr>
      <vt:lpstr>Political Risks</vt:lpstr>
      <vt:lpstr>Political Risks (continued)</vt:lpstr>
      <vt:lpstr>Political Risks (continued)</vt:lpstr>
      <vt:lpstr>Political Risks (continued)</vt:lpstr>
      <vt:lpstr>Political Risks (continued)</vt:lpstr>
      <vt:lpstr>Political Risks (continued)</vt:lpstr>
      <vt:lpstr>Political Risks (continued)</vt:lpstr>
      <vt:lpstr>Political Risks (continued)</vt:lpstr>
      <vt:lpstr>Political Risks (continued)</vt:lpstr>
      <vt:lpstr>Political Risks (continued)</vt:lpstr>
      <vt:lpstr>Political Risks (continued)</vt:lpstr>
      <vt:lpstr>Political Risks (continued)</vt:lpstr>
      <vt:lpstr>Assessing and reducing political vulnerability </vt:lpstr>
      <vt:lpstr>Assessing and reducing political vulnerability (continued)</vt:lpstr>
      <vt:lpstr>Assessing and reducing political vulnerability (continued)</vt:lpstr>
      <vt:lpstr>Assessing and reducing political vulnerability (continued)</vt:lpstr>
      <vt:lpstr>Assessing and reducing political vulnerability (continued)</vt:lpstr>
      <vt:lpstr>Assessing and reducing political vulnerability (continued)</vt:lpstr>
      <vt:lpstr>Assessing and reducing political vulnerability (continued)</vt:lpstr>
      <vt:lpstr>Assessing and reducing political vulnerability (continued)</vt:lpstr>
      <vt:lpstr>Measures for reducing political vulnerability </vt:lpstr>
      <vt:lpstr>Measures for reducing political vulnerability (continued)</vt:lpstr>
      <vt:lpstr>Measures for reducing political vulnerability (continued)</vt:lpstr>
      <vt:lpstr>Measures for reducing political vulnerability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Advertising Management</dc:title>
  <dc:creator>Ahmed</dc:creator>
  <cp:lastModifiedBy>TOM</cp:lastModifiedBy>
  <cp:revision>587</cp:revision>
  <dcterms:created xsi:type="dcterms:W3CDTF">2017-08-25T17:52:38Z</dcterms:created>
  <dcterms:modified xsi:type="dcterms:W3CDTF">2025-08-15T09:47:19Z</dcterms:modified>
</cp:coreProperties>
</file>