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57" r:id="rId3"/>
    <p:sldId id="261" r:id="rId4"/>
    <p:sldId id="258" r:id="rId5"/>
    <p:sldId id="275" r:id="rId6"/>
    <p:sldId id="259" r:id="rId7"/>
    <p:sldId id="269" r:id="rId8"/>
    <p:sldId id="260" r:id="rId9"/>
    <p:sldId id="268" r:id="rId10"/>
    <p:sldId id="266" r:id="rId11"/>
    <p:sldId id="267" r:id="rId12"/>
    <p:sldId id="263" r:id="rId13"/>
    <p:sldId id="264" r:id="rId14"/>
    <p:sldId id="265" r:id="rId15"/>
    <p:sldId id="274" r:id="rId16"/>
    <p:sldId id="271" r:id="rId17"/>
    <p:sldId id="273" r:id="rId18"/>
    <p:sldId id="272" r:id="rId19"/>
    <p:sldId id="276" r:id="rId20"/>
    <p:sldId id="277" r:id="rId21"/>
    <p:sldId id="279" r:id="rId22"/>
    <p:sldId id="280" r:id="rId23"/>
    <p:sldId id="278" r:id="rId24"/>
    <p:sldId id="281" r:id="rId25"/>
    <p:sldId id="283" r:id="rId26"/>
    <p:sldId id="284" r:id="rId27"/>
    <p:sldId id="293" r:id="rId28"/>
    <p:sldId id="285" r:id="rId29"/>
    <p:sldId id="286" r:id="rId30"/>
    <p:sldId id="287" r:id="rId31"/>
    <p:sldId id="288" r:id="rId32"/>
    <p:sldId id="289" r:id="rId33"/>
    <p:sldId id="290" r:id="rId34"/>
    <p:sldId id="270" r:id="rId35"/>
    <p:sldId id="29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2D8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D3B7B5-5950-4686-8E01-2BE74967421C}" type="doc">
      <dgm:prSet loTypeId="urn:microsoft.com/office/officeart/2005/8/layout/hChevron3" loCatId="process" qsTypeId="urn:microsoft.com/office/officeart/2005/8/quickstyle/simple1" qsCatId="simple" csTypeId="urn:microsoft.com/office/officeart/2005/8/colors/accent1_2" csCatId="accent1" phldr="1"/>
      <dgm:spPr/>
    </dgm:pt>
    <dgm:pt modelId="{285352D4-09A2-493D-A4C3-DD8D1DD9100A}">
      <dgm:prSet phldrT="[Text]"/>
      <dgm:spPr>
        <a:solidFill>
          <a:schemeClr val="bg1"/>
        </a:solidFill>
        <a:ln>
          <a:solidFill>
            <a:schemeClr val="tx1"/>
          </a:solidFill>
        </a:ln>
      </dgm:spPr>
      <dgm:t>
        <a:bodyPr/>
        <a:lstStyle/>
        <a:p>
          <a:r>
            <a:rPr lang="en-US" b="1" dirty="0" smtClean="0">
              <a:solidFill>
                <a:schemeClr val="tx1"/>
              </a:solidFill>
            </a:rPr>
            <a:t>1.</a:t>
          </a:r>
        </a:p>
        <a:p>
          <a:r>
            <a:rPr lang="en-US" b="1" dirty="0" smtClean="0">
              <a:solidFill>
                <a:schemeClr val="tx1"/>
              </a:solidFill>
            </a:rPr>
            <a:t>Specification</a:t>
          </a:r>
          <a:endParaRPr lang="en-US" b="1" dirty="0">
            <a:solidFill>
              <a:schemeClr val="tx1"/>
            </a:solidFill>
          </a:endParaRPr>
        </a:p>
      </dgm:t>
    </dgm:pt>
    <dgm:pt modelId="{3DE0E184-0975-4542-ADFA-75AE5CC32514}" type="parTrans" cxnId="{2A9C1F41-537D-4E52-9C65-43B7934A0FD2}">
      <dgm:prSet/>
      <dgm:spPr/>
      <dgm:t>
        <a:bodyPr/>
        <a:lstStyle/>
        <a:p>
          <a:endParaRPr lang="en-US"/>
        </a:p>
      </dgm:t>
    </dgm:pt>
    <dgm:pt modelId="{91E1E616-F0A6-46AE-B562-B410B273B241}" type="sibTrans" cxnId="{2A9C1F41-537D-4E52-9C65-43B7934A0FD2}">
      <dgm:prSet/>
      <dgm:spPr/>
      <dgm:t>
        <a:bodyPr/>
        <a:lstStyle/>
        <a:p>
          <a:endParaRPr lang="en-US"/>
        </a:p>
      </dgm:t>
    </dgm:pt>
    <dgm:pt modelId="{F7454378-E1A0-4793-AEF4-9E93A6988F6F}">
      <dgm:prSet phldrT="[Text]"/>
      <dgm:spPr>
        <a:solidFill>
          <a:schemeClr val="bg1"/>
        </a:solidFill>
        <a:ln>
          <a:solidFill>
            <a:schemeClr val="tx1"/>
          </a:solidFill>
        </a:ln>
      </dgm:spPr>
      <dgm:t>
        <a:bodyPr/>
        <a:lstStyle/>
        <a:p>
          <a:r>
            <a:rPr lang="en-US" b="1" dirty="0" smtClean="0">
              <a:solidFill>
                <a:schemeClr val="tx1"/>
              </a:solidFill>
            </a:rPr>
            <a:t>2.</a:t>
          </a:r>
        </a:p>
        <a:p>
          <a:r>
            <a:rPr lang="en-US" b="1" dirty="0" smtClean="0">
              <a:solidFill>
                <a:schemeClr val="tx1"/>
              </a:solidFill>
            </a:rPr>
            <a:t>Selection</a:t>
          </a:r>
          <a:endParaRPr lang="en-US" b="1" dirty="0">
            <a:solidFill>
              <a:schemeClr val="tx1"/>
            </a:solidFill>
          </a:endParaRPr>
        </a:p>
      </dgm:t>
    </dgm:pt>
    <dgm:pt modelId="{821CE09F-DA98-4F66-AC04-79266EDFDEFE}" type="parTrans" cxnId="{38A6BBE4-062C-4AE8-AAA9-8D4A0974C569}">
      <dgm:prSet/>
      <dgm:spPr/>
      <dgm:t>
        <a:bodyPr/>
        <a:lstStyle/>
        <a:p>
          <a:endParaRPr lang="en-US"/>
        </a:p>
      </dgm:t>
    </dgm:pt>
    <dgm:pt modelId="{8FA61BAA-41E8-4E09-B3A1-ADB5F19BDCB4}" type="sibTrans" cxnId="{38A6BBE4-062C-4AE8-AAA9-8D4A0974C569}">
      <dgm:prSet/>
      <dgm:spPr/>
      <dgm:t>
        <a:bodyPr/>
        <a:lstStyle/>
        <a:p>
          <a:endParaRPr lang="en-US"/>
        </a:p>
      </dgm:t>
    </dgm:pt>
    <dgm:pt modelId="{E1F19DDB-0609-451F-A184-14016E47CF15}">
      <dgm:prSet phldrT="[Text]"/>
      <dgm:spPr>
        <a:solidFill>
          <a:schemeClr val="accent3">
            <a:lumMod val="20000"/>
            <a:lumOff val="80000"/>
          </a:schemeClr>
        </a:solidFill>
        <a:ln>
          <a:solidFill>
            <a:schemeClr val="tx1"/>
          </a:solidFill>
        </a:ln>
      </dgm:spPr>
      <dgm:t>
        <a:bodyPr/>
        <a:lstStyle/>
        <a:p>
          <a:r>
            <a:rPr lang="en-US" b="1" dirty="0" smtClean="0">
              <a:solidFill>
                <a:schemeClr val="tx1"/>
              </a:solidFill>
            </a:rPr>
            <a:t>3.</a:t>
          </a:r>
        </a:p>
        <a:p>
          <a:r>
            <a:rPr lang="en-US" b="1" dirty="0" smtClean="0">
              <a:solidFill>
                <a:schemeClr val="tx1"/>
              </a:solidFill>
            </a:rPr>
            <a:t>Contracting</a:t>
          </a:r>
          <a:endParaRPr lang="en-US" b="1" dirty="0">
            <a:solidFill>
              <a:schemeClr val="tx1"/>
            </a:solidFill>
          </a:endParaRPr>
        </a:p>
      </dgm:t>
    </dgm:pt>
    <dgm:pt modelId="{ECC3C4CD-0FC5-4DBF-B0FC-62B3EB2914A0}" type="parTrans" cxnId="{78306CD2-03E5-48CE-BC12-86B038FB364B}">
      <dgm:prSet/>
      <dgm:spPr/>
      <dgm:t>
        <a:bodyPr/>
        <a:lstStyle/>
        <a:p>
          <a:endParaRPr lang="en-US"/>
        </a:p>
      </dgm:t>
    </dgm:pt>
    <dgm:pt modelId="{B435AD8E-3A36-4D41-815E-24C72DB5108A}" type="sibTrans" cxnId="{78306CD2-03E5-48CE-BC12-86B038FB364B}">
      <dgm:prSet/>
      <dgm:spPr/>
      <dgm:t>
        <a:bodyPr/>
        <a:lstStyle/>
        <a:p>
          <a:endParaRPr lang="en-US"/>
        </a:p>
      </dgm:t>
    </dgm:pt>
    <dgm:pt modelId="{BD271AE7-DCAD-4AE0-8A28-34F9859B55BD}" type="pres">
      <dgm:prSet presAssocID="{D0D3B7B5-5950-4686-8E01-2BE74967421C}" presName="Name0" presStyleCnt="0">
        <dgm:presLayoutVars>
          <dgm:dir/>
          <dgm:resizeHandles val="exact"/>
        </dgm:presLayoutVars>
      </dgm:prSet>
      <dgm:spPr/>
    </dgm:pt>
    <dgm:pt modelId="{FBA65E3B-D349-4701-AB8D-00BFC6D4D67C}" type="pres">
      <dgm:prSet presAssocID="{285352D4-09A2-493D-A4C3-DD8D1DD9100A}" presName="parTxOnly" presStyleLbl="node1" presStyleIdx="0" presStyleCnt="3" custLinFactNeighborX="3212" custLinFactNeighborY="-41869">
        <dgm:presLayoutVars>
          <dgm:bulletEnabled val="1"/>
        </dgm:presLayoutVars>
      </dgm:prSet>
      <dgm:spPr/>
      <dgm:t>
        <a:bodyPr/>
        <a:lstStyle/>
        <a:p>
          <a:endParaRPr lang="en-US"/>
        </a:p>
      </dgm:t>
    </dgm:pt>
    <dgm:pt modelId="{30600002-2155-47CD-9994-82E54A1DE704}" type="pres">
      <dgm:prSet presAssocID="{91E1E616-F0A6-46AE-B562-B410B273B241}" presName="parSpace" presStyleCnt="0"/>
      <dgm:spPr/>
    </dgm:pt>
    <dgm:pt modelId="{10B47413-CF1B-430B-91ED-71B1A1BDAA7F}" type="pres">
      <dgm:prSet presAssocID="{F7454378-E1A0-4793-AEF4-9E93A6988F6F}" presName="parTxOnly" presStyleLbl="node1" presStyleIdx="1" presStyleCnt="3" custLinFactNeighborX="-6057" custLinFactNeighborY="-41869">
        <dgm:presLayoutVars>
          <dgm:bulletEnabled val="1"/>
        </dgm:presLayoutVars>
      </dgm:prSet>
      <dgm:spPr/>
      <dgm:t>
        <a:bodyPr/>
        <a:lstStyle/>
        <a:p>
          <a:endParaRPr lang="en-US"/>
        </a:p>
      </dgm:t>
    </dgm:pt>
    <dgm:pt modelId="{D41E30B1-E571-4D9E-9663-4496C393CD5A}" type="pres">
      <dgm:prSet presAssocID="{8FA61BAA-41E8-4E09-B3A1-ADB5F19BDCB4}" presName="parSpace" presStyleCnt="0"/>
      <dgm:spPr/>
    </dgm:pt>
    <dgm:pt modelId="{E574478C-C4DF-46C4-9C7B-55012D747ADC}" type="pres">
      <dgm:prSet presAssocID="{E1F19DDB-0609-451F-A184-14016E47CF15}" presName="parTxOnly" presStyleLbl="node1" presStyleIdx="2" presStyleCnt="3" custScaleY="101404" custLinFactNeighborX="-13120" custLinFactNeighborY="-41832">
        <dgm:presLayoutVars>
          <dgm:bulletEnabled val="1"/>
        </dgm:presLayoutVars>
      </dgm:prSet>
      <dgm:spPr/>
      <dgm:t>
        <a:bodyPr/>
        <a:lstStyle/>
        <a:p>
          <a:endParaRPr lang="en-US"/>
        </a:p>
      </dgm:t>
    </dgm:pt>
  </dgm:ptLst>
  <dgm:cxnLst>
    <dgm:cxn modelId="{2A9C1F41-537D-4E52-9C65-43B7934A0FD2}" srcId="{D0D3B7B5-5950-4686-8E01-2BE74967421C}" destId="{285352D4-09A2-493D-A4C3-DD8D1DD9100A}" srcOrd="0" destOrd="0" parTransId="{3DE0E184-0975-4542-ADFA-75AE5CC32514}" sibTransId="{91E1E616-F0A6-46AE-B562-B410B273B241}"/>
    <dgm:cxn modelId="{38A6BBE4-062C-4AE8-AAA9-8D4A0974C569}" srcId="{D0D3B7B5-5950-4686-8E01-2BE74967421C}" destId="{F7454378-E1A0-4793-AEF4-9E93A6988F6F}" srcOrd="1" destOrd="0" parTransId="{821CE09F-DA98-4F66-AC04-79266EDFDEFE}" sibTransId="{8FA61BAA-41E8-4E09-B3A1-ADB5F19BDCB4}"/>
    <dgm:cxn modelId="{90AAEBE8-57DA-4749-8427-B87AE28F8A27}" type="presOf" srcId="{E1F19DDB-0609-451F-A184-14016E47CF15}" destId="{E574478C-C4DF-46C4-9C7B-55012D747ADC}" srcOrd="0" destOrd="0" presId="urn:microsoft.com/office/officeart/2005/8/layout/hChevron3"/>
    <dgm:cxn modelId="{78306CD2-03E5-48CE-BC12-86B038FB364B}" srcId="{D0D3B7B5-5950-4686-8E01-2BE74967421C}" destId="{E1F19DDB-0609-451F-A184-14016E47CF15}" srcOrd="2" destOrd="0" parTransId="{ECC3C4CD-0FC5-4DBF-B0FC-62B3EB2914A0}" sibTransId="{B435AD8E-3A36-4D41-815E-24C72DB5108A}"/>
    <dgm:cxn modelId="{CC0C0EB3-7F25-4484-BA66-B214CCF53D40}" type="presOf" srcId="{F7454378-E1A0-4793-AEF4-9E93A6988F6F}" destId="{10B47413-CF1B-430B-91ED-71B1A1BDAA7F}" srcOrd="0" destOrd="0" presId="urn:microsoft.com/office/officeart/2005/8/layout/hChevron3"/>
    <dgm:cxn modelId="{B8E99B8B-210D-43E6-B507-4D3208C99AED}" type="presOf" srcId="{285352D4-09A2-493D-A4C3-DD8D1DD9100A}" destId="{FBA65E3B-D349-4701-AB8D-00BFC6D4D67C}" srcOrd="0" destOrd="0" presId="urn:microsoft.com/office/officeart/2005/8/layout/hChevron3"/>
    <dgm:cxn modelId="{190C3ECA-D2C9-438C-9FCF-91FAF619B876}" type="presOf" srcId="{D0D3B7B5-5950-4686-8E01-2BE74967421C}" destId="{BD271AE7-DCAD-4AE0-8A28-34F9859B55BD}" srcOrd="0" destOrd="0" presId="urn:microsoft.com/office/officeart/2005/8/layout/hChevron3"/>
    <dgm:cxn modelId="{561CD8EA-EE44-423C-9D70-DD53E860B345}" type="presParOf" srcId="{BD271AE7-DCAD-4AE0-8A28-34F9859B55BD}" destId="{FBA65E3B-D349-4701-AB8D-00BFC6D4D67C}" srcOrd="0" destOrd="0" presId="urn:microsoft.com/office/officeart/2005/8/layout/hChevron3"/>
    <dgm:cxn modelId="{6297DC5F-B1B4-4F34-A583-B01C5C8140A7}" type="presParOf" srcId="{BD271AE7-DCAD-4AE0-8A28-34F9859B55BD}" destId="{30600002-2155-47CD-9994-82E54A1DE704}" srcOrd="1" destOrd="0" presId="urn:microsoft.com/office/officeart/2005/8/layout/hChevron3"/>
    <dgm:cxn modelId="{BBD567A1-48BD-4394-BDB5-027B5E7C6DD9}" type="presParOf" srcId="{BD271AE7-DCAD-4AE0-8A28-34F9859B55BD}" destId="{10B47413-CF1B-430B-91ED-71B1A1BDAA7F}" srcOrd="2" destOrd="0" presId="urn:microsoft.com/office/officeart/2005/8/layout/hChevron3"/>
    <dgm:cxn modelId="{7D536B33-3FD4-4EF2-A4CA-F7CEB2BB8B31}" type="presParOf" srcId="{BD271AE7-DCAD-4AE0-8A28-34F9859B55BD}" destId="{D41E30B1-E571-4D9E-9663-4496C393CD5A}" srcOrd="3" destOrd="0" presId="urn:microsoft.com/office/officeart/2005/8/layout/hChevron3"/>
    <dgm:cxn modelId="{2B16D8BB-CAE5-476B-BC70-66140FE0AE3C}" type="presParOf" srcId="{BD271AE7-DCAD-4AE0-8A28-34F9859B55BD}" destId="{E574478C-C4DF-46C4-9C7B-55012D747ADC}"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68E836-6580-4478-AE34-E86F4AB5DAB4}"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US"/>
        </a:p>
      </dgm:t>
    </dgm:pt>
    <dgm:pt modelId="{411A1727-CA8B-4BAA-B226-AF8750EAF140}">
      <dgm:prSet phldrT="[Text]"/>
      <dgm:spPr>
        <a:solidFill>
          <a:schemeClr val="bg1"/>
        </a:solidFill>
        <a:ln>
          <a:solidFill>
            <a:schemeClr val="tx1"/>
          </a:solidFill>
        </a:ln>
      </dgm:spPr>
      <dgm:t>
        <a:bodyPr/>
        <a:lstStyle/>
        <a:p>
          <a:r>
            <a:rPr lang="en-US" b="1" dirty="0" smtClean="0">
              <a:solidFill>
                <a:schemeClr val="tx1"/>
              </a:solidFill>
            </a:rPr>
            <a:t>5.</a:t>
          </a:r>
        </a:p>
        <a:p>
          <a:r>
            <a:rPr lang="en-US" b="1" dirty="0" smtClean="0">
              <a:solidFill>
                <a:schemeClr val="tx1"/>
              </a:solidFill>
            </a:rPr>
            <a:t>Monitoring</a:t>
          </a:r>
          <a:endParaRPr lang="en-US" b="1" dirty="0">
            <a:solidFill>
              <a:schemeClr val="tx1"/>
            </a:solidFill>
          </a:endParaRPr>
        </a:p>
      </dgm:t>
    </dgm:pt>
    <dgm:pt modelId="{1CCE7E16-EC75-4A36-8CA8-E65A8F93F2E2}" type="parTrans" cxnId="{6DB41BD3-32C2-4354-AD3C-FFAF09FC8C6D}">
      <dgm:prSet/>
      <dgm:spPr/>
      <dgm:t>
        <a:bodyPr/>
        <a:lstStyle/>
        <a:p>
          <a:endParaRPr lang="en-US"/>
        </a:p>
      </dgm:t>
    </dgm:pt>
    <dgm:pt modelId="{48D3FC3C-773C-4A37-BEAC-BBA32D52B97B}" type="sibTrans" cxnId="{6DB41BD3-32C2-4354-AD3C-FFAF09FC8C6D}">
      <dgm:prSet/>
      <dgm:spPr/>
      <dgm:t>
        <a:bodyPr/>
        <a:lstStyle/>
        <a:p>
          <a:endParaRPr lang="en-US"/>
        </a:p>
      </dgm:t>
    </dgm:pt>
    <dgm:pt modelId="{82C2200E-9815-4E8F-A703-758BA37AB59E}">
      <dgm:prSet phldrT="[Text]"/>
      <dgm:spPr>
        <a:solidFill>
          <a:schemeClr val="bg1"/>
        </a:solidFill>
        <a:ln>
          <a:solidFill>
            <a:schemeClr val="tx1"/>
          </a:solidFill>
        </a:ln>
      </dgm:spPr>
      <dgm:t>
        <a:bodyPr/>
        <a:lstStyle/>
        <a:p>
          <a:r>
            <a:rPr lang="en-US" b="1" dirty="0" smtClean="0">
              <a:solidFill>
                <a:schemeClr val="tx1"/>
              </a:solidFill>
            </a:rPr>
            <a:t>6.</a:t>
          </a:r>
        </a:p>
        <a:p>
          <a:r>
            <a:rPr lang="en-US" b="1" dirty="0" smtClean="0">
              <a:solidFill>
                <a:schemeClr val="tx1"/>
              </a:solidFill>
            </a:rPr>
            <a:t>After-Care</a:t>
          </a:r>
          <a:endParaRPr lang="en-US" b="1" dirty="0">
            <a:solidFill>
              <a:schemeClr val="tx1"/>
            </a:solidFill>
          </a:endParaRPr>
        </a:p>
      </dgm:t>
    </dgm:pt>
    <dgm:pt modelId="{3AF79728-8BB6-41CE-8BC7-B160BBAC8B0E}" type="parTrans" cxnId="{1780AFE6-FEC8-41C5-9A35-B1FF0202D260}">
      <dgm:prSet/>
      <dgm:spPr/>
      <dgm:t>
        <a:bodyPr/>
        <a:lstStyle/>
        <a:p>
          <a:endParaRPr lang="en-US"/>
        </a:p>
      </dgm:t>
    </dgm:pt>
    <dgm:pt modelId="{5ECBF5D4-0BF7-4251-8962-450BF8DF82F8}" type="sibTrans" cxnId="{1780AFE6-FEC8-41C5-9A35-B1FF0202D260}">
      <dgm:prSet/>
      <dgm:spPr/>
      <dgm:t>
        <a:bodyPr/>
        <a:lstStyle/>
        <a:p>
          <a:endParaRPr lang="en-US"/>
        </a:p>
      </dgm:t>
    </dgm:pt>
    <dgm:pt modelId="{6C74747E-E534-4157-B91B-0BE178D92306}">
      <dgm:prSet phldrT="[Text]"/>
      <dgm:spPr>
        <a:solidFill>
          <a:schemeClr val="bg1"/>
        </a:solidFill>
        <a:ln>
          <a:solidFill>
            <a:schemeClr val="tx1"/>
          </a:solidFill>
        </a:ln>
      </dgm:spPr>
      <dgm:t>
        <a:bodyPr/>
        <a:lstStyle/>
        <a:p>
          <a:r>
            <a:rPr lang="en-US" b="1" dirty="0" smtClean="0">
              <a:solidFill>
                <a:schemeClr val="tx1"/>
              </a:solidFill>
            </a:rPr>
            <a:t>4.</a:t>
          </a:r>
        </a:p>
        <a:p>
          <a:r>
            <a:rPr lang="en-US" b="1" dirty="0" smtClean="0">
              <a:solidFill>
                <a:schemeClr val="tx1"/>
              </a:solidFill>
            </a:rPr>
            <a:t>Ordering </a:t>
          </a:r>
          <a:endParaRPr lang="en-US" b="1" dirty="0">
            <a:solidFill>
              <a:schemeClr val="tx1"/>
            </a:solidFill>
          </a:endParaRPr>
        </a:p>
      </dgm:t>
    </dgm:pt>
    <dgm:pt modelId="{7CF92874-156E-476A-98DC-BE1279525B7D}" type="parTrans" cxnId="{02D6B1C9-81F2-4AFE-B972-EC4696D79960}">
      <dgm:prSet/>
      <dgm:spPr/>
      <dgm:t>
        <a:bodyPr/>
        <a:lstStyle/>
        <a:p>
          <a:endParaRPr lang="en-US"/>
        </a:p>
      </dgm:t>
    </dgm:pt>
    <dgm:pt modelId="{76EFBB6D-6A86-44A3-91B2-644F9BC5C992}" type="sibTrans" cxnId="{02D6B1C9-81F2-4AFE-B972-EC4696D79960}">
      <dgm:prSet/>
      <dgm:spPr/>
      <dgm:t>
        <a:bodyPr/>
        <a:lstStyle/>
        <a:p>
          <a:endParaRPr lang="en-US"/>
        </a:p>
      </dgm:t>
    </dgm:pt>
    <dgm:pt modelId="{081BB206-7285-46FC-8E18-6CBF7D8B5F97}" type="pres">
      <dgm:prSet presAssocID="{1F68E836-6580-4478-AE34-E86F4AB5DAB4}" presName="Name0" presStyleCnt="0">
        <dgm:presLayoutVars>
          <dgm:dir/>
          <dgm:resizeHandles val="exact"/>
        </dgm:presLayoutVars>
      </dgm:prSet>
      <dgm:spPr/>
      <dgm:t>
        <a:bodyPr/>
        <a:lstStyle/>
        <a:p>
          <a:endParaRPr lang="en-US"/>
        </a:p>
      </dgm:t>
    </dgm:pt>
    <dgm:pt modelId="{0C2999C7-79AE-424A-BC02-113887A496AA}" type="pres">
      <dgm:prSet presAssocID="{411A1727-CA8B-4BAA-B226-AF8750EAF140}" presName="parTxOnly" presStyleLbl="node1" presStyleIdx="0" presStyleCnt="3" custLinFactX="59973" custLinFactNeighborX="100000" custLinFactNeighborY="-39637">
        <dgm:presLayoutVars>
          <dgm:bulletEnabled val="1"/>
        </dgm:presLayoutVars>
      </dgm:prSet>
      <dgm:spPr/>
      <dgm:t>
        <a:bodyPr/>
        <a:lstStyle/>
        <a:p>
          <a:endParaRPr lang="en-US"/>
        </a:p>
      </dgm:t>
    </dgm:pt>
    <dgm:pt modelId="{3AB9C479-0A8B-4729-9580-4ACC5E4E6563}" type="pres">
      <dgm:prSet presAssocID="{48D3FC3C-773C-4A37-BEAC-BBA32D52B97B}" presName="parSpace" presStyleCnt="0"/>
      <dgm:spPr/>
    </dgm:pt>
    <dgm:pt modelId="{624B5752-EED1-414D-A1EB-AD09094C9567}" type="pres">
      <dgm:prSet presAssocID="{82C2200E-9815-4E8F-A703-758BA37AB59E}" presName="parTxOnly" presStyleLbl="node1" presStyleIdx="1" presStyleCnt="3" custLinFactX="59791" custLinFactNeighborX="100000" custLinFactNeighborY="-39637">
        <dgm:presLayoutVars>
          <dgm:bulletEnabled val="1"/>
        </dgm:presLayoutVars>
      </dgm:prSet>
      <dgm:spPr/>
      <dgm:t>
        <a:bodyPr/>
        <a:lstStyle/>
        <a:p>
          <a:endParaRPr lang="en-US"/>
        </a:p>
      </dgm:t>
    </dgm:pt>
    <dgm:pt modelId="{159EB246-56DC-4A19-B8B0-32CE4ED70D12}" type="pres">
      <dgm:prSet presAssocID="{5ECBF5D4-0BF7-4251-8962-450BF8DF82F8}" presName="parSpace" presStyleCnt="0"/>
      <dgm:spPr/>
    </dgm:pt>
    <dgm:pt modelId="{1039A74F-E403-4CD8-83A0-58C9CB99026D}" type="pres">
      <dgm:prSet presAssocID="{6C74747E-E534-4157-B91B-0BE178D92306}" presName="parTxOnly" presStyleLbl="node1" presStyleIdx="2" presStyleCnt="3" custLinFactX="-119198" custLinFactNeighborX="-200000" custLinFactNeighborY="-40621">
        <dgm:presLayoutVars>
          <dgm:bulletEnabled val="1"/>
        </dgm:presLayoutVars>
      </dgm:prSet>
      <dgm:spPr/>
      <dgm:t>
        <a:bodyPr/>
        <a:lstStyle/>
        <a:p>
          <a:endParaRPr lang="en-US"/>
        </a:p>
      </dgm:t>
    </dgm:pt>
  </dgm:ptLst>
  <dgm:cxnLst>
    <dgm:cxn modelId="{02D6B1C9-81F2-4AFE-B972-EC4696D79960}" srcId="{1F68E836-6580-4478-AE34-E86F4AB5DAB4}" destId="{6C74747E-E534-4157-B91B-0BE178D92306}" srcOrd="2" destOrd="0" parTransId="{7CF92874-156E-476A-98DC-BE1279525B7D}" sibTransId="{76EFBB6D-6A86-44A3-91B2-644F9BC5C992}"/>
    <dgm:cxn modelId="{1D633FBD-CCE4-4B1A-B7C3-83090F5506CF}" type="presOf" srcId="{411A1727-CA8B-4BAA-B226-AF8750EAF140}" destId="{0C2999C7-79AE-424A-BC02-113887A496AA}" srcOrd="0" destOrd="0" presId="urn:microsoft.com/office/officeart/2005/8/layout/hChevron3"/>
    <dgm:cxn modelId="{0EDF9FA7-5C86-4BB5-8882-EDF04E27DE89}" type="presOf" srcId="{82C2200E-9815-4E8F-A703-758BA37AB59E}" destId="{624B5752-EED1-414D-A1EB-AD09094C9567}" srcOrd="0" destOrd="0" presId="urn:microsoft.com/office/officeart/2005/8/layout/hChevron3"/>
    <dgm:cxn modelId="{6DB41BD3-32C2-4354-AD3C-FFAF09FC8C6D}" srcId="{1F68E836-6580-4478-AE34-E86F4AB5DAB4}" destId="{411A1727-CA8B-4BAA-B226-AF8750EAF140}" srcOrd="0" destOrd="0" parTransId="{1CCE7E16-EC75-4A36-8CA8-E65A8F93F2E2}" sibTransId="{48D3FC3C-773C-4A37-BEAC-BBA32D52B97B}"/>
    <dgm:cxn modelId="{43937D97-4EB0-4827-A9BC-ACE7EBF1C22B}" type="presOf" srcId="{1F68E836-6580-4478-AE34-E86F4AB5DAB4}" destId="{081BB206-7285-46FC-8E18-6CBF7D8B5F97}" srcOrd="0" destOrd="0" presId="urn:microsoft.com/office/officeart/2005/8/layout/hChevron3"/>
    <dgm:cxn modelId="{E6F0AEDE-57FE-4DD2-B21E-E36FBB7CF199}" type="presOf" srcId="{6C74747E-E534-4157-B91B-0BE178D92306}" destId="{1039A74F-E403-4CD8-83A0-58C9CB99026D}" srcOrd="0" destOrd="0" presId="urn:microsoft.com/office/officeart/2005/8/layout/hChevron3"/>
    <dgm:cxn modelId="{1780AFE6-FEC8-41C5-9A35-B1FF0202D260}" srcId="{1F68E836-6580-4478-AE34-E86F4AB5DAB4}" destId="{82C2200E-9815-4E8F-A703-758BA37AB59E}" srcOrd="1" destOrd="0" parTransId="{3AF79728-8BB6-41CE-8BC7-B160BBAC8B0E}" sibTransId="{5ECBF5D4-0BF7-4251-8962-450BF8DF82F8}"/>
    <dgm:cxn modelId="{45C28AFC-AA41-4C47-83F4-1472057B2C24}" type="presParOf" srcId="{081BB206-7285-46FC-8E18-6CBF7D8B5F97}" destId="{0C2999C7-79AE-424A-BC02-113887A496AA}" srcOrd="0" destOrd="0" presId="urn:microsoft.com/office/officeart/2005/8/layout/hChevron3"/>
    <dgm:cxn modelId="{0F1F904C-ADDC-4F42-84BD-5E6FFDC6C487}" type="presParOf" srcId="{081BB206-7285-46FC-8E18-6CBF7D8B5F97}" destId="{3AB9C479-0A8B-4729-9580-4ACC5E4E6563}" srcOrd="1" destOrd="0" presId="urn:microsoft.com/office/officeart/2005/8/layout/hChevron3"/>
    <dgm:cxn modelId="{D39A7A5B-1177-4628-A45E-BC4FE68157BF}" type="presParOf" srcId="{081BB206-7285-46FC-8E18-6CBF7D8B5F97}" destId="{624B5752-EED1-414D-A1EB-AD09094C9567}" srcOrd="2" destOrd="0" presId="urn:microsoft.com/office/officeart/2005/8/layout/hChevron3"/>
    <dgm:cxn modelId="{5EF62AB8-564A-43FD-83FB-70406B49B810}" type="presParOf" srcId="{081BB206-7285-46FC-8E18-6CBF7D8B5F97}" destId="{159EB246-56DC-4A19-B8B0-32CE4ED70D12}" srcOrd="3" destOrd="0" presId="urn:microsoft.com/office/officeart/2005/8/layout/hChevron3"/>
    <dgm:cxn modelId="{33B65876-8285-4453-9742-D6A414B4E496}" type="presParOf" srcId="{081BB206-7285-46FC-8E18-6CBF7D8B5F97}" destId="{1039A74F-E403-4CD8-83A0-58C9CB99026D}" srcOrd="4"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65E3B-D349-4701-AB8D-00BFC6D4D67C}">
      <dsp:nvSpPr>
        <dsp:cNvPr id="0" name=""/>
        <dsp:cNvSpPr/>
      </dsp:nvSpPr>
      <dsp:spPr>
        <a:xfrm>
          <a:off x="15068" y="1443961"/>
          <a:ext cx="1991171" cy="796468"/>
        </a:xfrm>
        <a:prstGeom prst="homePlate">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678" tIns="45339" rIns="22670" bIns="45339"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1.</a:t>
          </a:r>
        </a:p>
        <a:p>
          <a:pPr lvl="0" algn="ctr" defTabSz="755650">
            <a:lnSpc>
              <a:spcPct val="90000"/>
            </a:lnSpc>
            <a:spcBef>
              <a:spcPct val="0"/>
            </a:spcBef>
            <a:spcAft>
              <a:spcPct val="35000"/>
            </a:spcAft>
          </a:pPr>
          <a:r>
            <a:rPr lang="en-US" sz="1700" b="1" kern="1200" dirty="0" smtClean="0">
              <a:solidFill>
                <a:schemeClr val="tx1"/>
              </a:solidFill>
            </a:rPr>
            <a:t>Specification</a:t>
          </a:r>
          <a:endParaRPr lang="en-US" sz="1700" b="1" kern="1200" dirty="0">
            <a:solidFill>
              <a:schemeClr val="tx1"/>
            </a:solidFill>
          </a:endParaRPr>
        </a:p>
      </dsp:txBody>
      <dsp:txXfrm>
        <a:off x="15068" y="1443961"/>
        <a:ext cx="1792054" cy="796468"/>
      </dsp:txXfrm>
    </dsp:sp>
    <dsp:sp modelId="{10B47413-CF1B-430B-91ED-71B1A1BDAA7F}">
      <dsp:nvSpPr>
        <dsp:cNvPr id="0" name=""/>
        <dsp:cNvSpPr/>
      </dsp:nvSpPr>
      <dsp:spPr>
        <a:xfrm>
          <a:off x="1571093" y="1443961"/>
          <a:ext cx="1991171" cy="796468"/>
        </a:xfrm>
        <a:prstGeom prst="chevron">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2.</a:t>
          </a:r>
        </a:p>
        <a:p>
          <a:pPr lvl="0" algn="ctr" defTabSz="755650">
            <a:lnSpc>
              <a:spcPct val="90000"/>
            </a:lnSpc>
            <a:spcBef>
              <a:spcPct val="0"/>
            </a:spcBef>
            <a:spcAft>
              <a:spcPct val="35000"/>
            </a:spcAft>
          </a:pPr>
          <a:r>
            <a:rPr lang="en-US" sz="1700" b="1" kern="1200" dirty="0" smtClean="0">
              <a:solidFill>
                <a:schemeClr val="tx1"/>
              </a:solidFill>
            </a:rPr>
            <a:t>Selection</a:t>
          </a:r>
          <a:endParaRPr lang="en-US" sz="1700" b="1" kern="1200" dirty="0">
            <a:solidFill>
              <a:schemeClr val="tx1"/>
            </a:solidFill>
          </a:endParaRPr>
        </a:p>
      </dsp:txBody>
      <dsp:txXfrm>
        <a:off x="1969327" y="1443961"/>
        <a:ext cx="1194703" cy="796468"/>
      </dsp:txXfrm>
    </dsp:sp>
    <dsp:sp modelId="{E574478C-C4DF-46C4-9C7B-55012D747ADC}">
      <dsp:nvSpPr>
        <dsp:cNvPr id="0" name=""/>
        <dsp:cNvSpPr/>
      </dsp:nvSpPr>
      <dsp:spPr>
        <a:xfrm>
          <a:off x="3135903" y="1438664"/>
          <a:ext cx="1991171" cy="807651"/>
        </a:xfrm>
        <a:prstGeom prst="chevron">
          <a:avLst/>
        </a:prstGeom>
        <a:solidFill>
          <a:schemeClr val="accent3">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3.</a:t>
          </a:r>
        </a:p>
        <a:p>
          <a:pPr lvl="0" algn="ctr" defTabSz="755650">
            <a:lnSpc>
              <a:spcPct val="90000"/>
            </a:lnSpc>
            <a:spcBef>
              <a:spcPct val="0"/>
            </a:spcBef>
            <a:spcAft>
              <a:spcPct val="35000"/>
            </a:spcAft>
          </a:pPr>
          <a:r>
            <a:rPr lang="en-US" sz="1700" b="1" kern="1200" dirty="0" smtClean="0">
              <a:solidFill>
                <a:schemeClr val="tx1"/>
              </a:solidFill>
            </a:rPr>
            <a:t>Contracting</a:t>
          </a:r>
          <a:endParaRPr lang="en-US" sz="1700" b="1" kern="1200" dirty="0">
            <a:solidFill>
              <a:schemeClr val="tx1"/>
            </a:solidFill>
          </a:endParaRPr>
        </a:p>
      </dsp:txBody>
      <dsp:txXfrm>
        <a:off x="3539729" y="1438664"/>
        <a:ext cx="1183520" cy="8076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999C7-79AE-424A-BC02-113887A496AA}">
      <dsp:nvSpPr>
        <dsp:cNvPr id="0" name=""/>
        <dsp:cNvSpPr/>
      </dsp:nvSpPr>
      <dsp:spPr>
        <a:xfrm>
          <a:off x="1618128" y="1451239"/>
          <a:ext cx="2020454" cy="808181"/>
        </a:xfrm>
        <a:prstGeom prst="homePlate">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5.</a:t>
          </a:r>
        </a:p>
        <a:p>
          <a:pPr lvl="0" algn="ctr" defTabSz="889000">
            <a:lnSpc>
              <a:spcPct val="90000"/>
            </a:lnSpc>
            <a:spcBef>
              <a:spcPct val="0"/>
            </a:spcBef>
            <a:spcAft>
              <a:spcPct val="35000"/>
            </a:spcAft>
          </a:pPr>
          <a:r>
            <a:rPr lang="en-US" sz="2000" b="1" kern="1200" dirty="0" smtClean="0">
              <a:solidFill>
                <a:schemeClr val="tx1"/>
              </a:solidFill>
            </a:rPr>
            <a:t>Monitoring</a:t>
          </a:r>
          <a:endParaRPr lang="en-US" sz="2000" b="1" kern="1200" dirty="0">
            <a:solidFill>
              <a:schemeClr val="tx1"/>
            </a:solidFill>
          </a:endParaRPr>
        </a:p>
      </dsp:txBody>
      <dsp:txXfrm>
        <a:off x="1618128" y="1451239"/>
        <a:ext cx="1818409" cy="808181"/>
      </dsp:txXfrm>
    </dsp:sp>
    <dsp:sp modelId="{624B5752-EED1-414D-A1EB-AD09094C9567}">
      <dsp:nvSpPr>
        <dsp:cNvPr id="0" name=""/>
        <dsp:cNvSpPr/>
      </dsp:nvSpPr>
      <dsp:spPr>
        <a:xfrm>
          <a:off x="3230814" y="1451239"/>
          <a:ext cx="2020454" cy="808181"/>
        </a:xfrm>
        <a:prstGeom prst="chevron">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6.</a:t>
          </a:r>
        </a:p>
        <a:p>
          <a:pPr lvl="0" algn="ctr" defTabSz="889000">
            <a:lnSpc>
              <a:spcPct val="90000"/>
            </a:lnSpc>
            <a:spcBef>
              <a:spcPct val="0"/>
            </a:spcBef>
            <a:spcAft>
              <a:spcPct val="35000"/>
            </a:spcAft>
          </a:pPr>
          <a:r>
            <a:rPr lang="en-US" sz="2000" b="1" kern="1200" dirty="0" smtClean="0">
              <a:solidFill>
                <a:schemeClr val="tx1"/>
              </a:solidFill>
            </a:rPr>
            <a:t>After-Care</a:t>
          </a:r>
          <a:endParaRPr lang="en-US" sz="2000" b="1" kern="1200" dirty="0">
            <a:solidFill>
              <a:schemeClr val="tx1"/>
            </a:solidFill>
          </a:endParaRPr>
        </a:p>
      </dsp:txBody>
      <dsp:txXfrm>
        <a:off x="3634905" y="1451239"/>
        <a:ext cx="1212273" cy="808181"/>
      </dsp:txXfrm>
    </dsp:sp>
    <dsp:sp modelId="{1039A74F-E403-4CD8-83A0-58C9CB99026D}">
      <dsp:nvSpPr>
        <dsp:cNvPr id="0" name=""/>
        <dsp:cNvSpPr/>
      </dsp:nvSpPr>
      <dsp:spPr>
        <a:xfrm>
          <a:off x="18514" y="1443286"/>
          <a:ext cx="2020454" cy="808181"/>
        </a:xfrm>
        <a:prstGeom prst="chevron">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4.</a:t>
          </a:r>
        </a:p>
        <a:p>
          <a:pPr lvl="0" algn="ctr" defTabSz="889000">
            <a:lnSpc>
              <a:spcPct val="90000"/>
            </a:lnSpc>
            <a:spcBef>
              <a:spcPct val="0"/>
            </a:spcBef>
            <a:spcAft>
              <a:spcPct val="35000"/>
            </a:spcAft>
          </a:pPr>
          <a:r>
            <a:rPr lang="en-US" sz="2000" b="1" kern="1200" dirty="0" smtClean="0">
              <a:solidFill>
                <a:schemeClr val="tx1"/>
              </a:solidFill>
            </a:rPr>
            <a:t>Ordering </a:t>
          </a:r>
          <a:endParaRPr lang="en-US" sz="2000" b="1" kern="1200" dirty="0">
            <a:solidFill>
              <a:schemeClr val="tx1"/>
            </a:solidFill>
          </a:endParaRPr>
        </a:p>
      </dsp:txBody>
      <dsp:txXfrm>
        <a:off x="422605" y="1443286"/>
        <a:ext cx="1212273" cy="808181"/>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0F401-42FA-4A8C-8C79-0D62370B6909}" type="datetimeFigureOut">
              <a:rPr lang="en-US" smtClean="0"/>
              <a:t>8/19/2024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05BA78-A9D3-4A41-92A0-C172E2068809}" type="slidenum">
              <a:rPr lang="en-US" smtClean="0"/>
              <a:t>‹#›</a:t>
            </a:fld>
            <a:endParaRPr lang="en-US"/>
          </a:p>
        </p:txBody>
      </p:sp>
    </p:spTree>
    <p:extLst>
      <p:ext uri="{BB962C8B-B14F-4D97-AF65-F5344CB8AC3E}">
        <p14:creationId xmlns:p14="http://schemas.microsoft.com/office/powerpoint/2010/main" val="4259085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05BA78-A9D3-4A41-92A0-C172E2068809}" type="slidenum">
              <a:rPr lang="en-US" smtClean="0"/>
              <a:t>6</a:t>
            </a:fld>
            <a:endParaRPr lang="en-US"/>
          </a:p>
        </p:txBody>
      </p:sp>
    </p:spTree>
    <p:extLst>
      <p:ext uri="{BB962C8B-B14F-4D97-AF65-F5344CB8AC3E}">
        <p14:creationId xmlns:p14="http://schemas.microsoft.com/office/powerpoint/2010/main" val="3314532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Which negotiation strategy should you take</a:t>
            </a:r>
            <a:r>
              <a:rPr lang="en-AU" baseline="0" dirty="0" smtClean="0"/>
              <a:t> </a:t>
            </a:r>
            <a:r>
              <a:rPr lang="en-AU" dirty="0" smtClean="0"/>
              <a:t>? Consider the level</a:t>
            </a:r>
            <a:r>
              <a:rPr lang="en-AU" baseline="0" dirty="0" smtClean="0"/>
              <a:t> of assertiveness of the other party. Also how cooperative is he/she likely to be?</a:t>
            </a:r>
            <a:endParaRPr lang="en-AU" dirty="0"/>
          </a:p>
        </p:txBody>
      </p:sp>
      <p:sp>
        <p:nvSpPr>
          <p:cNvPr id="4" name="Slide Number Placeholder 3"/>
          <p:cNvSpPr>
            <a:spLocks noGrp="1"/>
          </p:cNvSpPr>
          <p:nvPr>
            <p:ph type="sldNum" sz="quarter" idx="10"/>
          </p:nvPr>
        </p:nvSpPr>
        <p:spPr/>
        <p:txBody>
          <a:bodyPr/>
          <a:lstStyle/>
          <a:p>
            <a:fld id="{2070EA8F-AA37-4E1B-AFC7-E676B4E85BDE}" type="slidenum">
              <a:rPr lang="en-AU" smtClean="0"/>
              <a:t>26</a:t>
            </a:fld>
            <a:endParaRPr lang="en-AU"/>
          </a:p>
        </p:txBody>
      </p:sp>
    </p:spTree>
    <p:extLst>
      <p:ext uri="{BB962C8B-B14F-4D97-AF65-F5344CB8AC3E}">
        <p14:creationId xmlns:p14="http://schemas.microsoft.com/office/powerpoint/2010/main" val="1085413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05BA78-A9D3-4A41-92A0-C172E2068809}" type="slidenum">
              <a:rPr lang="en-US" smtClean="0"/>
              <a:t>28</a:t>
            </a:fld>
            <a:endParaRPr lang="en-US"/>
          </a:p>
        </p:txBody>
      </p:sp>
    </p:spTree>
    <p:extLst>
      <p:ext uri="{BB962C8B-B14F-4D97-AF65-F5344CB8AC3E}">
        <p14:creationId xmlns:p14="http://schemas.microsoft.com/office/powerpoint/2010/main" val="3066781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05BA78-A9D3-4A41-92A0-C172E2068809}" type="slidenum">
              <a:rPr lang="en-US" smtClean="0"/>
              <a:t>31</a:t>
            </a:fld>
            <a:endParaRPr lang="en-US"/>
          </a:p>
        </p:txBody>
      </p:sp>
    </p:spTree>
    <p:extLst>
      <p:ext uri="{BB962C8B-B14F-4D97-AF65-F5344CB8AC3E}">
        <p14:creationId xmlns:p14="http://schemas.microsoft.com/office/powerpoint/2010/main" val="1673933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752CBE-E777-4F96-867D-7609C5461C39}" type="datetime1">
              <a:rPr lang="en-AU" smtClean="0"/>
              <a:t>19/08/2024</a:t>
            </a:fld>
            <a:endParaRPr lang="en-US"/>
          </a:p>
        </p:txBody>
      </p:sp>
      <p:sp>
        <p:nvSpPr>
          <p:cNvPr id="5" name="Footer Placeholder 4"/>
          <p:cNvSpPr>
            <a:spLocks noGrp="1"/>
          </p:cNvSpPr>
          <p:nvPr>
            <p:ph type="ftr" sz="quarter" idx="11"/>
          </p:nvPr>
        </p:nvSpPr>
        <p:spPr/>
        <p:txBody>
          <a:bodyPr/>
          <a:lstStyle/>
          <a:p>
            <a:r>
              <a:rPr lang="en-US" smtClean="0"/>
              <a:t>PSM2107 Procurement Business Negotiation and Contracting</a:t>
            </a:r>
            <a:endParaRPr lang="en-US"/>
          </a:p>
        </p:txBody>
      </p:sp>
      <p:sp>
        <p:nvSpPr>
          <p:cNvPr id="6" name="Slide Number Placeholder 5"/>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2008576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33C63-96E1-4E70-A1C0-7A6852636B89}" type="datetime1">
              <a:rPr lang="en-AU" smtClean="0"/>
              <a:t>19/08/2024</a:t>
            </a:fld>
            <a:endParaRPr lang="en-US"/>
          </a:p>
        </p:txBody>
      </p:sp>
      <p:sp>
        <p:nvSpPr>
          <p:cNvPr id="5" name="Footer Placeholder 4"/>
          <p:cNvSpPr>
            <a:spLocks noGrp="1"/>
          </p:cNvSpPr>
          <p:nvPr>
            <p:ph type="ftr" sz="quarter" idx="11"/>
          </p:nvPr>
        </p:nvSpPr>
        <p:spPr/>
        <p:txBody>
          <a:bodyPr/>
          <a:lstStyle/>
          <a:p>
            <a:r>
              <a:rPr lang="en-US" smtClean="0"/>
              <a:t>PSM2107 Procurement Business Negotiation and Contracting</a:t>
            </a:r>
            <a:endParaRPr lang="en-US"/>
          </a:p>
        </p:txBody>
      </p:sp>
      <p:sp>
        <p:nvSpPr>
          <p:cNvPr id="6" name="Slide Number Placeholder 5"/>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911108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3E57B-00C6-41B6-909A-3B822B0DBDA2}" type="datetime1">
              <a:rPr lang="en-AU" smtClean="0"/>
              <a:t>19/08/2024</a:t>
            </a:fld>
            <a:endParaRPr lang="en-US"/>
          </a:p>
        </p:txBody>
      </p:sp>
      <p:sp>
        <p:nvSpPr>
          <p:cNvPr id="5" name="Footer Placeholder 4"/>
          <p:cNvSpPr>
            <a:spLocks noGrp="1"/>
          </p:cNvSpPr>
          <p:nvPr>
            <p:ph type="ftr" sz="quarter" idx="11"/>
          </p:nvPr>
        </p:nvSpPr>
        <p:spPr/>
        <p:txBody>
          <a:bodyPr/>
          <a:lstStyle/>
          <a:p>
            <a:r>
              <a:rPr lang="en-US" smtClean="0"/>
              <a:t>PSM2107 Procurement Business Negotiation and Contracting</a:t>
            </a:r>
            <a:endParaRPr lang="en-US"/>
          </a:p>
        </p:txBody>
      </p:sp>
      <p:sp>
        <p:nvSpPr>
          <p:cNvPr id="6" name="Slide Number Placeholder 5"/>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804588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49AF6A-A859-4550-BC09-83189B4379A7}" type="datetime1">
              <a:rPr lang="en-AU" smtClean="0"/>
              <a:t>19/08/2024</a:t>
            </a:fld>
            <a:endParaRPr lang="en-US"/>
          </a:p>
        </p:txBody>
      </p:sp>
      <p:sp>
        <p:nvSpPr>
          <p:cNvPr id="5" name="Footer Placeholder 4"/>
          <p:cNvSpPr>
            <a:spLocks noGrp="1"/>
          </p:cNvSpPr>
          <p:nvPr>
            <p:ph type="ftr" sz="quarter" idx="11"/>
          </p:nvPr>
        </p:nvSpPr>
        <p:spPr/>
        <p:txBody>
          <a:bodyPr/>
          <a:lstStyle/>
          <a:p>
            <a:r>
              <a:rPr lang="en-US" smtClean="0"/>
              <a:t>PSM2107 Procurement Business Negotiation and Contracting</a:t>
            </a:r>
            <a:endParaRPr lang="en-US"/>
          </a:p>
        </p:txBody>
      </p:sp>
      <p:sp>
        <p:nvSpPr>
          <p:cNvPr id="6" name="Slide Number Placeholder 5"/>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281774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5391BE-8445-4785-A353-1DB86BA93C21}" type="datetime1">
              <a:rPr lang="en-AU" smtClean="0"/>
              <a:t>19/08/2024</a:t>
            </a:fld>
            <a:endParaRPr lang="en-US"/>
          </a:p>
        </p:txBody>
      </p:sp>
      <p:sp>
        <p:nvSpPr>
          <p:cNvPr id="5" name="Footer Placeholder 4"/>
          <p:cNvSpPr>
            <a:spLocks noGrp="1"/>
          </p:cNvSpPr>
          <p:nvPr>
            <p:ph type="ftr" sz="quarter" idx="11"/>
          </p:nvPr>
        </p:nvSpPr>
        <p:spPr/>
        <p:txBody>
          <a:bodyPr/>
          <a:lstStyle/>
          <a:p>
            <a:r>
              <a:rPr lang="en-US" smtClean="0"/>
              <a:t>PSM2107 Procurement Business Negotiation and Contracting</a:t>
            </a:r>
            <a:endParaRPr lang="en-US"/>
          </a:p>
        </p:txBody>
      </p:sp>
      <p:sp>
        <p:nvSpPr>
          <p:cNvPr id="6" name="Slide Number Placeholder 5"/>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2340381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EEBED4-3FDD-4A24-BC5A-19C737CE1525}" type="datetime1">
              <a:rPr lang="en-AU" smtClean="0"/>
              <a:t>19/08/2024</a:t>
            </a:fld>
            <a:endParaRPr lang="en-US"/>
          </a:p>
        </p:txBody>
      </p:sp>
      <p:sp>
        <p:nvSpPr>
          <p:cNvPr id="6" name="Footer Placeholder 5"/>
          <p:cNvSpPr>
            <a:spLocks noGrp="1"/>
          </p:cNvSpPr>
          <p:nvPr>
            <p:ph type="ftr" sz="quarter" idx="11"/>
          </p:nvPr>
        </p:nvSpPr>
        <p:spPr/>
        <p:txBody>
          <a:bodyPr/>
          <a:lstStyle/>
          <a:p>
            <a:r>
              <a:rPr lang="en-US" smtClean="0"/>
              <a:t>PSM2107 Procurement Business Negotiation and Contracting</a:t>
            </a:r>
            <a:endParaRPr lang="en-US"/>
          </a:p>
        </p:txBody>
      </p:sp>
      <p:sp>
        <p:nvSpPr>
          <p:cNvPr id="7" name="Slide Number Placeholder 6"/>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151793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3648A5-B99B-495F-83BB-16B2FD658E84}" type="datetime1">
              <a:rPr lang="en-AU" smtClean="0"/>
              <a:t>19/08/2024</a:t>
            </a:fld>
            <a:endParaRPr lang="en-US"/>
          </a:p>
        </p:txBody>
      </p:sp>
      <p:sp>
        <p:nvSpPr>
          <p:cNvPr id="8" name="Footer Placeholder 7"/>
          <p:cNvSpPr>
            <a:spLocks noGrp="1"/>
          </p:cNvSpPr>
          <p:nvPr>
            <p:ph type="ftr" sz="quarter" idx="11"/>
          </p:nvPr>
        </p:nvSpPr>
        <p:spPr/>
        <p:txBody>
          <a:bodyPr/>
          <a:lstStyle/>
          <a:p>
            <a:r>
              <a:rPr lang="en-US" smtClean="0"/>
              <a:t>PSM2107 Procurement Business Negotiation and Contracting</a:t>
            </a:r>
            <a:endParaRPr lang="en-US"/>
          </a:p>
        </p:txBody>
      </p:sp>
      <p:sp>
        <p:nvSpPr>
          <p:cNvPr id="9" name="Slide Number Placeholder 8"/>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122373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14E504-97BF-4F86-9B5D-7D43B47E0BD6}" type="datetime1">
              <a:rPr lang="en-AU" smtClean="0"/>
              <a:t>19/08/2024</a:t>
            </a:fld>
            <a:endParaRPr lang="en-US"/>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57682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E193D5-411D-4944-AD73-4521B93753C3}" type="datetime1">
              <a:rPr lang="en-AU" smtClean="0"/>
              <a:t>19/08/2024</a:t>
            </a:fld>
            <a:endParaRPr lang="en-US"/>
          </a:p>
        </p:txBody>
      </p:sp>
      <p:sp>
        <p:nvSpPr>
          <p:cNvPr id="3" name="Footer Placeholder 2"/>
          <p:cNvSpPr>
            <a:spLocks noGrp="1"/>
          </p:cNvSpPr>
          <p:nvPr>
            <p:ph type="ftr" sz="quarter" idx="11"/>
          </p:nvPr>
        </p:nvSpPr>
        <p:spPr/>
        <p:txBody>
          <a:bodyPr/>
          <a:lstStyle/>
          <a:p>
            <a:r>
              <a:rPr lang="en-US" smtClean="0"/>
              <a:t>PSM2107 Procurement Business Negotiation and Contracting</a:t>
            </a:r>
            <a:endParaRPr lang="en-US"/>
          </a:p>
        </p:txBody>
      </p:sp>
      <p:sp>
        <p:nvSpPr>
          <p:cNvPr id="4" name="Slide Number Placeholder 3"/>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1958302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570E5-942D-4B03-84D1-431A23C86A2A}" type="datetime1">
              <a:rPr lang="en-AU" smtClean="0"/>
              <a:t>19/08/2024</a:t>
            </a:fld>
            <a:endParaRPr lang="en-US"/>
          </a:p>
        </p:txBody>
      </p:sp>
      <p:sp>
        <p:nvSpPr>
          <p:cNvPr id="6" name="Footer Placeholder 5"/>
          <p:cNvSpPr>
            <a:spLocks noGrp="1"/>
          </p:cNvSpPr>
          <p:nvPr>
            <p:ph type="ftr" sz="quarter" idx="11"/>
          </p:nvPr>
        </p:nvSpPr>
        <p:spPr/>
        <p:txBody>
          <a:bodyPr/>
          <a:lstStyle/>
          <a:p>
            <a:r>
              <a:rPr lang="en-US" smtClean="0"/>
              <a:t>PSM2107 Procurement Business Negotiation and Contracting</a:t>
            </a:r>
            <a:endParaRPr lang="en-US"/>
          </a:p>
        </p:txBody>
      </p:sp>
      <p:sp>
        <p:nvSpPr>
          <p:cNvPr id="7" name="Slide Number Placeholder 6"/>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1391784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47FB48-FE44-44F0-9948-2B7E2583C517}" type="datetime1">
              <a:rPr lang="en-AU" smtClean="0"/>
              <a:t>19/08/2024</a:t>
            </a:fld>
            <a:endParaRPr lang="en-US"/>
          </a:p>
        </p:txBody>
      </p:sp>
      <p:sp>
        <p:nvSpPr>
          <p:cNvPr id="6" name="Footer Placeholder 5"/>
          <p:cNvSpPr>
            <a:spLocks noGrp="1"/>
          </p:cNvSpPr>
          <p:nvPr>
            <p:ph type="ftr" sz="quarter" idx="11"/>
          </p:nvPr>
        </p:nvSpPr>
        <p:spPr/>
        <p:txBody>
          <a:bodyPr/>
          <a:lstStyle/>
          <a:p>
            <a:r>
              <a:rPr lang="en-US" smtClean="0"/>
              <a:t>PSM2107 Procurement Business Negotiation and Contracting</a:t>
            </a:r>
            <a:endParaRPr lang="en-US"/>
          </a:p>
        </p:txBody>
      </p:sp>
      <p:sp>
        <p:nvSpPr>
          <p:cNvPr id="7" name="Slide Number Placeholder 6"/>
          <p:cNvSpPr>
            <a:spLocks noGrp="1"/>
          </p:cNvSpPr>
          <p:nvPr>
            <p:ph type="sldNum" sz="quarter" idx="12"/>
          </p:nvPr>
        </p:nvSpPr>
        <p:spPr/>
        <p:txBody>
          <a:bodyPr/>
          <a:lstStyle/>
          <a:p>
            <a:fld id="{7BC5F346-06F0-4200-BF57-DCDFD30CE98E}" type="slidenum">
              <a:rPr lang="en-US" smtClean="0"/>
              <a:t>‹#›</a:t>
            </a:fld>
            <a:endParaRPr lang="en-US"/>
          </a:p>
        </p:txBody>
      </p:sp>
    </p:spTree>
    <p:extLst>
      <p:ext uri="{BB962C8B-B14F-4D97-AF65-F5344CB8AC3E}">
        <p14:creationId xmlns:p14="http://schemas.microsoft.com/office/powerpoint/2010/main" val="279701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A1DC9-A82C-4FCC-ABB1-5E50315AA503}" type="datetime1">
              <a:rPr lang="en-AU" smtClean="0"/>
              <a:t>19/08/2024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PSM2107 Procurement Business Negotiation and Contracting</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5F346-06F0-4200-BF57-DCDFD30CE98E}" type="slidenum">
              <a:rPr lang="en-US" smtClean="0"/>
              <a:t>‹#›</a:t>
            </a:fld>
            <a:endParaRPr lang="en-US"/>
          </a:p>
        </p:txBody>
      </p:sp>
    </p:spTree>
    <p:extLst>
      <p:ext uri="{BB962C8B-B14F-4D97-AF65-F5344CB8AC3E}">
        <p14:creationId xmlns:p14="http://schemas.microsoft.com/office/powerpoint/2010/main" val="1574963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aliganyira@mubs.ac.ug" TargetMode="External"/><Relationship Id="rId2" Type="http://schemas.openxmlformats.org/officeDocument/2006/relationships/hyperlink" Target="mailto:mkalubanga@mubs.ac.u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oleObject" Target="../embeddings/oleObject1.bin"/><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slideLayout" Target="../slideLayouts/slideLayout7.xml"/><Relationship Id="rId16" Type="http://schemas.openxmlformats.org/officeDocument/2006/relationships/image" Target="../media/image5.emf"/><Relationship Id="rId1" Type="http://schemas.openxmlformats.org/officeDocument/2006/relationships/vmlDrawing" Target="../drawings/vmlDrawing1.v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oleObject" Target="../embeddings/oleObject2.bin"/><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01896"/>
          </a:xfrm>
        </p:spPr>
        <p:txBody>
          <a:bodyPr>
            <a:normAutofit/>
          </a:bodyPr>
          <a:lstStyle/>
          <a:p>
            <a:pPr algn="l"/>
            <a:r>
              <a:rPr lang="en-US" sz="4400" b="1" dirty="0" smtClean="0"/>
              <a:t>PSM2107 PROCUREMENT BUSINESS NEGOTIATIONS AND CONTRACTING</a:t>
            </a:r>
            <a:endParaRPr lang="en-US" sz="4400" b="1" dirty="0"/>
          </a:p>
        </p:txBody>
      </p:sp>
      <p:sp>
        <p:nvSpPr>
          <p:cNvPr id="3" name="Subtitle 2"/>
          <p:cNvSpPr>
            <a:spLocks noGrp="1"/>
          </p:cNvSpPr>
          <p:nvPr>
            <p:ph type="subTitle" idx="1"/>
          </p:nvPr>
        </p:nvSpPr>
        <p:spPr>
          <a:xfrm>
            <a:off x="1523999" y="3602037"/>
            <a:ext cx="10440473" cy="2579822"/>
          </a:xfrm>
        </p:spPr>
        <p:txBody>
          <a:bodyPr>
            <a:normAutofit/>
          </a:bodyPr>
          <a:lstStyle/>
          <a:p>
            <a:pPr algn="l"/>
            <a:r>
              <a:rPr lang="en-US" sz="3500" b="1" dirty="0" smtClean="0">
                <a:solidFill>
                  <a:srgbClr val="A32D8A"/>
                </a:solidFill>
              </a:rPr>
              <a:t>LECTURE 01:  Introduction </a:t>
            </a:r>
          </a:p>
          <a:p>
            <a:pPr algn="l"/>
            <a:endParaRPr lang="en-US" b="1" dirty="0"/>
          </a:p>
          <a:p>
            <a:pPr algn="l"/>
            <a:r>
              <a:rPr lang="en-US" b="1" u="sng" dirty="0" smtClean="0"/>
              <a:t>Facilitators</a:t>
            </a:r>
            <a:endParaRPr lang="en-US" b="1" u="sng" dirty="0" smtClean="0"/>
          </a:p>
          <a:p>
            <a:pPr algn="l">
              <a:lnSpc>
                <a:spcPct val="110000"/>
              </a:lnSpc>
              <a:spcBef>
                <a:spcPts val="0"/>
              </a:spcBef>
            </a:pPr>
            <a:r>
              <a:rPr lang="en-US" sz="3000" b="1" dirty="0" smtClean="0"/>
              <a:t>Dr Kalubanga </a:t>
            </a:r>
            <a:r>
              <a:rPr lang="en-US" sz="3000" b="1" dirty="0"/>
              <a:t>Matthew </a:t>
            </a:r>
            <a:r>
              <a:rPr lang="en-US" sz="3000" b="1" dirty="0" smtClean="0"/>
              <a:t>	</a:t>
            </a:r>
            <a:r>
              <a:rPr lang="en-US" b="1" dirty="0" smtClean="0">
                <a:hlinkClick r:id="rId2"/>
              </a:rPr>
              <a:t>mkalubanga@mubs.ac.ug</a:t>
            </a:r>
            <a:r>
              <a:rPr lang="en-US" b="1" dirty="0" smtClean="0"/>
              <a:t> </a:t>
            </a:r>
          </a:p>
          <a:p>
            <a:pPr algn="l">
              <a:lnSpc>
                <a:spcPct val="110000"/>
              </a:lnSpc>
              <a:spcBef>
                <a:spcPts val="0"/>
              </a:spcBef>
            </a:pPr>
            <a:r>
              <a:rPr lang="en-US" b="1" dirty="0" err="1" smtClean="0"/>
              <a:t>Mr</a:t>
            </a:r>
            <a:r>
              <a:rPr lang="en-US" b="1" dirty="0" smtClean="0"/>
              <a:t> Aliganyira Fredrick		</a:t>
            </a:r>
            <a:r>
              <a:rPr lang="en-US" b="1" dirty="0" smtClean="0">
                <a:hlinkClick r:id="rId3"/>
              </a:rPr>
              <a:t>faliganyira@mubs.ac.ug</a:t>
            </a:r>
            <a:r>
              <a:rPr lang="en-US" b="1" dirty="0" smtClean="0"/>
              <a:t> </a:t>
            </a:r>
            <a:endParaRPr lang="en-US" b="1" dirty="0" smtClean="0"/>
          </a:p>
        </p:txBody>
      </p:sp>
    </p:spTree>
    <p:extLst>
      <p:ext uri="{BB962C8B-B14F-4D97-AF65-F5344CB8AC3E}">
        <p14:creationId xmlns:p14="http://schemas.microsoft.com/office/powerpoint/2010/main" val="2885820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71709" y="408361"/>
            <a:ext cx="11482251" cy="1138916"/>
          </a:xfrm>
          <a:prstGeom prst="rect">
            <a:avLst/>
          </a:prstGeom>
        </p:spPr>
        <p:txBody>
          <a:bodyP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b="1" dirty="0" smtClean="0">
                <a:solidFill>
                  <a:srgbClr val="FF0000"/>
                </a:solidFill>
              </a:rPr>
              <a:t>Negotiation &amp; Contracting in the procurement process</a:t>
            </a:r>
            <a:endParaRPr lang="en-AU" sz="4000" dirty="0"/>
          </a:p>
        </p:txBody>
      </p:sp>
      <p:graphicFrame>
        <p:nvGraphicFramePr>
          <p:cNvPr id="3" name="Content Placeholder 5"/>
          <p:cNvGraphicFramePr>
            <a:graphicFrameLocks/>
          </p:cNvGraphicFramePr>
          <p:nvPr>
            <p:extLst/>
          </p:nvPr>
        </p:nvGraphicFramePr>
        <p:xfrm>
          <a:off x="1217023"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Content Placeholder 6"/>
          <p:cNvGraphicFramePr>
            <a:graphicFrameLocks/>
          </p:cNvGraphicFramePr>
          <p:nvPr>
            <p:extLst/>
          </p:nvPr>
        </p:nvGraphicFramePr>
        <p:xfrm>
          <a:off x="5943598" y="1825625"/>
          <a:ext cx="5257802"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Slide Number Placeholder 4"/>
          <p:cNvSpPr>
            <a:spLocks noGrp="1"/>
          </p:cNvSpPr>
          <p:nvPr>
            <p:ph type="sldNum" sz="quarter" idx="12"/>
          </p:nvPr>
        </p:nvSpPr>
        <p:spPr>
          <a:xfrm>
            <a:off x="8610600" y="6356350"/>
            <a:ext cx="2743200" cy="365125"/>
          </a:xfrm>
        </p:spPr>
        <p:txBody>
          <a:bodyPr/>
          <a:lstStyle/>
          <a:p>
            <a:fld id="{D351E69F-9B8B-4387-9719-753FA1147F8E}" type="slidenum">
              <a:rPr lang="en-AU" smtClean="0"/>
              <a:t>10</a:t>
            </a:fld>
            <a:endParaRPr lang="en-AU"/>
          </a:p>
        </p:txBody>
      </p:sp>
      <p:sp>
        <p:nvSpPr>
          <p:cNvPr id="6" name="Rectangle 5"/>
          <p:cNvSpPr/>
          <p:nvPr/>
        </p:nvSpPr>
        <p:spPr>
          <a:xfrm>
            <a:off x="1161506" y="2262099"/>
            <a:ext cx="4698381" cy="4005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smtClean="0">
                <a:solidFill>
                  <a:schemeClr val="tx1"/>
                </a:solidFill>
              </a:rPr>
              <a:t>Tactical procurement/ purchasing function</a:t>
            </a:r>
            <a:endParaRPr lang="en-AU" sz="2000" b="1" dirty="0">
              <a:solidFill>
                <a:schemeClr val="tx1"/>
              </a:solidFill>
            </a:endParaRPr>
          </a:p>
        </p:txBody>
      </p:sp>
      <p:sp>
        <p:nvSpPr>
          <p:cNvPr id="7" name="Rectangle 6"/>
          <p:cNvSpPr/>
          <p:nvPr/>
        </p:nvSpPr>
        <p:spPr>
          <a:xfrm>
            <a:off x="6075316" y="2262099"/>
            <a:ext cx="5142183" cy="4005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smtClean="0">
                <a:solidFill>
                  <a:schemeClr val="tx1"/>
                </a:solidFill>
              </a:rPr>
              <a:t>Operational procurement/purchasing function</a:t>
            </a:r>
            <a:endParaRPr lang="en-AU" sz="2000" b="1" dirty="0">
              <a:solidFill>
                <a:schemeClr val="tx1"/>
              </a:solidFill>
            </a:endParaRPr>
          </a:p>
        </p:txBody>
      </p:sp>
      <p:cxnSp>
        <p:nvCxnSpPr>
          <p:cNvPr id="8" name="Straight Arrow Connector 7"/>
          <p:cNvCxnSpPr/>
          <p:nvPr/>
        </p:nvCxnSpPr>
        <p:spPr>
          <a:xfrm>
            <a:off x="1161506" y="2793297"/>
            <a:ext cx="4802777"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075316" y="2793297"/>
            <a:ext cx="4802777"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Object 20"/>
          <p:cNvGraphicFramePr>
            <a:graphicFrameLocks noChangeAspect="1"/>
          </p:cNvGraphicFramePr>
          <p:nvPr>
            <p:extLst/>
          </p:nvPr>
        </p:nvGraphicFramePr>
        <p:xfrm>
          <a:off x="4688595" y="3140242"/>
          <a:ext cx="1724240" cy="2286000"/>
        </p:xfrm>
        <a:graphic>
          <a:graphicData uri="http://schemas.openxmlformats.org/presentationml/2006/ole">
            <mc:AlternateContent xmlns:mc="http://schemas.openxmlformats.org/markup-compatibility/2006">
              <mc:Choice xmlns:v="urn:schemas-microsoft-com:vml" Requires="v">
                <p:oleObj spid="_x0000_s1242" name="Clip" r:id="rId13" imgW="2309760" imgH="3176280" progId="MS_ClipArt_Gallery.2">
                  <p:embed/>
                </p:oleObj>
              </mc:Choice>
              <mc:Fallback>
                <p:oleObj name="Clip" r:id="rId13" imgW="2309760" imgH="3176280" progId="MS_ClipArt_Gallery.2">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88595" y="3140242"/>
                        <a:ext cx="1724240" cy="2286000"/>
                      </a:xfrm>
                      <a:prstGeom prst="rect">
                        <a:avLst/>
                      </a:prstGeom>
                      <a:noFill/>
                      <a:ln>
                        <a:noFill/>
                      </a:ln>
                      <a:effectLst/>
                    </p:spPr>
                  </p:pic>
                </p:oleObj>
              </mc:Fallback>
            </mc:AlternateContent>
          </a:graphicData>
        </a:graphic>
      </p:graphicFrame>
      <p:sp>
        <p:nvSpPr>
          <p:cNvPr id="12" name="Rectangle 11"/>
          <p:cNvSpPr/>
          <p:nvPr/>
        </p:nvSpPr>
        <p:spPr>
          <a:xfrm>
            <a:off x="868136" y="1243696"/>
            <a:ext cx="10192294" cy="954107"/>
          </a:xfrm>
          <a:prstGeom prst="rect">
            <a:avLst/>
          </a:prstGeom>
        </p:spPr>
        <p:txBody>
          <a:bodyPr wrap="square">
            <a:spAutoFit/>
          </a:bodyPr>
          <a:lstStyle/>
          <a:p>
            <a:pPr marL="285750" indent="-285750">
              <a:buFont typeface="Arial" panose="020B0604020202020204" pitchFamily="34" charset="0"/>
              <a:buChar char="•"/>
            </a:pPr>
            <a:r>
              <a:rPr lang="en-GB" altLang="en-US" sz="2800" dirty="0" smtClean="0"/>
              <a:t>How to get to a final and formal deal with the selected supplier</a:t>
            </a:r>
          </a:p>
          <a:p>
            <a:pPr marL="285750" indent="-285750">
              <a:buFont typeface="Arial" panose="020B0604020202020204" pitchFamily="34" charset="0"/>
              <a:buChar char="•"/>
            </a:pPr>
            <a:r>
              <a:rPr lang="en-GB" altLang="en-US" sz="2800" dirty="0" smtClean="0"/>
              <a:t>Negotiation </a:t>
            </a:r>
            <a:r>
              <a:rPr lang="en-GB" altLang="en-US" sz="2800" dirty="0"/>
              <a:t>a</a:t>
            </a:r>
            <a:r>
              <a:rPr lang="en-GB" altLang="en-US" sz="2800" dirty="0" smtClean="0"/>
              <a:t> part of contracting?</a:t>
            </a:r>
            <a:endParaRPr lang="en-US" altLang="en-US" sz="2800" dirty="0"/>
          </a:p>
        </p:txBody>
      </p:sp>
      <p:graphicFrame>
        <p:nvGraphicFramePr>
          <p:cNvPr id="13" name="Object 21"/>
          <p:cNvGraphicFramePr>
            <a:graphicFrameLocks noChangeAspect="1"/>
          </p:cNvGraphicFramePr>
          <p:nvPr>
            <p:extLst>
              <p:ext uri="{D42A27DB-BD31-4B8C-83A1-F6EECF244321}">
                <p14:modId xmlns:p14="http://schemas.microsoft.com/office/powerpoint/2010/main" val="3050175334"/>
              </p:ext>
            </p:extLst>
          </p:nvPr>
        </p:nvGraphicFramePr>
        <p:xfrm>
          <a:off x="1297821" y="4441393"/>
          <a:ext cx="2116137" cy="1927225"/>
        </p:xfrm>
        <a:graphic>
          <a:graphicData uri="http://schemas.openxmlformats.org/presentationml/2006/ole">
            <mc:AlternateContent xmlns:mc="http://schemas.openxmlformats.org/markup-compatibility/2006">
              <mc:Choice xmlns:v="urn:schemas-microsoft-com:vml" Requires="v">
                <p:oleObj spid="_x0000_s1243" name="Clip" r:id="rId15" imgW="4312800" imgH="3928680" progId="MS_ClipArt_Gallery.2">
                  <p:embed/>
                </p:oleObj>
              </mc:Choice>
              <mc:Fallback>
                <p:oleObj name="Clip" r:id="rId15" imgW="4312800" imgH="3928680" progId="MS_ClipArt_Gallery.2">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297821" y="4441393"/>
                        <a:ext cx="2116137" cy="192722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Footer Placeholder 9"/>
          <p:cNvSpPr>
            <a:spLocks noGrp="1"/>
          </p:cNvSpPr>
          <p:nvPr>
            <p:ph type="ftr" sz="quarter" idx="11"/>
          </p:nvPr>
        </p:nvSpPr>
        <p:spPr/>
        <p:txBody>
          <a:bodyPr/>
          <a:lstStyle/>
          <a:p>
            <a:r>
              <a:rPr lang="en-US" smtClean="0"/>
              <a:t>PSM2107 Procurement Business Negotiation and Contracting</a:t>
            </a:r>
            <a:endParaRPr lang="en-US"/>
          </a:p>
        </p:txBody>
      </p:sp>
      <p:sp>
        <p:nvSpPr>
          <p:cNvPr id="15" name="Date Placeholder 14"/>
          <p:cNvSpPr>
            <a:spLocks noGrp="1"/>
          </p:cNvSpPr>
          <p:nvPr>
            <p:ph type="dt" sz="half" idx="10"/>
          </p:nvPr>
        </p:nvSpPr>
        <p:spPr/>
        <p:txBody>
          <a:bodyPr/>
          <a:lstStyle/>
          <a:p>
            <a:fld id="{6272ABEE-CB12-4107-A857-1B95EC733D83}" type="datetime1">
              <a:rPr lang="en-AU" smtClean="0"/>
              <a:t>19/08/2024</a:t>
            </a:fld>
            <a:endParaRPr lang="en-US"/>
          </a:p>
        </p:txBody>
      </p:sp>
    </p:spTree>
    <p:extLst>
      <p:ext uri="{BB962C8B-B14F-4D97-AF65-F5344CB8AC3E}">
        <p14:creationId xmlns:p14="http://schemas.microsoft.com/office/powerpoint/2010/main" val="1065580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87637" cy="1325563"/>
          </a:xfrm>
        </p:spPr>
        <p:txBody>
          <a:bodyPr>
            <a:normAutofit fontScale="90000"/>
          </a:bodyPr>
          <a:lstStyle/>
          <a:p>
            <a:r>
              <a:rPr lang="en-AU" b="1" dirty="0" smtClean="0">
                <a:solidFill>
                  <a:srgbClr val="FF0000"/>
                </a:solidFill>
              </a:rPr>
              <a:t>Negotiation &amp; Contracting in the procurement process</a:t>
            </a:r>
            <a:r>
              <a:rPr lang="en-AU" sz="8000" dirty="0" smtClean="0"/>
              <a:t/>
            </a:r>
            <a:br>
              <a:rPr lang="en-AU" sz="8000" dirty="0" smtClean="0"/>
            </a:br>
            <a:endParaRPr lang="en-US" dirty="0"/>
          </a:p>
        </p:txBody>
      </p:sp>
      <p:sp>
        <p:nvSpPr>
          <p:cNvPr id="3" name="Content Placeholder 2"/>
          <p:cNvSpPr>
            <a:spLocks noGrp="1"/>
          </p:cNvSpPr>
          <p:nvPr>
            <p:ph idx="1"/>
          </p:nvPr>
        </p:nvSpPr>
        <p:spPr>
          <a:xfrm>
            <a:off x="838199" y="1390918"/>
            <a:ext cx="10881575" cy="4965432"/>
          </a:xfrm>
        </p:spPr>
        <p:txBody>
          <a:bodyPr>
            <a:normAutofit/>
          </a:bodyPr>
          <a:lstStyle/>
          <a:p>
            <a:r>
              <a:rPr lang="en-GB" altLang="en-US" dirty="0" smtClean="0"/>
              <a:t>Buyer-seller negotiations</a:t>
            </a:r>
          </a:p>
          <a:p>
            <a:pPr lvl="1"/>
            <a:r>
              <a:rPr lang="en-GB" altLang="en-US" dirty="0" smtClean="0"/>
              <a:t>Both joint and opposite interests</a:t>
            </a:r>
          </a:p>
          <a:p>
            <a:pPr lvl="2"/>
            <a:r>
              <a:rPr lang="en-GB" altLang="en-US" dirty="0" smtClean="0"/>
              <a:t>Both buyer and seller must do business...</a:t>
            </a:r>
          </a:p>
          <a:p>
            <a:pPr lvl="2"/>
            <a:r>
              <a:rPr lang="en-GB" altLang="en-US" dirty="0" smtClean="0"/>
              <a:t>Low prices and fast delivery vs. high prices and long lead times... </a:t>
            </a:r>
            <a:endParaRPr lang="en-US" sz="3200" dirty="0" smtClean="0"/>
          </a:p>
          <a:p>
            <a:r>
              <a:rPr lang="en-US" sz="3200" dirty="0" smtClean="0"/>
              <a:t>Negotiation a part of contracting? </a:t>
            </a:r>
            <a:endParaRPr lang="en-US" sz="3200" dirty="0"/>
          </a:p>
          <a:p>
            <a:pPr lvl="1"/>
            <a:r>
              <a:rPr lang="en-US" sz="2800" dirty="0" smtClean="0"/>
              <a:t>Not always</a:t>
            </a:r>
          </a:p>
          <a:p>
            <a:pPr lvl="1"/>
            <a:r>
              <a:rPr lang="en-US" sz="2800" dirty="0" smtClean="0"/>
              <a:t>Contracting can take place without negotiating precisely. Negotiation may not be necessary, and/or procedures may demand. For example, most government procurement procedures require that no negotiations should be carried out to avoid compromising the procurement process.</a:t>
            </a:r>
            <a:endParaRPr lang="en-US" sz="2800"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11</a:t>
            </a:fld>
            <a:endParaRPr lang="en-US"/>
          </a:p>
        </p:txBody>
      </p:sp>
      <p:sp>
        <p:nvSpPr>
          <p:cNvPr id="6" name="Date Placeholder 5"/>
          <p:cNvSpPr>
            <a:spLocks noGrp="1"/>
          </p:cNvSpPr>
          <p:nvPr>
            <p:ph type="dt" sz="half" idx="10"/>
          </p:nvPr>
        </p:nvSpPr>
        <p:spPr/>
        <p:txBody>
          <a:bodyPr/>
          <a:lstStyle/>
          <a:p>
            <a:fld id="{025962A3-3176-4E25-97BC-5CD4ED1A0AC3}" type="datetime1">
              <a:rPr lang="en-AU" smtClean="0"/>
              <a:t>19/08/2024</a:t>
            </a:fld>
            <a:endParaRPr lang="en-US"/>
          </a:p>
        </p:txBody>
      </p:sp>
    </p:spTree>
    <p:extLst>
      <p:ext uri="{BB962C8B-B14F-4D97-AF65-F5344CB8AC3E}">
        <p14:creationId xmlns:p14="http://schemas.microsoft.com/office/powerpoint/2010/main" val="3601277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192" y="365125"/>
            <a:ext cx="9885608" cy="1325563"/>
          </a:xfrm>
        </p:spPr>
        <p:txBody>
          <a:bodyPr/>
          <a:lstStyle/>
          <a:p>
            <a:r>
              <a:rPr lang="en-US" b="1" dirty="0" smtClean="0">
                <a:solidFill>
                  <a:srgbClr val="FF0000"/>
                </a:solidFill>
              </a:rPr>
              <a:t>The importance of negotiation and contracting in procurement and supply?</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Why is negotiation important in the procurement process?</a:t>
            </a:r>
          </a:p>
          <a:p>
            <a:r>
              <a:rPr lang="en-US" dirty="0" smtClean="0"/>
              <a:t>Why is contracting important in the procurement process?</a:t>
            </a:r>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12</a:t>
            </a:fld>
            <a:endParaRPr lang="en-US"/>
          </a:p>
        </p:txBody>
      </p:sp>
      <p:sp>
        <p:nvSpPr>
          <p:cNvPr id="6" name="Oval 5"/>
          <p:cNvSpPr/>
          <p:nvPr/>
        </p:nvSpPr>
        <p:spPr>
          <a:xfrm>
            <a:off x="702971" y="479438"/>
            <a:ext cx="765221" cy="743419"/>
          </a:xfrm>
          <a:prstGeom prst="ellipse">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7030A0"/>
                </a:solidFill>
              </a:rPr>
              <a:t>4.</a:t>
            </a:r>
            <a:endParaRPr lang="en-US" sz="3200" b="1" dirty="0">
              <a:solidFill>
                <a:srgbClr val="7030A0"/>
              </a:solidFill>
            </a:endParaRPr>
          </a:p>
        </p:txBody>
      </p:sp>
      <p:sp>
        <p:nvSpPr>
          <p:cNvPr id="7" name="Date Placeholder 6"/>
          <p:cNvSpPr>
            <a:spLocks noGrp="1"/>
          </p:cNvSpPr>
          <p:nvPr>
            <p:ph type="dt" sz="half" idx="10"/>
          </p:nvPr>
        </p:nvSpPr>
        <p:spPr/>
        <p:txBody>
          <a:bodyPr/>
          <a:lstStyle/>
          <a:p>
            <a:fld id="{3737FFC4-0B01-41AC-9782-67DD7B07E2C9}" type="datetime1">
              <a:rPr lang="en-AU" smtClean="0"/>
              <a:t>19/08/2024</a:t>
            </a:fld>
            <a:endParaRPr lang="en-US"/>
          </a:p>
        </p:txBody>
      </p:sp>
    </p:spTree>
    <p:extLst>
      <p:ext uri="{BB962C8B-B14F-4D97-AF65-F5344CB8AC3E}">
        <p14:creationId xmlns:p14="http://schemas.microsoft.com/office/powerpoint/2010/main" val="2032320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Importance of negotiation in the procurement process</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Relationship building (quality relationships with the suppliers)</a:t>
            </a:r>
          </a:p>
          <a:p>
            <a:r>
              <a:rPr lang="en-US" dirty="0" smtClean="0"/>
              <a:t>Quality goods and/or services</a:t>
            </a:r>
          </a:p>
          <a:p>
            <a:r>
              <a:rPr lang="en-US" dirty="0" smtClean="0"/>
              <a:t>Compliance with the law</a:t>
            </a:r>
          </a:p>
          <a:p>
            <a:r>
              <a:rPr lang="en-US" dirty="0" smtClean="0"/>
              <a:t>Compliance with the terms and conditions of the contract (parties own the conditions and terms and therefore live by them)</a:t>
            </a:r>
          </a:p>
          <a:p>
            <a:r>
              <a:rPr lang="en-US" dirty="0" smtClean="0"/>
              <a:t>Cost effectiveness</a:t>
            </a:r>
          </a:p>
          <a:p>
            <a:r>
              <a:rPr lang="en-US" dirty="0" smtClean="0"/>
              <a:t>Effective delivery </a:t>
            </a:r>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13</a:t>
            </a:fld>
            <a:endParaRPr lang="en-US"/>
          </a:p>
        </p:txBody>
      </p:sp>
      <p:sp>
        <p:nvSpPr>
          <p:cNvPr id="7" name="Rectangle 6"/>
          <p:cNvSpPr/>
          <p:nvPr/>
        </p:nvSpPr>
        <p:spPr>
          <a:xfrm>
            <a:off x="1369453" y="5352257"/>
            <a:ext cx="9272789" cy="9144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tx1"/>
                </a:solidFill>
              </a:rPr>
              <a:t>………….negotiation ensures that a contract is mutually beneficial for both parties and that new relationships are free from conflicts and confusions.</a:t>
            </a:r>
            <a:endParaRPr lang="en-US" sz="2400" i="1" dirty="0">
              <a:solidFill>
                <a:schemeClr val="tx1"/>
              </a:solidFill>
            </a:endParaRPr>
          </a:p>
        </p:txBody>
      </p:sp>
      <p:sp>
        <p:nvSpPr>
          <p:cNvPr id="8" name="Date Placeholder 7"/>
          <p:cNvSpPr>
            <a:spLocks noGrp="1"/>
          </p:cNvSpPr>
          <p:nvPr>
            <p:ph type="dt" sz="half" idx="10"/>
          </p:nvPr>
        </p:nvSpPr>
        <p:spPr/>
        <p:txBody>
          <a:bodyPr/>
          <a:lstStyle/>
          <a:p>
            <a:fld id="{9FA97322-2F63-43B1-A2C5-9599512965D3}" type="datetime1">
              <a:rPr lang="en-AU" smtClean="0"/>
              <a:t>19/08/2024</a:t>
            </a:fld>
            <a:endParaRPr lang="en-US"/>
          </a:p>
        </p:txBody>
      </p:sp>
    </p:spTree>
    <p:extLst>
      <p:ext uri="{BB962C8B-B14F-4D97-AF65-F5344CB8AC3E}">
        <p14:creationId xmlns:p14="http://schemas.microsoft.com/office/powerpoint/2010/main" val="3069672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Importance of contracting in the procurement process</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When two parties (or entities or companies), buyer versus seller, negotiate, both parties seek to obtain favourable terms and minimize financial, legal and operational risks.</a:t>
            </a:r>
          </a:p>
          <a:p>
            <a:endParaRPr lang="en-US"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14</a:t>
            </a:fld>
            <a:endParaRPr lang="en-US"/>
          </a:p>
        </p:txBody>
      </p:sp>
      <p:sp>
        <p:nvSpPr>
          <p:cNvPr id="7" name="Rectangle 6"/>
          <p:cNvSpPr/>
          <p:nvPr/>
        </p:nvSpPr>
        <p:spPr>
          <a:xfrm>
            <a:off x="1596979" y="3052292"/>
            <a:ext cx="10212947" cy="3304057"/>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1"/>
                </a:solidFill>
              </a:rPr>
              <a:t>Contracts,</a:t>
            </a:r>
          </a:p>
          <a:p>
            <a:pPr marL="285750" indent="-285750">
              <a:buFontTx/>
              <a:buChar char="-"/>
            </a:pPr>
            <a:r>
              <a:rPr lang="en-US" sz="2400" dirty="0" smtClean="0">
                <a:solidFill>
                  <a:schemeClr val="tx1"/>
                </a:solidFill>
              </a:rPr>
              <a:t>Act as a representation of obligations in writing</a:t>
            </a:r>
          </a:p>
          <a:p>
            <a:pPr marL="285750" indent="-285750">
              <a:buFontTx/>
              <a:buChar char="-"/>
            </a:pPr>
            <a:r>
              <a:rPr lang="en-US" sz="2400" dirty="0" smtClean="0">
                <a:solidFill>
                  <a:schemeClr val="tx1"/>
                </a:solidFill>
              </a:rPr>
              <a:t>Highlight the necessary details and expectations of any agreement</a:t>
            </a:r>
          </a:p>
          <a:p>
            <a:pPr marL="285750" indent="-285750">
              <a:buFontTx/>
              <a:buChar char="-"/>
            </a:pPr>
            <a:r>
              <a:rPr lang="en-US" sz="2400" dirty="0" smtClean="0">
                <a:solidFill>
                  <a:schemeClr val="tx1"/>
                </a:solidFill>
              </a:rPr>
              <a:t>Ensure confidentiality</a:t>
            </a:r>
          </a:p>
          <a:p>
            <a:pPr marL="285750" indent="-285750">
              <a:buFontTx/>
              <a:buChar char="-"/>
            </a:pPr>
            <a:r>
              <a:rPr lang="en-US" sz="2400" dirty="0" smtClean="0">
                <a:solidFill>
                  <a:schemeClr val="tx1"/>
                </a:solidFill>
              </a:rPr>
              <a:t>Alleviate risks and avert disputes</a:t>
            </a:r>
          </a:p>
          <a:p>
            <a:pPr marL="285750" indent="-285750">
              <a:buFontTx/>
              <a:buChar char="-"/>
            </a:pPr>
            <a:r>
              <a:rPr lang="en-US" sz="2400" dirty="0" smtClean="0">
                <a:solidFill>
                  <a:schemeClr val="tx1"/>
                </a:solidFill>
              </a:rPr>
              <a:t>Aid overall compliance and adherence to legislation</a:t>
            </a:r>
          </a:p>
          <a:p>
            <a:pPr marL="285750" indent="-285750">
              <a:buFontTx/>
              <a:buChar char="-"/>
            </a:pPr>
            <a:r>
              <a:rPr lang="en-US" sz="2400" dirty="0" smtClean="0">
                <a:solidFill>
                  <a:schemeClr val="tx1"/>
                </a:solidFill>
              </a:rPr>
              <a:t>Maintain strong cooperation and interaction</a:t>
            </a:r>
          </a:p>
          <a:p>
            <a:pPr marL="285750" indent="-285750">
              <a:buFontTx/>
              <a:buChar char="-"/>
            </a:pPr>
            <a:r>
              <a:rPr lang="en-US" sz="2400" dirty="0" smtClean="0">
                <a:solidFill>
                  <a:schemeClr val="tx1"/>
                </a:solidFill>
              </a:rPr>
              <a:t>Give assurance and satisfaction to all parties</a:t>
            </a:r>
          </a:p>
          <a:p>
            <a:pPr marL="285750" indent="-285750">
              <a:buFontTx/>
              <a:buChar char="-"/>
            </a:pPr>
            <a:r>
              <a:rPr lang="en-US" sz="2400" dirty="0" smtClean="0">
                <a:solidFill>
                  <a:schemeClr val="tx1"/>
                </a:solidFill>
              </a:rPr>
              <a:t>Solidify the organization’s image and philosophy –best practice argument </a:t>
            </a:r>
            <a:endParaRPr lang="en-US" sz="2400" dirty="0">
              <a:solidFill>
                <a:schemeClr val="tx1"/>
              </a:solidFill>
            </a:endParaRPr>
          </a:p>
        </p:txBody>
      </p:sp>
      <p:sp>
        <p:nvSpPr>
          <p:cNvPr id="8" name="Date Placeholder 7"/>
          <p:cNvSpPr>
            <a:spLocks noGrp="1"/>
          </p:cNvSpPr>
          <p:nvPr>
            <p:ph type="dt" sz="half" idx="10"/>
          </p:nvPr>
        </p:nvSpPr>
        <p:spPr/>
        <p:txBody>
          <a:bodyPr/>
          <a:lstStyle/>
          <a:p>
            <a:fld id="{C08268C9-8261-4B55-A120-B3746AD02975}" type="datetime1">
              <a:rPr lang="en-AU" smtClean="0"/>
              <a:t>19/08/2024</a:t>
            </a:fld>
            <a:endParaRPr lang="en-US"/>
          </a:p>
        </p:txBody>
      </p:sp>
    </p:spTree>
    <p:extLst>
      <p:ext uri="{BB962C8B-B14F-4D97-AF65-F5344CB8AC3E}">
        <p14:creationId xmlns:p14="http://schemas.microsoft.com/office/powerpoint/2010/main" val="2173320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Objectives of procurement negotiation</a:t>
            </a:r>
            <a:endParaRPr lang="en-US" b="1" dirty="0">
              <a:solidFill>
                <a:srgbClr val="FF0000"/>
              </a:solidFill>
            </a:endParaRPr>
          </a:p>
        </p:txBody>
      </p:sp>
      <p:sp>
        <p:nvSpPr>
          <p:cNvPr id="3" name="Content Placeholder 2"/>
          <p:cNvSpPr>
            <a:spLocks noGrp="1"/>
          </p:cNvSpPr>
          <p:nvPr>
            <p:ph idx="1"/>
          </p:nvPr>
        </p:nvSpPr>
        <p:spPr>
          <a:xfrm>
            <a:off x="838200" y="1838504"/>
            <a:ext cx="10515600" cy="4351338"/>
          </a:xfrm>
        </p:spPr>
        <p:txBody>
          <a:bodyPr/>
          <a:lstStyle/>
          <a:p>
            <a:r>
              <a:rPr lang="en-US" dirty="0" smtClean="0"/>
              <a:t>Arrive at an agreement</a:t>
            </a:r>
          </a:p>
          <a:p>
            <a:r>
              <a:rPr lang="en-US" dirty="0" smtClean="0"/>
              <a:t>Create certainty</a:t>
            </a:r>
          </a:p>
          <a:p>
            <a:pPr lvl="1"/>
            <a:r>
              <a:rPr lang="en-US" dirty="0" smtClean="0"/>
              <a:t>Certainty in supply, certainty in contract performance, etc.</a:t>
            </a:r>
          </a:p>
          <a:p>
            <a:r>
              <a:rPr lang="en-US" dirty="0" smtClean="0"/>
              <a:t>Best deal </a:t>
            </a:r>
          </a:p>
          <a:p>
            <a:pPr lvl="1"/>
            <a:r>
              <a:rPr lang="en-US" dirty="0" smtClean="0"/>
              <a:t>MEAT (most economically advantageous tender)</a:t>
            </a:r>
          </a:p>
          <a:p>
            <a:pPr lvl="1"/>
            <a:r>
              <a:rPr lang="en-US" dirty="0" smtClean="0"/>
              <a:t>Value for Money argument</a:t>
            </a:r>
          </a:p>
          <a:p>
            <a:r>
              <a:rPr lang="en-US" dirty="0" smtClean="0"/>
              <a:t>Long term relationships</a:t>
            </a:r>
          </a:p>
          <a:p>
            <a:r>
              <a:rPr lang="en-US" dirty="0" smtClean="0"/>
              <a:t>Mutuality </a:t>
            </a:r>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15</a:t>
            </a:fld>
            <a:endParaRPr lang="en-US"/>
          </a:p>
        </p:txBody>
      </p:sp>
      <p:sp>
        <p:nvSpPr>
          <p:cNvPr id="6" name="Date Placeholder 5"/>
          <p:cNvSpPr>
            <a:spLocks noGrp="1"/>
          </p:cNvSpPr>
          <p:nvPr>
            <p:ph type="dt" sz="half" idx="10"/>
          </p:nvPr>
        </p:nvSpPr>
        <p:spPr/>
        <p:txBody>
          <a:bodyPr/>
          <a:lstStyle/>
          <a:p>
            <a:fld id="{C03D17A4-0EA9-4E51-83D1-C893B8011CAE}" type="datetime1">
              <a:rPr lang="en-AU" smtClean="0"/>
              <a:t>19/08/2024</a:t>
            </a:fld>
            <a:endParaRPr lang="en-US"/>
          </a:p>
        </p:txBody>
      </p:sp>
    </p:spTree>
    <p:extLst>
      <p:ext uri="{BB962C8B-B14F-4D97-AF65-F5344CB8AC3E}">
        <p14:creationId xmlns:p14="http://schemas.microsoft.com/office/powerpoint/2010/main" val="3438590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192" y="365126"/>
            <a:ext cx="9885608" cy="1012914"/>
          </a:xfrm>
        </p:spPr>
        <p:txBody>
          <a:bodyPr/>
          <a:lstStyle/>
          <a:p>
            <a:r>
              <a:rPr lang="en-US" b="1" dirty="0" smtClean="0">
                <a:solidFill>
                  <a:srgbClr val="FF0000"/>
                </a:solidFill>
              </a:rPr>
              <a:t>Q &amp; As</a:t>
            </a:r>
            <a:endParaRPr lang="en-US" b="1" dirty="0">
              <a:solidFill>
                <a:srgbClr val="FF0000"/>
              </a:solidFill>
            </a:endParaRPr>
          </a:p>
        </p:txBody>
      </p:sp>
      <p:sp>
        <p:nvSpPr>
          <p:cNvPr id="3" name="Footer Placeholder 2"/>
          <p:cNvSpPr>
            <a:spLocks noGrp="1"/>
          </p:cNvSpPr>
          <p:nvPr>
            <p:ph type="ftr" sz="quarter" idx="11"/>
          </p:nvPr>
        </p:nvSpPr>
        <p:spPr/>
        <p:txBody>
          <a:bodyPr/>
          <a:lstStyle/>
          <a:p>
            <a:r>
              <a:rPr lang="en-US" smtClean="0"/>
              <a:t>PSM2107 Procurement Business Negotiation and Contracting</a:t>
            </a:r>
            <a:endParaRPr lang="en-US"/>
          </a:p>
        </p:txBody>
      </p:sp>
      <p:sp>
        <p:nvSpPr>
          <p:cNvPr id="4" name="Slide Number Placeholder 3"/>
          <p:cNvSpPr>
            <a:spLocks noGrp="1"/>
          </p:cNvSpPr>
          <p:nvPr>
            <p:ph type="sldNum" sz="quarter" idx="12"/>
          </p:nvPr>
        </p:nvSpPr>
        <p:spPr/>
        <p:txBody>
          <a:bodyPr/>
          <a:lstStyle/>
          <a:p>
            <a:fld id="{7BC5F346-06F0-4200-BF57-DCDFD30CE98E}" type="slidenum">
              <a:rPr lang="en-US" smtClean="0"/>
              <a:t>16</a:t>
            </a:fld>
            <a:endParaRPr lang="en-US"/>
          </a:p>
        </p:txBody>
      </p:sp>
      <p:sp>
        <p:nvSpPr>
          <p:cNvPr id="5" name="Oval 4"/>
          <p:cNvSpPr/>
          <p:nvPr/>
        </p:nvSpPr>
        <p:spPr>
          <a:xfrm>
            <a:off x="702971" y="479438"/>
            <a:ext cx="765221" cy="743419"/>
          </a:xfrm>
          <a:prstGeom prst="ellipse">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rPr>
              <a:t>5</a:t>
            </a:r>
            <a:r>
              <a:rPr lang="en-US" sz="3200" b="1" dirty="0" smtClean="0">
                <a:solidFill>
                  <a:srgbClr val="FF0000"/>
                </a:solidFill>
              </a:rPr>
              <a:t>.</a:t>
            </a:r>
            <a:endParaRPr lang="en-US" sz="3200" b="1" dirty="0">
              <a:solidFill>
                <a:srgbClr val="FF0000"/>
              </a:solidFill>
            </a:endParaRPr>
          </a:p>
        </p:txBody>
      </p:sp>
      <p:sp>
        <p:nvSpPr>
          <p:cNvPr id="6" name="Date Placeholder 5"/>
          <p:cNvSpPr>
            <a:spLocks noGrp="1"/>
          </p:cNvSpPr>
          <p:nvPr>
            <p:ph type="dt" sz="half" idx="10"/>
          </p:nvPr>
        </p:nvSpPr>
        <p:spPr/>
        <p:txBody>
          <a:bodyPr/>
          <a:lstStyle/>
          <a:p>
            <a:fld id="{EF751739-74C0-42F2-8FC1-69C32353A5A5}" type="datetime1">
              <a:rPr lang="en-AU" smtClean="0"/>
              <a:t>19/08/2024</a:t>
            </a:fld>
            <a:endParaRPr lang="en-US"/>
          </a:p>
        </p:txBody>
      </p:sp>
    </p:spTree>
    <p:extLst>
      <p:ext uri="{BB962C8B-B14F-4D97-AF65-F5344CB8AC3E}">
        <p14:creationId xmlns:p14="http://schemas.microsoft.com/office/powerpoint/2010/main" val="945856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4738" y="3451537"/>
            <a:ext cx="5782614" cy="2141247"/>
          </a:xfrm>
        </p:spPr>
        <p:txBody>
          <a:bodyPr>
            <a:normAutofit fontScale="90000"/>
          </a:bodyPr>
          <a:lstStyle/>
          <a:p>
            <a:r>
              <a:rPr lang="en-US" b="1" dirty="0" smtClean="0"/>
              <a:t>The concept </a:t>
            </a:r>
            <a:br>
              <a:rPr lang="en-US" b="1" dirty="0" smtClean="0"/>
            </a:br>
            <a:r>
              <a:rPr lang="en-US" b="1" dirty="0" smtClean="0"/>
              <a:t>of procurement business negotiation </a:t>
            </a:r>
            <a:endParaRPr lang="en-US" b="1"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17</a:t>
            </a:fld>
            <a:endParaRPr lang="en-US"/>
          </a:p>
        </p:txBody>
      </p:sp>
      <p:sp>
        <p:nvSpPr>
          <p:cNvPr id="6" name="Date Placeholder 5"/>
          <p:cNvSpPr>
            <a:spLocks noGrp="1"/>
          </p:cNvSpPr>
          <p:nvPr>
            <p:ph type="dt" sz="half" idx="10"/>
          </p:nvPr>
        </p:nvSpPr>
        <p:spPr/>
        <p:txBody>
          <a:bodyPr/>
          <a:lstStyle/>
          <a:p>
            <a:fld id="{9C794308-9DA7-4701-AC93-0599238737EF}" type="datetime1">
              <a:rPr lang="en-AU" smtClean="0"/>
              <a:t>19/08/2024</a:t>
            </a:fld>
            <a:endParaRPr lang="en-US"/>
          </a:p>
        </p:txBody>
      </p:sp>
    </p:spTree>
    <p:extLst>
      <p:ext uri="{BB962C8B-B14F-4D97-AF65-F5344CB8AC3E}">
        <p14:creationId xmlns:p14="http://schemas.microsoft.com/office/powerpoint/2010/main" val="3521271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0000"/>
                </a:solidFill>
              </a:rPr>
              <a:t>The concept of procurement business negotiation</a:t>
            </a:r>
            <a:endParaRPr lang="en-US" sz="4000" b="1" dirty="0">
              <a:solidFill>
                <a:srgbClr val="FF0000"/>
              </a:solidFill>
            </a:endParaRPr>
          </a:p>
        </p:txBody>
      </p:sp>
      <p:sp>
        <p:nvSpPr>
          <p:cNvPr id="3" name="Content Placeholder 2"/>
          <p:cNvSpPr>
            <a:spLocks noGrp="1"/>
          </p:cNvSpPr>
          <p:nvPr>
            <p:ph idx="1"/>
          </p:nvPr>
        </p:nvSpPr>
        <p:spPr>
          <a:xfrm>
            <a:off x="838200" y="1690688"/>
            <a:ext cx="10515600" cy="4486275"/>
          </a:xfrm>
        </p:spPr>
        <p:txBody>
          <a:bodyPr/>
          <a:lstStyle/>
          <a:p>
            <a:r>
              <a:rPr lang="en-US" dirty="0" smtClean="0">
                <a:solidFill>
                  <a:srgbClr val="000000"/>
                </a:solidFill>
              </a:rPr>
              <a:t>Procurement negotiation:- concept versus practice</a:t>
            </a:r>
          </a:p>
          <a:p>
            <a:r>
              <a:rPr lang="en-US" dirty="0" smtClean="0">
                <a:solidFill>
                  <a:srgbClr val="000000"/>
                </a:solidFill>
              </a:rPr>
              <a:t>Content of negotiation</a:t>
            </a:r>
          </a:p>
          <a:p>
            <a:r>
              <a:rPr lang="en-US" dirty="0" smtClean="0">
                <a:solidFill>
                  <a:srgbClr val="000000"/>
                </a:solidFill>
              </a:rPr>
              <a:t>When to negotiate</a:t>
            </a:r>
          </a:p>
          <a:p>
            <a:r>
              <a:rPr lang="en-US" dirty="0" smtClean="0">
                <a:solidFill>
                  <a:srgbClr val="000000"/>
                </a:solidFill>
              </a:rPr>
              <a:t>Why negotiate? </a:t>
            </a:r>
          </a:p>
          <a:p>
            <a:pPr lvl="1"/>
            <a:r>
              <a:rPr lang="en-US" dirty="0" smtClean="0">
                <a:solidFill>
                  <a:srgbClr val="000000"/>
                </a:solidFill>
              </a:rPr>
              <a:t>Reasons for negotiating before a contract is entered into versus during operation of a contract.</a:t>
            </a:r>
          </a:p>
          <a:p>
            <a:r>
              <a:rPr lang="en-US" dirty="0" smtClean="0">
                <a:solidFill>
                  <a:srgbClr val="000000"/>
                </a:solidFill>
              </a:rPr>
              <a:t>Approaches to procurement negotiation</a:t>
            </a:r>
          </a:p>
          <a:p>
            <a:r>
              <a:rPr lang="en-US" dirty="0" smtClean="0">
                <a:solidFill>
                  <a:srgbClr val="000000"/>
                </a:solidFill>
              </a:rPr>
              <a:t>Procurement negotiation tactics</a:t>
            </a:r>
          </a:p>
          <a:p>
            <a:r>
              <a:rPr lang="en-US" dirty="0" smtClean="0">
                <a:solidFill>
                  <a:srgbClr val="000000"/>
                </a:solidFill>
              </a:rPr>
              <a:t>Procurement contract:- concept versus practice</a:t>
            </a:r>
            <a:endParaRPr lang="en-US" dirty="0">
              <a:solidFill>
                <a:srgbClr val="000000"/>
              </a:solidFill>
            </a:endParaRPr>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18</a:t>
            </a:fld>
            <a:endParaRPr lang="en-US"/>
          </a:p>
        </p:txBody>
      </p:sp>
      <p:sp>
        <p:nvSpPr>
          <p:cNvPr id="6" name="Date Placeholder 5"/>
          <p:cNvSpPr>
            <a:spLocks noGrp="1"/>
          </p:cNvSpPr>
          <p:nvPr>
            <p:ph type="dt" sz="half" idx="10"/>
          </p:nvPr>
        </p:nvSpPr>
        <p:spPr/>
        <p:txBody>
          <a:bodyPr/>
          <a:lstStyle/>
          <a:p>
            <a:fld id="{32076775-BA54-4253-8CE6-99A98525FF90}" type="datetime1">
              <a:rPr lang="en-AU" smtClean="0"/>
              <a:t>19/08/2024</a:t>
            </a:fld>
            <a:endParaRPr lang="en-US"/>
          </a:p>
        </p:txBody>
      </p:sp>
    </p:spTree>
    <p:extLst>
      <p:ext uri="{BB962C8B-B14F-4D97-AF65-F5344CB8AC3E}">
        <p14:creationId xmlns:p14="http://schemas.microsoft.com/office/powerpoint/2010/main" val="40501250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701" y="365126"/>
            <a:ext cx="11153105" cy="806852"/>
          </a:xfrm>
        </p:spPr>
        <p:txBody>
          <a:bodyPr>
            <a:normAutofit/>
          </a:bodyPr>
          <a:lstStyle/>
          <a:p>
            <a:r>
              <a:rPr lang="en-US" sz="3600" b="1" dirty="0" smtClean="0">
                <a:solidFill>
                  <a:srgbClr val="FF0000"/>
                </a:solidFill>
              </a:rPr>
              <a:t>Procurement business negotiation: concept versus practice</a:t>
            </a:r>
            <a:endParaRPr lang="en-US" sz="3600" b="1" dirty="0">
              <a:solidFill>
                <a:srgbClr val="FF0000"/>
              </a:solidFill>
            </a:endParaRPr>
          </a:p>
        </p:txBody>
      </p:sp>
      <p:sp>
        <p:nvSpPr>
          <p:cNvPr id="3" name="Content Placeholder 2"/>
          <p:cNvSpPr>
            <a:spLocks noGrp="1"/>
          </p:cNvSpPr>
          <p:nvPr>
            <p:ph idx="1"/>
          </p:nvPr>
        </p:nvSpPr>
        <p:spPr>
          <a:xfrm>
            <a:off x="838200" y="1171978"/>
            <a:ext cx="10817180" cy="2207846"/>
          </a:xfrm>
        </p:spPr>
        <p:txBody>
          <a:bodyPr>
            <a:normAutofit fontScale="92500" lnSpcReduction="20000"/>
          </a:bodyPr>
          <a:lstStyle/>
          <a:p>
            <a:r>
              <a:rPr lang="en-US" dirty="0" smtClean="0"/>
              <a:t>Business negotiation—a process where conferring in which the participants of business activities communicate, discuss, and adjust their views, settle differences and finally reach a mutually acceptable agreement in order to close a deal or achieve a proposed financial goal.</a:t>
            </a:r>
          </a:p>
          <a:p>
            <a:pPr marL="0" indent="0">
              <a:buNone/>
            </a:pPr>
            <a:endParaRPr lang="en-US" dirty="0" smtClean="0"/>
          </a:p>
          <a:p>
            <a:r>
              <a:rPr lang="en-US" dirty="0" smtClean="0"/>
              <a:t>In procurement business negotiations……</a:t>
            </a:r>
            <a:endParaRPr lang="en-US"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19</a:t>
            </a:fld>
            <a:endParaRPr lang="en-US"/>
          </a:p>
        </p:txBody>
      </p:sp>
      <p:sp>
        <p:nvSpPr>
          <p:cNvPr id="6" name="Date Placeholder 5"/>
          <p:cNvSpPr>
            <a:spLocks noGrp="1"/>
          </p:cNvSpPr>
          <p:nvPr>
            <p:ph type="dt" sz="half" idx="10"/>
          </p:nvPr>
        </p:nvSpPr>
        <p:spPr/>
        <p:txBody>
          <a:bodyPr/>
          <a:lstStyle/>
          <a:p>
            <a:fld id="{31B6F085-27BD-41D3-B4D2-2B902CB71F07}" type="datetime1">
              <a:rPr lang="en-AU" smtClean="0"/>
              <a:t>19/08/2024</a:t>
            </a:fld>
            <a:endParaRPr lang="en-US"/>
          </a:p>
        </p:txBody>
      </p:sp>
      <p:grpSp>
        <p:nvGrpSpPr>
          <p:cNvPr id="11" name="Group 10"/>
          <p:cNvGrpSpPr/>
          <p:nvPr/>
        </p:nvGrpSpPr>
        <p:grpSpPr>
          <a:xfrm>
            <a:off x="2016617" y="3238677"/>
            <a:ext cx="6380407" cy="1895997"/>
            <a:chOff x="1990859" y="4144157"/>
            <a:chExt cx="6380407" cy="2151854"/>
          </a:xfrm>
        </p:grpSpPr>
        <p:sp>
          <p:nvSpPr>
            <p:cNvPr id="7" name="Hexagon 6"/>
            <p:cNvSpPr/>
            <p:nvPr/>
          </p:nvSpPr>
          <p:spPr>
            <a:xfrm>
              <a:off x="2910770" y="4940551"/>
              <a:ext cx="1511464" cy="1300766"/>
            </a:xfrm>
            <a:prstGeom prst="hexag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Win</a:t>
              </a:r>
              <a:endParaRPr lang="en-US" sz="3200" dirty="0">
                <a:solidFill>
                  <a:schemeClr val="tx1"/>
                </a:solidFill>
              </a:endParaRPr>
            </a:p>
          </p:txBody>
        </p:sp>
        <p:sp>
          <p:nvSpPr>
            <p:cNvPr id="8" name="Hexagon 7"/>
            <p:cNvSpPr/>
            <p:nvPr/>
          </p:nvSpPr>
          <p:spPr>
            <a:xfrm>
              <a:off x="5882694" y="4995245"/>
              <a:ext cx="1702500" cy="1300766"/>
            </a:xfrm>
            <a:prstGeom prst="hexagon">
              <a:avLst/>
            </a:prstGeom>
            <a:solidFill>
              <a:schemeClr val="accent5">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Win</a:t>
              </a:r>
              <a:endParaRPr lang="en-US" sz="3200" dirty="0">
                <a:solidFill>
                  <a:schemeClr val="tx1"/>
                </a:solidFill>
              </a:endParaRPr>
            </a:p>
          </p:txBody>
        </p:sp>
        <p:sp>
          <p:nvSpPr>
            <p:cNvPr id="9" name="Right Arrow 8"/>
            <p:cNvSpPr/>
            <p:nvPr/>
          </p:nvSpPr>
          <p:spPr>
            <a:xfrm>
              <a:off x="5718755" y="4168408"/>
              <a:ext cx="2652511" cy="751322"/>
            </a:xfrm>
            <a:prstGeom prst="rightArrow">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Seller/provider</a:t>
              </a:r>
              <a:endParaRPr lang="en-US" sz="2800" dirty="0">
                <a:solidFill>
                  <a:schemeClr val="tx1"/>
                </a:solidFill>
              </a:endParaRPr>
            </a:p>
          </p:txBody>
        </p:sp>
        <p:sp>
          <p:nvSpPr>
            <p:cNvPr id="10" name="Left Arrow 9"/>
            <p:cNvSpPr/>
            <p:nvPr/>
          </p:nvSpPr>
          <p:spPr>
            <a:xfrm>
              <a:off x="1990859" y="4144157"/>
              <a:ext cx="2807594" cy="657110"/>
            </a:xfrm>
            <a:prstGeom prst="leftArrow">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Buyer/purchaser</a:t>
              </a:r>
              <a:endParaRPr lang="en-US" sz="2800" dirty="0">
                <a:solidFill>
                  <a:schemeClr val="tx1"/>
                </a:solidFill>
              </a:endParaRPr>
            </a:p>
          </p:txBody>
        </p:sp>
      </p:grpSp>
      <p:sp>
        <p:nvSpPr>
          <p:cNvPr id="12" name="Rectangle 11"/>
          <p:cNvSpPr/>
          <p:nvPr/>
        </p:nvSpPr>
        <p:spPr>
          <a:xfrm>
            <a:off x="489398" y="5350141"/>
            <a:ext cx="11165982" cy="9580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Those involved in procurement negotiations engage with each other to create agreeable terms for a contract. Both parties (the two sides of the negotiation) typically discuss pricing, payment—amount, terms and conditions, etc.., delivery date and timeline, etc</a:t>
            </a:r>
            <a:endParaRPr lang="en-US" sz="2400" dirty="0">
              <a:solidFill>
                <a:schemeClr val="tx1"/>
              </a:solidFill>
            </a:endParaRPr>
          </a:p>
        </p:txBody>
      </p:sp>
    </p:spTree>
    <p:extLst>
      <p:ext uri="{BB962C8B-B14F-4D97-AF65-F5344CB8AC3E}">
        <p14:creationId xmlns:p14="http://schemas.microsoft.com/office/powerpoint/2010/main" val="3097154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Overview </a:t>
            </a:r>
          </a:p>
          <a:p>
            <a:pPr marL="514350" indent="-514350">
              <a:buFont typeface="+mj-lt"/>
              <a:buAutoNum type="arabicPeriod"/>
            </a:pPr>
            <a:r>
              <a:rPr lang="en-US" dirty="0" smtClean="0"/>
              <a:t>Definition of terms</a:t>
            </a:r>
          </a:p>
          <a:p>
            <a:pPr marL="514350" indent="-514350">
              <a:buFont typeface="+mj-lt"/>
              <a:buAutoNum type="arabicPeriod"/>
            </a:pPr>
            <a:r>
              <a:rPr lang="en-US" dirty="0" smtClean="0"/>
              <a:t>Positioning of negotiation and contracting in the procurement process</a:t>
            </a:r>
          </a:p>
          <a:p>
            <a:pPr marL="514350" indent="-514350">
              <a:buFont typeface="+mj-lt"/>
              <a:buAutoNum type="arabicPeriod"/>
            </a:pPr>
            <a:r>
              <a:rPr lang="en-US" dirty="0" smtClean="0"/>
              <a:t>Importance and/or value of negotiation and contracting in the procurement process</a:t>
            </a:r>
          </a:p>
          <a:p>
            <a:pPr marL="514350" indent="-514350">
              <a:buFont typeface="+mj-lt"/>
              <a:buAutoNum type="arabicPeriod"/>
            </a:pPr>
            <a:r>
              <a:rPr lang="en-US" dirty="0" smtClean="0"/>
              <a:t>QAs</a:t>
            </a:r>
            <a:endParaRPr lang="en-US"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2</a:t>
            </a:fld>
            <a:endParaRPr lang="en-US"/>
          </a:p>
        </p:txBody>
      </p:sp>
      <p:sp>
        <p:nvSpPr>
          <p:cNvPr id="6" name="Date Placeholder 5"/>
          <p:cNvSpPr>
            <a:spLocks noGrp="1"/>
          </p:cNvSpPr>
          <p:nvPr>
            <p:ph type="dt" sz="half" idx="10"/>
          </p:nvPr>
        </p:nvSpPr>
        <p:spPr/>
        <p:txBody>
          <a:bodyPr/>
          <a:lstStyle/>
          <a:p>
            <a:fld id="{A4B4C7EA-54AA-48E1-9F00-B285E2788F13}" type="datetime1">
              <a:rPr lang="en-AU" smtClean="0"/>
              <a:t>19/08/2024</a:t>
            </a:fld>
            <a:endParaRPr lang="en-US"/>
          </a:p>
        </p:txBody>
      </p:sp>
    </p:spTree>
    <p:extLst>
      <p:ext uri="{BB962C8B-B14F-4D97-AF65-F5344CB8AC3E}">
        <p14:creationId xmlns:p14="http://schemas.microsoft.com/office/powerpoint/2010/main" val="2938711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r>
              <a:rPr lang="en-US" b="1" dirty="0" smtClean="0">
                <a:solidFill>
                  <a:srgbClr val="FF0000"/>
                </a:solidFill>
              </a:rPr>
              <a:t>Content of negotiation</a:t>
            </a:r>
            <a:endParaRPr lang="en-US" b="1" dirty="0">
              <a:solidFill>
                <a:srgbClr val="FF0000"/>
              </a:solidFill>
            </a:endParaRPr>
          </a:p>
        </p:txBody>
      </p:sp>
      <p:sp>
        <p:nvSpPr>
          <p:cNvPr id="3" name="Content Placeholder 2"/>
          <p:cNvSpPr>
            <a:spLocks noGrp="1"/>
          </p:cNvSpPr>
          <p:nvPr>
            <p:ph idx="1"/>
          </p:nvPr>
        </p:nvSpPr>
        <p:spPr>
          <a:xfrm>
            <a:off x="838200" y="953037"/>
            <a:ext cx="10515600" cy="5499277"/>
          </a:xfrm>
        </p:spPr>
        <p:txBody>
          <a:bodyPr>
            <a:noAutofit/>
          </a:bodyPr>
          <a:lstStyle/>
          <a:p>
            <a:pPr>
              <a:lnSpc>
                <a:spcPct val="100000"/>
              </a:lnSpc>
              <a:spcBef>
                <a:spcPts val="0"/>
              </a:spcBef>
            </a:pPr>
            <a:r>
              <a:rPr lang="en-US" sz="2400" dirty="0" smtClean="0"/>
              <a:t>Cost –</a:t>
            </a:r>
            <a:r>
              <a:rPr lang="en-US" sz="2400" i="1" dirty="0" smtClean="0"/>
              <a:t>how much is the price (what to pay)?</a:t>
            </a:r>
          </a:p>
          <a:p>
            <a:pPr>
              <a:lnSpc>
                <a:spcPct val="100000"/>
              </a:lnSpc>
              <a:spcBef>
                <a:spcPts val="0"/>
              </a:spcBef>
            </a:pPr>
            <a:r>
              <a:rPr lang="en-US" sz="2400" dirty="0" smtClean="0"/>
              <a:t>Contract length –</a:t>
            </a:r>
            <a:r>
              <a:rPr lang="en-US" sz="2400" i="1" dirty="0" smtClean="0"/>
              <a:t>how long will the contract be?</a:t>
            </a:r>
          </a:p>
          <a:p>
            <a:pPr>
              <a:lnSpc>
                <a:spcPct val="100000"/>
              </a:lnSpc>
              <a:spcBef>
                <a:spcPts val="0"/>
              </a:spcBef>
            </a:pPr>
            <a:r>
              <a:rPr lang="en-US" sz="2400" dirty="0" smtClean="0"/>
              <a:t>Payment terms –</a:t>
            </a:r>
            <a:r>
              <a:rPr lang="en-US" sz="2400" i="1" dirty="0" smtClean="0"/>
              <a:t>what to pay when and for what?</a:t>
            </a:r>
          </a:p>
          <a:p>
            <a:pPr>
              <a:lnSpc>
                <a:spcPct val="100000"/>
              </a:lnSpc>
              <a:spcBef>
                <a:spcPts val="0"/>
              </a:spcBef>
            </a:pPr>
            <a:r>
              <a:rPr lang="en-US" sz="2400" dirty="0" smtClean="0"/>
              <a:t>Contract volume –</a:t>
            </a:r>
            <a:r>
              <a:rPr lang="en-US" sz="2400" i="1" dirty="0" smtClean="0"/>
              <a:t>quantity ?</a:t>
            </a:r>
          </a:p>
          <a:p>
            <a:pPr>
              <a:lnSpc>
                <a:spcPct val="100000"/>
              </a:lnSpc>
              <a:spcBef>
                <a:spcPts val="0"/>
              </a:spcBef>
            </a:pPr>
            <a:r>
              <a:rPr lang="en-US" sz="2400" dirty="0" smtClean="0"/>
              <a:t>Delivery/implementation timing –</a:t>
            </a:r>
            <a:r>
              <a:rPr lang="en-US" sz="2400" i="1" dirty="0" smtClean="0"/>
              <a:t>when the supplier is/will be required to deliver?</a:t>
            </a:r>
          </a:p>
          <a:p>
            <a:pPr>
              <a:lnSpc>
                <a:spcPct val="100000"/>
              </a:lnSpc>
              <a:spcBef>
                <a:spcPts val="0"/>
              </a:spcBef>
            </a:pPr>
            <a:r>
              <a:rPr lang="en-US" sz="2400" dirty="0" smtClean="0"/>
              <a:t>Vendor/supplier performance metrics –</a:t>
            </a:r>
            <a:r>
              <a:rPr lang="en-US" sz="2400" i="1" dirty="0" smtClean="0"/>
              <a:t>how will the supplier’s performance be assessed?</a:t>
            </a:r>
          </a:p>
          <a:p>
            <a:pPr>
              <a:lnSpc>
                <a:spcPct val="100000"/>
              </a:lnSpc>
              <a:spcBef>
                <a:spcPts val="0"/>
              </a:spcBef>
            </a:pPr>
            <a:r>
              <a:rPr lang="en-US" sz="2400" dirty="0" smtClean="0"/>
              <a:t>Relationship</a:t>
            </a:r>
          </a:p>
          <a:p>
            <a:pPr>
              <a:lnSpc>
                <a:spcPct val="100000"/>
              </a:lnSpc>
              <a:spcBef>
                <a:spcPts val="0"/>
              </a:spcBef>
            </a:pPr>
            <a:r>
              <a:rPr lang="en-US" sz="2400" dirty="0" smtClean="0"/>
              <a:t>Communication</a:t>
            </a:r>
          </a:p>
          <a:p>
            <a:pPr>
              <a:lnSpc>
                <a:spcPct val="100000"/>
              </a:lnSpc>
              <a:spcBef>
                <a:spcPts val="0"/>
              </a:spcBef>
            </a:pPr>
            <a:r>
              <a:rPr lang="en-US" sz="2400" dirty="0" smtClean="0"/>
              <a:t>Interest –</a:t>
            </a:r>
            <a:r>
              <a:rPr lang="en-US" sz="2400" i="1" dirty="0" smtClean="0"/>
              <a:t>what do I want? what do we want?</a:t>
            </a:r>
          </a:p>
          <a:p>
            <a:pPr>
              <a:lnSpc>
                <a:spcPct val="100000"/>
              </a:lnSpc>
              <a:spcBef>
                <a:spcPts val="0"/>
              </a:spcBef>
            </a:pPr>
            <a:r>
              <a:rPr lang="en-US" sz="2400" dirty="0" smtClean="0"/>
              <a:t>Options</a:t>
            </a:r>
          </a:p>
          <a:p>
            <a:pPr>
              <a:lnSpc>
                <a:spcPct val="100000"/>
              </a:lnSpc>
              <a:spcBef>
                <a:spcPts val="0"/>
              </a:spcBef>
            </a:pPr>
            <a:r>
              <a:rPr lang="en-US" sz="2400" dirty="0" smtClean="0"/>
              <a:t>Alternatives/ BATNA- BEST ALTERNATIVE TO A NEGOTIATED AGREEMENT</a:t>
            </a:r>
          </a:p>
          <a:p>
            <a:pPr>
              <a:lnSpc>
                <a:spcPct val="100000"/>
              </a:lnSpc>
              <a:spcBef>
                <a:spcPts val="0"/>
              </a:spcBef>
            </a:pPr>
            <a:r>
              <a:rPr lang="en-US" sz="2400" dirty="0" smtClean="0"/>
              <a:t>Legitimacy</a:t>
            </a:r>
          </a:p>
          <a:p>
            <a:pPr>
              <a:lnSpc>
                <a:spcPct val="100000"/>
              </a:lnSpc>
              <a:spcBef>
                <a:spcPts val="0"/>
              </a:spcBef>
            </a:pPr>
            <a:r>
              <a:rPr lang="en-US" sz="2400" dirty="0" smtClean="0"/>
              <a:t>Commitment</a:t>
            </a:r>
          </a:p>
          <a:p>
            <a:pPr>
              <a:lnSpc>
                <a:spcPct val="100000"/>
              </a:lnSpc>
              <a:spcBef>
                <a:spcPts val="0"/>
              </a:spcBef>
            </a:pPr>
            <a:r>
              <a:rPr lang="en-US" sz="2400" dirty="0" smtClean="0"/>
              <a:t>conclusion</a:t>
            </a:r>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20</a:t>
            </a:fld>
            <a:endParaRPr lang="en-US"/>
          </a:p>
        </p:txBody>
      </p:sp>
      <p:sp>
        <p:nvSpPr>
          <p:cNvPr id="6" name="Date Placeholder 5"/>
          <p:cNvSpPr>
            <a:spLocks noGrp="1"/>
          </p:cNvSpPr>
          <p:nvPr>
            <p:ph type="dt" sz="half" idx="10"/>
          </p:nvPr>
        </p:nvSpPr>
        <p:spPr/>
        <p:txBody>
          <a:bodyPr/>
          <a:lstStyle/>
          <a:p>
            <a:fld id="{335AE34C-C8D0-442B-820B-FCF7D7F2EC6B}" type="datetime1">
              <a:rPr lang="en-AU" smtClean="0"/>
              <a:t>19/08/2024</a:t>
            </a:fld>
            <a:endParaRPr lang="en-US"/>
          </a:p>
        </p:txBody>
      </p:sp>
    </p:spTree>
    <p:extLst>
      <p:ext uri="{BB962C8B-B14F-4D97-AF65-F5344CB8AC3E}">
        <p14:creationId xmlns:p14="http://schemas.microsoft.com/office/powerpoint/2010/main" val="1659999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6176"/>
          </a:xfrm>
        </p:spPr>
        <p:txBody>
          <a:bodyPr/>
          <a:lstStyle/>
          <a:p>
            <a:r>
              <a:rPr lang="en-US" b="1" dirty="0" smtClean="0">
                <a:solidFill>
                  <a:srgbClr val="FF0000"/>
                </a:solidFill>
              </a:rPr>
              <a:t>When to negotiate?</a:t>
            </a:r>
            <a:endParaRPr lang="en-US" b="1" dirty="0">
              <a:solidFill>
                <a:srgbClr val="FF0000"/>
              </a:solidFill>
            </a:endParaRPr>
          </a:p>
        </p:txBody>
      </p:sp>
      <p:sp>
        <p:nvSpPr>
          <p:cNvPr id="3" name="Content Placeholder 2"/>
          <p:cNvSpPr>
            <a:spLocks noGrp="1"/>
          </p:cNvSpPr>
          <p:nvPr>
            <p:ph idx="1"/>
          </p:nvPr>
        </p:nvSpPr>
        <p:spPr>
          <a:xfrm>
            <a:off x="838200" y="1365162"/>
            <a:ext cx="11164910" cy="4991188"/>
          </a:xfrm>
        </p:spPr>
        <p:txBody>
          <a:bodyPr>
            <a:normAutofit/>
          </a:bodyPr>
          <a:lstStyle/>
          <a:p>
            <a:r>
              <a:rPr lang="en-US" sz="2400" dirty="0" smtClean="0"/>
              <a:t>Negotiations should be entered into when;</a:t>
            </a:r>
          </a:p>
          <a:p>
            <a:pPr lvl="1">
              <a:buFont typeface="Wingdings" panose="05000000000000000000" pitchFamily="2" charset="2"/>
              <a:buChar char="ü"/>
            </a:pPr>
            <a:r>
              <a:rPr lang="en-US" dirty="0" smtClean="0"/>
              <a:t>There is a high probability of an improved out come</a:t>
            </a:r>
          </a:p>
          <a:p>
            <a:pPr lvl="2">
              <a:buFont typeface="Wingdings" panose="05000000000000000000" pitchFamily="2" charset="2"/>
              <a:buChar char="v"/>
            </a:pPr>
            <a:r>
              <a:rPr lang="en-US" sz="2200" dirty="0" smtClean="0"/>
              <a:t>Better quality, reduced prices, shorter delivery, greater quantities, etc.</a:t>
            </a:r>
          </a:p>
          <a:p>
            <a:pPr lvl="1">
              <a:buFont typeface="Wingdings" panose="05000000000000000000" pitchFamily="2" charset="2"/>
              <a:buChar char="ü"/>
            </a:pPr>
            <a:r>
              <a:rPr lang="en-US" dirty="0" smtClean="0"/>
              <a:t>The price(s) offered is/are not considered to be fair and reasonable in direct contracting situations.</a:t>
            </a:r>
          </a:p>
          <a:p>
            <a:pPr lvl="1">
              <a:buFont typeface="Wingdings" panose="05000000000000000000" pitchFamily="2" charset="2"/>
              <a:buChar char="ü"/>
            </a:pPr>
            <a:r>
              <a:rPr lang="en-US" dirty="0" smtClean="0"/>
              <a:t>Substantial risks for either party warrant clarification</a:t>
            </a:r>
          </a:p>
          <a:p>
            <a:pPr lvl="1">
              <a:buFont typeface="Wingdings" panose="05000000000000000000" pitchFamily="2" charset="2"/>
              <a:buChar char="ü"/>
            </a:pPr>
            <a:r>
              <a:rPr lang="en-US" dirty="0" smtClean="0"/>
              <a:t>It is cost effective for (your) the organization</a:t>
            </a:r>
          </a:p>
          <a:p>
            <a:pPr lvl="1">
              <a:buFont typeface="Wingdings" panose="05000000000000000000" pitchFamily="2" charset="2"/>
              <a:buChar char="ü"/>
            </a:pPr>
            <a:r>
              <a:rPr lang="en-US" dirty="0" smtClean="0"/>
              <a:t>There is more than one possible outcome/PRODUCTS</a:t>
            </a:r>
          </a:p>
          <a:p>
            <a:pPr lvl="1">
              <a:buFont typeface="Wingdings" panose="05000000000000000000" pitchFamily="2" charset="2"/>
              <a:buChar char="ü"/>
            </a:pPr>
            <a:r>
              <a:rPr lang="en-US" dirty="0" smtClean="0"/>
              <a:t>There are (significant) changes in the product/contract</a:t>
            </a:r>
          </a:p>
          <a:p>
            <a:pPr lvl="1">
              <a:buFont typeface="Wingdings" panose="05000000000000000000" pitchFamily="2" charset="2"/>
              <a:buChar char="ü"/>
            </a:pPr>
            <a:r>
              <a:rPr lang="en-US" dirty="0" smtClean="0"/>
              <a:t>There are misunderstandings/ CONFLICTS—or these are likely</a:t>
            </a:r>
          </a:p>
          <a:p>
            <a:pPr lvl="1">
              <a:buFont typeface="Wingdings" panose="05000000000000000000" pitchFamily="2" charset="2"/>
              <a:buChar char="ü"/>
            </a:pPr>
            <a:r>
              <a:rPr lang="en-US" dirty="0" smtClean="0"/>
              <a:t>There are changes in economic conditions such as inflation, exchange rates, etc…</a:t>
            </a:r>
            <a:endParaRPr lang="en-US"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21</a:t>
            </a:fld>
            <a:endParaRPr lang="en-US"/>
          </a:p>
        </p:txBody>
      </p:sp>
      <p:sp>
        <p:nvSpPr>
          <p:cNvPr id="7" name="Cloud 6"/>
          <p:cNvSpPr/>
          <p:nvPr/>
        </p:nvSpPr>
        <p:spPr>
          <a:xfrm>
            <a:off x="8610601" y="2991432"/>
            <a:ext cx="3581400" cy="1738648"/>
          </a:xfrm>
          <a:prstGeom prst="cloud">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srgbClr val="A32D8A"/>
                </a:solidFill>
              </a:rPr>
              <a:t>Negotiation should be undertaken when it is likely to benefit your organization</a:t>
            </a:r>
            <a:endParaRPr lang="en-US" b="1" i="1" dirty="0">
              <a:solidFill>
                <a:srgbClr val="A32D8A"/>
              </a:solidFill>
            </a:endParaRPr>
          </a:p>
        </p:txBody>
      </p:sp>
      <p:sp>
        <p:nvSpPr>
          <p:cNvPr id="8" name="Date Placeholder 7"/>
          <p:cNvSpPr>
            <a:spLocks noGrp="1"/>
          </p:cNvSpPr>
          <p:nvPr>
            <p:ph type="dt" sz="half" idx="10"/>
          </p:nvPr>
        </p:nvSpPr>
        <p:spPr/>
        <p:txBody>
          <a:bodyPr/>
          <a:lstStyle/>
          <a:p>
            <a:fld id="{CAC49769-3DFB-4373-8947-50485A600301}" type="datetime1">
              <a:rPr lang="en-AU" smtClean="0"/>
              <a:t>19/08/2024</a:t>
            </a:fld>
            <a:endParaRPr lang="en-US"/>
          </a:p>
        </p:txBody>
      </p:sp>
    </p:spTree>
    <p:extLst>
      <p:ext uri="{BB962C8B-B14F-4D97-AF65-F5344CB8AC3E}">
        <p14:creationId xmlns:p14="http://schemas.microsoft.com/office/powerpoint/2010/main" val="269496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When to negotiate?</a:t>
            </a:r>
            <a:endParaRPr lang="en-US" b="1" dirty="0">
              <a:solidFill>
                <a:srgbClr val="FF0000"/>
              </a:solidFill>
            </a:endParaRPr>
          </a:p>
        </p:txBody>
      </p:sp>
      <p:sp>
        <p:nvSpPr>
          <p:cNvPr id="3" name="Footer Placeholder 2"/>
          <p:cNvSpPr>
            <a:spLocks noGrp="1"/>
          </p:cNvSpPr>
          <p:nvPr>
            <p:ph type="ftr" sz="quarter" idx="11"/>
          </p:nvPr>
        </p:nvSpPr>
        <p:spPr/>
        <p:txBody>
          <a:bodyPr/>
          <a:lstStyle/>
          <a:p>
            <a:r>
              <a:rPr lang="en-US" smtClean="0"/>
              <a:t>PSM2107 Procurement Business Negotiation and Contracting</a:t>
            </a:r>
            <a:endParaRPr lang="en-US"/>
          </a:p>
        </p:txBody>
      </p:sp>
      <p:sp>
        <p:nvSpPr>
          <p:cNvPr id="4" name="Slide Number Placeholder 3"/>
          <p:cNvSpPr>
            <a:spLocks noGrp="1"/>
          </p:cNvSpPr>
          <p:nvPr>
            <p:ph type="sldNum" sz="quarter" idx="12"/>
          </p:nvPr>
        </p:nvSpPr>
        <p:spPr/>
        <p:txBody>
          <a:bodyPr/>
          <a:lstStyle/>
          <a:p>
            <a:fld id="{7BC5F346-06F0-4200-BF57-DCDFD30CE98E}" type="slidenum">
              <a:rPr lang="en-US" smtClean="0"/>
              <a:t>22</a:t>
            </a:fld>
            <a:endParaRPr lang="en-US"/>
          </a:p>
        </p:txBody>
      </p:sp>
      <p:sp>
        <p:nvSpPr>
          <p:cNvPr id="5" name="Rectangle 4"/>
          <p:cNvSpPr/>
          <p:nvPr/>
        </p:nvSpPr>
        <p:spPr>
          <a:xfrm>
            <a:off x="838200" y="2303969"/>
            <a:ext cx="10515600" cy="3046988"/>
          </a:xfrm>
          <a:prstGeom prst="rect">
            <a:avLst/>
          </a:prstGeom>
        </p:spPr>
        <p:txBody>
          <a:bodyPr wrap="square">
            <a:spAutoFit/>
          </a:bodyPr>
          <a:lstStyle/>
          <a:p>
            <a:pPr algn="ctr"/>
            <a:r>
              <a:rPr lang="en-US" sz="3200" b="1" u="none" strike="noStrike" baseline="0" dirty="0" smtClean="0">
                <a:solidFill>
                  <a:srgbClr val="000000"/>
                </a:solidFill>
                <a:latin typeface="Calibri" panose="020F0502020204030204" pitchFamily="34" charset="0"/>
              </a:rPr>
              <a:t>IMPORTANT</a:t>
            </a:r>
            <a:r>
              <a:rPr lang="en-US" sz="3200" b="0" i="1" u="none" strike="noStrike" baseline="0" dirty="0" smtClean="0">
                <a:solidFill>
                  <a:srgbClr val="000000"/>
                </a:solidFill>
                <a:latin typeface="Calibri" panose="020F0502020204030204" pitchFamily="34" charset="0"/>
              </a:rPr>
              <a:t> </a:t>
            </a:r>
          </a:p>
          <a:p>
            <a:pPr algn="ctr"/>
            <a:r>
              <a:rPr lang="en-US" sz="3200" b="0" i="1" u="none" strike="noStrike" baseline="0" dirty="0" smtClean="0">
                <a:solidFill>
                  <a:srgbClr val="000000"/>
                </a:solidFill>
                <a:latin typeface="Calibri" panose="020F0502020204030204" pitchFamily="34" charset="0"/>
              </a:rPr>
              <a:t>“In a competitive tendering environment, negotiation with providers should not take place before the tenders have been fully evaluated and, as a result of this evaluation, a preferred tendered (or a short-list of tenderers) has been identified” </a:t>
            </a:r>
            <a:r>
              <a:rPr lang="en-US" sz="3200" b="0" i="0" u="none" strike="noStrike" baseline="0" dirty="0" smtClean="0">
                <a:solidFill>
                  <a:srgbClr val="000000"/>
                </a:solidFill>
                <a:latin typeface="Calibri" panose="020F0502020204030204" pitchFamily="34" charset="0"/>
              </a:rPr>
              <a:t>(Chartered Institute of Purchasing &amp; Supply, 2018)</a:t>
            </a:r>
            <a:r>
              <a:rPr lang="en-US" sz="3200" b="0" i="1" u="none" strike="noStrike" baseline="0" dirty="0" smtClean="0">
                <a:solidFill>
                  <a:srgbClr val="000000"/>
                </a:solidFill>
                <a:latin typeface="Calibri" panose="020F0502020204030204" pitchFamily="34" charset="0"/>
              </a:rPr>
              <a:t> </a:t>
            </a:r>
            <a:endParaRPr lang="en-US" sz="3200" dirty="0"/>
          </a:p>
        </p:txBody>
      </p:sp>
      <p:sp>
        <p:nvSpPr>
          <p:cNvPr id="6" name="Date Placeholder 5"/>
          <p:cNvSpPr>
            <a:spLocks noGrp="1"/>
          </p:cNvSpPr>
          <p:nvPr>
            <p:ph type="dt" sz="half" idx="10"/>
          </p:nvPr>
        </p:nvSpPr>
        <p:spPr/>
        <p:txBody>
          <a:bodyPr/>
          <a:lstStyle/>
          <a:p>
            <a:fld id="{0E7C2E9E-CFB0-46DE-86CE-AA354398C2CD}" type="datetime1">
              <a:rPr lang="en-AU" smtClean="0"/>
              <a:t>19/08/2024</a:t>
            </a:fld>
            <a:endParaRPr lang="en-US"/>
          </a:p>
        </p:txBody>
      </p:sp>
    </p:spTree>
    <p:extLst>
      <p:ext uri="{BB962C8B-B14F-4D97-AF65-F5344CB8AC3E}">
        <p14:creationId xmlns:p14="http://schemas.microsoft.com/office/powerpoint/2010/main" val="3699878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Why negotiate? </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23</a:t>
            </a:fld>
            <a:endParaRPr lang="en-US"/>
          </a:p>
        </p:txBody>
      </p:sp>
      <p:sp>
        <p:nvSpPr>
          <p:cNvPr id="6" name="Date Placeholder 5"/>
          <p:cNvSpPr>
            <a:spLocks noGrp="1"/>
          </p:cNvSpPr>
          <p:nvPr>
            <p:ph type="dt" sz="half" idx="10"/>
          </p:nvPr>
        </p:nvSpPr>
        <p:spPr/>
        <p:txBody>
          <a:bodyPr/>
          <a:lstStyle/>
          <a:p>
            <a:fld id="{27D1022F-559C-4037-8D09-91B92C06CFDB}" type="datetime1">
              <a:rPr lang="en-AU" smtClean="0"/>
              <a:t>19/08/2024</a:t>
            </a:fld>
            <a:endParaRPr lang="en-US"/>
          </a:p>
        </p:txBody>
      </p:sp>
    </p:spTree>
    <p:extLst>
      <p:ext uri="{BB962C8B-B14F-4D97-AF65-F5344CB8AC3E}">
        <p14:creationId xmlns:p14="http://schemas.microsoft.com/office/powerpoint/2010/main" val="27601412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49" y="365125"/>
            <a:ext cx="11018951" cy="897005"/>
          </a:xfrm>
        </p:spPr>
        <p:txBody>
          <a:bodyPr>
            <a:normAutofit/>
          </a:bodyPr>
          <a:lstStyle/>
          <a:p>
            <a:r>
              <a:rPr lang="en-US" b="1" dirty="0" smtClean="0">
                <a:solidFill>
                  <a:srgbClr val="FF0000"/>
                </a:solidFill>
              </a:rPr>
              <a:t>Common reasons for negotiating in procurement</a:t>
            </a:r>
            <a:endParaRPr lang="en-US" b="1" dirty="0">
              <a:solidFill>
                <a:srgbClr val="FF0000"/>
              </a:solidFill>
            </a:endParaRPr>
          </a:p>
        </p:txBody>
      </p:sp>
      <p:sp>
        <p:nvSpPr>
          <p:cNvPr id="3" name="Footer Placeholder 2"/>
          <p:cNvSpPr>
            <a:spLocks noGrp="1"/>
          </p:cNvSpPr>
          <p:nvPr>
            <p:ph type="ftr" sz="quarter" idx="11"/>
          </p:nvPr>
        </p:nvSpPr>
        <p:spPr/>
        <p:txBody>
          <a:bodyPr/>
          <a:lstStyle/>
          <a:p>
            <a:r>
              <a:rPr lang="en-US" smtClean="0"/>
              <a:t>PSM2107 Procurement Business Negotiation and Contracting</a:t>
            </a:r>
            <a:endParaRPr lang="en-US"/>
          </a:p>
        </p:txBody>
      </p:sp>
      <p:sp>
        <p:nvSpPr>
          <p:cNvPr id="4" name="Slide Number Placeholder 3"/>
          <p:cNvSpPr>
            <a:spLocks noGrp="1"/>
          </p:cNvSpPr>
          <p:nvPr>
            <p:ph type="sldNum" sz="quarter" idx="12"/>
          </p:nvPr>
        </p:nvSpPr>
        <p:spPr/>
        <p:txBody>
          <a:bodyPr/>
          <a:lstStyle/>
          <a:p>
            <a:fld id="{7BC5F346-06F0-4200-BF57-DCDFD30CE98E}" type="slidenum">
              <a:rPr lang="en-US" smtClean="0"/>
              <a:t>24</a:t>
            </a:fld>
            <a:endParaRPr lang="en-US"/>
          </a:p>
        </p:txBody>
      </p:sp>
      <p:sp>
        <p:nvSpPr>
          <p:cNvPr id="5" name="Rectangle 4"/>
          <p:cNvSpPr/>
          <p:nvPr/>
        </p:nvSpPr>
        <p:spPr>
          <a:xfrm>
            <a:off x="334850" y="1262130"/>
            <a:ext cx="1970467" cy="24598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Before a contract is entered into</a:t>
            </a:r>
            <a:endParaRPr lang="en-US" sz="2800" dirty="0">
              <a:solidFill>
                <a:schemeClr val="tx1"/>
              </a:solidFill>
            </a:endParaRPr>
          </a:p>
        </p:txBody>
      </p:sp>
      <p:sp>
        <p:nvSpPr>
          <p:cNvPr id="6" name="Rectangle 5"/>
          <p:cNvSpPr/>
          <p:nvPr/>
        </p:nvSpPr>
        <p:spPr>
          <a:xfrm>
            <a:off x="334849" y="3889419"/>
            <a:ext cx="1970467" cy="237968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During the operation of a contract</a:t>
            </a:r>
            <a:endParaRPr lang="en-US" sz="2800" dirty="0">
              <a:solidFill>
                <a:schemeClr val="tx1"/>
              </a:solidFill>
            </a:endParaRPr>
          </a:p>
        </p:txBody>
      </p:sp>
      <p:sp>
        <p:nvSpPr>
          <p:cNvPr id="8" name="Pentagon 7"/>
          <p:cNvSpPr/>
          <p:nvPr/>
        </p:nvSpPr>
        <p:spPr>
          <a:xfrm>
            <a:off x="2434106" y="1262130"/>
            <a:ext cx="9616226" cy="2459864"/>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dirty="0">
              <a:solidFill>
                <a:schemeClr val="tx1"/>
              </a:solidFill>
            </a:endParaRPr>
          </a:p>
          <a:p>
            <a:r>
              <a:rPr lang="en-US" sz="2200" dirty="0">
                <a:solidFill>
                  <a:schemeClr val="tx1"/>
                </a:solidFill>
              </a:rPr>
              <a:t>•</a:t>
            </a:r>
            <a:r>
              <a:rPr lang="en-US" sz="2200" dirty="0" smtClean="0">
                <a:solidFill>
                  <a:schemeClr val="tx1"/>
                </a:solidFill>
              </a:rPr>
              <a:t>Clarify issues between the parties</a:t>
            </a:r>
            <a:endParaRPr lang="en-US" sz="2200" dirty="0">
              <a:solidFill>
                <a:schemeClr val="tx1"/>
              </a:solidFill>
            </a:endParaRPr>
          </a:p>
          <a:p>
            <a:r>
              <a:rPr lang="en-US" sz="2200" dirty="0">
                <a:solidFill>
                  <a:schemeClr val="tx1"/>
                </a:solidFill>
              </a:rPr>
              <a:t>•Develop a relationship and deepen an understanding between the parties</a:t>
            </a:r>
          </a:p>
          <a:p>
            <a:r>
              <a:rPr lang="en-US" sz="2200" dirty="0">
                <a:solidFill>
                  <a:schemeClr val="tx1"/>
                </a:solidFill>
              </a:rPr>
              <a:t>•</a:t>
            </a:r>
            <a:r>
              <a:rPr lang="en-US" sz="2200" dirty="0" smtClean="0">
                <a:solidFill>
                  <a:schemeClr val="tx1"/>
                </a:solidFill>
              </a:rPr>
              <a:t>Improve on the current offer (price, conditions, service level set cetera</a:t>
            </a:r>
            <a:r>
              <a:rPr lang="en-US" sz="2200" dirty="0">
                <a:solidFill>
                  <a:schemeClr val="tx1"/>
                </a:solidFill>
              </a:rPr>
              <a:t>)</a:t>
            </a:r>
          </a:p>
          <a:p>
            <a:r>
              <a:rPr lang="en-US" sz="2200" dirty="0">
                <a:solidFill>
                  <a:schemeClr val="tx1"/>
                </a:solidFill>
              </a:rPr>
              <a:t>•</a:t>
            </a:r>
            <a:r>
              <a:rPr lang="en-US" sz="2200" dirty="0" smtClean="0">
                <a:solidFill>
                  <a:schemeClr val="tx1"/>
                </a:solidFill>
              </a:rPr>
              <a:t>Where unusual or complex circumstances exist, and these need to be explored by the parties</a:t>
            </a:r>
            <a:endParaRPr lang="en-US" sz="2200" dirty="0">
              <a:solidFill>
                <a:schemeClr val="tx1"/>
              </a:solidFill>
            </a:endParaRPr>
          </a:p>
          <a:p>
            <a:r>
              <a:rPr lang="en-US" sz="2200" dirty="0">
                <a:solidFill>
                  <a:schemeClr val="tx1"/>
                </a:solidFill>
              </a:rPr>
              <a:t>•</a:t>
            </a:r>
            <a:r>
              <a:rPr lang="en-US" sz="2200" dirty="0" smtClean="0">
                <a:solidFill>
                  <a:schemeClr val="tx1"/>
                </a:solidFill>
              </a:rPr>
              <a:t>When substantial risks are involved in the procurement process parties should look to reduce or transfer the risk exposure</a:t>
            </a:r>
            <a:endParaRPr lang="en-US" sz="2200" dirty="0">
              <a:solidFill>
                <a:schemeClr val="tx1"/>
              </a:solidFill>
            </a:endParaRPr>
          </a:p>
          <a:p>
            <a:endParaRPr lang="en-US" sz="2200" dirty="0">
              <a:solidFill>
                <a:schemeClr val="tx1"/>
              </a:solidFill>
            </a:endParaRPr>
          </a:p>
        </p:txBody>
      </p:sp>
      <p:sp>
        <p:nvSpPr>
          <p:cNvPr id="9" name="Pentagon 8"/>
          <p:cNvSpPr/>
          <p:nvPr/>
        </p:nvSpPr>
        <p:spPr>
          <a:xfrm>
            <a:off x="2434106" y="3809239"/>
            <a:ext cx="9757894" cy="2459864"/>
          </a:xfrm>
          <a:prstGeom prst="homePlat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a:solidFill>
                <a:schemeClr val="tx1"/>
              </a:solidFill>
            </a:endParaRPr>
          </a:p>
          <a:p>
            <a:r>
              <a:rPr lang="en-US" sz="2400" dirty="0">
                <a:solidFill>
                  <a:schemeClr val="tx1"/>
                </a:solidFill>
              </a:rPr>
              <a:t>•</a:t>
            </a:r>
            <a:r>
              <a:rPr lang="en-US" sz="2400" dirty="0" smtClean="0">
                <a:solidFill>
                  <a:schemeClr val="tx1"/>
                </a:solidFill>
              </a:rPr>
              <a:t>When there are concerns over supplier performance, it is advisable to negotiate and problem solve rather than litigate</a:t>
            </a:r>
            <a:endParaRPr lang="en-US" sz="2400" dirty="0">
              <a:solidFill>
                <a:schemeClr val="tx1"/>
              </a:solidFill>
            </a:endParaRPr>
          </a:p>
          <a:p>
            <a:r>
              <a:rPr lang="en-US" sz="2400" dirty="0">
                <a:solidFill>
                  <a:schemeClr val="tx1"/>
                </a:solidFill>
              </a:rPr>
              <a:t>•</a:t>
            </a:r>
            <a:r>
              <a:rPr lang="en-US" sz="2400" dirty="0" smtClean="0">
                <a:solidFill>
                  <a:schemeClr val="tx1"/>
                </a:solidFill>
              </a:rPr>
              <a:t>When variations to the contract are contemplated, it will be necessary to negotiate the terms and conditions for the variation</a:t>
            </a:r>
            <a:endParaRPr lang="en-US" sz="2400" dirty="0">
              <a:solidFill>
                <a:schemeClr val="tx1"/>
              </a:solidFill>
            </a:endParaRPr>
          </a:p>
          <a:p>
            <a:r>
              <a:rPr lang="en-US" sz="2400" dirty="0">
                <a:solidFill>
                  <a:schemeClr val="tx1"/>
                </a:solidFill>
              </a:rPr>
              <a:t>•</a:t>
            </a:r>
            <a:r>
              <a:rPr lang="en-US" sz="2400" dirty="0" smtClean="0">
                <a:solidFill>
                  <a:schemeClr val="tx1"/>
                </a:solidFill>
              </a:rPr>
              <a:t>When unusual or complex circumstances arise, and these need to be explored by the parties</a:t>
            </a:r>
            <a:endParaRPr lang="en-US" sz="2400" dirty="0">
              <a:solidFill>
                <a:schemeClr val="tx1"/>
              </a:solidFill>
            </a:endParaRPr>
          </a:p>
          <a:p>
            <a:endParaRPr lang="en-US" sz="2400" dirty="0">
              <a:solidFill>
                <a:schemeClr val="tx1"/>
              </a:solidFill>
            </a:endParaRPr>
          </a:p>
        </p:txBody>
      </p:sp>
      <p:sp>
        <p:nvSpPr>
          <p:cNvPr id="10" name="Date Placeholder 9"/>
          <p:cNvSpPr>
            <a:spLocks noGrp="1"/>
          </p:cNvSpPr>
          <p:nvPr>
            <p:ph type="dt" sz="half" idx="10"/>
          </p:nvPr>
        </p:nvSpPr>
        <p:spPr/>
        <p:txBody>
          <a:bodyPr/>
          <a:lstStyle/>
          <a:p>
            <a:fld id="{CE3E00B8-B900-4A50-B68C-9C51C46F8C37}" type="datetime1">
              <a:rPr lang="en-AU" smtClean="0"/>
              <a:t>19/08/2024</a:t>
            </a:fld>
            <a:endParaRPr lang="en-US"/>
          </a:p>
        </p:txBody>
      </p:sp>
    </p:spTree>
    <p:extLst>
      <p:ext uri="{BB962C8B-B14F-4D97-AF65-F5344CB8AC3E}">
        <p14:creationId xmlns:p14="http://schemas.microsoft.com/office/powerpoint/2010/main" val="1791862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rgbClr val="FF0000"/>
                </a:solidFill>
              </a:rPr>
              <a:t>Approaches to (procurement) negotiation</a:t>
            </a:r>
            <a:endParaRPr lang="en-AU" b="1" dirty="0">
              <a:solidFill>
                <a:srgbClr val="FF0000"/>
              </a:solidFill>
            </a:endParaRPr>
          </a:p>
        </p:txBody>
      </p:sp>
      <p:sp>
        <p:nvSpPr>
          <p:cNvPr id="3" name="Text Placeholder 2"/>
          <p:cNvSpPr>
            <a:spLocks noGrp="1"/>
          </p:cNvSpPr>
          <p:nvPr>
            <p:ph type="body" idx="1"/>
          </p:nvPr>
        </p:nvSpPr>
        <p:spPr>
          <a:xfrm>
            <a:off x="838200" y="1370850"/>
            <a:ext cx="5157787" cy="823912"/>
          </a:xfrm>
        </p:spPr>
        <p:txBody>
          <a:bodyPr/>
          <a:lstStyle/>
          <a:p>
            <a:r>
              <a:rPr lang="en-AU" dirty="0" smtClean="0"/>
              <a:t>Adversarial, Distributive or Win-Lose</a:t>
            </a:r>
            <a:endParaRPr lang="en-AU" dirty="0"/>
          </a:p>
        </p:txBody>
      </p:sp>
      <p:sp>
        <p:nvSpPr>
          <p:cNvPr id="4" name="Content Placeholder 3"/>
          <p:cNvSpPr>
            <a:spLocks noGrp="1"/>
          </p:cNvSpPr>
          <p:nvPr>
            <p:ph sz="half" idx="2"/>
          </p:nvPr>
        </p:nvSpPr>
        <p:spPr>
          <a:xfrm>
            <a:off x="839788" y="2298032"/>
            <a:ext cx="5157787" cy="3891631"/>
          </a:xfrm>
        </p:spPr>
        <p:txBody>
          <a:bodyPr>
            <a:normAutofit fontScale="92500" lnSpcReduction="10000"/>
          </a:bodyPr>
          <a:lstStyle/>
          <a:p>
            <a:r>
              <a:rPr lang="en-AU" dirty="0" smtClean="0"/>
              <a:t>Appropriate where</a:t>
            </a:r>
          </a:p>
          <a:p>
            <a:pPr lvl="1"/>
            <a:r>
              <a:rPr lang="en-AU" dirty="0" smtClean="0"/>
              <a:t>No ongoing relationship</a:t>
            </a:r>
          </a:p>
          <a:p>
            <a:pPr lvl="1"/>
            <a:r>
              <a:rPr lang="en-AU" dirty="0" smtClean="0"/>
              <a:t>Quick, simple solution to disagreement needed.</a:t>
            </a:r>
          </a:p>
          <a:p>
            <a:r>
              <a:rPr lang="en-AU" dirty="0" smtClean="0"/>
              <a:t>Strategy based on secrecy</a:t>
            </a:r>
          </a:p>
          <a:p>
            <a:r>
              <a:rPr lang="en-AU" dirty="0" smtClean="0"/>
              <a:t>True goals unclear</a:t>
            </a:r>
          </a:p>
          <a:p>
            <a:r>
              <a:rPr lang="en-AU" dirty="0" smtClean="0"/>
              <a:t>Unpredictable behaviour, negotiating ploys, threats buffs, fixed position</a:t>
            </a:r>
          </a:p>
          <a:p>
            <a:r>
              <a:rPr lang="en-AU" dirty="0" smtClean="0"/>
              <a:t>‘Us against them’</a:t>
            </a:r>
            <a:endParaRPr lang="en-AU" dirty="0"/>
          </a:p>
        </p:txBody>
      </p:sp>
      <p:sp>
        <p:nvSpPr>
          <p:cNvPr id="5" name="Text Placeholder 4"/>
          <p:cNvSpPr>
            <a:spLocks noGrp="1"/>
          </p:cNvSpPr>
          <p:nvPr>
            <p:ph type="body" sz="quarter" idx="3"/>
          </p:nvPr>
        </p:nvSpPr>
        <p:spPr>
          <a:xfrm>
            <a:off x="6170612" y="1372355"/>
            <a:ext cx="5183188" cy="823912"/>
          </a:xfrm>
        </p:spPr>
        <p:txBody>
          <a:bodyPr/>
          <a:lstStyle/>
          <a:p>
            <a:r>
              <a:rPr lang="en-AU" dirty="0" smtClean="0"/>
              <a:t>Collaborative, Integrative or Win-Win</a:t>
            </a:r>
            <a:endParaRPr lang="en-AU" dirty="0"/>
          </a:p>
        </p:txBody>
      </p:sp>
      <p:sp>
        <p:nvSpPr>
          <p:cNvPr id="6" name="Content Placeholder 5"/>
          <p:cNvSpPr>
            <a:spLocks noGrp="1"/>
          </p:cNvSpPr>
          <p:nvPr>
            <p:ph sz="quarter" idx="4"/>
          </p:nvPr>
        </p:nvSpPr>
        <p:spPr>
          <a:xfrm>
            <a:off x="6172200" y="2194762"/>
            <a:ext cx="5183188" cy="3994901"/>
          </a:xfrm>
        </p:spPr>
        <p:txBody>
          <a:bodyPr>
            <a:normAutofit lnSpcReduction="10000"/>
          </a:bodyPr>
          <a:lstStyle/>
          <a:p>
            <a:r>
              <a:rPr lang="en-AU" dirty="0" smtClean="0"/>
              <a:t>Appropriate where</a:t>
            </a:r>
          </a:p>
          <a:p>
            <a:pPr lvl="1"/>
            <a:r>
              <a:rPr lang="en-AU" dirty="0" smtClean="0"/>
              <a:t>Long-term relationship</a:t>
            </a:r>
          </a:p>
          <a:p>
            <a:pPr lvl="1"/>
            <a:r>
              <a:rPr lang="en-AU" dirty="0" smtClean="0"/>
              <a:t>Creative solution to mutual problem is required.</a:t>
            </a:r>
          </a:p>
          <a:p>
            <a:r>
              <a:rPr lang="en-AU" dirty="0" smtClean="0"/>
              <a:t>Strategy based on openness</a:t>
            </a:r>
          </a:p>
          <a:p>
            <a:r>
              <a:rPr lang="en-AU" dirty="0" smtClean="0"/>
              <a:t>Goals disclosed</a:t>
            </a:r>
          </a:p>
          <a:p>
            <a:r>
              <a:rPr lang="en-AU" dirty="0" smtClean="0"/>
              <a:t>Predictable behaviour, negotiating ploys avoided, flexible</a:t>
            </a:r>
          </a:p>
          <a:p>
            <a:r>
              <a:rPr lang="en-AU" dirty="0" smtClean="0"/>
              <a:t>We are in this together</a:t>
            </a:r>
            <a:endParaRPr lang="en-AU" dirty="0"/>
          </a:p>
        </p:txBody>
      </p:sp>
      <p:sp>
        <p:nvSpPr>
          <p:cNvPr id="7" name="Date Placeholder 6"/>
          <p:cNvSpPr>
            <a:spLocks noGrp="1"/>
          </p:cNvSpPr>
          <p:nvPr>
            <p:ph type="dt" sz="half" idx="10"/>
          </p:nvPr>
        </p:nvSpPr>
        <p:spPr/>
        <p:txBody>
          <a:bodyPr/>
          <a:lstStyle/>
          <a:p>
            <a:fld id="{084E60FB-5A59-465F-A947-3385E24EDD2D}" type="datetime1">
              <a:rPr lang="en-AU" smtClean="0"/>
              <a:t>19/08/2024</a:t>
            </a:fld>
            <a:endParaRPr lang="en-AU"/>
          </a:p>
        </p:txBody>
      </p:sp>
      <p:sp>
        <p:nvSpPr>
          <p:cNvPr id="8" name="Slide Number Placeholder 7"/>
          <p:cNvSpPr>
            <a:spLocks noGrp="1"/>
          </p:cNvSpPr>
          <p:nvPr>
            <p:ph type="sldNum" sz="quarter" idx="12"/>
          </p:nvPr>
        </p:nvSpPr>
        <p:spPr/>
        <p:txBody>
          <a:bodyPr/>
          <a:lstStyle/>
          <a:p>
            <a:fld id="{5523021F-CCA1-4593-A3CA-6E8ED7FE8856}" type="slidenum">
              <a:rPr lang="en-AU" smtClean="0"/>
              <a:t>25</a:t>
            </a:fld>
            <a:endParaRPr lang="en-AU"/>
          </a:p>
        </p:txBody>
      </p:sp>
      <p:sp>
        <p:nvSpPr>
          <p:cNvPr id="9" name="Footer Placeholder 8"/>
          <p:cNvSpPr>
            <a:spLocks noGrp="1"/>
          </p:cNvSpPr>
          <p:nvPr>
            <p:ph type="ftr" sz="quarter" idx="11"/>
          </p:nvPr>
        </p:nvSpPr>
        <p:spPr/>
        <p:txBody>
          <a:bodyPr/>
          <a:lstStyle/>
          <a:p>
            <a:r>
              <a:rPr lang="en-US" smtClean="0"/>
              <a:t>PSM2107 Procurement Business Negotiation and Contracting</a:t>
            </a:r>
            <a:endParaRPr lang="en-US"/>
          </a:p>
        </p:txBody>
      </p:sp>
    </p:spTree>
    <p:extLst>
      <p:ext uri="{BB962C8B-B14F-4D97-AF65-F5344CB8AC3E}">
        <p14:creationId xmlns:p14="http://schemas.microsoft.com/office/powerpoint/2010/main" val="42078263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b="1" dirty="0" smtClean="0">
                <a:solidFill>
                  <a:srgbClr val="FF0000"/>
                </a:solidFill>
              </a:rPr>
              <a:t>Negotiation strategies/styles</a:t>
            </a:r>
            <a:endParaRPr lang="en-AU" b="1" dirty="0">
              <a:solidFill>
                <a:srgbClr val="FF0000"/>
              </a:solidFill>
            </a:endParaRP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83432" y="1690688"/>
            <a:ext cx="9225135" cy="4317598"/>
          </a:xfrm>
        </p:spPr>
      </p:pic>
      <p:sp>
        <p:nvSpPr>
          <p:cNvPr id="4" name="Date Placeholder 3"/>
          <p:cNvSpPr>
            <a:spLocks noGrp="1"/>
          </p:cNvSpPr>
          <p:nvPr>
            <p:ph type="dt" sz="half" idx="10"/>
          </p:nvPr>
        </p:nvSpPr>
        <p:spPr/>
        <p:txBody>
          <a:bodyPr/>
          <a:lstStyle/>
          <a:p>
            <a:fld id="{AF23CBE1-C7A4-4009-908C-038392137AC9}" type="datetime1">
              <a:rPr lang="en-AU" smtClean="0"/>
              <a:t>19/08/2024</a:t>
            </a:fld>
            <a:endParaRPr lang="en-AU"/>
          </a:p>
        </p:txBody>
      </p:sp>
      <p:sp>
        <p:nvSpPr>
          <p:cNvPr id="5" name="Slide Number Placeholder 4"/>
          <p:cNvSpPr>
            <a:spLocks noGrp="1"/>
          </p:cNvSpPr>
          <p:nvPr>
            <p:ph type="sldNum" sz="quarter" idx="12"/>
          </p:nvPr>
        </p:nvSpPr>
        <p:spPr/>
        <p:txBody>
          <a:bodyPr/>
          <a:lstStyle/>
          <a:p>
            <a:fld id="{5523021F-CCA1-4593-A3CA-6E8ED7FE8856}" type="slidenum">
              <a:rPr lang="en-AU" smtClean="0"/>
              <a:t>26</a:t>
            </a:fld>
            <a:endParaRPr lang="en-AU"/>
          </a:p>
        </p:txBody>
      </p:sp>
      <p:sp>
        <p:nvSpPr>
          <p:cNvPr id="3" name="Footer Placeholder 2"/>
          <p:cNvSpPr>
            <a:spLocks noGrp="1"/>
          </p:cNvSpPr>
          <p:nvPr>
            <p:ph type="ftr" sz="quarter" idx="11"/>
          </p:nvPr>
        </p:nvSpPr>
        <p:spPr/>
        <p:txBody>
          <a:bodyPr/>
          <a:lstStyle/>
          <a:p>
            <a:r>
              <a:rPr lang="en-US" smtClean="0"/>
              <a:t>PSM2107 Procurement Business Negotiation and Contracting</a:t>
            </a:r>
            <a:endParaRPr lang="en-US"/>
          </a:p>
        </p:txBody>
      </p:sp>
    </p:spTree>
    <p:extLst>
      <p:ext uri="{BB962C8B-B14F-4D97-AF65-F5344CB8AC3E}">
        <p14:creationId xmlns:p14="http://schemas.microsoft.com/office/powerpoint/2010/main" val="25394093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63"/>
            <a:ext cx="10515600" cy="643943"/>
          </a:xfrm>
        </p:spPr>
        <p:txBody>
          <a:bodyPr>
            <a:normAutofit fontScale="90000"/>
          </a:bodyPr>
          <a:lstStyle/>
          <a:p>
            <a:r>
              <a:rPr lang="en-US" b="1" dirty="0" smtClean="0">
                <a:solidFill>
                  <a:srgbClr val="FF0000"/>
                </a:solidFill>
              </a:rPr>
              <a:t>Negotiation strategies/styles</a:t>
            </a:r>
            <a:endParaRPr lang="en-US" b="1" dirty="0">
              <a:solidFill>
                <a:srgbClr val="FF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9818073"/>
              </p:ext>
            </p:extLst>
          </p:nvPr>
        </p:nvGraphicFramePr>
        <p:xfrm>
          <a:off x="425003" y="850006"/>
          <a:ext cx="11603865" cy="5177307"/>
        </p:xfrm>
        <a:graphic>
          <a:graphicData uri="http://schemas.openxmlformats.org/drawingml/2006/table">
            <a:tbl>
              <a:tblPr firstRow="1" bandRow="1">
                <a:tableStyleId>{5C22544A-7EE6-4342-B048-85BDC9FD1C3A}</a:tableStyleId>
              </a:tblPr>
              <a:tblGrid>
                <a:gridCol w="2318197"/>
                <a:gridCol w="3039414"/>
                <a:gridCol w="6246254"/>
              </a:tblGrid>
              <a:tr h="712055">
                <a:tc>
                  <a:txBody>
                    <a:bodyPr/>
                    <a:lstStyle/>
                    <a:p>
                      <a:r>
                        <a:rPr lang="en-US" b="0" dirty="0" smtClean="0">
                          <a:solidFill>
                            <a:schemeClr val="tx1"/>
                          </a:solidFill>
                        </a:rPr>
                        <a:t>Avoiding</a:t>
                      </a:r>
                      <a:r>
                        <a:rPr lang="en-US" b="0" baseline="0" dirty="0" smtClean="0">
                          <a:solidFill>
                            <a:schemeClr val="tx1"/>
                          </a:solidFill>
                        </a:rPr>
                        <a:t> </a:t>
                      </a:r>
                    </a:p>
                    <a:p>
                      <a:r>
                        <a:rPr lang="en-US" b="0" baseline="0" dirty="0" smtClean="0">
                          <a:solidFill>
                            <a:schemeClr val="tx1"/>
                          </a:solidFill>
                        </a:rPr>
                        <a:t>(lose-lose)</a:t>
                      </a:r>
                      <a:endParaRPr lang="en-US" b="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tx1"/>
                          </a:solidFill>
                        </a:rPr>
                        <a:t>low degree of assertiveness &amp; low degree of cooperation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With this style, the negotiator doesn't value the outcome neither</a:t>
                      </a:r>
                      <a:r>
                        <a:rPr lang="en-US" b="0" baseline="0" dirty="0" smtClean="0">
                          <a:solidFill>
                            <a:schemeClr val="tx1"/>
                          </a:solidFill>
                        </a:rPr>
                        <a:t> does s/he</a:t>
                      </a:r>
                      <a:r>
                        <a:rPr lang="en-US" b="0" dirty="0" smtClean="0">
                          <a:solidFill>
                            <a:schemeClr val="tx1"/>
                          </a:solidFill>
                        </a:rPr>
                        <a:t>  value the relationship. It is simply considered a “lose-lose” model with the party withdrawing from the negotiation.</a:t>
                      </a:r>
                    </a:p>
                  </a:txBody>
                  <a:tcPr>
                    <a:solidFill>
                      <a:schemeClr val="bg1">
                        <a:lumMod val="95000"/>
                      </a:schemeClr>
                    </a:solidFill>
                  </a:tcPr>
                </a:tc>
              </a:tr>
              <a:tr h="1245387">
                <a:tc>
                  <a:txBody>
                    <a:bodyPr/>
                    <a:lstStyle/>
                    <a:p>
                      <a:r>
                        <a:rPr lang="en-US" b="0" dirty="0" smtClean="0">
                          <a:solidFill>
                            <a:schemeClr val="tx1"/>
                          </a:solidFill>
                        </a:rPr>
                        <a:t>Competition</a:t>
                      </a:r>
                    </a:p>
                    <a:p>
                      <a:r>
                        <a:rPr lang="en-US" b="0" dirty="0" smtClean="0">
                          <a:solidFill>
                            <a:schemeClr val="tx1"/>
                          </a:solidFill>
                        </a:rPr>
                        <a:t>(Win-lose)</a:t>
                      </a:r>
                      <a:r>
                        <a:rPr lang="en-US" b="0" baseline="0" dirty="0" smtClean="0">
                          <a:solidFill>
                            <a:schemeClr val="tx1"/>
                          </a:solidFill>
                        </a:rPr>
                        <a:t> </a:t>
                      </a:r>
                      <a:endParaRPr lang="en-US" b="0" dirty="0">
                        <a:solidFill>
                          <a:schemeClr val="tx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high degree of assertiveness &amp; low degree of cooperation</a:t>
                      </a:r>
                    </a:p>
                    <a:p>
                      <a:endParaRPr lang="en-US" b="0" dirty="0">
                        <a:solidFill>
                          <a:schemeClr val="tx1"/>
                        </a:solidFill>
                      </a:endParaRPr>
                    </a:p>
                  </a:txBody>
                  <a:tcPr>
                    <a:solidFill>
                      <a:schemeClr val="accent1">
                        <a:lumMod val="20000"/>
                        <a:lumOff val="80000"/>
                      </a:schemeClr>
                    </a:solidFill>
                  </a:tcPr>
                </a:tc>
                <a:tc>
                  <a:txBody>
                    <a:bodyPr/>
                    <a:lstStyle/>
                    <a:p>
                      <a:r>
                        <a:rPr lang="en-US" b="0" dirty="0" smtClean="0">
                          <a:solidFill>
                            <a:schemeClr val="tx1"/>
                          </a:solidFill>
                        </a:rPr>
                        <a:t>Negotiators who use this style value the negotiation outcome more than their relationship with the other party, aim</a:t>
                      </a:r>
                      <a:r>
                        <a:rPr lang="en-US" b="0" baseline="0" dirty="0" smtClean="0">
                          <a:solidFill>
                            <a:schemeClr val="tx1"/>
                          </a:solidFill>
                        </a:rPr>
                        <a:t> at </a:t>
                      </a:r>
                      <a:r>
                        <a:rPr lang="en-US" b="0" dirty="0" smtClean="0">
                          <a:solidFill>
                            <a:schemeClr val="tx1"/>
                          </a:solidFill>
                        </a:rPr>
                        <a:t>wining the negotiation and want the other party to lose,</a:t>
                      </a:r>
                      <a:r>
                        <a:rPr lang="en-US" b="0" baseline="0" dirty="0" smtClean="0">
                          <a:solidFill>
                            <a:schemeClr val="tx1"/>
                          </a:solidFill>
                        </a:rPr>
                        <a:t> and u</a:t>
                      </a:r>
                      <a:r>
                        <a:rPr lang="en-US" b="0" dirty="0" smtClean="0">
                          <a:solidFill>
                            <a:schemeClr val="tx1"/>
                          </a:solidFill>
                        </a:rPr>
                        <a:t>sually,</a:t>
                      </a:r>
                      <a:r>
                        <a:rPr lang="en-US" b="0" baseline="0" dirty="0" smtClean="0">
                          <a:solidFill>
                            <a:schemeClr val="tx1"/>
                          </a:solidFill>
                        </a:rPr>
                        <a:t> will</a:t>
                      </a:r>
                      <a:r>
                        <a:rPr lang="en-US" b="0" dirty="0" smtClean="0">
                          <a:solidFill>
                            <a:schemeClr val="tx1"/>
                          </a:solidFill>
                        </a:rPr>
                        <a:t> do anything to get the win.</a:t>
                      </a:r>
                      <a:endParaRPr lang="en-US" b="0" dirty="0">
                        <a:solidFill>
                          <a:schemeClr val="tx1"/>
                        </a:solidFill>
                      </a:endParaRPr>
                    </a:p>
                  </a:txBody>
                  <a:tcPr>
                    <a:solidFill>
                      <a:schemeClr val="accent1">
                        <a:lumMod val="20000"/>
                        <a:lumOff val="80000"/>
                      </a:schemeClr>
                    </a:solidFill>
                  </a:tcPr>
                </a:tc>
              </a:tr>
              <a:tr h="712055">
                <a:tc>
                  <a:txBody>
                    <a:bodyPr/>
                    <a:lstStyle/>
                    <a:p>
                      <a:r>
                        <a:rPr lang="en-US" b="0" dirty="0" smtClean="0">
                          <a:solidFill>
                            <a:schemeClr val="tx1"/>
                          </a:solidFill>
                        </a:rPr>
                        <a:t>Accommodating </a:t>
                      </a:r>
                    </a:p>
                    <a:p>
                      <a:r>
                        <a:rPr lang="en-US" b="0" dirty="0" smtClean="0">
                          <a:solidFill>
                            <a:schemeClr val="tx1"/>
                          </a:solidFill>
                        </a:rPr>
                        <a:t>(lose-win)</a:t>
                      </a:r>
                      <a:endParaRPr lang="en-US" b="0" dirty="0">
                        <a:solidFill>
                          <a:schemeClr val="tx1"/>
                        </a:solidFill>
                      </a:endParaRPr>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low degree of assertiveness &amp; high</a:t>
                      </a:r>
                      <a:r>
                        <a:rPr lang="en-US" b="0" baseline="0" dirty="0" smtClean="0">
                          <a:solidFill>
                            <a:schemeClr val="tx1"/>
                          </a:solidFill>
                        </a:rPr>
                        <a:t> degree of cooperation</a:t>
                      </a:r>
                      <a:endParaRPr lang="en-US" b="0" dirty="0" smtClean="0">
                        <a:solidFill>
                          <a:schemeClr val="tx1"/>
                        </a:solidFill>
                      </a:endParaRPr>
                    </a:p>
                    <a:p>
                      <a:endParaRPr lang="en-US" b="0" dirty="0">
                        <a:solidFill>
                          <a:schemeClr val="tx1"/>
                        </a:solidFill>
                      </a:endParaRPr>
                    </a:p>
                  </a:txBody>
                  <a:tcPr>
                    <a:solidFill>
                      <a:schemeClr val="accent2">
                        <a:lumMod val="20000"/>
                        <a:lumOff val="80000"/>
                      </a:schemeClr>
                    </a:solidFill>
                  </a:tcPr>
                </a:tc>
                <a:tc>
                  <a:txBody>
                    <a:bodyPr/>
                    <a:lstStyle/>
                    <a:p>
                      <a:r>
                        <a:rPr lang="en-US" b="0" dirty="0" smtClean="0">
                          <a:solidFill>
                            <a:schemeClr val="tx1"/>
                          </a:solidFill>
                        </a:rPr>
                        <a:t>Accommodators value the relationship more than the outcome and are willing to lose the negotiation, for their counter</a:t>
                      </a:r>
                      <a:r>
                        <a:rPr lang="en-US" b="0" baseline="0" dirty="0" smtClean="0">
                          <a:solidFill>
                            <a:schemeClr val="tx1"/>
                          </a:solidFill>
                        </a:rPr>
                        <a:t> part to win</a:t>
                      </a:r>
                      <a:r>
                        <a:rPr lang="en-US" b="0" dirty="0" smtClean="0">
                          <a:solidFill>
                            <a:schemeClr val="tx1"/>
                          </a:solidFill>
                        </a:rPr>
                        <a:t>. The result is a “you win, and I lose”.</a:t>
                      </a:r>
                      <a:endParaRPr lang="en-US" b="0" dirty="0">
                        <a:solidFill>
                          <a:schemeClr val="tx1"/>
                        </a:solidFill>
                      </a:endParaRPr>
                    </a:p>
                  </a:txBody>
                  <a:tcPr>
                    <a:solidFill>
                      <a:schemeClr val="accent2">
                        <a:lumMod val="20000"/>
                        <a:lumOff val="80000"/>
                      </a:schemeClr>
                    </a:solidFill>
                  </a:tcPr>
                </a:tc>
              </a:tr>
              <a:tr h="712055">
                <a:tc>
                  <a:txBody>
                    <a:bodyPr/>
                    <a:lstStyle/>
                    <a:p>
                      <a:r>
                        <a:rPr lang="en-US" b="0" dirty="0" smtClean="0">
                          <a:solidFill>
                            <a:schemeClr val="tx1"/>
                          </a:solidFill>
                        </a:rPr>
                        <a:t>Collaboration</a:t>
                      </a:r>
                    </a:p>
                    <a:p>
                      <a:r>
                        <a:rPr lang="en-US" b="0" dirty="0" smtClean="0">
                          <a:solidFill>
                            <a:schemeClr val="tx1"/>
                          </a:solidFill>
                        </a:rPr>
                        <a:t>(win-win)</a:t>
                      </a:r>
                      <a:endParaRPr lang="en-US" b="0" dirty="0">
                        <a:solidFill>
                          <a:schemeClr val="tx1"/>
                        </a:solidFill>
                      </a:endParaRPr>
                    </a:p>
                  </a:txBody>
                  <a:tcPr>
                    <a:solidFill>
                      <a:schemeClr val="accent2">
                        <a:lumMod val="40000"/>
                        <a:lumOff val="60000"/>
                      </a:schemeClr>
                    </a:solidFill>
                  </a:tcPr>
                </a:tc>
                <a:tc>
                  <a:txBody>
                    <a:bodyPr/>
                    <a:lstStyle/>
                    <a:p>
                      <a:r>
                        <a:rPr lang="en-US" b="0" dirty="0" smtClean="0">
                          <a:solidFill>
                            <a:schemeClr val="tx1"/>
                          </a:solidFill>
                        </a:rPr>
                        <a:t>high</a:t>
                      </a:r>
                      <a:r>
                        <a:rPr lang="en-US" b="0" baseline="0" dirty="0" smtClean="0">
                          <a:solidFill>
                            <a:schemeClr val="tx1"/>
                          </a:solidFill>
                        </a:rPr>
                        <a:t> degree of assertiveness &amp; high degree of cooperation</a:t>
                      </a:r>
                      <a:endParaRPr lang="en-US" b="0" dirty="0">
                        <a:solidFill>
                          <a:schemeClr val="tx1"/>
                        </a:solidFill>
                      </a:endParaRPr>
                    </a:p>
                  </a:txBody>
                  <a:tcPr>
                    <a:solidFill>
                      <a:schemeClr val="accent2">
                        <a:lumMod val="40000"/>
                        <a:lumOff val="60000"/>
                      </a:schemeClr>
                    </a:solidFill>
                  </a:tcPr>
                </a:tc>
                <a:tc>
                  <a:txBody>
                    <a:bodyPr/>
                    <a:lstStyle/>
                    <a:p>
                      <a:r>
                        <a:rPr lang="en-US" b="0" dirty="0" smtClean="0">
                          <a:solidFill>
                            <a:schemeClr val="tx1"/>
                          </a:solidFill>
                        </a:rPr>
                        <a:t>Collaborators value outcome and relationship equally because they believe both are important. They want a win-win outcome and a long-term relationship. And they'll work hard to achieve both.</a:t>
                      </a:r>
                      <a:endParaRPr lang="en-US" b="0" dirty="0">
                        <a:solidFill>
                          <a:schemeClr val="tx1"/>
                        </a:solidFill>
                      </a:endParaRPr>
                    </a:p>
                  </a:txBody>
                  <a:tcPr>
                    <a:solidFill>
                      <a:schemeClr val="accent2">
                        <a:lumMod val="40000"/>
                        <a:lumOff val="60000"/>
                      </a:schemeClr>
                    </a:solidFill>
                  </a:tcPr>
                </a:tc>
              </a:tr>
              <a:tr h="412540">
                <a:tc>
                  <a:txBody>
                    <a:bodyPr/>
                    <a:lstStyle/>
                    <a:p>
                      <a:r>
                        <a:rPr lang="en-US" b="0" dirty="0" smtClean="0">
                          <a:solidFill>
                            <a:schemeClr val="tx1"/>
                          </a:solidFill>
                        </a:rPr>
                        <a:t>Compromising </a:t>
                      </a:r>
                    </a:p>
                    <a:p>
                      <a:r>
                        <a:rPr lang="en-US" b="0" dirty="0" smtClean="0">
                          <a:solidFill>
                            <a:schemeClr val="tx1"/>
                          </a:solidFill>
                        </a:rPr>
                        <a:t>(win &amp;lose–lose &amp;win)</a:t>
                      </a:r>
                      <a:endParaRPr lang="en-US" b="0" dirty="0">
                        <a:solidFill>
                          <a:schemeClr val="tx1"/>
                        </a:solidFill>
                      </a:endParaRPr>
                    </a:p>
                  </a:txBody>
                  <a:tcPr>
                    <a:solidFill>
                      <a:schemeClr val="accent2">
                        <a:lumMod val="60000"/>
                        <a:lumOff val="40000"/>
                      </a:schemeClr>
                    </a:solidFill>
                  </a:tcPr>
                </a:tc>
                <a:tc>
                  <a:txBody>
                    <a:bodyPr/>
                    <a:lstStyle/>
                    <a:p>
                      <a:endParaRPr lang="en-US" b="0" dirty="0">
                        <a:solidFill>
                          <a:schemeClr val="tx1"/>
                        </a:solidFill>
                      </a:endParaRPr>
                    </a:p>
                  </a:txBody>
                  <a:tcPr>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Compromisers value outcome and relationship, and are willing to sacrifice a little of each to reach an agreement. They believe in winning some of what they want while losing a little bit of it.</a:t>
                      </a:r>
                    </a:p>
                  </a:txBody>
                  <a:tcPr>
                    <a:solidFill>
                      <a:schemeClr val="accent2">
                        <a:lumMod val="60000"/>
                        <a:lumOff val="40000"/>
                      </a:schemeClr>
                    </a:solidFill>
                  </a:tcPr>
                </a:tc>
              </a:tr>
            </a:tbl>
          </a:graphicData>
        </a:graphic>
      </p:graphicFrame>
      <p:sp>
        <p:nvSpPr>
          <p:cNvPr id="4" name="Date Placeholder 3"/>
          <p:cNvSpPr>
            <a:spLocks noGrp="1"/>
          </p:cNvSpPr>
          <p:nvPr>
            <p:ph type="dt" sz="half" idx="10"/>
          </p:nvPr>
        </p:nvSpPr>
        <p:spPr/>
        <p:txBody>
          <a:bodyPr/>
          <a:lstStyle/>
          <a:p>
            <a:fld id="{9949AF6A-A859-4550-BC09-83189B4379A7}" type="datetime1">
              <a:rPr lang="en-AU" smtClean="0"/>
              <a:t>19/08/2024</a:t>
            </a:fld>
            <a:endParaRPr lang="en-US"/>
          </a:p>
        </p:txBody>
      </p:sp>
      <p:sp>
        <p:nvSpPr>
          <p:cNvPr id="5" name="Footer Placeholder 4"/>
          <p:cNvSpPr>
            <a:spLocks noGrp="1"/>
          </p:cNvSpPr>
          <p:nvPr>
            <p:ph type="ftr" sz="quarter" idx="11"/>
          </p:nvPr>
        </p:nvSpPr>
        <p:spPr/>
        <p:txBody>
          <a:bodyPr/>
          <a:lstStyle/>
          <a:p>
            <a:r>
              <a:rPr lang="en-US" smtClean="0"/>
              <a:t>PSM2107 Procurement Business Negotiation and Contracting</a:t>
            </a:r>
            <a:endParaRPr lang="en-US"/>
          </a:p>
        </p:txBody>
      </p:sp>
      <p:sp>
        <p:nvSpPr>
          <p:cNvPr id="6" name="Slide Number Placeholder 5"/>
          <p:cNvSpPr>
            <a:spLocks noGrp="1"/>
          </p:cNvSpPr>
          <p:nvPr>
            <p:ph type="sldNum" sz="quarter" idx="12"/>
          </p:nvPr>
        </p:nvSpPr>
        <p:spPr/>
        <p:txBody>
          <a:bodyPr/>
          <a:lstStyle/>
          <a:p>
            <a:fld id="{7BC5F346-06F0-4200-BF57-DCDFD30CE98E}" type="slidenum">
              <a:rPr lang="en-US" smtClean="0"/>
              <a:t>27</a:t>
            </a:fld>
            <a:endParaRPr lang="en-US"/>
          </a:p>
        </p:txBody>
      </p:sp>
    </p:spTree>
    <p:extLst>
      <p:ext uri="{BB962C8B-B14F-4D97-AF65-F5344CB8AC3E}">
        <p14:creationId xmlns:p14="http://schemas.microsoft.com/office/powerpoint/2010/main" val="41971871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421" y="0"/>
            <a:ext cx="10515600" cy="1325563"/>
          </a:xfrm>
        </p:spPr>
        <p:txBody>
          <a:bodyPr/>
          <a:lstStyle/>
          <a:p>
            <a:r>
              <a:rPr lang="en-AU" b="1" dirty="0" smtClean="0">
                <a:solidFill>
                  <a:srgbClr val="FF0000"/>
                </a:solidFill>
              </a:rPr>
              <a:t>Negotiation tactics</a:t>
            </a:r>
            <a:endParaRPr lang="en-AU" b="1" dirty="0">
              <a:solidFill>
                <a:srgbClr val="FF0000"/>
              </a:solidFill>
            </a:endParaRPr>
          </a:p>
        </p:txBody>
      </p:sp>
      <p:graphicFrame>
        <p:nvGraphicFramePr>
          <p:cNvPr id="6" name="Content Placeholder 5"/>
          <p:cNvGraphicFramePr>
            <a:graphicFrameLocks noGrp="1"/>
          </p:cNvGraphicFramePr>
          <p:nvPr>
            <p:ph idx="1"/>
            <p:extLst/>
          </p:nvPr>
        </p:nvGraphicFramePr>
        <p:xfrm>
          <a:off x="838200" y="1012715"/>
          <a:ext cx="10703011" cy="5343635"/>
        </p:xfrm>
        <a:graphic>
          <a:graphicData uri="http://schemas.openxmlformats.org/drawingml/2006/table">
            <a:tbl>
              <a:tblPr firstRow="1" bandRow="1">
                <a:tableStyleId>{5C22544A-7EE6-4342-B048-85BDC9FD1C3A}</a:tableStyleId>
              </a:tblPr>
              <a:tblGrid>
                <a:gridCol w="1628274">
                  <a:extLst>
                    <a:ext uri="{9D8B030D-6E8A-4147-A177-3AD203B41FA5}">
                      <a16:colId xmlns:a16="http://schemas.microsoft.com/office/drawing/2014/main" xmlns="" val="2286224243"/>
                    </a:ext>
                  </a:extLst>
                </a:gridCol>
                <a:gridCol w="9074737">
                  <a:extLst>
                    <a:ext uri="{9D8B030D-6E8A-4147-A177-3AD203B41FA5}">
                      <a16:colId xmlns:a16="http://schemas.microsoft.com/office/drawing/2014/main" xmlns="" val="362054368"/>
                    </a:ext>
                  </a:extLst>
                </a:gridCol>
              </a:tblGrid>
              <a:tr h="373005">
                <a:tc>
                  <a:txBody>
                    <a:bodyPr/>
                    <a:lstStyle/>
                    <a:p>
                      <a:r>
                        <a:rPr lang="en-AU" dirty="0" smtClean="0"/>
                        <a:t>Tactic/Ploy</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dirty="0" smtClean="0"/>
                        <a:t>Description</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2364234"/>
                  </a:ext>
                </a:extLst>
              </a:tr>
              <a:tr h="885519">
                <a:tc>
                  <a:txBody>
                    <a:bodyPr/>
                    <a:lstStyle/>
                    <a:p>
                      <a:r>
                        <a:rPr lang="en-AU" dirty="0" smtClean="0"/>
                        <a:t>Nice</a:t>
                      </a:r>
                      <a:r>
                        <a:rPr lang="en-AU" baseline="0" dirty="0" smtClean="0"/>
                        <a:t> or </a:t>
                      </a:r>
                      <a:r>
                        <a:rPr lang="en-AU" dirty="0" smtClean="0"/>
                        <a:t>Good</a:t>
                      </a:r>
                      <a:r>
                        <a:rPr lang="en-AU" baseline="0" dirty="0" smtClean="0"/>
                        <a:t> G</a:t>
                      </a:r>
                      <a:r>
                        <a:rPr lang="en-AU" dirty="0" smtClean="0"/>
                        <a:t>uy/Bad guy</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dirty="0" smtClean="0"/>
                        <a:t>Uses ‘hurt &amp; rescue’ methods</a:t>
                      </a:r>
                      <a:r>
                        <a:rPr lang="en-AU" baseline="0" dirty="0" smtClean="0"/>
                        <a:t> to persuade. With Good Guy/Bad Guy, your opponent pretends to help you make the deal. But every time you strike the deal, the good guy marches off to bad guy for final approval.</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34973124"/>
                  </a:ext>
                </a:extLst>
              </a:tr>
              <a:tr h="354208">
                <a:tc>
                  <a:txBody>
                    <a:bodyPr/>
                    <a:lstStyle/>
                    <a:p>
                      <a:r>
                        <a:rPr lang="en-AU" dirty="0" smtClean="0"/>
                        <a:t>Add on</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dirty="0" smtClean="0"/>
                        <a:t>Involves the negotiator ‘systematically adding a little something extra to make a deal work’. For example, a salesperson may decrease the price of a product, add a warranty or training at no additional charge, or agree to extend a sale price to make a deal more enticing. This tactic of offering an extra or add-on is called </a:t>
                      </a:r>
                      <a:r>
                        <a:rPr lang="en-AU" b="0" dirty="0" smtClean="0"/>
                        <a:t>Sweetening the Deal. </a:t>
                      </a:r>
                      <a:endParaRPr lang="en-AU"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455859845"/>
                  </a:ext>
                </a:extLst>
              </a:tr>
              <a:tr h="354208">
                <a:tc>
                  <a:txBody>
                    <a:bodyPr/>
                    <a:lstStyle/>
                    <a:p>
                      <a:r>
                        <a:rPr lang="en-AU" dirty="0" smtClean="0"/>
                        <a:t>Russian front</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dirty="0" smtClean="0"/>
                        <a:t> Offer them something that they will never choose. Dress it up so that it seems more reasonable (at least that it is reasonable that you might offer it to them). Make it seem inevitable. Show how it is going to happen.</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34178588"/>
                  </a:ext>
                </a:extLst>
              </a:tr>
              <a:tr h="398630">
                <a:tc>
                  <a:txBody>
                    <a:bodyPr/>
                    <a:lstStyle/>
                    <a:p>
                      <a:r>
                        <a:rPr lang="en-AU" dirty="0" smtClean="0"/>
                        <a:t>Silence</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dirty="0" smtClean="0"/>
                        <a:t>When you have asked a question wait</a:t>
                      </a:r>
                      <a:r>
                        <a:rPr lang="en-AU" baseline="0" dirty="0" smtClean="0"/>
                        <a:t> for answer. Silence can put pressure on the other party.                   </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201603101"/>
                  </a:ext>
                </a:extLst>
              </a:tr>
              <a:tr h="619863">
                <a:tc>
                  <a:txBody>
                    <a:bodyPr/>
                    <a:lstStyle/>
                    <a:p>
                      <a:r>
                        <a:rPr lang="en-AU" dirty="0" smtClean="0"/>
                        <a:t>Building block</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dirty="0" smtClean="0"/>
                        <a:t>Ask</a:t>
                      </a:r>
                      <a:r>
                        <a:rPr lang="en-AU" baseline="0" dirty="0" smtClean="0"/>
                        <a:t> for a better offer step by step e.g., for additional quantities during scarcity &amp; increased range of products to be supplied.</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01907959"/>
                  </a:ext>
                </a:extLst>
              </a:tr>
              <a:tr h="885519">
                <a:tc>
                  <a:txBody>
                    <a:bodyPr/>
                    <a:lstStyle/>
                    <a:p>
                      <a:r>
                        <a:rPr lang="en-AU" dirty="0" smtClean="0"/>
                        <a:t>Broken record</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dirty="0" smtClean="0"/>
                        <a:t>Linked to the conditioning process</a:t>
                      </a:r>
                      <a:r>
                        <a:rPr lang="en-AU" baseline="0" dirty="0" smtClean="0"/>
                        <a:t> where it is assumed that when you insist or keep requesting the same thing over some time, evolutionally the other party begins to believe it. e.g., offering products on credit.</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113904258"/>
                  </a:ext>
                </a:extLst>
              </a:tr>
            </a:tbl>
          </a:graphicData>
        </a:graphic>
      </p:graphicFrame>
      <p:sp>
        <p:nvSpPr>
          <p:cNvPr id="4" name="Date Placeholder 3"/>
          <p:cNvSpPr>
            <a:spLocks noGrp="1"/>
          </p:cNvSpPr>
          <p:nvPr>
            <p:ph type="dt" sz="half" idx="10"/>
          </p:nvPr>
        </p:nvSpPr>
        <p:spPr/>
        <p:txBody>
          <a:bodyPr/>
          <a:lstStyle/>
          <a:p>
            <a:fld id="{76A09610-23CE-4D60-820B-B9EF6BEDEC6A}" type="datetime1">
              <a:rPr lang="en-AU" smtClean="0"/>
              <a:t>19/08/2024</a:t>
            </a:fld>
            <a:endParaRPr lang="en-AU"/>
          </a:p>
        </p:txBody>
      </p:sp>
      <p:sp>
        <p:nvSpPr>
          <p:cNvPr id="5" name="Slide Number Placeholder 4"/>
          <p:cNvSpPr>
            <a:spLocks noGrp="1"/>
          </p:cNvSpPr>
          <p:nvPr>
            <p:ph type="sldNum" sz="quarter" idx="12"/>
          </p:nvPr>
        </p:nvSpPr>
        <p:spPr/>
        <p:txBody>
          <a:bodyPr/>
          <a:lstStyle/>
          <a:p>
            <a:fld id="{5523021F-CCA1-4593-A3CA-6E8ED7FE8856}" type="slidenum">
              <a:rPr lang="en-AU" smtClean="0"/>
              <a:t>28</a:t>
            </a:fld>
            <a:endParaRPr lang="en-AU"/>
          </a:p>
        </p:txBody>
      </p:sp>
      <p:sp>
        <p:nvSpPr>
          <p:cNvPr id="3" name="Footer Placeholder 2"/>
          <p:cNvSpPr>
            <a:spLocks noGrp="1"/>
          </p:cNvSpPr>
          <p:nvPr>
            <p:ph type="ftr" sz="quarter" idx="11"/>
          </p:nvPr>
        </p:nvSpPr>
        <p:spPr/>
        <p:txBody>
          <a:bodyPr/>
          <a:lstStyle/>
          <a:p>
            <a:r>
              <a:rPr lang="en-US" smtClean="0"/>
              <a:t>PSM2107 Procurement Business Negotiation and Contracting</a:t>
            </a:r>
            <a:endParaRPr lang="en-US"/>
          </a:p>
        </p:txBody>
      </p:sp>
    </p:spTree>
    <p:extLst>
      <p:ext uri="{BB962C8B-B14F-4D97-AF65-F5344CB8AC3E}">
        <p14:creationId xmlns:p14="http://schemas.microsoft.com/office/powerpoint/2010/main" val="42231547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8877"/>
            <a:ext cx="10515600" cy="975997"/>
          </a:xfrm>
        </p:spPr>
        <p:txBody>
          <a:bodyPr/>
          <a:lstStyle/>
          <a:p>
            <a:r>
              <a:rPr lang="en-AU" b="1" dirty="0" smtClean="0">
                <a:solidFill>
                  <a:srgbClr val="FF0000"/>
                </a:solidFill>
              </a:rPr>
              <a:t>Negotiation tactics                                    </a:t>
            </a:r>
            <a:r>
              <a:rPr lang="en-AU" b="1" dirty="0" smtClean="0"/>
              <a:t>Cont’d</a:t>
            </a:r>
            <a:endParaRPr lang="en-AU" b="1" dirty="0"/>
          </a:p>
        </p:txBody>
      </p:sp>
      <p:graphicFrame>
        <p:nvGraphicFramePr>
          <p:cNvPr id="6" name="Content Placeholder 5"/>
          <p:cNvGraphicFramePr>
            <a:graphicFrameLocks noGrp="1"/>
          </p:cNvGraphicFramePr>
          <p:nvPr>
            <p:ph idx="1"/>
            <p:extLst/>
          </p:nvPr>
        </p:nvGraphicFramePr>
        <p:xfrm>
          <a:off x="763029" y="839455"/>
          <a:ext cx="10665941" cy="5608320"/>
        </p:xfrm>
        <a:graphic>
          <a:graphicData uri="http://schemas.openxmlformats.org/drawingml/2006/table">
            <a:tbl>
              <a:tblPr firstRow="1" bandRow="1">
                <a:tableStyleId>{5C22544A-7EE6-4342-B048-85BDC9FD1C3A}</a:tableStyleId>
              </a:tblPr>
              <a:tblGrid>
                <a:gridCol w="2037347">
                  <a:extLst>
                    <a:ext uri="{9D8B030D-6E8A-4147-A177-3AD203B41FA5}">
                      <a16:colId xmlns:a16="http://schemas.microsoft.com/office/drawing/2014/main" xmlns="" val="2272642386"/>
                    </a:ext>
                  </a:extLst>
                </a:gridCol>
                <a:gridCol w="8628594">
                  <a:extLst>
                    <a:ext uri="{9D8B030D-6E8A-4147-A177-3AD203B41FA5}">
                      <a16:colId xmlns:a16="http://schemas.microsoft.com/office/drawing/2014/main" xmlns="" val="803165202"/>
                    </a:ext>
                  </a:extLst>
                </a:gridCol>
              </a:tblGrid>
              <a:tr h="377196">
                <a:tc>
                  <a:txBody>
                    <a:bodyPr/>
                    <a:lstStyle/>
                    <a:p>
                      <a:r>
                        <a:rPr lang="en-AU" sz="2000" dirty="0" smtClean="0">
                          <a:solidFill>
                            <a:schemeClr val="tx1"/>
                          </a:solidFill>
                        </a:rPr>
                        <a:t>Tactic</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AU" sz="2000" dirty="0" smtClean="0">
                          <a:solidFill>
                            <a:schemeClr val="tx1"/>
                          </a:solidFill>
                        </a:rPr>
                        <a:t>Description</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3519621019"/>
                  </a:ext>
                </a:extLst>
              </a:tr>
              <a:tr h="1247650">
                <a:tc>
                  <a:txBody>
                    <a:bodyPr/>
                    <a:lstStyle/>
                    <a:p>
                      <a:r>
                        <a:rPr lang="en-AU" sz="2000" dirty="0" smtClean="0">
                          <a:solidFill>
                            <a:schemeClr val="tx1"/>
                          </a:solidFill>
                        </a:rPr>
                        <a:t>Recess </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000" dirty="0" smtClean="0"/>
                        <a:t>When you feel that the negotiation has reached</a:t>
                      </a:r>
                      <a:r>
                        <a:rPr lang="en-AU" sz="2000" baseline="0" dirty="0" smtClean="0"/>
                        <a:t> to a standstill or may be the other party has offered something you were not expecting, it is advisable to call a recess. During the recess have a short meeting with the team to decide to move the negotiation forward.</a:t>
                      </a:r>
                      <a:endParaRPr lang="en-AU"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488695062"/>
                  </a:ext>
                </a:extLst>
              </a:tr>
              <a:tr h="377196">
                <a:tc>
                  <a:txBody>
                    <a:bodyPr/>
                    <a:lstStyle/>
                    <a:p>
                      <a:r>
                        <a:rPr lang="en-AU" sz="2000" dirty="0" smtClean="0">
                          <a:solidFill>
                            <a:schemeClr val="tx1"/>
                          </a:solidFill>
                        </a:rPr>
                        <a:t>Onus Transfer</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sz="2000" dirty="0" smtClean="0">
                          <a:solidFill>
                            <a:schemeClr val="tx1"/>
                          </a:solidFill>
                        </a:rPr>
                        <a:t>Used to obtain empathy e.g.,</a:t>
                      </a:r>
                      <a:r>
                        <a:rPr lang="en-AU" sz="2000" baseline="0" dirty="0" smtClean="0">
                          <a:solidFill>
                            <a:schemeClr val="tx1"/>
                          </a:solidFill>
                        </a:rPr>
                        <a:t> “if you were in my shoes what would you do”?</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536596341"/>
                  </a:ext>
                </a:extLst>
              </a:tr>
              <a:tr h="1247650">
                <a:tc>
                  <a:txBody>
                    <a:bodyPr/>
                    <a:lstStyle/>
                    <a:p>
                      <a:r>
                        <a:rPr lang="en-AU" sz="2000" dirty="0" smtClean="0">
                          <a:solidFill>
                            <a:schemeClr val="tx1"/>
                          </a:solidFill>
                        </a:rPr>
                        <a:t>‘One-more-thing’</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sz="2000" dirty="0" smtClean="0">
                          <a:solidFill>
                            <a:schemeClr val="tx1"/>
                          </a:solidFill>
                        </a:rPr>
                        <a:t>This is used to get the</a:t>
                      </a:r>
                      <a:r>
                        <a:rPr lang="en-AU" sz="2000" baseline="0" dirty="0" smtClean="0">
                          <a:solidFill>
                            <a:schemeClr val="tx1"/>
                          </a:solidFill>
                        </a:rPr>
                        <a:t> </a:t>
                      </a:r>
                      <a:r>
                        <a:rPr lang="en-AU" sz="2000" dirty="0" smtClean="0">
                          <a:solidFill>
                            <a:schemeClr val="tx1"/>
                          </a:solidFill>
                        </a:rPr>
                        <a:t>other party</a:t>
                      </a:r>
                      <a:r>
                        <a:rPr lang="en-AU" sz="2000" baseline="0" dirty="0" smtClean="0">
                          <a:solidFill>
                            <a:schemeClr val="tx1"/>
                          </a:solidFill>
                        </a:rPr>
                        <a:t> (e.g., supplier) to make a further move when the deal is at its conclusion. For instance, one may make such a comment as “well I think we are almost there, there is just one more thing we need to discuss”. This may be on delivery or terms of payment that have not been agreed upon.</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579332420"/>
                  </a:ext>
                </a:extLst>
              </a:tr>
              <a:tr h="667347">
                <a:tc>
                  <a:txBody>
                    <a:bodyPr/>
                    <a:lstStyle/>
                    <a:p>
                      <a:r>
                        <a:rPr lang="en-AU" sz="2000" dirty="0" smtClean="0">
                          <a:solidFill>
                            <a:schemeClr val="tx1"/>
                          </a:solidFill>
                        </a:rPr>
                        <a:t>Bogey </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sz="2000" dirty="0" smtClean="0">
                          <a:solidFill>
                            <a:schemeClr val="tx1"/>
                          </a:solidFill>
                        </a:rPr>
                        <a:t>The negotiator</a:t>
                      </a:r>
                      <a:r>
                        <a:rPr lang="en-AU" sz="2000" baseline="0" dirty="0" smtClean="0">
                          <a:solidFill>
                            <a:schemeClr val="tx1"/>
                          </a:solidFill>
                        </a:rPr>
                        <a:t> pretends that a particular issue is important in the deal, although in reality it is not.</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73638373"/>
                  </a:ext>
                </a:extLst>
              </a:tr>
              <a:tr h="351671">
                <a:tc>
                  <a:txBody>
                    <a:bodyPr/>
                    <a:lstStyle/>
                    <a:p>
                      <a:r>
                        <a:rPr lang="en-AU" sz="2000" dirty="0" smtClean="0">
                          <a:solidFill>
                            <a:schemeClr val="tx1"/>
                          </a:solidFill>
                        </a:rPr>
                        <a:t>The Nibble</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sz="2000" dirty="0" smtClean="0">
                          <a:solidFill>
                            <a:schemeClr val="tx1"/>
                          </a:solidFill>
                        </a:rPr>
                        <a:t>Asking for a small concession that wasn’t discussed. </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868003107"/>
                  </a:ext>
                </a:extLst>
              </a:tr>
              <a:tr h="377196">
                <a:tc>
                  <a:txBody>
                    <a:bodyPr/>
                    <a:lstStyle/>
                    <a:p>
                      <a:r>
                        <a:rPr lang="en-AU" sz="2000" dirty="0" smtClean="0">
                          <a:solidFill>
                            <a:schemeClr val="tx1"/>
                          </a:solidFill>
                        </a:rPr>
                        <a:t>The Brink</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sz="2000" dirty="0" smtClean="0">
                          <a:solidFill>
                            <a:schemeClr val="tx1"/>
                          </a:solidFill>
                        </a:rPr>
                        <a:t>The</a:t>
                      </a:r>
                      <a:r>
                        <a:rPr lang="en-AU" sz="2000" baseline="0" dirty="0" smtClean="0">
                          <a:solidFill>
                            <a:schemeClr val="tx1"/>
                          </a:solidFill>
                        </a:rPr>
                        <a:t> ‘take it or leave it’ approach</a:t>
                      </a:r>
                      <a:endParaRPr lang="en-A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57640849"/>
                  </a:ext>
                </a:extLst>
              </a:tr>
              <a:tr h="6960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000" dirty="0" smtClean="0">
                          <a:solidFill>
                            <a:schemeClr val="tx1"/>
                          </a:solidFill>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000" dirty="0" smtClean="0">
                          <a:solidFill>
                            <a:schemeClr val="tx1"/>
                          </a:solidFill>
                        </a:rPr>
                        <a:t>For instance, suppliers tend to</a:t>
                      </a:r>
                      <a:r>
                        <a:rPr lang="en-AU" sz="2000" baseline="0" dirty="0" smtClean="0">
                          <a:solidFill>
                            <a:schemeClr val="tx1"/>
                          </a:solidFill>
                        </a:rPr>
                        <a:t> make comments such as “you must sign the contract by the end of the month to get a 20% discount”.</a:t>
                      </a:r>
                      <a:endParaRPr lang="en-AU" sz="20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382667718"/>
                  </a:ext>
                </a:extLst>
              </a:tr>
            </a:tbl>
          </a:graphicData>
        </a:graphic>
      </p:graphicFrame>
      <p:sp>
        <p:nvSpPr>
          <p:cNvPr id="4" name="Date Placeholder 3"/>
          <p:cNvSpPr>
            <a:spLocks noGrp="1"/>
          </p:cNvSpPr>
          <p:nvPr>
            <p:ph type="dt" sz="half" idx="10"/>
          </p:nvPr>
        </p:nvSpPr>
        <p:spPr/>
        <p:txBody>
          <a:bodyPr/>
          <a:lstStyle/>
          <a:p>
            <a:fld id="{62870486-220D-42AF-BF84-ECD500C096F9}" type="datetime1">
              <a:rPr lang="en-AU" smtClean="0"/>
              <a:t>19/08/2024</a:t>
            </a:fld>
            <a:endParaRPr lang="en-AU" dirty="0"/>
          </a:p>
        </p:txBody>
      </p:sp>
      <p:sp>
        <p:nvSpPr>
          <p:cNvPr id="5" name="Slide Number Placeholder 4"/>
          <p:cNvSpPr>
            <a:spLocks noGrp="1"/>
          </p:cNvSpPr>
          <p:nvPr>
            <p:ph type="sldNum" sz="quarter" idx="12"/>
          </p:nvPr>
        </p:nvSpPr>
        <p:spPr/>
        <p:txBody>
          <a:bodyPr/>
          <a:lstStyle/>
          <a:p>
            <a:fld id="{5523021F-CCA1-4593-A3CA-6E8ED7FE8856}" type="slidenum">
              <a:rPr lang="en-AU" smtClean="0"/>
              <a:t>29</a:t>
            </a:fld>
            <a:endParaRPr lang="en-AU"/>
          </a:p>
        </p:txBody>
      </p:sp>
      <p:sp>
        <p:nvSpPr>
          <p:cNvPr id="3" name="Footer Placeholder 2"/>
          <p:cNvSpPr>
            <a:spLocks noGrp="1"/>
          </p:cNvSpPr>
          <p:nvPr>
            <p:ph type="ftr" sz="quarter" idx="11"/>
          </p:nvPr>
        </p:nvSpPr>
        <p:spPr/>
        <p:txBody>
          <a:bodyPr/>
          <a:lstStyle/>
          <a:p>
            <a:r>
              <a:rPr lang="en-US" smtClean="0"/>
              <a:t>PSM2107 Procurement Business Negotiation and Contracting</a:t>
            </a:r>
            <a:endParaRPr lang="en-US"/>
          </a:p>
        </p:txBody>
      </p:sp>
    </p:spTree>
    <p:extLst>
      <p:ext uri="{BB962C8B-B14F-4D97-AF65-F5344CB8AC3E}">
        <p14:creationId xmlns:p14="http://schemas.microsoft.com/office/powerpoint/2010/main" val="314946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1399"/>
          </a:xfrm>
        </p:spPr>
        <p:txBody>
          <a:bodyPr/>
          <a:lstStyle/>
          <a:p>
            <a:r>
              <a:rPr lang="en-US" b="1" dirty="0">
                <a:solidFill>
                  <a:srgbClr val="FF0000"/>
                </a:solidFill>
              </a:rPr>
              <a:t> </a:t>
            </a:r>
            <a:r>
              <a:rPr lang="en-US" b="1" dirty="0" smtClean="0">
                <a:solidFill>
                  <a:srgbClr val="FF0000"/>
                </a:solidFill>
              </a:rPr>
              <a:t>   Overview </a:t>
            </a:r>
            <a:endParaRPr lang="en-US" b="1" dirty="0">
              <a:solidFill>
                <a:srgbClr val="FF0000"/>
              </a:solidFill>
            </a:endParaRPr>
          </a:p>
        </p:txBody>
      </p:sp>
      <p:sp>
        <p:nvSpPr>
          <p:cNvPr id="3" name="Title 1"/>
          <p:cNvSpPr txBox="1">
            <a:spLocks/>
          </p:cNvSpPr>
          <p:nvPr/>
        </p:nvSpPr>
        <p:spPr>
          <a:xfrm>
            <a:off x="591356" y="1444804"/>
            <a:ext cx="10515600" cy="499906"/>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—scoping  </a:t>
            </a:r>
            <a:endParaRPr lang="en-US" dirty="0"/>
          </a:p>
        </p:txBody>
      </p:sp>
      <p:sp>
        <p:nvSpPr>
          <p:cNvPr id="4" name="Rounded Rectangle 3"/>
          <p:cNvSpPr/>
          <p:nvPr/>
        </p:nvSpPr>
        <p:spPr>
          <a:xfrm>
            <a:off x="1186467" y="2480794"/>
            <a:ext cx="1635617" cy="914400"/>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1. </a:t>
            </a:r>
            <a:r>
              <a:rPr lang="en-US" dirty="0" smtClean="0">
                <a:solidFill>
                  <a:schemeClr val="tx1"/>
                </a:solidFill>
              </a:rPr>
              <a:t>Introduction </a:t>
            </a:r>
            <a:endParaRPr lang="en-US" dirty="0">
              <a:solidFill>
                <a:schemeClr val="tx1"/>
              </a:solidFill>
            </a:endParaRPr>
          </a:p>
        </p:txBody>
      </p:sp>
      <p:sp>
        <p:nvSpPr>
          <p:cNvPr id="5" name="Rounded Rectangle 4"/>
          <p:cNvSpPr/>
          <p:nvPr/>
        </p:nvSpPr>
        <p:spPr>
          <a:xfrm>
            <a:off x="3891568" y="1944710"/>
            <a:ext cx="1635617" cy="1272638"/>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2. </a:t>
            </a:r>
          </a:p>
          <a:p>
            <a:pPr algn="ctr"/>
            <a:r>
              <a:rPr lang="en-US" dirty="0" smtClean="0">
                <a:solidFill>
                  <a:schemeClr val="tx1"/>
                </a:solidFill>
              </a:rPr>
              <a:t>Concept of Negotiation </a:t>
            </a:r>
            <a:endParaRPr lang="en-US" dirty="0">
              <a:solidFill>
                <a:schemeClr val="tx1"/>
              </a:solidFill>
            </a:endParaRPr>
          </a:p>
        </p:txBody>
      </p:sp>
      <p:sp>
        <p:nvSpPr>
          <p:cNvPr id="6" name="Rounded Rectangle 5"/>
          <p:cNvSpPr/>
          <p:nvPr/>
        </p:nvSpPr>
        <p:spPr>
          <a:xfrm>
            <a:off x="6501683" y="1898674"/>
            <a:ext cx="1775137" cy="1272638"/>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3.</a:t>
            </a:r>
          </a:p>
          <a:p>
            <a:pPr algn="ctr"/>
            <a:r>
              <a:rPr lang="en-US" dirty="0" smtClean="0">
                <a:solidFill>
                  <a:schemeClr val="tx1"/>
                </a:solidFill>
              </a:rPr>
              <a:t>The negotiation process &amp; Contracting </a:t>
            </a:r>
            <a:endParaRPr lang="en-US" dirty="0">
              <a:solidFill>
                <a:schemeClr val="tx1"/>
              </a:solidFill>
            </a:endParaRPr>
          </a:p>
        </p:txBody>
      </p:sp>
      <p:sp>
        <p:nvSpPr>
          <p:cNvPr id="7" name="Rounded Rectangle 6"/>
          <p:cNvSpPr/>
          <p:nvPr/>
        </p:nvSpPr>
        <p:spPr>
          <a:xfrm>
            <a:off x="9251318" y="1794273"/>
            <a:ext cx="1832563" cy="1272638"/>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4. </a:t>
            </a:r>
          </a:p>
          <a:p>
            <a:pPr algn="ctr"/>
            <a:r>
              <a:rPr lang="en-US" dirty="0" smtClean="0">
                <a:solidFill>
                  <a:schemeClr val="tx1"/>
                </a:solidFill>
              </a:rPr>
              <a:t>Support tools for Procurement Negotiation </a:t>
            </a:r>
            <a:endParaRPr lang="en-US" dirty="0">
              <a:solidFill>
                <a:schemeClr val="tx1"/>
              </a:solidFill>
            </a:endParaRPr>
          </a:p>
        </p:txBody>
      </p:sp>
      <p:sp>
        <p:nvSpPr>
          <p:cNvPr id="8" name="Rounded Rectangle 7"/>
          <p:cNvSpPr/>
          <p:nvPr/>
        </p:nvSpPr>
        <p:spPr>
          <a:xfrm>
            <a:off x="9852338" y="3416380"/>
            <a:ext cx="1635617" cy="1084196"/>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5. </a:t>
            </a:r>
          </a:p>
          <a:p>
            <a:pPr algn="ctr"/>
            <a:r>
              <a:rPr lang="en-US" dirty="0" smtClean="0">
                <a:solidFill>
                  <a:schemeClr val="tx1"/>
                </a:solidFill>
              </a:rPr>
              <a:t>Factors that affect negotiation </a:t>
            </a:r>
            <a:endParaRPr lang="en-US" dirty="0">
              <a:solidFill>
                <a:schemeClr val="tx1"/>
              </a:solidFill>
            </a:endParaRPr>
          </a:p>
        </p:txBody>
      </p:sp>
      <p:sp>
        <p:nvSpPr>
          <p:cNvPr id="9" name="Rounded Rectangle 8"/>
          <p:cNvSpPr/>
          <p:nvPr/>
        </p:nvSpPr>
        <p:spPr>
          <a:xfrm>
            <a:off x="8764069" y="4870733"/>
            <a:ext cx="2463086" cy="158158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6.</a:t>
            </a:r>
          </a:p>
          <a:p>
            <a:pPr algn="ctr"/>
            <a:r>
              <a:rPr lang="en-US" dirty="0" smtClean="0">
                <a:solidFill>
                  <a:schemeClr val="tx1"/>
                </a:solidFill>
              </a:rPr>
              <a:t>Personal attributes and behaviours for effective procurement negotiation and contracting </a:t>
            </a:r>
            <a:endParaRPr lang="en-US" dirty="0">
              <a:solidFill>
                <a:schemeClr val="tx1"/>
              </a:solidFill>
            </a:endParaRPr>
          </a:p>
        </p:txBody>
      </p:sp>
      <p:sp>
        <p:nvSpPr>
          <p:cNvPr id="10" name="Rounded Rectangle 9"/>
          <p:cNvSpPr/>
          <p:nvPr/>
        </p:nvSpPr>
        <p:spPr>
          <a:xfrm>
            <a:off x="6096000" y="4967324"/>
            <a:ext cx="2109987" cy="129492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7.</a:t>
            </a:r>
          </a:p>
          <a:p>
            <a:pPr algn="ctr"/>
            <a:r>
              <a:rPr lang="en-US" dirty="0" smtClean="0">
                <a:solidFill>
                  <a:schemeClr val="tx1"/>
                </a:solidFill>
              </a:rPr>
              <a:t>Evaluation of procurement negotiation outcomes </a:t>
            </a:r>
            <a:endParaRPr lang="en-US" dirty="0">
              <a:solidFill>
                <a:schemeClr val="tx1"/>
              </a:solidFill>
            </a:endParaRPr>
          </a:p>
        </p:txBody>
      </p:sp>
      <p:sp>
        <p:nvSpPr>
          <p:cNvPr id="11" name="Rounded Rectangle 10"/>
          <p:cNvSpPr/>
          <p:nvPr/>
        </p:nvSpPr>
        <p:spPr>
          <a:xfrm>
            <a:off x="4010691" y="5167650"/>
            <a:ext cx="1635617" cy="1072168"/>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8.</a:t>
            </a:r>
          </a:p>
          <a:p>
            <a:pPr algn="ctr"/>
            <a:r>
              <a:rPr lang="en-US" dirty="0" smtClean="0">
                <a:solidFill>
                  <a:schemeClr val="tx1"/>
                </a:solidFill>
              </a:rPr>
              <a:t>Negotiation in international contexts </a:t>
            </a:r>
            <a:endParaRPr lang="en-US" dirty="0">
              <a:solidFill>
                <a:schemeClr val="tx1"/>
              </a:solidFill>
            </a:endParaRPr>
          </a:p>
        </p:txBody>
      </p:sp>
      <p:sp>
        <p:nvSpPr>
          <p:cNvPr id="12" name="Rounded Rectangle 11"/>
          <p:cNvSpPr/>
          <p:nvPr/>
        </p:nvSpPr>
        <p:spPr>
          <a:xfrm>
            <a:off x="1282512" y="5167649"/>
            <a:ext cx="2271506" cy="128466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9.</a:t>
            </a:r>
          </a:p>
          <a:p>
            <a:pPr algn="ctr"/>
            <a:r>
              <a:rPr lang="en-US" dirty="0" smtClean="0">
                <a:solidFill>
                  <a:schemeClr val="tx1"/>
                </a:solidFill>
              </a:rPr>
              <a:t>Digitalizing negotiation and contracting: e.g., Online </a:t>
            </a:r>
            <a:r>
              <a:rPr lang="en-US" dirty="0" err="1" smtClean="0">
                <a:solidFill>
                  <a:schemeClr val="tx1"/>
                </a:solidFill>
              </a:rPr>
              <a:t>Vs</a:t>
            </a:r>
            <a:r>
              <a:rPr lang="en-US" dirty="0" smtClean="0">
                <a:solidFill>
                  <a:schemeClr val="tx1"/>
                </a:solidFill>
              </a:rPr>
              <a:t> Telephone</a:t>
            </a:r>
            <a:endParaRPr lang="en-US" dirty="0">
              <a:solidFill>
                <a:schemeClr val="tx1"/>
              </a:solidFill>
            </a:endParaRPr>
          </a:p>
        </p:txBody>
      </p:sp>
      <p:sp>
        <p:nvSpPr>
          <p:cNvPr id="13" name="Oval 12"/>
          <p:cNvSpPr/>
          <p:nvPr/>
        </p:nvSpPr>
        <p:spPr>
          <a:xfrm>
            <a:off x="848390" y="3717165"/>
            <a:ext cx="1973694" cy="9144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10.</a:t>
            </a:r>
          </a:p>
          <a:p>
            <a:pPr algn="ctr"/>
            <a:r>
              <a:rPr lang="en-US" dirty="0" smtClean="0">
                <a:solidFill>
                  <a:schemeClr val="tx1"/>
                </a:solidFill>
              </a:rPr>
              <a:t>Course evaluation</a:t>
            </a:r>
            <a:endParaRPr lang="en-US" dirty="0">
              <a:solidFill>
                <a:schemeClr val="tx1"/>
              </a:solidFill>
            </a:endParaRPr>
          </a:p>
        </p:txBody>
      </p:sp>
      <p:cxnSp>
        <p:nvCxnSpPr>
          <p:cNvPr id="15" name="Straight Arrow Connector 14"/>
          <p:cNvCxnSpPr>
            <a:stCxn id="4" idx="3"/>
            <a:endCxn id="5" idx="1"/>
          </p:cNvCxnSpPr>
          <p:nvPr/>
        </p:nvCxnSpPr>
        <p:spPr>
          <a:xfrm flipV="1">
            <a:off x="2822084" y="2581029"/>
            <a:ext cx="1069484" cy="356965"/>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5" idx="3"/>
          </p:cNvCxnSpPr>
          <p:nvPr/>
        </p:nvCxnSpPr>
        <p:spPr>
          <a:xfrm>
            <a:off x="5527185" y="2581029"/>
            <a:ext cx="974498"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a:off x="8276820" y="2581029"/>
            <a:ext cx="974498"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a:off x="10354614" y="3066911"/>
            <a:ext cx="25758" cy="349469"/>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flipH="1">
            <a:off x="10251583" y="4500576"/>
            <a:ext cx="128789" cy="370157"/>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a:stCxn id="11" idx="1"/>
          </p:cNvCxnSpPr>
          <p:nvPr/>
        </p:nvCxnSpPr>
        <p:spPr>
          <a:xfrm flipH="1">
            <a:off x="3554018" y="5703734"/>
            <a:ext cx="456673" cy="1607"/>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flipH="1">
            <a:off x="5639327" y="5614785"/>
            <a:ext cx="456673" cy="1607"/>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p:cNvCxnSpPr/>
          <p:nvPr/>
        </p:nvCxnSpPr>
        <p:spPr>
          <a:xfrm flipH="1">
            <a:off x="8280033" y="5557606"/>
            <a:ext cx="456673" cy="1607"/>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p:cNvCxnSpPr>
            <a:endCxn id="13" idx="0"/>
          </p:cNvCxnSpPr>
          <p:nvPr/>
        </p:nvCxnSpPr>
        <p:spPr>
          <a:xfrm>
            <a:off x="1835237" y="3416380"/>
            <a:ext cx="0" cy="300785"/>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p:cNvCxnSpPr>
            <a:endCxn id="13" idx="4"/>
          </p:cNvCxnSpPr>
          <p:nvPr/>
        </p:nvCxnSpPr>
        <p:spPr>
          <a:xfrm flipH="1" flipV="1">
            <a:off x="1835237" y="4631565"/>
            <a:ext cx="169038" cy="536084"/>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38" name="Footer Placeholder 37"/>
          <p:cNvSpPr>
            <a:spLocks noGrp="1"/>
          </p:cNvSpPr>
          <p:nvPr>
            <p:ph type="ftr" sz="quarter" idx="11"/>
          </p:nvPr>
        </p:nvSpPr>
        <p:spPr/>
        <p:txBody>
          <a:bodyPr/>
          <a:lstStyle/>
          <a:p>
            <a:r>
              <a:rPr lang="en-US" smtClean="0"/>
              <a:t>PSM2107 Procurement Business Negotiation and Contracting</a:t>
            </a:r>
            <a:endParaRPr lang="en-US"/>
          </a:p>
        </p:txBody>
      </p:sp>
      <p:sp>
        <p:nvSpPr>
          <p:cNvPr id="39" name="Slide Number Placeholder 38"/>
          <p:cNvSpPr>
            <a:spLocks noGrp="1"/>
          </p:cNvSpPr>
          <p:nvPr>
            <p:ph type="sldNum" sz="quarter" idx="12"/>
          </p:nvPr>
        </p:nvSpPr>
        <p:spPr/>
        <p:txBody>
          <a:bodyPr/>
          <a:lstStyle/>
          <a:p>
            <a:fld id="{7BC5F346-06F0-4200-BF57-DCDFD30CE98E}" type="slidenum">
              <a:rPr lang="en-US" smtClean="0"/>
              <a:t>3</a:t>
            </a:fld>
            <a:endParaRPr lang="en-US"/>
          </a:p>
        </p:txBody>
      </p:sp>
      <p:sp>
        <p:nvSpPr>
          <p:cNvPr id="40" name="Oval 39"/>
          <p:cNvSpPr/>
          <p:nvPr/>
        </p:nvSpPr>
        <p:spPr>
          <a:xfrm>
            <a:off x="591356" y="479438"/>
            <a:ext cx="765221" cy="743419"/>
          </a:xfrm>
          <a:prstGeom prst="ellipse">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7030A0"/>
                </a:solidFill>
              </a:rPr>
              <a:t>1.</a:t>
            </a:r>
            <a:endParaRPr lang="en-US" sz="3200" b="1" dirty="0">
              <a:solidFill>
                <a:srgbClr val="7030A0"/>
              </a:solidFill>
            </a:endParaRPr>
          </a:p>
        </p:txBody>
      </p:sp>
      <p:sp>
        <p:nvSpPr>
          <p:cNvPr id="41" name="Date Placeholder 40"/>
          <p:cNvSpPr>
            <a:spLocks noGrp="1"/>
          </p:cNvSpPr>
          <p:nvPr>
            <p:ph type="dt" sz="half" idx="10"/>
          </p:nvPr>
        </p:nvSpPr>
        <p:spPr/>
        <p:txBody>
          <a:bodyPr/>
          <a:lstStyle/>
          <a:p>
            <a:fld id="{5058D4B9-D980-479D-BA99-964193CEF469}" type="datetime1">
              <a:rPr lang="en-AU" smtClean="0"/>
              <a:t>19/08/2024</a:t>
            </a:fld>
            <a:endParaRPr lang="en-US"/>
          </a:p>
        </p:txBody>
      </p:sp>
    </p:spTree>
    <p:extLst>
      <p:ext uri="{BB962C8B-B14F-4D97-AF65-F5344CB8AC3E}">
        <p14:creationId xmlns:p14="http://schemas.microsoft.com/office/powerpoint/2010/main" val="36203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7972927" y="6580188"/>
            <a:ext cx="2411413" cy="228600"/>
          </a:xfrm>
        </p:spPr>
        <p:txBody>
          <a:bodyPr/>
          <a:lstStyle/>
          <a:p>
            <a:fld id="{3B8A0E6C-BCD5-4B61-BBC5-7D9EA81FF492}" type="slidenum">
              <a:rPr lang="nl-NL" altLang="en-US"/>
              <a:pPr/>
              <a:t>30</a:t>
            </a:fld>
            <a:endParaRPr lang="nl-NL" altLang="en-US"/>
          </a:p>
        </p:txBody>
      </p:sp>
      <p:sp>
        <p:nvSpPr>
          <p:cNvPr id="4" name="Rectangle 2"/>
          <p:cNvSpPr txBox="1">
            <a:spLocks noChangeArrowheads="1"/>
          </p:cNvSpPr>
          <p:nvPr/>
        </p:nvSpPr>
        <p:spPr>
          <a:xfrm>
            <a:off x="838199" y="366713"/>
            <a:ext cx="11152031" cy="116804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4000" b="1" dirty="0" smtClean="0">
                <a:solidFill>
                  <a:srgbClr val="FF0000"/>
                </a:solidFill>
              </a:rPr>
              <a:t>Contracting in procurement: concept versus practice</a:t>
            </a:r>
          </a:p>
          <a:p>
            <a:r>
              <a:rPr lang="en-US" altLang="en-US" sz="4000" b="1" dirty="0" smtClean="0"/>
              <a:t>Contracting: when is there a formal deal? </a:t>
            </a:r>
            <a:endParaRPr lang="en-US" altLang="en-US" sz="4000" b="1" dirty="0"/>
          </a:p>
        </p:txBody>
      </p:sp>
      <p:sp>
        <p:nvSpPr>
          <p:cNvPr id="5" name="Rectangle 3"/>
          <p:cNvSpPr txBox="1">
            <a:spLocks noChangeArrowheads="1"/>
          </p:cNvSpPr>
          <p:nvPr/>
        </p:nvSpPr>
        <p:spPr>
          <a:xfrm>
            <a:off x="1223493" y="1803042"/>
            <a:ext cx="8654434" cy="46501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dirty="0" smtClean="0"/>
              <a:t>A formal deal requires:</a:t>
            </a:r>
          </a:p>
          <a:p>
            <a:pPr lvl="1"/>
            <a:r>
              <a:rPr lang="en-GB" altLang="en-US" dirty="0" smtClean="0"/>
              <a:t>buyer and seller to be ‘capable of contracting’</a:t>
            </a:r>
          </a:p>
          <a:p>
            <a:pPr lvl="1"/>
            <a:r>
              <a:rPr lang="en-GB" altLang="en-US" dirty="0" smtClean="0"/>
              <a:t>‘consensus ad idem’  (mutual willing for the same result)</a:t>
            </a:r>
          </a:p>
          <a:p>
            <a:pPr lvl="1"/>
            <a:r>
              <a:rPr lang="en-GB" altLang="en-US" dirty="0" smtClean="0"/>
              <a:t>the deal not to be conflicting with ‘law and order’</a:t>
            </a:r>
          </a:p>
          <a:p>
            <a:pPr lvl="1"/>
            <a:r>
              <a:rPr lang="en-GB" altLang="en-US" dirty="0" smtClean="0"/>
              <a:t>the ‘content’ of the deal to be assessable</a:t>
            </a:r>
          </a:p>
          <a:p>
            <a:r>
              <a:rPr lang="en-GB" altLang="en-US" dirty="0" smtClean="0"/>
              <a:t>A deal exists when consensus is reached: also when there is NO written contract!  </a:t>
            </a:r>
          </a:p>
          <a:p>
            <a:r>
              <a:rPr lang="en-GB" altLang="en-US" dirty="0" smtClean="0"/>
              <a:t>Asking for a quotation is not enough for a formal agreement  </a:t>
            </a:r>
            <a:endParaRPr lang="en-US" altLang="en-US" dirty="0"/>
          </a:p>
        </p:txBody>
      </p:sp>
      <p:sp>
        <p:nvSpPr>
          <p:cNvPr id="6" name="AutoShape 4"/>
          <p:cNvSpPr>
            <a:spLocks noChangeArrowheads="1"/>
          </p:cNvSpPr>
          <p:nvPr/>
        </p:nvSpPr>
        <p:spPr bwMode="auto">
          <a:xfrm>
            <a:off x="9729820" y="2218531"/>
            <a:ext cx="1066800" cy="990600"/>
          </a:xfrm>
          <a:prstGeom prst="leftArrow">
            <a:avLst>
              <a:gd name="adj1" fmla="val 50000"/>
              <a:gd name="adj2" fmla="val 26923"/>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7" name="Date Placeholder 6"/>
          <p:cNvSpPr>
            <a:spLocks noGrp="1"/>
          </p:cNvSpPr>
          <p:nvPr>
            <p:ph type="dt" sz="half" idx="10"/>
          </p:nvPr>
        </p:nvSpPr>
        <p:spPr/>
        <p:txBody>
          <a:bodyPr/>
          <a:lstStyle/>
          <a:p>
            <a:fld id="{457993AC-D381-4AB4-94B8-7DAA0B98328A}" type="datetime1">
              <a:rPr lang="en-AU" smtClean="0"/>
              <a:t>19/08/2024</a:t>
            </a:fld>
            <a:endParaRPr lang="en-AU"/>
          </a:p>
        </p:txBody>
      </p:sp>
      <p:sp>
        <p:nvSpPr>
          <p:cNvPr id="2" name="Footer Placeholder 1"/>
          <p:cNvSpPr>
            <a:spLocks noGrp="1"/>
          </p:cNvSpPr>
          <p:nvPr>
            <p:ph type="ftr" sz="quarter" idx="11"/>
          </p:nvPr>
        </p:nvSpPr>
        <p:spPr/>
        <p:txBody>
          <a:bodyPr/>
          <a:lstStyle/>
          <a:p>
            <a:r>
              <a:rPr lang="en-US" smtClean="0"/>
              <a:t>PSM2107 Procurement Business Negotiation and Contracting</a:t>
            </a:r>
            <a:endParaRPr lang="en-US"/>
          </a:p>
        </p:txBody>
      </p:sp>
    </p:spTree>
    <p:extLst>
      <p:ext uri="{BB962C8B-B14F-4D97-AF65-F5344CB8AC3E}">
        <p14:creationId xmlns:p14="http://schemas.microsoft.com/office/powerpoint/2010/main" val="31297832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8682791" y="6580188"/>
            <a:ext cx="2411413" cy="228600"/>
          </a:xfrm>
        </p:spPr>
        <p:txBody>
          <a:bodyPr/>
          <a:lstStyle/>
          <a:p>
            <a:fld id="{93E50B2A-6150-447A-BAFD-C3728CF5ED9E}" type="slidenum">
              <a:rPr lang="nl-NL" altLang="en-US"/>
              <a:pPr/>
              <a:t>31</a:t>
            </a:fld>
            <a:endParaRPr lang="nl-NL" altLang="en-US"/>
          </a:p>
        </p:txBody>
      </p:sp>
      <p:sp>
        <p:nvSpPr>
          <p:cNvPr id="4" name="Rectangle 2"/>
          <p:cNvSpPr txBox="1">
            <a:spLocks noChangeArrowheads="1"/>
          </p:cNvSpPr>
          <p:nvPr/>
        </p:nvSpPr>
        <p:spPr>
          <a:xfrm>
            <a:off x="2815391" y="366713"/>
            <a:ext cx="7772400" cy="685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dirty="0" smtClean="0">
                <a:solidFill>
                  <a:srgbClr val="FF0000"/>
                </a:solidFill>
              </a:rPr>
              <a:t>Pricing-structures in contracts</a:t>
            </a:r>
            <a:endParaRPr lang="en-US" altLang="en-US" b="1" dirty="0">
              <a:solidFill>
                <a:srgbClr val="FF0000"/>
              </a:solidFill>
            </a:endParaRPr>
          </a:p>
        </p:txBody>
      </p:sp>
      <p:sp>
        <p:nvSpPr>
          <p:cNvPr id="5" name="Line 4"/>
          <p:cNvSpPr>
            <a:spLocks noChangeShapeType="1"/>
          </p:cNvSpPr>
          <p:nvPr/>
        </p:nvSpPr>
        <p:spPr bwMode="auto">
          <a:xfrm>
            <a:off x="2304216" y="3124200"/>
            <a:ext cx="8839200" cy="0"/>
          </a:xfrm>
          <a:prstGeom prst="line">
            <a:avLst/>
          </a:prstGeom>
          <a:noFill/>
          <a:ln w="412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 name="Line 5"/>
          <p:cNvSpPr>
            <a:spLocks noChangeShapeType="1"/>
          </p:cNvSpPr>
          <p:nvPr/>
        </p:nvSpPr>
        <p:spPr bwMode="auto">
          <a:xfrm>
            <a:off x="2310566" y="2640013"/>
            <a:ext cx="0" cy="11160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7" name="Line 6"/>
          <p:cNvSpPr>
            <a:spLocks noChangeShapeType="1"/>
          </p:cNvSpPr>
          <p:nvPr/>
        </p:nvSpPr>
        <p:spPr bwMode="auto">
          <a:xfrm flipH="1">
            <a:off x="11095791" y="2557463"/>
            <a:ext cx="15875" cy="1216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 name="Text Box 7"/>
          <p:cNvSpPr txBox="1">
            <a:spLocks noChangeArrowheads="1"/>
          </p:cNvSpPr>
          <p:nvPr/>
        </p:nvSpPr>
        <p:spPr bwMode="auto">
          <a:xfrm>
            <a:off x="2734429" y="3962400"/>
            <a:ext cx="1230312" cy="58102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spcBef>
                <a:spcPct val="50000"/>
              </a:spcBef>
            </a:pPr>
            <a:r>
              <a:rPr lang="en-GB" altLang="en-US" sz="1600">
                <a:latin typeface="Tahoma" panose="020B0604030504040204" pitchFamily="34" charset="0"/>
              </a:rPr>
              <a:t>Fixed-price contract</a:t>
            </a:r>
          </a:p>
        </p:txBody>
      </p:sp>
      <p:sp>
        <p:nvSpPr>
          <p:cNvPr id="9" name="Text Box 8"/>
          <p:cNvSpPr txBox="1">
            <a:spLocks noChangeArrowheads="1"/>
          </p:cNvSpPr>
          <p:nvPr/>
        </p:nvSpPr>
        <p:spPr bwMode="auto">
          <a:xfrm>
            <a:off x="4186991" y="3733800"/>
            <a:ext cx="1295400" cy="131445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spcBef>
                <a:spcPct val="50000"/>
              </a:spcBef>
            </a:pPr>
            <a:r>
              <a:rPr lang="en-GB" altLang="en-US" sz="1600">
                <a:latin typeface="Tahoma" panose="020B0604030504040204" pitchFamily="34" charset="0"/>
              </a:rPr>
              <a:t>Prices renegotiable under extreme conditions</a:t>
            </a:r>
          </a:p>
        </p:txBody>
      </p:sp>
      <p:sp>
        <p:nvSpPr>
          <p:cNvPr id="10" name="Text Box 9"/>
          <p:cNvSpPr txBox="1">
            <a:spLocks noChangeArrowheads="1"/>
          </p:cNvSpPr>
          <p:nvPr/>
        </p:nvSpPr>
        <p:spPr bwMode="auto">
          <a:xfrm>
            <a:off x="5939591" y="3962400"/>
            <a:ext cx="1230313" cy="8255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spcBef>
                <a:spcPct val="50000"/>
              </a:spcBef>
            </a:pPr>
            <a:r>
              <a:rPr lang="en-GB" altLang="en-US" sz="1600">
                <a:latin typeface="Tahoma" panose="020B0604030504040204" pitchFamily="34" charset="0"/>
              </a:rPr>
              <a:t>Price escalation via index</a:t>
            </a:r>
          </a:p>
        </p:txBody>
      </p:sp>
      <p:sp>
        <p:nvSpPr>
          <p:cNvPr id="11" name="Text Box 10"/>
          <p:cNvSpPr txBox="1">
            <a:spLocks noChangeArrowheads="1"/>
          </p:cNvSpPr>
          <p:nvPr/>
        </p:nvSpPr>
        <p:spPr bwMode="auto">
          <a:xfrm>
            <a:off x="7615991" y="3810000"/>
            <a:ext cx="1230313" cy="10699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spcBef>
                <a:spcPct val="50000"/>
              </a:spcBef>
            </a:pPr>
            <a:r>
              <a:rPr lang="en-GB" altLang="en-US" sz="1600">
                <a:latin typeface="Tahoma" panose="020B0604030504040204" pitchFamily="34" charset="0"/>
              </a:rPr>
              <a:t>Price in effect at time of contract</a:t>
            </a:r>
          </a:p>
        </p:txBody>
      </p:sp>
      <p:sp>
        <p:nvSpPr>
          <p:cNvPr id="12" name="Text Box 11"/>
          <p:cNvSpPr txBox="1">
            <a:spLocks noChangeArrowheads="1"/>
          </p:cNvSpPr>
          <p:nvPr/>
        </p:nvSpPr>
        <p:spPr bwMode="auto">
          <a:xfrm>
            <a:off x="9359066" y="3962400"/>
            <a:ext cx="1230313" cy="58102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spcBef>
                <a:spcPct val="50000"/>
              </a:spcBef>
            </a:pPr>
            <a:r>
              <a:rPr lang="en-GB" altLang="en-US" sz="1600">
                <a:latin typeface="Tahoma" panose="020B0604030504040204" pitchFamily="34" charset="0"/>
              </a:rPr>
              <a:t>Cost-plus contract</a:t>
            </a:r>
          </a:p>
        </p:txBody>
      </p:sp>
      <p:sp>
        <p:nvSpPr>
          <p:cNvPr id="13" name="Line 12"/>
          <p:cNvSpPr>
            <a:spLocks noChangeShapeType="1"/>
          </p:cNvSpPr>
          <p:nvPr/>
        </p:nvSpPr>
        <p:spPr bwMode="auto">
          <a:xfrm flipV="1">
            <a:off x="3317041" y="3281363"/>
            <a:ext cx="0" cy="508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 name="Line 13"/>
          <p:cNvSpPr>
            <a:spLocks noChangeShapeType="1"/>
          </p:cNvSpPr>
          <p:nvPr/>
        </p:nvSpPr>
        <p:spPr bwMode="auto">
          <a:xfrm flipV="1">
            <a:off x="4860091" y="3270250"/>
            <a:ext cx="0" cy="508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5" name="Line 14"/>
          <p:cNvSpPr>
            <a:spLocks noChangeShapeType="1"/>
          </p:cNvSpPr>
          <p:nvPr/>
        </p:nvSpPr>
        <p:spPr bwMode="auto">
          <a:xfrm flipV="1">
            <a:off x="6517441" y="3270250"/>
            <a:ext cx="0" cy="508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6" name="Line 15"/>
          <p:cNvSpPr>
            <a:spLocks noChangeShapeType="1"/>
          </p:cNvSpPr>
          <p:nvPr/>
        </p:nvSpPr>
        <p:spPr bwMode="auto">
          <a:xfrm flipV="1">
            <a:off x="8243054" y="3236913"/>
            <a:ext cx="0" cy="508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7" name="Line 16"/>
          <p:cNvSpPr>
            <a:spLocks noChangeShapeType="1"/>
          </p:cNvSpPr>
          <p:nvPr/>
        </p:nvSpPr>
        <p:spPr bwMode="auto">
          <a:xfrm flipV="1">
            <a:off x="10014704" y="3252788"/>
            <a:ext cx="0" cy="508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8" name="Text Box 17"/>
          <p:cNvSpPr txBox="1">
            <a:spLocks noChangeArrowheads="1"/>
          </p:cNvSpPr>
          <p:nvPr/>
        </p:nvSpPr>
        <p:spPr bwMode="auto">
          <a:xfrm>
            <a:off x="2662991" y="2163763"/>
            <a:ext cx="1230313" cy="8255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spcBef>
                <a:spcPct val="50000"/>
              </a:spcBef>
            </a:pPr>
            <a:r>
              <a:rPr lang="en-GB" altLang="en-US" sz="1600" i="1">
                <a:latin typeface="Tahoma" panose="020B0604030504040204" pitchFamily="34" charset="0"/>
              </a:rPr>
              <a:t>Maximum risk to seller</a:t>
            </a:r>
          </a:p>
        </p:txBody>
      </p:sp>
      <p:sp>
        <p:nvSpPr>
          <p:cNvPr id="19" name="Text Box 18"/>
          <p:cNvSpPr txBox="1">
            <a:spLocks noChangeArrowheads="1"/>
          </p:cNvSpPr>
          <p:nvPr/>
        </p:nvSpPr>
        <p:spPr bwMode="auto">
          <a:xfrm>
            <a:off x="9438441" y="2133600"/>
            <a:ext cx="1230313" cy="8255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spcBef>
                <a:spcPct val="50000"/>
              </a:spcBef>
            </a:pPr>
            <a:r>
              <a:rPr lang="en-GB" altLang="en-US" sz="1600" i="1">
                <a:latin typeface="Tahoma" panose="020B0604030504040204" pitchFamily="34" charset="0"/>
              </a:rPr>
              <a:t>Maximum risk to buyer</a:t>
            </a:r>
          </a:p>
        </p:txBody>
      </p:sp>
      <p:sp>
        <p:nvSpPr>
          <p:cNvPr id="20" name="AutoShape 19"/>
          <p:cNvSpPr>
            <a:spLocks/>
          </p:cNvSpPr>
          <p:nvPr/>
        </p:nvSpPr>
        <p:spPr bwMode="auto">
          <a:xfrm rot="16200497">
            <a:off x="6976229" y="1838325"/>
            <a:ext cx="762000" cy="6645275"/>
          </a:xfrm>
          <a:prstGeom prst="leftBrace">
            <a:avLst>
              <a:gd name="adj1" fmla="val 72674"/>
              <a:gd name="adj2" fmla="val 50000"/>
            </a:avLst>
          </a:prstGeom>
          <a:noFill/>
          <a:ln w="9525">
            <a:solidFill>
              <a:schemeClr val="tx1"/>
            </a:solidFill>
            <a:round/>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1" name="Text Box 20"/>
          <p:cNvSpPr txBox="1">
            <a:spLocks noChangeArrowheads="1"/>
          </p:cNvSpPr>
          <p:nvPr/>
        </p:nvSpPr>
        <p:spPr bwMode="auto">
          <a:xfrm>
            <a:off x="5596691" y="5540375"/>
            <a:ext cx="3657600" cy="33655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spcBef>
                <a:spcPct val="50000"/>
              </a:spcBef>
            </a:pPr>
            <a:r>
              <a:rPr lang="en-GB" altLang="en-US" sz="1600" i="1">
                <a:latin typeface="Tahoma" panose="020B0604030504040204" pitchFamily="34" charset="0"/>
              </a:rPr>
              <a:t>Open-price contract options</a:t>
            </a:r>
          </a:p>
        </p:txBody>
      </p:sp>
      <p:sp>
        <p:nvSpPr>
          <p:cNvPr id="22" name="Date Placeholder 21"/>
          <p:cNvSpPr>
            <a:spLocks noGrp="1"/>
          </p:cNvSpPr>
          <p:nvPr>
            <p:ph type="dt" sz="half" idx="10"/>
          </p:nvPr>
        </p:nvSpPr>
        <p:spPr/>
        <p:txBody>
          <a:bodyPr/>
          <a:lstStyle/>
          <a:p>
            <a:fld id="{9197A55B-5B43-4BBB-B9C8-93499D9144F9}" type="datetime1">
              <a:rPr lang="en-AU" smtClean="0"/>
              <a:t>19/08/2024</a:t>
            </a:fld>
            <a:endParaRPr lang="en-AU"/>
          </a:p>
        </p:txBody>
      </p:sp>
      <p:sp>
        <p:nvSpPr>
          <p:cNvPr id="2" name="Footer Placeholder 1"/>
          <p:cNvSpPr>
            <a:spLocks noGrp="1"/>
          </p:cNvSpPr>
          <p:nvPr>
            <p:ph type="ftr" sz="quarter" idx="11"/>
          </p:nvPr>
        </p:nvSpPr>
        <p:spPr/>
        <p:txBody>
          <a:bodyPr/>
          <a:lstStyle/>
          <a:p>
            <a:r>
              <a:rPr lang="en-US" smtClean="0"/>
              <a:t>PSM2107 Procurement Business Negotiation and Contracting</a:t>
            </a:r>
            <a:endParaRPr lang="en-US"/>
          </a:p>
        </p:txBody>
      </p:sp>
    </p:spTree>
    <p:extLst>
      <p:ext uri="{BB962C8B-B14F-4D97-AF65-F5344CB8AC3E}">
        <p14:creationId xmlns:p14="http://schemas.microsoft.com/office/powerpoint/2010/main" val="188519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0-#ppt_w/2"/>
                                          </p:val>
                                        </p:tav>
                                        <p:tav tm="100000">
                                          <p:val>
                                            <p:strVal val="#ppt_x"/>
                                          </p:val>
                                        </p:tav>
                                      </p:tavLst>
                                    </p:anim>
                                    <p:anim calcmode="lin" valueType="num">
                                      <p:cBhvr additive="base">
                                        <p:cTn id="14"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utoUpdateAnimBg="0"/>
      <p:bldP spid="19"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8550443" y="6580188"/>
            <a:ext cx="2411413" cy="228600"/>
          </a:xfrm>
        </p:spPr>
        <p:txBody>
          <a:bodyPr/>
          <a:lstStyle/>
          <a:p>
            <a:fld id="{B9482691-C679-4C5E-A1A5-1023F5838147}" type="slidenum">
              <a:rPr lang="nl-NL" altLang="en-US"/>
              <a:pPr/>
              <a:t>32</a:t>
            </a:fld>
            <a:endParaRPr lang="nl-NL" altLang="en-US"/>
          </a:p>
        </p:txBody>
      </p:sp>
      <p:sp>
        <p:nvSpPr>
          <p:cNvPr id="4" name="Rectangle 2"/>
          <p:cNvSpPr txBox="1">
            <a:spLocks noChangeArrowheads="1"/>
          </p:cNvSpPr>
          <p:nvPr/>
        </p:nvSpPr>
        <p:spPr>
          <a:xfrm>
            <a:off x="2683043" y="366713"/>
            <a:ext cx="7772400" cy="685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dirty="0" smtClean="0">
                <a:solidFill>
                  <a:srgbClr val="FF0000"/>
                </a:solidFill>
              </a:rPr>
              <a:t>Various discount structures</a:t>
            </a:r>
            <a:endParaRPr lang="en-US" altLang="en-US" b="1" dirty="0">
              <a:solidFill>
                <a:srgbClr val="FF0000"/>
              </a:solidFill>
            </a:endParaRPr>
          </a:p>
        </p:txBody>
      </p:sp>
      <p:sp>
        <p:nvSpPr>
          <p:cNvPr id="5" name="Rectangle 3"/>
          <p:cNvSpPr txBox="1">
            <a:spLocks noChangeArrowheads="1"/>
          </p:cNvSpPr>
          <p:nvPr/>
        </p:nvSpPr>
        <p:spPr>
          <a:xfrm>
            <a:off x="2683043" y="1196975"/>
            <a:ext cx="7772400" cy="52562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mtClean="0"/>
              <a:t>Discounts</a:t>
            </a:r>
          </a:p>
          <a:p>
            <a:pPr lvl="1"/>
            <a:r>
              <a:rPr lang="en-US" altLang="en-US" smtClean="0"/>
              <a:t>Volume based discounts</a:t>
            </a:r>
          </a:p>
          <a:p>
            <a:pPr lvl="1"/>
            <a:r>
              <a:rPr lang="en-US" altLang="en-US" smtClean="0"/>
              <a:t>Total volume based discounts</a:t>
            </a:r>
          </a:p>
          <a:p>
            <a:pPr lvl="1"/>
            <a:r>
              <a:rPr lang="en-US" altLang="en-US" smtClean="0"/>
              <a:t>Discounts may be continuous or step-wise</a:t>
            </a:r>
          </a:p>
          <a:p>
            <a:endParaRPr lang="en-US" altLang="en-US" smtClean="0"/>
          </a:p>
          <a:p>
            <a:r>
              <a:rPr lang="en-US" altLang="en-US" smtClean="0"/>
              <a:t>Bonus or rebate</a:t>
            </a:r>
          </a:p>
          <a:p>
            <a:pPr lvl="1"/>
            <a:r>
              <a:rPr lang="en-US" altLang="en-US" smtClean="0"/>
              <a:t>Bonus for yearly volume</a:t>
            </a:r>
          </a:p>
          <a:p>
            <a:pPr lvl="1"/>
            <a:r>
              <a:rPr lang="en-US" altLang="en-US" smtClean="0"/>
              <a:t>Who keeps track? </a:t>
            </a:r>
          </a:p>
          <a:p>
            <a:pPr lvl="1"/>
            <a:r>
              <a:rPr lang="en-US" altLang="en-US" smtClean="0"/>
              <a:t>Difficult for administration</a:t>
            </a:r>
            <a:endParaRPr lang="en-US" altLang="en-US" dirty="0"/>
          </a:p>
        </p:txBody>
      </p:sp>
      <p:sp>
        <p:nvSpPr>
          <p:cNvPr id="6" name="Date Placeholder 5"/>
          <p:cNvSpPr>
            <a:spLocks noGrp="1"/>
          </p:cNvSpPr>
          <p:nvPr>
            <p:ph type="dt" sz="half" idx="10"/>
          </p:nvPr>
        </p:nvSpPr>
        <p:spPr/>
        <p:txBody>
          <a:bodyPr/>
          <a:lstStyle/>
          <a:p>
            <a:fld id="{CA21A9AC-14CE-48AA-94D4-D448667A1A6F}" type="datetime1">
              <a:rPr lang="en-AU" smtClean="0"/>
              <a:t>19/08/2024</a:t>
            </a:fld>
            <a:endParaRPr lang="en-AU"/>
          </a:p>
        </p:txBody>
      </p:sp>
      <p:sp>
        <p:nvSpPr>
          <p:cNvPr id="2" name="Footer Placeholder 1"/>
          <p:cNvSpPr>
            <a:spLocks noGrp="1"/>
          </p:cNvSpPr>
          <p:nvPr>
            <p:ph type="ftr" sz="quarter" idx="11"/>
          </p:nvPr>
        </p:nvSpPr>
        <p:spPr/>
        <p:txBody>
          <a:bodyPr/>
          <a:lstStyle/>
          <a:p>
            <a:r>
              <a:rPr lang="en-US" smtClean="0"/>
              <a:t>PSM2107 Procurement Business Negotiation and Contracting</a:t>
            </a:r>
            <a:endParaRPr lang="en-US"/>
          </a:p>
        </p:txBody>
      </p:sp>
    </p:spTree>
    <p:extLst>
      <p:ext uri="{BB962C8B-B14F-4D97-AF65-F5344CB8AC3E}">
        <p14:creationId xmlns:p14="http://schemas.microsoft.com/office/powerpoint/2010/main" val="31818923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rgbClr val="FF0000"/>
                </a:solidFill>
              </a:rPr>
              <a:t>Contracting</a:t>
            </a:r>
            <a:endParaRPr lang="en-AU" b="1" dirty="0">
              <a:solidFill>
                <a:srgbClr val="FF0000"/>
              </a:solidFill>
            </a:endParaRPr>
          </a:p>
        </p:txBody>
      </p:sp>
      <p:sp>
        <p:nvSpPr>
          <p:cNvPr id="3" name="Content Placeholder 2"/>
          <p:cNvSpPr>
            <a:spLocks noGrp="1"/>
          </p:cNvSpPr>
          <p:nvPr>
            <p:ph idx="1"/>
          </p:nvPr>
        </p:nvSpPr>
        <p:spPr>
          <a:xfrm>
            <a:off x="838200" y="1825625"/>
            <a:ext cx="10842938" cy="4351338"/>
          </a:xfrm>
        </p:spPr>
        <p:txBody>
          <a:bodyPr/>
          <a:lstStyle/>
          <a:p>
            <a:r>
              <a:rPr lang="en-GB" dirty="0"/>
              <a:t>A</a:t>
            </a:r>
            <a:r>
              <a:rPr lang="en-GB" dirty="0" smtClean="0"/>
              <a:t> contract is signed between the supplying party and buying party. </a:t>
            </a:r>
          </a:p>
          <a:p>
            <a:r>
              <a:rPr lang="en-GB" dirty="0" smtClean="0"/>
              <a:t>It is vital that the contract is drawn by a person with legal knowledge to avoid mistakes. </a:t>
            </a:r>
          </a:p>
          <a:p>
            <a:r>
              <a:rPr lang="en-GB" dirty="0" smtClean="0"/>
              <a:t>The contract should include aspects of the programme of requirements </a:t>
            </a:r>
            <a:r>
              <a:rPr lang="en-GB" u="sng" dirty="0" smtClean="0"/>
              <a:t>(Bill of Quantities, Scope of Works, Specifications, Service Level Agreements, etc</a:t>
            </a:r>
            <a:r>
              <a:rPr lang="en-GB" dirty="0" smtClean="0"/>
              <a:t>), terms and conditions, agreed pricing, etc.</a:t>
            </a:r>
            <a:endParaRPr lang="en-AU" dirty="0"/>
          </a:p>
        </p:txBody>
      </p:sp>
      <p:sp>
        <p:nvSpPr>
          <p:cNvPr id="6" name="Date Placeholder 5"/>
          <p:cNvSpPr>
            <a:spLocks noGrp="1"/>
          </p:cNvSpPr>
          <p:nvPr>
            <p:ph type="dt" sz="half" idx="10"/>
          </p:nvPr>
        </p:nvSpPr>
        <p:spPr/>
        <p:txBody>
          <a:bodyPr/>
          <a:lstStyle/>
          <a:p>
            <a:fld id="{72574117-968B-4959-B236-93BFDC89920D}" type="datetime1">
              <a:rPr lang="en-AU" smtClean="0"/>
              <a:t>19/08/2024</a:t>
            </a:fld>
            <a:endParaRPr lang="en-AU"/>
          </a:p>
        </p:txBody>
      </p:sp>
      <p:sp>
        <p:nvSpPr>
          <p:cNvPr id="7" name="Slide Number Placeholder 6"/>
          <p:cNvSpPr>
            <a:spLocks noGrp="1"/>
          </p:cNvSpPr>
          <p:nvPr>
            <p:ph type="sldNum" sz="quarter" idx="12"/>
          </p:nvPr>
        </p:nvSpPr>
        <p:spPr/>
        <p:txBody>
          <a:bodyPr/>
          <a:lstStyle/>
          <a:p>
            <a:fld id="{5523021F-CCA1-4593-A3CA-6E8ED7FE8856}" type="slidenum">
              <a:rPr lang="en-AU" smtClean="0"/>
              <a:t>33</a:t>
            </a:fld>
            <a:endParaRPr lang="en-AU"/>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Tree>
    <p:extLst>
      <p:ext uri="{BB962C8B-B14F-4D97-AF65-F5344CB8AC3E}">
        <p14:creationId xmlns:p14="http://schemas.microsoft.com/office/powerpoint/2010/main" val="16790710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Summary </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Negotiations versus Contracting in procurement</a:t>
            </a:r>
          </a:p>
          <a:p>
            <a:r>
              <a:rPr lang="en-US" dirty="0" smtClean="0"/>
              <a:t>Negotiation and contracting are crucial aspects of the procurement process.</a:t>
            </a:r>
          </a:p>
          <a:p>
            <a:r>
              <a:rPr lang="en-US" dirty="0" smtClean="0"/>
              <a:t>Negotiation is always part of contracting, which a recognized stage/step in the procurement process.</a:t>
            </a:r>
          </a:p>
          <a:p>
            <a:r>
              <a:rPr lang="en-US" dirty="0" smtClean="0"/>
              <a:t>Negotiation—as a concept and practice.</a:t>
            </a:r>
          </a:p>
          <a:p>
            <a:r>
              <a:rPr lang="en-US" b="1" dirty="0" smtClean="0"/>
              <a:t>Next lecture </a:t>
            </a:r>
            <a:r>
              <a:rPr lang="en-US" dirty="0" smtClean="0"/>
              <a:t>will be about the negotiation process.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34</a:t>
            </a:fld>
            <a:endParaRPr lang="en-US"/>
          </a:p>
        </p:txBody>
      </p:sp>
      <p:sp>
        <p:nvSpPr>
          <p:cNvPr id="6" name="Date Placeholder 5"/>
          <p:cNvSpPr>
            <a:spLocks noGrp="1"/>
          </p:cNvSpPr>
          <p:nvPr>
            <p:ph type="dt" sz="half" idx="10"/>
          </p:nvPr>
        </p:nvSpPr>
        <p:spPr/>
        <p:txBody>
          <a:bodyPr/>
          <a:lstStyle/>
          <a:p>
            <a:fld id="{7A47D194-9A06-4904-A364-3560AE612165}" type="datetime1">
              <a:rPr lang="en-AU" smtClean="0"/>
              <a:t>19/08/2024</a:t>
            </a:fld>
            <a:endParaRPr lang="en-US"/>
          </a:p>
        </p:txBody>
      </p:sp>
    </p:spTree>
    <p:extLst>
      <p:ext uri="{BB962C8B-B14F-4D97-AF65-F5344CB8AC3E}">
        <p14:creationId xmlns:p14="http://schemas.microsoft.com/office/powerpoint/2010/main" val="35251493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The End of the Lecture</a:t>
            </a:r>
            <a:endParaRPr lang="en-US" dirty="0">
              <a:solidFill>
                <a:schemeClr val="tx1">
                  <a:lumMod val="95000"/>
                  <a:lumOff val="5000"/>
                </a:schemeClr>
              </a:solidFill>
            </a:endParaRPr>
          </a:p>
        </p:txBody>
      </p:sp>
      <p:sp>
        <p:nvSpPr>
          <p:cNvPr id="3" name="Text Placeholder 2"/>
          <p:cNvSpPr>
            <a:spLocks noGrp="1"/>
          </p:cNvSpPr>
          <p:nvPr>
            <p:ph type="body" idx="1"/>
          </p:nvPr>
        </p:nvSpPr>
        <p:spPr/>
        <p:txBody>
          <a:bodyPr/>
          <a:lstStyle/>
          <a:p>
            <a:r>
              <a:rPr lang="en-US" dirty="0" smtClean="0"/>
              <a:t>Thank you for your attention.</a:t>
            </a:r>
            <a:endParaRPr lang="en-US" dirty="0"/>
          </a:p>
        </p:txBody>
      </p:sp>
      <p:sp>
        <p:nvSpPr>
          <p:cNvPr id="4" name="Date Placeholder 3"/>
          <p:cNvSpPr>
            <a:spLocks noGrp="1"/>
          </p:cNvSpPr>
          <p:nvPr>
            <p:ph type="dt" sz="half" idx="10"/>
          </p:nvPr>
        </p:nvSpPr>
        <p:spPr/>
        <p:txBody>
          <a:bodyPr/>
          <a:lstStyle/>
          <a:p>
            <a:fld id="{EE5391BE-8445-4785-A353-1DB86BA93C21}" type="datetime1">
              <a:rPr lang="en-AU" smtClean="0"/>
              <a:t>19/08/2024</a:t>
            </a:fld>
            <a:endParaRPr lang="en-US"/>
          </a:p>
        </p:txBody>
      </p:sp>
      <p:sp>
        <p:nvSpPr>
          <p:cNvPr id="5" name="Footer Placeholder 4"/>
          <p:cNvSpPr>
            <a:spLocks noGrp="1"/>
          </p:cNvSpPr>
          <p:nvPr>
            <p:ph type="ftr" sz="quarter" idx="11"/>
          </p:nvPr>
        </p:nvSpPr>
        <p:spPr/>
        <p:txBody>
          <a:bodyPr/>
          <a:lstStyle/>
          <a:p>
            <a:r>
              <a:rPr lang="en-US" smtClean="0"/>
              <a:t>PSM2107 Procurement Business Negotiation and Contracting</a:t>
            </a:r>
            <a:endParaRPr lang="en-US"/>
          </a:p>
        </p:txBody>
      </p:sp>
      <p:sp>
        <p:nvSpPr>
          <p:cNvPr id="6" name="Slide Number Placeholder 5"/>
          <p:cNvSpPr>
            <a:spLocks noGrp="1"/>
          </p:cNvSpPr>
          <p:nvPr>
            <p:ph type="sldNum" sz="quarter" idx="12"/>
          </p:nvPr>
        </p:nvSpPr>
        <p:spPr/>
        <p:txBody>
          <a:bodyPr/>
          <a:lstStyle/>
          <a:p>
            <a:fld id="{7BC5F346-06F0-4200-BF57-DCDFD30CE98E}" type="slidenum">
              <a:rPr lang="en-US" smtClean="0"/>
              <a:t>35</a:t>
            </a:fld>
            <a:endParaRPr lang="en-US"/>
          </a:p>
        </p:txBody>
      </p:sp>
    </p:spTree>
    <p:extLst>
      <p:ext uri="{BB962C8B-B14F-4D97-AF65-F5344CB8AC3E}">
        <p14:creationId xmlns:p14="http://schemas.microsoft.com/office/powerpoint/2010/main" val="4234304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9706" y="365125"/>
            <a:ext cx="9834093" cy="1325563"/>
          </a:xfrm>
        </p:spPr>
        <p:txBody>
          <a:bodyPr/>
          <a:lstStyle/>
          <a:p>
            <a:r>
              <a:rPr lang="en-US" b="1" dirty="0">
                <a:solidFill>
                  <a:srgbClr val="FF0000"/>
                </a:solidFill>
              </a:rPr>
              <a:t> </a:t>
            </a:r>
            <a:r>
              <a:rPr lang="en-US" b="1" dirty="0" smtClean="0">
                <a:solidFill>
                  <a:srgbClr val="FF0000"/>
                </a:solidFill>
              </a:rPr>
              <a:t>Definition of terms</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Negotiation ? Procurement business negotiation? Contracting?</a:t>
            </a:r>
            <a:endParaRPr lang="en-US"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4</a:t>
            </a:fld>
            <a:endParaRPr lang="en-US"/>
          </a:p>
        </p:txBody>
      </p:sp>
      <p:sp>
        <p:nvSpPr>
          <p:cNvPr id="6" name="Oval 5"/>
          <p:cNvSpPr/>
          <p:nvPr/>
        </p:nvSpPr>
        <p:spPr>
          <a:xfrm>
            <a:off x="754485" y="643028"/>
            <a:ext cx="765221" cy="743419"/>
          </a:xfrm>
          <a:prstGeom prst="ellipse">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7030A0"/>
                </a:solidFill>
              </a:rPr>
              <a:t>2</a:t>
            </a:r>
            <a:r>
              <a:rPr lang="en-US" sz="3200" b="1" dirty="0" smtClean="0">
                <a:solidFill>
                  <a:srgbClr val="7030A0"/>
                </a:solidFill>
              </a:rPr>
              <a:t>.</a:t>
            </a:r>
            <a:endParaRPr lang="en-US" sz="3200" b="1" dirty="0">
              <a:solidFill>
                <a:srgbClr val="7030A0"/>
              </a:solidFill>
            </a:endParaRPr>
          </a:p>
        </p:txBody>
      </p:sp>
      <p:sp>
        <p:nvSpPr>
          <p:cNvPr id="7" name="Date Placeholder 6"/>
          <p:cNvSpPr>
            <a:spLocks noGrp="1"/>
          </p:cNvSpPr>
          <p:nvPr>
            <p:ph type="dt" sz="half" idx="10"/>
          </p:nvPr>
        </p:nvSpPr>
        <p:spPr/>
        <p:txBody>
          <a:bodyPr/>
          <a:lstStyle/>
          <a:p>
            <a:fld id="{8C269EF3-7F41-46A4-892B-13A2091AC70E}" type="datetime1">
              <a:rPr lang="en-AU" smtClean="0"/>
              <a:t>19/08/2024</a:t>
            </a:fld>
            <a:endParaRPr lang="en-US"/>
          </a:p>
        </p:txBody>
      </p:sp>
    </p:spTree>
    <p:extLst>
      <p:ext uri="{BB962C8B-B14F-4D97-AF65-F5344CB8AC3E}">
        <p14:creationId xmlns:p14="http://schemas.microsoft.com/office/powerpoint/2010/main" val="205584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Negotiation</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sz="3200" dirty="0" smtClean="0"/>
              <a:t>The definition of negotiation is very simple, while its scope is wide. Every wish or need may cause a negotiation. Once people exchange their ideas to adjust their relations, or they exchange views to reach agreements, they are negotiating.</a:t>
            </a:r>
          </a:p>
          <a:p>
            <a:endParaRPr lang="en-US" sz="3200" dirty="0"/>
          </a:p>
          <a:p>
            <a:pPr marL="0" indent="0" algn="r">
              <a:buNone/>
            </a:pPr>
            <a:r>
              <a:rPr lang="en-US" sz="3200" dirty="0" smtClean="0"/>
              <a:t>Gerard Nierenberg (1995) The Art of Negotiating</a:t>
            </a:r>
            <a:endParaRPr lang="en-US" sz="3200"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5</a:t>
            </a:fld>
            <a:endParaRPr lang="en-US"/>
          </a:p>
        </p:txBody>
      </p:sp>
      <p:sp>
        <p:nvSpPr>
          <p:cNvPr id="6" name="Date Placeholder 5"/>
          <p:cNvSpPr>
            <a:spLocks noGrp="1"/>
          </p:cNvSpPr>
          <p:nvPr>
            <p:ph type="dt" sz="half" idx="10"/>
          </p:nvPr>
        </p:nvSpPr>
        <p:spPr/>
        <p:txBody>
          <a:bodyPr/>
          <a:lstStyle/>
          <a:p>
            <a:fld id="{ACBA26A6-470E-46C6-BAA9-83EAF9EB6456}" type="datetime1">
              <a:rPr lang="en-AU" smtClean="0"/>
              <a:t>19/08/2024</a:t>
            </a:fld>
            <a:endParaRPr lang="en-US"/>
          </a:p>
        </p:txBody>
      </p:sp>
    </p:spTree>
    <p:extLst>
      <p:ext uri="{BB962C8B-B14F-4D97-AF65-F5344CB8AC3E}">
        <p14:creationId xmlns:p14="http://schemas.microsoft.com/office/powerpoint/2010/main" val="310950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5793"/>
          </a:xfrm>
        </p:spPr>
        <p:txBody>
          <a:bodyPr>
            <a:normAutofit fontScale="90000"/>
          </a:bodyPr>
          <a:lstStyle/>
          <a:p>
            <a:r>
              <a:rPr lang="en-US" b="1" dirty="0" smtClean="0">
                <a:solidFill>
                  <a:srgbClr val="FF0000"/>
                </a:solidFill>
              </a:rPr>
              <a:t>Negotiation? Procurement Business Negotiation?</a:t>
            </a:r>
            <a:endParaRPr lang="en-US" b="1" dirty="0">
              <a:solidFill>
                <a:srgbClr val="FF0000"/>
              </a:solidFill>
            </a:endParaRPr>
          </a:p>
        </p:txBody>
      </p:sp>
      <p:sp>
        <p:nvSpPr>
          <p:cNvPr id="3" name="Content Placeholder 2"/>
          <p:cNvSpPr>
            <a:spLocks noGrp="1"/>
          </p:cNvSpPr>
          <p:nvPr>
            <p:ph idx="1"/>
          </p:nvPr>
        </p:nvSpPr>
        <p:spPr>
          <a:xfrm>
            <a:off x="838200" y="1493949"/>
            <a:ext cx="10515600" cy="4958366"/>
          </a:xfrm>
        </p:spPr>
        <p:txBody>
          <a:bodyPr>
            <a:normAutofit fontScale="85000" lnSpcReduction="10000"/>
          </a:bodyPr>
          <a:lstStyle/>
          <a:p>
            <a:pPr marL="0" indent="0">
              <a:buNone/>
            </a:pPr>
            <a:r>
              <a:rPr lang="en-US" dirty="0" smtClean="0"/>
              <a:t>Several definitions for the term ‘negotiation’.</a:t>
            </a:r>
          </a:p>
          <a:p>
            <a:r>
              <a:rPr lang="en-US" dirty="0" smtClean="0"/>
              <a:t>Negotiation is ‘</a:t>
            </a:r>
            <a:r>
              <a:rPr lang="en-US" dirty="0" smtClean="0">
                <a:solidFill>
                  <a:srgbClr val="7030A0"/>
                </a:solidFill>
              </a:rPr>
              <a:t>coming to an agreement</a:t>
            </a:r>
            <a:r>
              <a:rPr lang="en-US" dirty="0" smtClean="0"/>
              <a:t>’</a:t>
            </a:r>
          </a:p>
          <a:p>
            <a:r>
              <a:rPr lang="en-US" dirty="0"/>
              <a:t>Negotiation is a bargaining process between </a:t>
            </a:r>
            <a:r>
              <a:rPr lang="en-US" dirty="0">
                <a:solidFill>
                  <a:srgbClr val="7030A0"/>
                </a:solidFill>
              </a:rPr>
              <a:t>two or more parties, each with its own viewpoints and objectives, seeking to reach a mutually satisfactory agreement on, or settlement of, a matter of common </a:t>
            </a:r>
            <a:r>
              <a:rPr lang="en-US" dirty="0" smtClean="0">
                <a:solidFill>
                  <a:srgbClr val="7030A0"/>
                </a:solidFill>
              </a:rPr>
              <a:t>concern </a:t>
            </a:r>
            <a:r>
              <a:rPr lang="en-US" dirty="0" smtClean="0"/>
              <a:t>(</a:t>
            </a:r>
            <a:r>
              <a:rPr lang="en-US" dirty="0"/>
              <a:t>UNDP/CIPS Advanced Certificate in Public Procurement, Level </a:t>
            </a:r>
            <a:r>
              <a:rPr lang="en-US" dirty="0" smtClean="0"/>
              <a:t>3)</a:t>
            </a:r>
          </a:p>
          <a:p>
            <a:r>
              <a:rPr lang="en-US" dirty="0" smtClean="0"/>
              <a:t>It is a process of potentially opportunistic interaction by which two or more parties with some apparent conflict seek to do better through jointly decided action than they could otherwise.</a:t>
            </a:r>
          </a:p>
          <a:p>
            <a:r>
              <a:rPr lang="en-US" dirty="0" smtClean="0"/>
              <a:t>In a procurement context, negotiation is a process of </a:t>
            </a:r>
            <a:r>
              <a:rPr lang="en-US" dirty="0" smtClean="0">
                <a:solidFill>
                  <a:srgbClr val="7030A0"/>
                </a:solidFill>
              </a:rPr>
              <a:t>arriving at an agreement on the conditions of a contract, through discussions between buyer and seller</a:t>
            </a:r>
            <a:r>
              <a:rPr lang="en-US" dirty="0" smtClean="0"/>
              <a:t>.</a:t>
            </a:r>
          </a:p>
          <a:p>
            <a:r>
              <a:rPr lang="en-US" dirty="0" smtClean="0"/>
              <a:t>Negotiation is a process by which ‘we’ search for terms to obtain what ‘we’ want from somebody who wants something from us (Baily et al., 2005). </a:t>
            </a:r>
            <a:r>
              <a:rPr lang="en-US" u="sng" dirty="0" smtClean="0"/>
              <a:t>From a procurement perspective, ‘we’ may be for buyer/buying organization.</a:t>
            </a:r>
          </a:p>
          <a:p>
            <a:endParaRPr lang="en-US"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6</a:t>
            </a:fld>
            <a:endParaRPr lang="en-US"/>
          </a:p>
        </p:txBody>
      </p:sp>
      <p:sp>
        <p:nvSpPr>
          <p:cNvPr id="6" name="Date Placeholder 5"/>
          <p:cNvSpPr>
            <a:spLocks noGrp="1"/>
          </p:cNvSpPr>
          <p:nvPr>
            <p:ph type="dt" sz="half" idx="10"/>
          </p:nvPr>
        </p:nvSpPr>
        <p:spPr/>
        <p:txBody>
          <a:bodyPr/>
          <a:lstStyle/>
          <a:p>
            <a:fld id="{9F545140-F1BE-45D7-9EBD-BCFA32A6FFCA}" type="datetime1">
              <a:rPr lang="en-AU" smtClean="0"/>
              <a:t>19/08/2024</a:t>
            </a:fld>
            <a:endParaRPr lang="en-US"/>
          </a:p>
        </p:txBody>
      </p:sp>
    </p:spTree>
    <p:extLst>
      <p:ext uri="{BB962C8B-B14F-4D97-AF65-F5344CB8AC3E}">
        <p14:creationId xmlns:p14="http://schemas.microsoft.com/office/powerpoint/2010/main" val="620437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306"/>
            <a:ext cx="11023242" cy="909883"/>
          </a:xfrm>
        </p:spPr>
        <p:txBody>
          <a:bodyPr/>
          <a:lstStyle/>
          <a:p>
            <a:r>
              <a:rPr lang="en-US" b="1" dirty="0" smtClean="0">
                <a:solidFill>
                  <a:srgbClr val="FF0000"/>
                </a:solidFill>
              </a:rPr>
              <a:t>Negotiation? Procurement Business Negotiation?</a:t>
            </a:r>
            <a:endParaRPr lang="en-US" dirty="0"/>
          </a:p>
        </p:txBody>
      </p:sp>
      <p:sp>
        <p:nvSpPr>
          <p:cNvPr id="3" name="Content Placeholder 2"/>
          <p:cNvSpPr>
            <a:spLocks noGrp="1"/>
          </p:cNvSpPr>
          <p:nvPr>
            <p:ph idx="1"/>
          </p:nvPr>
        </p:nvSpPr>
        <p:spPr>
          <a:xfrm>
            <a:off x="838200" y="2707541"/>
            <a:ext cx="11190668" cy="3600755"/>
          </a:xfrm>
        </p:spPr>
        <p:txBody>
          <a:bodyPr>
            <a:normAutofit fontScale="92500" lnSpcReduction="20000"/>
          </a:bodyPr>
          <a:lstStyle/>
          <a:p>
            <a:r>
              <a:rPr lang="en-US" b="1" dirty="0" smtClean="0"/>
              <a:t>Why procurement business negotiation? Is procurement business? </a:t>
            </a:r>
          </a:p>
          <a:p>
            <a:pPr marL="0" indent="0">
              <a:buNone/>
            </a:pPr>
            <a:r>
              <a:rPr lang="en-US" i="1" dirty="0" smtClean="0"/>
              <a:t>   …………………..business is the activity of buying and selling goods, manufacturing goods, or providing services in order to make profit. </a:t>
            </a:r>
          </a:p>
          <a:p>
            <a:pPr marL="0" indent="0">
              <a:buNone/>
            </a:pPr>
            <a:r>
              <a:rPr lang="en-US" i="1" dirty="0"/>
              <a:t> </a:t>
            </a:r>
            <a:r>
              <a:rPr lang="en-US" i="1" dirty="0" smtClean="0"/>
              <a:t> ……………………to be ‘in business’ means an individual or group of people have agreed a common goal and are actively working towards achieving this goal by supplying products and/or services to customers.</a:t>
            </a:r>
          </a:p>
          <a:p>
            <a:pPr marL="0" indent="0">
              <a:buNone/>
            </a:pPr>
            <a:r>
              <a:rPr lang="en-US" i="1" dirty="0"/>
              <a:t> </a:t>
            </a:r>
            <a:r>
              <a:rPr lang="en-US" i="1" dirty="0" smtClean="0"/>
              <a:t> …………………….procurement means acquisition of goods and/or services for business purposes. Procurement is the acquisition side of business. Procurement business negotiation—negotiation relating to acquisition of goods and/or services, negotiation involving procurement business. The strategic intention of negotiation (and/or procurement negotiation) is to impact on profitability..</a:t>
            </a:r>
          </a:p>
          <a:p>
            <a:endParaRPr lang="en-US" dirty="0"/>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7</a:t>
            </a:fld>
            <a:endParaRPr lang="en-US"/>
          </a:p>
        </p:txBody>
      </p:sp>
      <p:pic>
        <p:nvPicPr>
          <p:cNvPr id="6" name="Picture 5"/>
          <p:cNvPicPr>
            <a:picLocks noChangeAspect="1"/>
          </p:cNvPicPr>
          <p:nvPr/>
        </p:nvPicPr>
        <p:blipFill>
          <a:blip r:embed="rId2"/>
          <a:stretch>
            <a:fillRect/>
          </a:stretch>
        </p:blipFill>
        <p:spPr>
          <a:xfrm>
            <a:off x="1086119" y="850006"/>
            <a:ext cx="2237426" cy="1664352"/>
          </a:xfrm>
          <a:prstGeom prst="rect">
            <a:avLst/>
          </a:prstGeom>
        </p:spPr>
      </p:pic>
      <p:sp>
        <p:nvSpPr>
          <p:cNvPr id="7" name="Rectangle 6"/>
          <p:cNvSpPr/>
          <p:nvPr/>
        </p:nvSpPr>
        <p:spPr>
          <a:xfrm>
            <a:off x="3442676" y="1091243"/>
            <a:ext cx="8586192"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1"/>
                </a:solidFill>
              </a:rPr>
              <a:t>Negotiation</a:t>
            </a:r>
            <a:r>
              <a:rPr lang="en-US" sz="3200" dirty="0" smtClean="0">
                <a:solidFill>
                  <a:schemeClr val="tx1"/>
                </a:solidFill>
              </a:rPr>
              <a:t> –a strategic </a:t>
            </a:r>
            <a:r>
              <a:rPr lang="en-US" sz="3200" dirty="0" smtClean="0">
                <a:solidFill>
                  <a:srgbClr val="7030A0"/>
                </a:solidFill>
              </a:rPr>
              <a:t>discussion that resolves an issue in a way that both parties find acceptable</a:t>
            </a:r>
            <a:endParaRPr lang="en-US" sz="3200" dirty="0">
              <a:solidFill>
                <a:srgbClr val="7030A0"/>
              </a:solidFill>
            </a:endParaRPr>
          </a:p>
        </p:txBody>
      </p:sp>
      <p:sp>
        <p:nvSpPr>
          <p:cNvPr id="8" name="Date Placeholder 7"/>
          <p:cNvSpPr>
            <a:spLocks noGrp="1"/>
          </p:cNvSpPr>
          <p:nvPr>
            <p:ph type="dt" sz="half" idx="10"/>
          </p:nvPr>
        </p:nvSpPr>
        <p:spPr/>
        <p:txBody>
          <a:bodyPr/>
          <a:lstStyle/>
          <a:p>
            <a:fld id="{BE9DA19C-426B-4F0A-9343-E51C2B37B1EE}" type="datetime1">
              <a:rPr lang="en-AU" smtClean="0"/>
              <a:t>19/08/2024</a:t>
            </a:fld>
            <a:endParaRPr lang="en-US"/>
          </a:p>
        </p:txBody>
      </p:sp>
    </p:spTree>
    <p:extLst>
      <p:ext uri="{BB962C8B-B14F-4D97-AF65-F5344CB8AC3E}">
        <p14:creationId xmlns:p14="http://schemas.microsoft.com/office/powerpoint/2010/main" val="2959581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What is “Contracting’?</a:t>
            </a:r>
            <a:endParaRPr lang="en-US" b="1" dirty="0">
              <a:solidFill>
                <a:srgbClr val="FF0000"/>
              </a:solidFill>
            </a:endParaRPr>
          </a:p>
        </p:txBody>
      </p:sp>
      <p:sp>
        <p:nvSpPr>
          <p:cNvPr id="3" name="Content Placeholder 2"/>
          <p:cNvSpPr>
            <a:spLocks noGrp="1"/>
          </p:cNvSpPr>
          <p:nvPr>
            <p:ph idx="1"/>
          </p:nvPr>
        </p:nvSpPr>
        <p:spPr>
          <a:xfrm>
            <a:off x="838200" y="1825625"/>
            <a:ext cx="10515600" cy="2643344"/>
          </a:xfrm>
        </p:spPr>
        <p:txBody>
          <a:bodyPr/>
          <a:lstStyle/>
          <a:p>
            <a:r>
              <a:rPr lang="en-US" dirty="0" smtClean="0"/>
              <a:t>Contracting means ‘</a:t>
            </a:r>
            <a:r>
              <a:rPr lang="en-US" dirty="0" smtClean="0">
                <a:solidFill>
                  <a:srgbClr val="7030A0"/>
                </a:solidFill>
              </a:rPr>
              <a:t>to enter into a formal and legally binding agreement</a:t>
            </a:r>
            <a:r>
              <a:rPr lang="en-US" dirty="0" smtClean="0"/>
              <a:t>’.</a:t>
            </a:r>
          </a:p>
          <a:p>
            <a:r>
              <a:rPr lang="en-US" dirty="0"/>
              <a:t>Procurement contracts—often called purchase contracts—are contracts that establish </a:t>
            </a:r>
            <a:r>
              <a:rPr lang="en-US" dirty="0">
                <a:solidFill>
                  <a:srgbClr val="7030A0"/>
                </a:solidFill>
              </a:rPr>
              <a:t>a legally binding relationship between buyers and sellers </a:t>
            </a:r>
            <a:r>
              <a:rPr lang="en-US" dirty="0"/>
              <a:t>that protects both entities throughout the procurement process.</a:t>
            </a:r>
          </a:p>
        </p:txBody>
      </p:sp>
      <p:sp>
        <p:nvSpPr>
          <p:cNvPr id="4" name="Footer Placeholder 3"/>
          <p:cNvSpPr>
            <a:spLocks noGrp="1"/>
          </p:cNvSpPr>
          <p:nvPr>
            <p:ph type="ftr" sz="quarter" idx="11"/>
          </p:nvPr>
        </p:nvSpPr>
        <p:spPr/>
        <p:txBody>
          <a:bodyPr/>
          <a:lstStyle/>
          <a:p>
            <a:r>
              <a:rPr lang="en-US" smtClean="0"/>
              <a:t>PSM2107 Procurement Business Negotiation and Contracting</a:t>
            </a:r>
            <a:endParaRPr lang="en-US"/>
          </a:p>
        </p:txBody>
      </p:sp>
      <p:sp>
        <p:nvSpPr>
          <p:cNvPr id="5" name="Slide Number Placeholder 4"/>
          <p:cNvSpPr>
            <a:spLocks noGrp="1"/>
          </p:cNvSpPr>
          <p:nvPr>
            <p:ph type="sldNum" sz="quarter" idx="12"/>
          </p:nvPr>
        </p:nvSpPr>
        <p:spPr/>
        <p:txBody>
          <a:bodyPr/>
          <a:lstStyle/>
          <a:p>
            <a:fld id="{7BC5F346-06F0-4200-BF57-DCDFD30CE98E}" type="slidenum">
              <a:rPr lang="en-US" smtClean="0"/>
              <a:t>8</a:t>
            </a:fld>
            <a:endParaRPr lang="en-US"/>
          </a:p>
        </p:txBody>
      </p:sp>
      <p:pic>
        <p:nvPicPr>
          <p:cNvPr id="8" name="Picture 7"/>
          <p:cNvPicPr>
            <a:picLocks noChangeAspect="1"/>
          </p:cNvPicPr>
          <p:nvPr/>
        </p:nvPicPr>
        <p:blipFill>
          <a:blip r:embed="rId2"/>
          <a:stretch>
            <a:fillRect/>
          </a:stretch>
        </p:blipFill>
        <p:spPr>
          <a:xfrm>
            <a:off x="3333973" y="4359934"/>
            <a:ext cx="2536156" cy="1847248"/>
          </a:xfrm>
          <a:prstGeom prst="rect">
            <a:avLst/>
          </a:prstGeom>
        </p:spPr>
      </p:pic>
      <p:pic>
        <p:nvPicPr>
          <p:cNvPr id="9" name="Picture 8"/>
          <p:cNvPicPr>
            <a:picLocks noChangeAspect="1"/>
          </p:cNvPicPr>
          <p:nvPr/>
        </p:nvPicPr>
        <p:blipFill>
          <a:blip r:embed="rId3"/>
          <a:stretch>
            <a:fillRect/>
          </a:stretch>
        </p:blipFill>
        <p:spPr>
          <a:xfrm>
            <a:off x="5957773" y="4369078"/>
            <a:ext cx="2408129" cy="1828959"/>
          </a:xfrm>
          <a:prstGeom prst="rect">
            <a:avLst/>
          </a:prstGeom>
        </p:spPr>
      </p:pic>
      <p:sp>
        <p:nvSpPr>
          <p:cNvPr id="10" name="Date Placeholder 9"/>
          <p:cNvSpPr>
            <a:spLocks noGrp="1"/>
          </p:cNvSpPr>
          <p:nvPr>
            <p:ph type="dt" sz="half" idx="10"/>
          </p:nvPr>
        </p:nvSpPr>
        <p:spPr/>
        <p:txBody>
          <a:bodyPr/>
          <a:lstStyle/>
          <a:p>
            <a:fld id="{31C88953-7A83-4659-B74D-F609D2935F6F}" type="datetime1">
              <a:rPr lang="en-AU" smtClean="0"/>
              <a:t>19/08/2024</a:t>
            </a:fld>
            <a:endParaRPr lang="en-US"/>
          </a:p>
        </p:txBody>
      </p:sp>
    </p:spTree>
    <p:extLst>
      <p:ext uri="{BB962C8B-B14F-4D97-AF65-F5344CB8AC3E}">
        <p14:creationId xmlns:p14="http://schemas.microsoft.com/office/powerpoint/2010/main" val="3591326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192" y="365125"/>
            <a:ext cx="9885608" cy="1325563"/>
          </a:xfrm>
        </p:spPr>
        <p:txBody>
          <a:bodyPr/>
          <a:lstStyle/>
          <a:p>
            <a:r>
              <a:rPr lang="en-US" b="1" dirty="0" smtClean="0">
                <a:solidFill>
                  <a:srgbClr val="FF0000"/>
                </a:solidFill>
              </a:rPr>
              <a:t>Positioning negotiation and contracting in the procurement process</a:t>
            </a:r>
            <a:endParaRPr lang="en-US" b="1" dirty="0">
              <a:solidFill>
                <a:srgbClr val="FF0000"/>
              </a:solidFill>
            </a:endParaRPr>
          </a:p>
        </p:txBody>
      </p:sp>
      <p:sp>
        <p:nvSpPr>
          <p:cNvPr id="3" name="Footer Placeholder 2"/>
          <p:cNvSpPr>
            <a:spLocks noGrp="1"/>
          </p:cNvSpPr>
          <p:nvPr>
            <p:ph type="ftr" sz="quarter" idx="11"/>
          </p:nvPr>
        </p:nvSpPr>
        <p:spPr/>
        <p:txBody>
          <a:bodyPr/>
          <a:lstStyle/>
          <a:p>
            <a:r>
              <a:rPr lang="en-US" smtClean="0"/>
              <a:t>PSM2107 Procurement Business Negotiation and Contracting</a:t>
            </a:r>
            <a:endParaRPr lang="en-US"/>
          </a:p>
        </p:txBody>
      </p:sp>
      <p:sp>
        <p:nvSpPr>
          <p:cNvPr id="4" name="Slide Number Placeholder 3"/>
          <p:cNvSpPr>
            <a:spLocks noGrp="1"/>
          </p:cNvSpPr>
          <p:nvPr>
            <p:ph type="sldNum" sz="quarter" idx="12"/>
          </p:nvPr>
        </p:nvSpPr>
        <p:spPr/>
        <p:txBody>
          <a:bodyPr/>
          <a:lstStyle/>
          <a:p>
            <a:fld id="{7BC5F346-06F0-4200-BF57-DCDFD30CE98E}" type="slidenum">
              <a:rPr lang="en-US" smtClean="0"/>
              <a:t>9</a:t>
            </a:fld>
            <a:endParaRPr lang="en-US"/>
          </a:p>
        </p:txBody>
      </p:sp>
      <p:sp>
        <p:nvSpPr>
          <p:cNvPr id="5" name="Oval 4"/>
          <p:cNvSpPr/>
          <p:nvPr/>
        </p:nvSpPr>
        <p:spPr>
          <a:xfrm>
            <a:off x="702971" y="479438"/>
            <a:ext cx="765221" cy="743419"/>
          </a:xfrm>
          <a:prstGeom prst="ellipse">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7030A0"/>
                </a:solidFill>
              </a:rPr>
              <a:t>3</a:t>
            </a:r>
            <a:r>
              <a:rPr lang="en-US" sz="3200" b="1" dirty="0" smtClean="0">
                <a:solidFill>
                  <a:srgbClr val="7030A0"/>
                </a:solidFill>
              </a:rPr>
              <a:t>.</a:t>
            </a:r>
            <a:endParaRPr lang="en-US" sz="3200" b="1" dirty="0">
              <a:solidFill>
                <a:srgbClr val="7030A0"/>
              </a:solidFill>
            </a:endParaRPr>
          </a:p>
        </p:txBody>
      </p:sp>
      <p:sp>
        <p:nvSpPr>
          <p:cNvPr id="6" name="Date Placeholder 5"/>
          <p:cNvSpPr>
            <a:spLocks noGrp="1"/>
          </p:cNvSpPr>
          <p:nvPr>
            <p:ph type="dt" sz="half" idx="10"/>
          </p:nvPr>
        </p:nvSpPr>
        <p:spPr/>
        <p:txBody>
          <a:bodyPr/>
          <a:lstStyle/>
          <a:p>
            <a:fld id="{CD04A149-C3B4-479F-8052-3F2F2FAE4408}" type="datetime1">
              <a:rPr lang="en-AU" smtClean="0"/>
              <a:t>19/08/2024</a:t>
            </a:fld>
            <a:endParaRPr lang="en-US"/>
          </a:p>
        </p:txBody>
      </p:sp>
    </p:spTree>
    <p:extLst>
      <p:ext uri="{BB962C8B-B14F-4D97-AF65-F5344CB8AC3E}">
        <p14:creationId xmlns:p14="http://schemas.microsoft.com/office/powerpoint/2010/main" val="165680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1832</TotalTime>
  <Words>2888</Words>
  <Application>Microsoft Office PowerPoint</Application>
  <PresentationFormat>Widescreen</PresentationFormat>
  <Paragraphs>398</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Calibri Light</vt:lpstr>
      <vt:lpstr>Tahoma</vt:lpstr>
      <vt:lpstr>Wingdings</vt:lpstr>
      <vt:lpstr>Office Theme</vt:lpstr>
      <vt:lpstr>Clip</vt:lpstr>
      <vt:lpstr>PSM2107 PROCUREMENT BUSINESS NEGOTIATIONS AND CONTRACTING</vt:lpstr>
      <vt:lpstr>Introduction </vt:lpstr>
      <vt:lpstr>    Overview </vt:lpstr>
      <vt:lpstr> Definition of terms</vt:lpstr>
      <vt:lpstr>Negotiation</vt:lpstr>
      <vt:lpstr>Negotiation? Procurement Business Negotiation?</vt:lpstr>
      <vt:lpstr>Negotiation? Procurement Business Negotiation?</vt:lpstr>
      <vt:lpstr>What is “Contracting’?</vt:lpstr>
      <vt:lpstr>Positioning negotiation and contracting in the procurement process</vt:lpstr>
      <vt:lpstr>PowerPoint Presentation</vt:lpstr>
      <vt:lpstr>Negotiation &amp; Contracting in the procurement process </vt:lpstr>
      <vt:lpstr>The importance of negotiation and contracting in procurement and supply?</vt:lpstr>
      <vt:lpstr>Importance of negotiation in the procurement process</vt:lpstr>
      <vt:lpstr>Importance of contracting in the procurement process</vt:lpstr>
      <vt:lpstr>Objectives of procurement negotiation</vt:lpstr>
      <vt:lpstr>Q &amp; As</vt:lpstr>
      <vt:lpstr>The concept  of procurement business negotiation </vt:lpstr>
      <vt:lpstr>The concept of procurement business negotiation</vt:lpstr>
      <vt:lpstr>Procurement business negotiation: concept versus practice</vt:lpstr>
      <vt:lpstr>Content of negotiation</vt:lpstr>
      <vt:lpstr>When to negotiate?</vt:lpstr>
      <vt:lpstr>When to negotiate?</vt:lpstr>
      <vt:lpstr>Why negotiate? </vt:lpstr>
      <vt:lpstr>Common reasons for negotiating in procurement</vt:lpstr>
      <vt:lpstr>Approaches to (procurement) negotiation</vt:lpstr>
      <vt:lpstr>Negotiation strategies/styles</vt:lpstr>
      <vt:lpstr>Negotiation strategies/styles</vt:lpstr>
      <vt:lpstr>Negotiation tactics</vt:lpstr>
      <vt:lpstr>Negotiation tactics                                    Cont’d</vt:lpstr>
      <vt:lpstr>PowerPoint Presentation</vt:lpstr>
      <vt:lpstr>PowerPoint Presentation</vt:lpstr>
      <vt:lpstr>PowerPoint Presentation</vt:lpstr>
      <vt:lpstr>Contracting</vt:lpstr>
      <vt:lpstr>Summary </vt:lpstr>
      <vt:lpstr>The End of the Lecture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PSM2107 PROCUREMENT BUSINESS NEGOTIATION AND CONTRACTING</dc:title>
  <dc:creator>Admin</dc:creator>
  <cp:lastModifiedBy>Admin</cp:lastModifiedBy>
  <cp:revision>129</cp:revision>
  <dcterms:created xsi:type="dcterms:W3CDTF">2023-08-28T10:04:36Z</dcterms:created>
  <dcterms:modified xsi:type="dcterms:W3CDTF">2024-08-19T04:51:57Z</dcterms:modified>
</cp:coreProperties>
</file>