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4"/>
  </p:notesMasterIdLst>
  <p:sldIdLst>
    <p:sldId id="256" r:id="rId2"/>
    <p:sldId id="259" r:id="rId3"/>
    <p:sldId id="357" r:id="rId4"/>
    <p:sldId id="260" r:id="rId5"/>
    <p:sldId id="261" r:id="rId6"/>
    <p:sldId id="263" r:id="rId7"/>
    <p:sldId id="264" r:id="rId8"/>
    <p:sldId id="265" r:id="rId9"/>
    <p:sldId id="262"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2" r:id="rId34"/>
    <p:sldId id="293" r:id="rId35"/>
    <p:sldId id="294" r:id="rId36"/>
    <p:sldId id="295" r:id="rId37"/>
    <p:sldId id="319" r:id="rId38"/>
    <p:sldId id="320" r:id="rId39"/>
    <p:sldId id="321" r:id="rId40"/>
    <p:sldId id="322" r:id="rId41"/>
    <p:sldId id="324" r:id="rId42"/>
    <p:sldId id="325" r:id="rId43"/>
    <p:sldId id="326" r:id="rId44"/>
    <p:sldId id="328" r:id="rId45"/>
    <p:sldId id="329"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30" r:id="rId70"/>
    <p:sldId id="359" r:id="rId71"/>
    <p:sldId id="361" r:id="rId72"/>
    <p:sldId id="362" r:id="rId73"/>
    <p:sldId id="363" r:id="rId74"/>
    <p:sldId id="364" r:id="rId75"/>
    <p:sldId id="365" r:id="rId76"/>
    <p:sldId id="366" r:id="rId77"/>
    <p:sldId id="367" r:id="rId78"/>
    <p:sldId id="368" r:id="rId79"/>
    <p:sldId id="376" r:id="rId80"/>
    <p:sldId id="369" r:id="rId81"/>
    <p:sldId id="370" r:id="rId82"/>
    <p:sldId id="371" r:id="rId83"/>
    <p:sldId id="374" r:id="rId84"/>
    <p:sldId id="331" r:id="rId85"/>
    <p:sldId id="355" r:id="rId86"/>
    <p:sldId id="400" r:id="rId87"/>
    <p:sldId id="332" r:id="rId88"/>
    <p:sldId id="333" r:id="rId89"/>
    <p:sldId id="334" r:id="rId90"/>
    <p:sldId id="356" r:id="rId91"/>
    <p:sldId id="335" r:id="rId92"/>
    <p:sldId id="337" r:id="rId93"/>
    <p:sldId id="338" r:id="rId94"/>
    <p:sldId id="339" r:id="rId95"/>
    <p:sldId id="341" r:id="rId96"/>
    <p:sldId id="342" r:id="rId97"/>
    <p:sldId id="343" r:id="rId98"/>
    <p:sldId id="346" r:id="rId99"/>
    <p:sldId id="347" r:id="rId100"/>
    <p:sldId id="348" r:id="rId101"/>
    <p:sldId id="349" r:id="rId102"/>
    <p:sldId id="401" r:id="rId103"/>
    <p:sldId id="358" r:id="rId104"/>
    <p:sldId id="379" r:id="rId105"/>
    <p:sldId id="378" r:id="rId106"/>
    <p:sldId id="380" r:id="rId107"/>
    <p:sldId id="381" r:id="rId108"/>
    <p:sldId id="382" r:id="rId109"/>
    <p:sldId id="403" r:id="rId110"/>
    <p:sldId id="383" r:id="rId111"/>
    <p:sldId id="386" r:id="rId112"/>
    <p:sldId id="388" r:id="rId113"/>
    <p:sldId id="407" r:id="rId114"/>
    <p:sldId id="390" r:id="rId115"/>
    <p:sldId id="408" r:id="rId116"/>
    <p:sldId id="409" r:id="rId117"/>
    <p:sldId id="391" r:id="rId118"/>
    <p:sldId id="392" r:id="rId119"/>
    <p:sldId id="393" r:id="rId120"/>
    <p:sldId id="394" r:id="rId121"/>
    <p:sldId id="410" r:id="rId122"/>
    <p:sldId id="395" r:id="rId123"/>
    <p:sldId id="396" r:id="rId124"/>
    <p:sldId id="397" r:id="rId125"/>
    <p:sldId id="398" r:id="rId126"/>
    <p:sldId id="404" r:id="rId127"/>
    <p:sldId id="405" r:id="rId128"/>
    <p:sldId id="406" r:id="rId129"/>
    <p:sldId id="425" r:id="rId130"/>
    <p:sldId id="412" r:id="rId131"/>
    <p:sldId id="413" r:id="rId132"/>
    <p:sldId id="414" r:id="rId133"/>
    <p:sldId id="415" r:id="rId134"/>
    <p:sldId id="416" r:id="rId135"/>
    <p:sldId id="417" r:id="rId136"/>
    <p:sldId id="418" r:id="rId137"/>
    <p:sldId id="419" r:id="rId138"/>
    <p:sldId id="428" r:id="rId139"/>
    <p:sldId id="429" r:id="rId140"/>
    <p:sldId id="430" r:id="rId141"/>
    <p:sldId id="431" r:id="rId142"/>
    <p:sldId id="432" r:id="rId143"/>
    <p:sldId id="433" r:id="rId144"/>
    <p:sldId id="435" r:id="rId145"/>
    <p:sldId id="436" r:id="rId146"/>
    <p:sldId id="420" r:id="rId147"/>
    <p:sldId id="421" r:id="rId148"/>
    <p:sldId id="422" r:id="rId149"/>
    <p:sldId id="423" r:id="rId150"/>
    <p:sldId id="411" r:id="rId151"/>
    <p:sldId id="426" r:id="rId152"/>
    <p:sldId id="427" r:id="rId1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0401B-A921-1240-AA5D-6820DD501C0C}" type="doc">
      <dgm:prSet loTypeId="urn:microsoft.com/office/officeart/2005/8/layout/hChevron3" loCatId="" qsTypeId="urn:microsoft.com/office/officeart/2005/8/quickstyle/simple1" qsCatId="simple" csTypeId="urn:microsoft.com/office/officeart/2005/8/colors/colorful1" csCatId="colorful" phldr="1"/>
      <dgm:spPr/>
    </dgm:pt>
    <dgm:pt modelId="{9703961B-7DFC-604C-B0B7-A8CB4539BCE4}">
      <dgm:prSet phldrT="[Text]" custT="1"/>
      <dgm:spPr/>
      <dgm:t>
        <a:bodyPr/>
        <a:lstStyle/>
        <a:p>
          <a:r>
            <a:rPr lang="en-US" sz="2400" b="1">
              <a:solidFill>
                <a:schemeClr val="tx1"/>
              </a:solidFill>
            </a:rPr>
            <a:t>Situation Analysis</a:t>
          </a:r>
          <a:endParaRPr lang="en-US" sz="2400" b="1" dirty="0">
            <a:solidFill>
              <a:schemeClr val="tx1"/>
            </a:solidFill>
          </a:endParaRPr>
        </a:p>
      </dgm:t>
    </dgm:pt>
    <dgm:pt modelId="{2AAEF4FF-2D93-3C4C-A3FB-D42A4B459D2A}" type="parTrans" cxnId="{E4F2684C-494C-834F-9332-19211CC7541A}">
      <dgm:prSet/>
      <dgm:spPr/>
      <dgm:t>
        <a:bodyPr/>
        <a:lstStyle/>
        <a:p>
          <a:endParaRPr lang="en-US">
            <a:solidFill>
              <a:schemeClr val="tx1"/>
            </a:solidFill>
          </a:endParaRPr>
        </a:p>
      </dgm:t>
    </dgm:pt>
    <dgm:pt modelId="{BFD86A32-31D5-4149-9173-6D7ECFFDE6D8}" type="sibTrans" cxnId="{E4F2684C-494C-834F-9332-19211CC7541A}">
      <dgm:prSet/>
      <dgm:spPr/>
      <dgm:t>
        <a:bodyPr/>
        <a:lstStyle/>
        <a:p>
          <a:endParaRPr lang="en-US">
            <a:solidFill>
              <a:schemeClr val="tx1"/>
            </a:solidFill>
          </a:endParaRPr>
        </a:p>
      </dgm:t>
    </dgm:pt>
    <dgm:pt modelId="{79677033-3AD0-9049-8E98-61FA20D67AC0}">
      <dgm:prSet phldrT="[Text]" custT="1"/>
      <dgm:spPr/>
      <dgm:t>
        <a:bodyPr/>
        <a:lstStyle/>
        <a:p>
          <a:r>
            <a:rPr lang="en-US" sz="2400" b="1">
              <a:solidFill>
                <a:schemeClr val="tx1"/>
              </a:solidFill>
            </a:rPr>
            <a:t>Feasibility Study</a:t>
          </a:r>
          <a:endParaRPr lang="en-US" sz="2400" b="1" dirty="0">
            <a:solidFill>
              <a:schemeClr val="tx1"/>
            </a:solidFill>
          </a:endParaRPr>
        </a:p>
      </dgm:t>
    </dgm:pt>
    <dgm:pt modelId="{5624FF48-E614-524E-81B9-803D0FD380BC}" type="parTrans" cxnId="{3E062C6F-6256-F841-8042-40670522F157}">
      <dgm:prSet/>
      <dgm:spPr/>
      <dgm:t>
        <a:bodyPr/>
        <a:lstStyle/>
        <a:p>
          <a:endParaRPr lang="en-US">
            <a:solidFill>
              <a:schemeClr val="tx1"/>
            </a:solidFill>
          </a:endParaRPr>
        </a:p>
      </dgm:t>
    </dgm:pt>
    <dgm:pt modelId="{E8EB7CC7-371B-DD44-9EE5-F5D4C2DD46D6}" type="sibTrans" cxnId="{3E062C6F-6256-F841-8042-40670522F157}">
      <dgm:prSet/>
      <dgm:spPr/>
      <dgm:t>
        <a:bodyPr/>
        <a:lstStyle/>
        <a:p>
          <a:endParaRPr lang="en-US">
            <a:solidFill>
              <a:schemeClr val="tx1"/>
            </a:solidFill>
          </a:endParaRPr>
        </a:p>
      </dgm:t>
    </dgm:pt>
    <dgm:pt modelId="{31241D16-6389-6F4B-B617-49B59EBA4930}">
      <dgm:prSet phldrT="[Text]" custT="1"/>
      <dgm:spPr/>
      <dgm:t>
        <a:bodyPr/>
        <a:lstStyle/>
        <a:p>
          <a:r>
            <a:rPr lang="en-US" sz="2400" b="1" dirty="0">
              <a:solidFill>
                <a:schemeClr val="tx1"/>
              </a:solidFill>
            </a:rPr>
            <a:t>Stakeholder Analysis</a:t>
          </a:r>
        </a:p>
      </dgm:t>
    </dgm:pt>
    <dgm:pt modelId="{DF737BD6-6952-1948-BDCD-2293ECAD5E60}" type="parTrans" cxnId="{C42CC8E6-B53C-D541-97A4-194FC46ACF4F}">
      <dgm:prSet/>
      <dgm:spPr/>
      <dgm:t>
        <a:bodyPr/>
        <a:lstStyle/>
        <a:p>
          <a:endParaRPr lang="en-US">
            <a:solidFill>
              <a:schemeClr val="tx1"/>
            </a:solidFill>
          </a:endParaRPr>
        </a:p>
      </dgm:t>
    </dgm:pt>
    <dgm:pt modelId="{D3F80A67-9614-6840-918F-07353D94EB3F}" type="sibTrans" cxnId="{C42CC8E6-B53C-D541-97A4-194FC46ACF4F}">
      <dgm:prSet/>
      <dgm:spPr/>
      <dgm:t>
        <a:bodyPr/>
        <a:lstStyle/>
        <a:p>
          <a:endParaRPr lang="en-US">
            <a:solidFill>
              <a:schemeClr val="tx1"/>
            </a:solidFill>
          </a:endParaRPr>
        </a:p>
      </dgm:t>
    </dgm:pt>
    <dgm:pt modelId="{02087971-050A-6F47-B340-8B65DA9BC039}">
      <dgm:prSet phldrT="[Text]" custT="1"/>
      <dgm:spPr/>
      <dgm:t>
        <a:bodyPr/>
        <a:lstStyle/>
        <a:p>
          <a:r>
            <a:rPr lang="en-US" sz="2400" b="1" dirty="0">
              <a:solidFill>
                <a:schemeClr val="tx1"/>
              </a:solidFill>
            </a:rPr>
            <a:t>Problem Analysis</a:t>
          </a:r>
        </a:p>
      </dgm:t>
    </dgm:pt>
    <dgm:pt modelId="{AF300339-8D0D-0844-9ECC-E66F41EAE63C}" type="parTrans" cxnId="{641C68C2-CAC4-0448-BDC9-13FBCAF927A1}">
      <dgm:prSet/>
      <dgm:spPr/>
      <dgm:t>
        <a:bodyPr/>
        <a:lstStyle/>
        <a:p>
          <a:endParaRPr lang="en-US">
            <a:solidFill>
              <a:schemeClr val="tx1"/>
            </a:solidFill>
          </a:endParaRPr>
        </a:p>
      </dgm:t>
    </dgm:pt>
    <dgm:pt modelId="{F761910C-D6CC-2042-A949-652BFC1A207C}" type="sibTrans" cxnId="{641C68C2-CAC4-0448-BDC9-13FBCAF927A1}">
      <dgm:prSet/>
      <dgm:spPr/>
      <dgm:t>
        <a:bodyPr/>
        <a:lstStyle/>
        <a:p>
          <a:endParaRPr lang="en-US">
            <a:solidFill>
              <a:schemeClr val="tx1"/>
            </a:solidFill>
          </a:endParaRPr>
        </a:p>
      </dgm:t>
    </dgm:pt>
    <dgm:pt modelId="{95DAD250-647E-2C40-B171-9DA1EEBFE08C}" type="pres">
      <dgm:prSet presAssocID="{86A0401B-A921-1240-AA5D-6820DD501C0C}" presName="Name0" presStyleCnt="0">
        <dgm:presLayoutVars>
          <dgm:dir/>
          <dgm:resizeHandles val="exact"/>
        </dgm:presLayoutVars>
      </dgm:prSet>
      <dgm:spPr/>
    </dgm:pt>
    <dgm:pt modelId="{8717FF44-C00E-BC45-9F89-B90A0C440AC4}" type="pres">
      <dgm:prSet presAssocID="{9703961B-7DFC-604C-B0B7-A8CB4539BCE4}" presName="parTxOnly" presStyleLbl="node1" presStyleIdx="0" presStyleCnt="4">
        <dgm:presLayoutVars>
          <dgm:bulletEnabled val="1"/>
        </dgm:presLayoutVars>
      </dgm:prSet>
      <dgm:spPr/>
      <dgm:t>
        <a:bodyPr/>
        <a:lstStyle/>
        <a:p>
          <a:endParaRPr lang="en-US"/>
        </a:p>
      </dgm:t>
    </dgm:pt>
    <dgm:pt modelId="{851C117B-A730-2F43-918C-D2D1A08B0B4B}" type="pres">
      <dgm:prSet presAssocID="{BFD86A32-31D5-4149-9173-6D7ECFFDE6D8}" presName="parSpace" presStyleCnt="0"/>
      <dgm:spPr/>
    </dgm:pt>
    <dgm:pt modelId="{9573A7E7-6EF8-3F45-8075-A49813F04C66}" type="pres">
      <dgm:prSet presAssocID="{79677033-3AD0-9049-8E98-61FA20D67AC0}" presName="parTxOnly" presStyleLbl="node1" presStyleIdx="1" presStyleCnt="4">
        <dgm:presLayoutVars>
          <dgm:bulletEnabled val="1"/>
        </dgm:presLayoutVars>
      </dgm:prSet>
      <dgm:spPr/>
      <dgm:t>
        <a:bodyPr/>
        <a:lstStyle/>
        <a:p>
          <a:endParaRPr lang="en-US"/>
        </a:p>
      </dgm:t>
    </dgm:pt>
    <dgm:pt modelId="{9EE24BED-8A87-0249-8224-AE5DA3054EC8}" type="pres">
      <dgm:prSet presAssocID="{E8EB7CC7-371B-DD44-9EE5-F5D4C2DD46D6}" presName="parSpace" presStyleCnt="0"/>
      <dgm:spPr/>
    </dgm:pt>
    <dgm:pt modelId="{602CF28A-C178-C54F-8E34-6839168B89B7}" type="pres">
      <dgm:prSet presAssocID="{31241D16-6389-6F4B-B617-49B59EBA4930}" presName="parTxOnly" presStyleLbl="node1" presStyleIdx="2" presStyleCnt="4">
        <dgm:presLayoutVars>
          <dgm:bulletEnabled val="1"/>
        </dgm:presLayoutVars>
      </dgm:prSet>
      <dgm:spPr/>
      <dgm:t>
        <a:bodyPr/>
        <a:lstStyle/>
        <a:p>
          <a:endParaRPr lang="en-US"/>
        </a:p>
      </dgm:t>
    </dgm:pt>
    <dgm:pt modelId="{41F9F6D1-E9F4-AE4C-AD9E-8279C05520AA}" type="pres">
      <dgm:prSet presAssocID="{D3F80A67-9614-6840-918F-07353D94EB3F}" presName="parSpace" presStyleCnt="0"/>
      <dgm:spPr/>
    </dgm:pt>
    <dgm:pt modelId="{20498830-2EDE-1941-B73C-E8580B122437}" type="pres">
      <dgm:prSet presAssocID="{02087971-050A-6F47-B340-8B65DA9BC039}" presName="parTxOnly" presStyleLbl="node1" presStyleIdx="3" presStyleCnt="4">
        <dgm:presLayoutVars>
          <dgm:bulletEnabled val="1"/>
        </dgm:presLayoutVars>
      </dgm:prSet>
      <dgm:spPr/>
      <dgm:t>
        <a:bodyPr/>
        <a:lstStyle/>
        <a:p>
          <a:endParaRPr lang="en-US"/>
        </a:p>
      </dgm:t>
    </dgm:pt>
  </dgm:ptLst>
  <dgm:cxnLst>
    <dgm:cxn modelId="{3E062C6F-6256-F841-8042-40670522F157}" srcId="{86A0401B-A921-1240-AA5D-6820DD501C0C}" destId="{79677033-3AD0-9049-8E98-61FA20D67AC0}" srcOrd="1" destOrd="0" parTransId="{5624FF48-E614-524E-81B9-803D0FD380BC}" sibTransId="{E8EB7CC7-371B-DD44-9EE5-F5D4C2DD46D6}"/>
    <dgm:cxn modelId="{2FA4C324-E9EA-0243-A59C-20E98EACD69E}" type="presOf" srcId="{79677033-3AD0-9049-8E98-61FA20D67AC0}" destId="{9573A7E7-6EF8-3F45-8075-A49813F04C66}" srcOrd="0" destOrd="0" presId="urn:microsoft.com/office/officeart/2005/8/layout/hChevron3"/>
    <dgm:cxn modelId="{CAE093F3-33B5-1F4A-8F1E-3E1EE1CB3E0A}" type="presOf" srcId="{02087971-050A-6F47-B340-8B65DA9BC039}" destId="{20498830-2EDE-1941-B73C-E8580B122437}" srcOrd="0" destOrd="0" presId="urn:microsoft.com/office/officeart/2005/8/layout/hChevron3"/>
    <dgm:cxn modelId="{9CF321EB-F924-6A42-AB2A-ECDF883D9A1A}" type="presOf" srcId="{31241D16-6389-6F4B-B617-49B59EBA4930}" destId="{602CF28A-C178-C54F-8E34-6839168B89B7}" srcOrd="0" destOrd="0" presId="urn:microsoft.com/office/officeart/2005/8/layout/hChevron3"/>
    <dgm:cxn modelId="{E4F2684C-494C-834F-9332-19211CC7541A}" srcId="{86A0401B-A921-1240-AA5D-6820DD501C0C}" destId="{9703961B-7DFC-604C-B0B7-A8CB4539BCE4}" srcOrd="0" destOrd="0" parTransId="{2AAEF4FF-2D93-3C4C-A3FB-D42A4B459D2A}" sibTransId="{BFD86A32-31D5-4149-9173-6D7ECFFDE6D8}"/>
    <dgm:cxn modelId="{C42CC8E6-B53C-D541-97A4-194FC46ACF4F}" srcId="{86A0401B-A921-1240-AA5D-6820DD501C0C}" destId="{31241D16-6389-6F4B-B617-49B59EBA4930}" srcOrd="2" destOrd="0" parTransId="{DF737BD6-6952-1948-BDCD-2293ECAD5E60}" sibTransId="{D3F80A67-9614-6840-918F-07353D94EB3F}"/>
    <dgm:cxn modelId="{492219B4-38BB-2545-B77E-36B93E756CB5}" type="presOf" srcId="{86A0401B-A921-1240-AA5D-6820DD501C0C}" destId="{95DAD250-647E-2C40-B171-9DA1EEBFE08C}" srcOrd="0" destOrd="0" presId="urn:microsoft.com/office/officeart/2005/8/layout/hChevron3"/>
    <dgm:cxn modelId="{820BFE24-A36C-8343-BC9D-233DE35EF91E}" type="presOf" srcId="{9703961B-7DFC-604C-B0B7-A8CB4539BCE4}" destId="{8717FF44-C00E-BC45-9F89-B90A0C440AC4}" srcOrd="0" destOrd="0" presId="urn:microsoft.com/office/officeart/2005/8/layout/hChevron3"/>
    <dgm:cxn modelId="{641C68C2-CAC4-0448-BDC9-13FBCAF927A1}" srcId="{86A0401B-A921-1240-AA5D-6820DD501C0C}" destId="{02087971-050A-6F47-B340-8B65DA9BC039}" srcOrd="3" destOrd="0" parTransId="{AF300339-8D0D-0844-9ECC-E66F41EAE63C}" sibTransId="{F761910C-D6CC-2042-A949-652BFC1A207C}"/>
    <dgm:cxn modelId="{7E788564-4C0B-9A43-AEE9-32CC0AAE34A0}" type="presParOf" srcId="{95DAD250-647E-2C40-B171-9DA1EEBFE08C}" destId="{8717FF44-C00E-BC45-9F89-B90A0C440AC4}" srcOrd="0" destOrd="0" presId="urn:microsoft.com/office/officeart/2005/8/layout/hChevron3"/>
    <dgm:cxn modelId="{C9146932-AFE1-D242-A325-863A6429E87D}" type="presParOf" srcId="{95DAD250-647E-2C40-B171-9DA1EEBFE08C}" destId="{851C117B-A730-2F43-918C-D2D1A08B0B4B}" srcOrd="1" destOrd="0" presId="urn:microsoft.com/office/officeart/2005/8/layout/hChevron3"/>
    <dgm:cxn modelId="{55ED9F50-B094-5747-8B86-380695A21665}" type="presParOf" srcId="{95DAD250-647E-2C40-B171-9DA1EEBFE08C}" destId="{9573A7E7-6EF8-3F45-8075-A49813F04C66}" srcOrd="2" destOrd="0" presId="urn:microsoft.com/office/officeart/2005/8/layout/hChevron3"/>
    <dgm:cxn modelId="{F7CD25DC-2B5C-FA41-BB96-02636BDC92D1}" type="presParOf" srcId="{95DAD250-647E-2C40-B171-9DA1EEBFE08C}" destId="{9EE24BED-8A87-0249-8224-AE5DA3054EC8}" srcOrd="3" destOrd="0" presId="urn:microsoft.com/office/officeart/2005/8/layout/hChevron3"/>
    <dgm:cxn modelId="{CCC31AE2-406B-5249-988C-B5CF73484846}" type="presParOf" srcId="{95DAD250-647E-2C40-B171-9DA1EEBFE08C}" destId="{602CF28A-C178-C54F-8E34-6839168B89B7}" srcOrd="4" destOrd="0" presId="urn:microsoft.com/office/officeart/2005/8/layout/hChevron3"/>
    <dgm:cxn modelId="{CDD79D30-DE38-0F48-90A4-44FE6DA21160}" type="presParOf" srcId="{95DAD250-647E-2C40-B171-9DA1EEBFE08C}" destId="{41F9F6D1-E9F4-AE4C-AD9E-8279C05520AA}" srcOrd="5" destOrd="0" presId="urn:microsoft.com/office/officeart/2005/8/layout/hChevron3"/>
    <dgm:cxn modelId="{E23FDF73-B5EC-8945-BC14-B917A24D62A6}" type="presParOf" srcId="{95DAD250-647E-2C40-B171-9DA1EEBFE08C}" destId="{20498830-2EDE-1941-B73C-E8580B122437}"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C8BE3-40F0-1840-A0F1-CC4A52CE8F2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63334421-16CB-2142-B640-5C6E4F1FA9C1}">
      <dgm:prSet phldrT="[Text]" custT="1"/>
      <dgm:spPr>
        <a:solidFill>
          <a:schemeClr val="accent6">
            <a:lumMod val="75000"/>
          </a:schemeClr>
        </a:solidFill>
        <a:ln>
          <a:solidFill>
            <a:schemeClr val="accent1">
              <a:lumMod val="60000"/>
              <a:lumOff val="40000"/>
            </a:schemeClr>
          </a:solidFill>
        </a:ln>
      </dgm:spPr>
      <dgm:t>
        <a:bodyPr/>
        <a:lstStyle/>
        <a:p>
          <a:r>
            <a:rPr lang="en-US" sz="1800" b="1">
              <a:latin typeface="Arial" charset="0"/>
              <a:ea typeface="Arial" charset="0"/>
              <a:cs typeface="Arial" charset="0"/>
            </a:rPr>
            <a:t>Very late in producing the annual report</a:t>
          </a:r>
        </a:p>
      </dgm:t>
    </dgm:pt>
    <dgm:pt modelId="{2F4CD1DF-EFDF-6349-AF17-7AD0F8075D93}" type="parTrans" cxnId="{677D232C-10B9-8A4D-9A83-7FFC6960580E}">
      <dgm:prSet/>
      <dgm:spPr/>
      <dgm:t>
        <a:bodyPr/>
        <a:lstStyle/>
        <a:p>
          <a:endParaRPr lang="en-US" sz="1800">
            <a:latin typeface="Arial" charset="0"/>
            <a:ea typeface="Arial" charset="0"/>
            <a:cs typeface="Arial" charset="0"/>
          </a:endParaRPr>
        </a:p>
      </dgm:t>
    </dgm:pt>
    <dgm:pt modelId="{ACFAB244-96FC-484D-87CF-312ECBD3D9C9}" type="sibTrans" cxnId="{677D232C-10B9-8A4D-9A83-7FFC6960580E}">
      <dgm:prSet/>
      <dgm:spPr/>
      <dgm:t>
        <a:bodyPr/>
        <a:lstStyle/>
        <a:p>
          <a:endParaRPr lang="en-US" sz="1800">
            <a:latin typeface="Arial" charset="0"/>
            <a:ea typeface="Arial" charset="0"/>
            <a:cs typeface="Arial" charset="0"/>
          </a:endParaRPr>
        </a:p>
      </dgm:t>
    </dgm:pt>
    <dgm:pt modelId="{69FFFC30-A234-1640-9FCC-F248A6297D7F}">
      <dgm:prSet phldrT="[Text]" custT="1"/>
      <dgm:spPr>
        <a:solidFill>
          <a:schemeClr val="accent6">
            <a:lumMod val="75000"/>
          </a:schemeClr>
        </a:solidFill>
        <a:ln>
          <a:solidFill>
            <a:schemeClr val="accent1">
              <a:lumMod val="60000"/>
              <a:lumOff val="40000"/>
            </a:schemeClr>
          </a:solidFill>
        </a:ln>
      </dgm:spPr>
      <dgm:t>
        <a:bodyPr/>
        <a:lstStyle/>
        <a:p>
          <a:r>
            <a:rPr lang="en-US" sz="1800" b="1" dirty="0">
              <a:latin typeface="Arial" charset="0"/>
              <a:ea typeface="Arial" charset="0"/>
              <a:cs typeface="Arial" charset="0"/>
            </a:rPr>
            <a:t>Have great difficulty in presenting achievements</a:t>
          </a:r>
          <a:r>
            <a:rPr lang="en-US" sz="1800" b="1" baseline="0" dirty="0">
              <a:latin typeface="Arial" charset="0"/>
              <a:ea typeface="Arial" charset="0"/>
              <a:cs typeface="Arial" charset="0"/>
            </a:rPr>
            <a:t> </a:t>
          </a:r>
          <a:r>
            <a:rPr lang="en-US" sz="1800" b="1" dirty="0">
              <a:latin typeface="Arial" charset="0"/>
              <a:ea typeface="Arial" charset="0"/>
              <a:cs typeface="Arial" charset="0"/>
            </a:rPr>
            <a:t>of the organization</a:t>
          </a:r>
        </a:p>
      </dgm:t>
    </dgm:pt>
    <dgm:pt modelId="{89AF2C74-254F-2947-85FF-3B367F4D5EDF}" type="parTrans" cxnId="{47FF2673-2BA8-364C-A738-FDBD42837FE2}">
      <dgm:prSet/>
      <dgm:spPr>
        <a:solidFill>
          <a:schemeClr val="accent6">
            <a:lumMod val="75000"/>
          </a:schemeClr>
        </a:solidFill>
        <a:ln>
          <a:solidFill>
            <a:schemeClr val="accent6">
              <a:lumMod val="50000"/>
            </a:schemeClr>
          </a:solidFill>
        </a:ln>
      </dgm:spPr>
      <dgm:t>
        <a:bodyPr/>
        <a:lstStyle/>
        <a:p>
          <a:endParaRPr lang="en-US" sz="1800" b="1">
            <a:latin typeface="Arial" charset="0"/>
            <a:ea typeface="Arial" charset="0"/>
            <a:cs typeface="Arial" charset="0"/>
          </a:endParaRPr>
        </a:p>
      </dgm:t>
    </dgm:pt>
    <dgm:pt modelId="{15974B46-C760-8A41-ABA9-F36C1D082ED1}" type="sibTrans" cxnId="{47FF2673-2BA8-364C-A738-FDBD42837FE2}">
      <dgm:prSet/>
      <dgm:spPr/>
      <dgm:t>
        <a:bodyPr/>
        <a:lstStyle/>
        <a:p>
          <a:endParaRPr lang="en-US" sz="1800">
            <a:latin typeface="Arial" charset="0"/>
            <a:ea typeface="Arial" charset="0"/>
            <a:cs typeface="Arial" charset="0"/>
          </a:endParaRPr>
        </a:p>
      </dgm:t>
    </dgm:pt>
    <dgm:pt modelId="{84F47C91-C297-A24C-90D2-116BB5434794}">
      <dgm:prSet phldrT="[Text]" custT="1"/>
      <dgm:spPr>
        <a:solidFill>
          <a:schemeClr val="accent6">
            <a:lumMod val="75000"/>
          </a:schemeClr>
        </a:solidFill>
        <a:ln>
          <a:solidFill>
            <a:schemeClr val="accent1">
              <a:lumMod val="60000"/>
              <a:lumOff val="40000"/>
            </a:schemeClr>
          </a:solidFill>
        </a:ln>
      </dgm:spPr>
      <dgm:t>
        <a:bodyPr/>
        <a:lstStyle/>
        <a:p>
          <a:r>
            <a:rPr lang="en-US" sz="1800" b="1" dirty="0">
              <a:latin typeface="Arial" charset="0"/>
              <a:ea typeface="Arial" charset="0"/>
              <a:cs typeface="Arial" charset="0"/>
            </a:rPr>
            <a:t>Annual report writing is not included in the annual work plan</a:t>
          </a:r>
        </a:p>
      </dgm:t>
    </dgm:pt>
    <dgm:pt modelId="{1E13C743-F297-C047-A74E-CE829295EF22}" type="parTrans" cxnId="{1D48EA1E-F370-ED41-9F82-0486834EEAC4}">
      <dgm:prSet/>
      <dgm:spPr>
        <a:solidFill>
          <a:schemeClr val="accent6">
            <a:lumMod val="75000"/>
          </a:schemeClr>
        </a:solidFill>
        <a:ln>
          <a:solidFill>
            <a:schemeClr val="accent6">
              <a:lumMod val="50000"/>
            </a:schemeClr>
          </a:solidFill>
        </a:ln>
      </dgm:spPr>
      <dgm:t>
        <a:bodyPr/>
        <a:lstStyle/>
        <a:p>
          <a:endParaRPr lang="en-US" sz="1800" b="1">
            <a:latin typeface="Arial" charset="0"/>
            <a:ea typeface="Arial" charset="0"/>
            <a:cs typeface="Arial" charset="0"/>
          </a:endParaRPr>
        </a:p>
      </dgm:t>
    </dgm:pt>
    <dgm:pt modelId="{B9A06F81-A55F-8B4A-A92E-6B572FD5BC51}" type="sibTrans" cxnId="{1D48EA1E-F370-ED41-9F82-0486834EEAC4}">
      <dgm:prSet/>
      <dgm:spPr/>
      <dgm:t>
        <a:bodyPr/>
        <a:lstStyle/>
        <a:p>
          <a:endParaRPr lang="en-US" sz="1800">
            <a:latin typeface="Arial" charset="0"/>
            <a:ea typeface="Arial" charset="0"/>
            <a:cs typeface="Arial" charset="0"/>
          </a:endParaRPr>
        </a:p>
      </dgm:t>
    </dgm:pt>
    <dgm:pt modelId="{B65EB457-3153-894E-AD3F-E463C393EC39}">
      <dgm:prSet phldrT="[Text]" custT="1"/>
      <dgm:spPr>
        <a:solidFill>
          <a:schemeClr val="accent6">
            <a:lumMod val="75000"/>
          </a:schemeClr>
        </a:solidFill>
        <a:ln>
          <a:solidFill>
            <a:schemeClr val="accent1">
              <a:lumMod val="60000"/>
              <a:lumOff val="40000"/>
            </a:schemeClr>
          </a:solidFill>
        </a:ln>
      </dgm:spPr>
      <dgm:t>
        <a:bodyPr/>
        <a:lstStyle/>
        <a:p>
          <a:r>
            <a:rPr lang="en-US" sz="1800" b="1">
              <a:latin typeface="Arial" charset="0"/>
              <a:ea typeface="Arial" charset="0"/>
              <a:cs typeface="Arial" charset="0"/>
            </a:rPr>
            <a:t>Annual report writing is not prioritized</a:t>
          </a:r>
        </a:p>
      </dgm:t>
    </dgm:pt>
    <dgm:pt modelId="{6CECCF65-A774-484B-9AD3-37C4A17361D4}" type="parTrans" cxnId="{AA18460B-85C0-014E-9C70-9DAFAE8639A4}">
      <dgm:prSet/>
      <dgm:spPr>
        <a:solidFill>
          <a:schemeClr val="accent6">
            <a:lumMod val="75000"/>
          </a:schemeClr>
        </a:solidFill>
        <a:ln>
          <a:solidFill>
            <a:schemeClr val="accent6">
              <a:lumMod val="50000"/>
            </a:schemeClr>
          </a:solidFill>
        </a:ln>
      </dgm:spPr>
      <dgm:t>
        <a:bodyPr/>
        <a:lstStyle/>
        <a:p>
          <a:endParaRPr lang="en-US" sz="1800" b="1">
            <a:latin typeface="Arial" charset="0"/>
            <a:ea typeface="Arial" charset="0"/>
            <a:cs typeface="Arial" charset="0"/>
          </a:endParaRPr>
        </a:p>
      </dgm:t>
    </dgm:pt>
    <dgm:pt modelId="{21F6C00A-53B5-D14F-B02C-B363066C21BC}" type="sibTrans" cxnId="{AA18460B-85C0-014E-9C70-9DAFAE8639A4}">
      <dgm:prSet/>
      <dgm:spPr/>
      <dgm:t>
        <a:bodyPr/>
        <a:lstStyle/>
        <a:p>
          <a:endParaRPr lang="en-US" sz="1800">
            <a:latin typeface="Arial" charset="0"/>
            <a:ea typeface="Arial" charset="0"/>
            <a:cs typeface="Arial" charset="0"/>
          </a:endParaRPr>
        </a:p>
      </dgm:t>
    </dgm:pt>
    <dgm:pt modelId="{CA8C42F4-321B-924B-8490-1B126536BE47}">
      <dgm:prSet phldrT="[Text]" custT="1"/>
      <dgm:spPr>
        <a:solidFill>
          <a:schemeClr val="accent6">
            <a:lumMod val="75000"/>
          </a:schemeClr>
        </a:solidFill>
        <a:ln>
          <a:solidFill>
            <a:schemeClr val="accent1">
              <a:lumMod val="60000"/>
              <a:lumOff val="40000"/>
            </a:schemeClr>
          </a:solidFill>
        </a:ln>
      </dgm:spPr>
      <dgm:t>
        <a:bodyPr/>
        <a:lstStyle/>
        <a:p>
          <a:r>
            <a:rPr lang="en-US" sz="1800" b="1">
              <a:latin typeface="Arial" charset="0"/>
              <a:ea typeface="Arial" charset="0"/>
              <a:cs typeface="Arial" charset="0"/>
            </a:rPr>
            <a:t>Team members have high work overload</a:t>
          </a:r>
        </a:p>
      </dgm:t>
    </dgm:pt>
    <dgm:pt modelId="{34B6F351-9C73-FB4F-837E-598D39884D7B}" type="parTrans" cxnId="{A65FCD9C-DC90-1647-80C2-07626413D99C}">
      <dgm:prSet/>
      <dgm:spPr>
        <a:solidFill>
          <a:schemeClr val="accent6">
            <a:lumMod val="75000"/>
          </a:schemeClr>
        </a:solidFill>
        <a:ln>
          <a:solidFill>
            <a:schemeClr val="accent6">
              <a:lumMod val="50000"/>
            </a:schemeClr>
          </a:solidFill>
        </a:ln>
      </dgm:spPr>
      <dgm:t>
        <a:bodyPr/>
        <a:lstStyle/>
        <a:p>
          <a:endParaRPr lang="en-US" sz="1800" b="1"/>
        </a:p>
      </dgm:t>
    </dgm:pt>
    <dgm:pt modelId="{D681B5CC-3ABF-0D40-A646-CD26432B9E1F}" type="sibTrans" cxnId="{A65FCD9C-DC90-1647-80C2-07626413D99C}">
      <dgm:prSet/>
      <dgm:spPr/>
      <dgm:t>
        <a:bodyPr/>
        <a:lstStyle/>
        <a:p>
          <a:endParaRPr lang="en-US" sz="1800"/>
        </a:p>
      </dgm:t>
    </dgm:pt>
    <dgm:pt modelId="{47780D23-A0AE-EE42-82A2-921A39510AEF}" type="pres">
      <dgm:prSet presAssocID="{38FC8BE3-40F0-1840-A0F1-CC4A52CE8F25}" presName="Name0" presStyleCnt="0">
        <dgm:presLayoutVars>
          <dgm:chMax val="1"/>
          <dgm:chPref val="1"/>
          <dgm:dir/>
          <dgm:animOne val="branch"/>
          <dgm:animLvl val="lvl"/>
        </dgm:presLayoutVars>
      </dgm:prSet>
      <dgm:spPr/>
      <dgm:t>
        <a:bodyPr/>
        <a:lstStyle/>
        <a:p>
          <a:endParaRPr lang="en-US"/>
        </a:p>
      </dgm:t>
    </dgm:pt>
    <dgm:pt modelId="{E7DE9A4F-090C-8242-8D25-48BE10A785CE}" type="pres">
      <dgm:prSet presAssocID="{63334421-16CB-2142-B640-5C6E4F1FA9C1}" presName="singleCycle" presStyleCnt="0"/>
      <dgm:spPr/>
    </dgm:pt>
    <dgm:pt modelId="{6201F402-C62F-BF43-BC22-63A246E8F419}" type="pres">
      <dgm:prSet presAssocID="{63334421-16CB-2142-B640-5C6E4F1FA9C1}" presName="singleCenter" presStyleLbl="node1" presStyleIdx="0" presStyleCnt="5" custScaleX="344574" custScaleY="45072" custLinFactNeighborX="11020" custLinFactNeighborY="-10773">
        <dgm:presLayoutVars>
          <dgm:chMax val="7"/>
          <dgm:chPref val="7"/>
        </dgm:presLayoutVars>
      </dgm:prSet>
      <dgm:spPr/>
      <dgm:t>
        <a:bodyPr/>
        <a:lstStyle/>
        <a:p>
          <a:endParaRPr lang="en-US"/>
        </a:p>
      </dgm:t>
    </dgm:pt>
    <dgm:pt modelId="{DE240216-9092-E244-AE75-E188AE4A4E26}" type="pres">
      <dgm:prSet presAssocID="{89AF2C74-254F-2947-85FF-3B367F4D5EDF}" presName="Name56" presStyleLbl="parChTrans1D2" presStyleIdx="0" presStyleCnt="4"/>
      <dgm:spPr/>
      <dgm:t>
        <a:bodyPr/>
        <a:lstStyle/>
        <a:p>
          <a:endParaRPr lang="en-US"/>
        </a:p>
      </dgm:t>
    </dgm:pt>
    <dgm:pt modelId="{4C933541-8437-A24F-9723-00566886B565}" type="pres">
      <dgm:prSet presAssocID="{69FFFC30-A234-1640-9FCC-F248A6297D7F}" presName="text0" presStyleLbl="node1" presStyleIdx="1" presStyleCnt="5" custScaleX="483375" custScaleY="76057" custRadScaleRad="101761" custRadScaleInc="24972">
        <dgm:presLayoutVars>
          <dgm:bulletEnabled val="1"/>
        </dgm:presLayoutVars>
      </dgm:prSet>
      <dgm:spPr/>
      <dgm:t>
        <a:bodyPr/>
        <a:lstStyle/>
        <a:p>
          <a:endParaRPr lang="en-US"/>
        </a:p>
      </dgm:t>
    </dgm:pt>
    <dgm:pt modelId="{7FE772BF-3F48-5B48-8D5B-DF73C21DE5F4}" type="pres">
      <dgm:prSet presAssocID="{1E13C743-F297-C047-A74E-CE829295EF22}" presName="Name56" presStyleLbl="parChTrans1D2" presStyleIdx="1" presStyleCnt="4"/>
      <dgm:spPr/>
      <dgm:t>
        <a:bodyPr/>
        <a:lstStyle/>
        <a:p>
          <a:endParaRPr lang="en-US"/>
        </a:p>
      </dgm:t>
    </dgm:pt>
    <dgm:pt modelId="{98C8C2D2-069A-5648-A246-AE6D7248464D}" type="pres">
      <dgm:prSet presAssocID="{84F47C91-C297-A24C-90D2-116BB5434794}" presName="text0" presStyleLbl="node1" presStyleIdx="2" presStyleCnt="5" custScaleX="335791" custScaleY="81089" custRadScaleRad="148217" custRadScaleInc="47281">
        <dgm:presLayoutVars>
          <dgm:bulletEnabled val="1"/>
        </dgm:presLayoutVars>
      </dgm:prSet>
      <dgm:spPr/>
      <dgm:t>
        <a:bodyPr/>
        <a:lstStyle/>
        <a:p>
          <a:endParaRPr lang="en-US"/>
        </a:p>
      </dgm:t>
    </dgm:pt>
    <dgm:pt modelId="{C8F214D8-EBCB-194A-9B1E-83DDA1C1AA5E}" type="pres">
      <dgm:prSet presAssocID="{6CECCF65-A774-484B-9AD3-37C4A17361D4}" presName="Name56" presStyleLbl="parChTrans1D2" presStyleIdx="2" presStyleCnt="4"/>
      <dgm:spPr/>
      <dgm:t>
        <a:bodyPr/>
        <a:lstStyle/>
        <a:p>
          <a:endParaRPr lang="en-US"/>
        </a:p>
      </dgm:t>
    </dgm:pt>
    <dgm:pt modelId="{A444384F-5F2D-7E4F-B9A4-1CE59AA2BB7C}" type="pres">
      <dgm:prSet presAssocID="{B65EB457-3153-894E-AD3F-E463C393EC39}" presName="text0" presStyleLbl="node1" presStyleIdx="3" presStyleCnt="5" custScaleX="235936" custScaleY="84634" custRadScaleRad="56187" custRadScaleInc="31008">
        <dgm:presLayoutVars>
          <dgm:bulletEnabled val="1"/>
        </dgm:presLayoutVars>
      </dgm:prSet>
      <dgm:spPr/>
      <dgm:t>
        <a:bodyPr/>
        <a:lstStyle/>
        <a:p>
          <a:endParaRPr lang="en-US"/>
        </a:p>
      </dgm:t>
    </dgm:pt>
    <dgm:pt modelId="{D8F1182F-5970-2449-8CCE-7B619E53A5C4}" type="pres">
      <dgm:prSet presAssocID="{34B6F351-9C73-FB4F-837E-598D39884D7B}" presName="Name56" presStyleLbl="parChTrans1D2" presStyleIdx="3" presStyleCnt="4"/>
      <dgm:spPr/>
      <dgm:t>
        <a:bodyPr/>
        <a:lstStyle/>
        <a:p>
          <a:endParaRPr lang="en-US"/>
        </a:p>
      </dgm:t>
    </dgm:pt>
    <dgm:pt modelId="{53F7ABDF-6721-6745-AE50-DFDC8D71C589}" type="pres">
      <dgm:prSet presAssocID="{CA8C42F4-321B-924B-8490-1B126536BE47}" presName="text0" presStyleLbl="node1" presStyleIdx="4" presStyleCnt="5" custScaleX="242148" custScaleY="86689" custRadScaleRad="156276" custRadScaleInc="-45453">
        <dgm:presLayoutVars>
          <dgm:bulletEnabled val="1"/>
        </dgm:presLayoutVars>
      </dgm:prSet>
      <dgm:spPr/>
      <dgm:t>
        <a:bodyPr/>
        <a:lstStyle/>
        <a:p>
          <a:endParaRPr lang="en-US"/>
        </a:p>
      </dgm:t>
    </dgm:pt>
  </dgm:ptLst>
  <dgm:cxnLst>
    <dgm:cxn modelId="{67C04619-CF5D-A145-A8DD-B70AEE447BF8}" type="presOf" srcId="{38FC8BE3-40F0-1840-A0F1-CC4A52CE8F25}" destId="{47780D23-A0AE-EE42-82A2-921A39510AEF}" srcOrd="0" destOrd="0" presId="urn:microsoft.com/office/officeart/2008/layout/RadialCluster"/>
    <dgm:cxn modelId="{51F35594-197C-1643-A344-F1DE9FD4B571}" type="presOf" srcId="{6CECCF65-A774-484B-9AD3-37C4A17361D4}" destId="{C8F214D8-EBCB-194A-9B1E-83DDA1C1AA5E}" srcOrd="0" destOrd="0" presId="urn:microsoft.com/office/officeart/2008/layout/RadialCluster"/>
    <dgm:cxn modelId="{A65FCD9C-DC90-1647-80C2-07626413D99C}" srcId="{63334421-16CB-2142-B640-5C6E4F1FA9C1}" destId="{CA8C42F4-321B-924B-8490-1B126536BE47}" srcOrd="3" destOrd="0" parTransId="{34B6F351-9C73-FB4F-837E-598D39884D7B}" sibTransId="{D681B5CC-3ABF-0D40-A646-CD26432B9E1F}"/>
    <dgm:cxn modelId="{1D48EA1E-F370-ED41-9F82-0486834EEAC4}" srcId="{63334421-16CB-2142-B640-5C6E4F1FA9C1}" destId="{84F47C91-C297-A24C-90D2-116BB5434794}" srcOrd="1" destOrd="0" parTransId="{1E13C743-F297-C047-A74E-CE829295EF22}" sibTransId="{B9A06F81-A55F-8B4A-A92E-6B572FD5BC51}"/>
    <dgm:cxn modelId="{5F0787C4-785B-8148-A50B-833C45AD6825}" type="presOf" srcId="{63334421-16CB-2142-B640-5C6E4F1FA9C1}" destId="{6201F402-C62F-BF43-BC22-63A246E8F419}" srcOrd="0" destOrd="0" presId="urn:microsoft.com/office/officeart/2008/layout/RadialCluster"/>
    <dgm:cxn modelId="{77FD109F-FFF3-9845-AECB-A19650F754FA}" type="presOf" srcId="{B65EB457-3153-894E-AD3F-E463C393EC39}" destId="{A444384F-5F2D-7E4F-B9A4-1CE59AA2BB7C}" srcOrd="0" destOrd="0" presId="urn:microsoft.com/office/officeart/2008/layout/RadialCluster"/>
    <dgm:cxn modelId="{8D4AAA1A-584B-6D41-9D63-BFF4163D5F1D}" type="presOf" srcId="{CA8C42F4-321B-924B-8490-1B126536BE47}" destId="{53F7ABDF-6721-6745-AE50-DFDC8D71C589}" srcOrd="0" destOrd="0" presId="urn:microsoft.com/office/officeart/2008/layout/RadialCluster"/>
    <dgm:cxn modelId="{ECE64B93-E388-C942-B865-25F1AB81700D}" type="presOf" srcId="{69FFFC30-A234-1640-9FCC-F248A6297D7F}" destId="{4C933541-8437-A24F-9723-00566886B565}" srcOrd="0" destOrd="0" presId="urn:microsoft.com/office/officeart/2008/layout/RadialCluster"/>
    <dgm:cxn modelId="{47FF2673-2BA8-364C-A738-FDBD42837FE2}" srcId="{63334421-16CB-2142-B640-5C6E4F1FA9C1}" destId="{69FFFC30-A234-1640-9FCC-F248A6297D7F}" srcOrd="0" destOrd="0" parTransId="{89AF2C74-254F-2947-85FF-3B367F4D5EDF}" sibTransId="{15974B46-C760-8A41-ABA9-F36C1D082ED1}"/>
    <dgm:cxn modelId="{BB9C7156-9D1F-384E-87DB-6890364F5801}" type="presOf" srcId="{89AF2C74-254F-2947-85FF-3B367F4D5EDF}" destId="{DE240216-9092-E244-AE75-E188AE4A4E26}" srcOrd="0" destOrd="0" presId="urn:microsoft.com/office/officeart/2008/layout/RadialCluster"/>
    <dgm:cxn modelId="{D6715D33-AA33-1C4B-8127-B5BCF306EE19}" type="presOf" srcId="{1E13C743-F297-C047-A74E-CE829295EF22}" destId="{7FE772BF-3F48-5B48-8D5B-DF73C21DE5F4}" srcOrd="0" destOrd="0" presId="urn:microsoft.com/office/officeart/2008/layout/RadialCluster"/>
    <dgm:cxn modelId="{AA18460B-85C0-014E-9C70-9DAFAE8639A4}" srcId="{63334421-16CB-2142-B640-5C6E4F1FA9C1}" destId="{B65EB457-3153-894E-AD3F-E463C393EC39}" srcOrd="2" destOrd="0" parTransId="{6CECCF65-A774-484B-9AD3-37C4A17361D4}" sibTransId="{21F6C00A-53B5-D14F-B02C-B363066C21BC}"/>
    <dgm:cxn modelId="{3C8F8A28-5ECD-6B47-A2FF-B720492E78A5}" type="presOf" srcId="{84F47C91-C297-A24C-90D2-116BB5434794}" destId="{98C8C2D2-069A-5648-A246-AE6D7248464D}" srcOrd="0" destOrd="0" presId="urn:microsoft.com/office/officeart/2008/layout/RadialCluster"/>
    <dgm:cxn modelId="{4C66AE15-7A39-9E4D-B328-751E5B02EB35}" type="presOf" srcId="{34B6F351-9C73-FB4F-837E-598D39884D7B}" destId="{D8F1182F-5970-2449-8CCE-7B619E53A5C4}" srcOrd="0" destOrd="0" presId="urn:microsoft.com/office/officeart/2008/layout/RadialCluster"/>
    <dgm:cxn modelId="{677D232C-10B9-8A4D-9A83-7FFC6960580E}" srcId="{38FC8BE3-40F0-1840-A0F1-CC4A52CE8F25}" destId="{63334421-16CB-2142-B640-5C6E4F1FA9C1}" srcOrd="0" destOrd="0" parTransId="{2F4CD1DF-EFDF-6349-AF17-7AD0F8075D93}" sibTransId="{ACFAB244-96FC-484D-87CF-312ECBD3D9C9}"/>
    <dgm:cxn modelId="{D23B57D6-0D38-4A4B-AAFD-5D8F238163F4}" type="presParOf" srcId="{47780D23-A0AE-EE42-82A2-921A39510AEF}" destId="{E7DE9A4F-090C-8242-8D25-48BE10A785CE}" srcOrd="0" destOrd="0" presId="urn:microsoft.com/office/officeart/2008/layout/RadialCluster"/>
    <dgm:cxn modelId="{E95F535C-6E4E-D941-B9D5-3D23F05BB7F0}" type="presParOf" srcId="{E7DE9A4F-090C-8242-8D25-48BE10A785CE}" destId="{6201F402-C62F-BF43-BC22-63A246E8F419}" srcOrd="0" destOrd="0" presId="urn:microsoft.com/office/officeart/2008/layout/RadialCluster"/>
    <dgm:cxn modelId="{1C3996D9-2554-6045-9E98-7505591CE62E}" type="presParOf" srcId="{E7DE9A4F-090C-8242-8D25-48BE10A785CE}" destId="{DE240216-9092-E244-AE75-E188AE4A4E26}" srcOrd="1" destOrd="0" presId="urn:microsoft.com/office/officeart/2008/layout/RadialCluster"/>
    <dgm:cxn modelId="{3C5D3E0D-BA9E-2643-9D6E-AF8CEFD2E6BC}" type="presParOf" srcId="{E7DE9A4F-090C-8242-8D25-48BE10A785CE}" destId="{4C933541-8437-A24F-9723-00566886B565}" srcOrd="2" destOrd="0" presId="urn:microsoft.com/office/officeart/2008/layout/RadialCluster"/>
    <dgm:cxn modelId="{630B981A-C41D-E14A-BF71-6D28D745E9B0}" type="presParOf" srcId="{E7DE9A4F-090C-8242-8D25-48BE10A785CE}" destId="{7FE772BF-3F48-5B48-8D5B-DF73C21DE5F4}" srcOrd="3" destOrd="0" presId="urn:microsoft.com/office/officeart/2008/layout/RadialCluster"/>
    <dgm:cxn modelId="{E9607DDA-26FB-2045-BC27-C8D0CDB3CAAB}" type="presParOf" srcId="{E7DE9A4F-090C-8242-8D25-48BE10A785CE}" destId="{98C8C2D2-069A-5648-A246-AE6D7248464D}" srcOrd="4" destOrd="0" presId="urn:microsoft.com/office/officeart/2008/layout/RadialCluster"/>
    <dgm:cxn modelId="{81494F36-71A9-C547-A173-8AF0131D8E14}" type="presParOf" srcId="{E7DE9A4F-090C-8242-8D25-48BE10A785CE}" destId="{C8F214D8-EBCB-194A-9B1E-83DDA1C1AA5E}" srcOrd="5" destOrd="0" presId="urn:microsoft.com/office/officeart/2008/layout/RadialCluster"/>
    <dgm:cxn modelId="{AD0C5F95-B2BF-3445-966F-157AC9878A63}" type="presParOf" srcId="{E7DE9A4F-090C-8242-8D25-48BE10A785CE}" destId="{A444384F-5F2D-7E4F-B9A4-1CE59AA2BB7C}" srcOrd="6" destOrd="0" presId="urn:microsoft.com/office/officeart/2008/layout/RadialCluster"/>
    <dgm:cxn modelId="{EF90668A-6639-7F43-8E67-CB7F9EC06637}" type="presParOf" srcId="{E7DE9A4F-090C-8242-8D25-48BE10A785CE}" destId="{D8F1182F-5970-2449-8CCE-7B619E53A5C4}" srcOrd="7" destOrd="0" presId="urn:microsoft.com/office/officeart/2008/layout/RadialCluster"/>
    <dgm:cxn modelId="{ED521D54-C3F2-804E-87BB-F5A0FDE1AA95}" type="presParOf" srcId="{E7DE9A4F-090C-8242-8D25-48BE10A785CE}" destId="{53F7ABDF-6721-6745-AE50-DFDC8D71C589}" srcOrd="8"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4BDE3-E517-5441-9D5A-DF864B4E1A2C}" type="doc">
      <dgm:prSet loTypeId="urn:microsoft.com/office/officeart/2005/8/layout/chevron2" loCatId="" qsTypeId="urn:microsoft.com/office/officeart/2005/8/quickstyle/simple4" qsCatId="simple" csTypeId="urn:microsoft.com/office/officeart/2005/8/colors/colorful1" csCatId="colorful" phldr="1"/>
      <dgm:spPr/>
      <dgm:t>
        <a:bodyPr/>
        <a:lstStyle/>
        <a:p>
          <a:endParaRPr lang="en-US"/>
        </a:p>
      </dgm:t>
    </dgm:pt>
    <dgm:pt modelId="{A7CE7476-CA1A-814A-9349-6A77C04A45BE}">
      <dgm:prSet phldrT="[Text]"/>
      <dgm:spPr/>
      <dgm:t>
        <a:bodyPr/>
        <a:lstStyle/>
        <a:p>
          <a:r>
            <a:rPr lang="en-US" dirty="0"/>
            <a:t>Step 1</a:t>
          </a:r>
        </a:p>
      </dgm:t>
    </dgm:pt>
    <dgm:pt modelId="{110C2B77-0CAF-0F40-8DD0-203C37EC830C}" type="parTrans" cxnId="{A336049B-3B03-6140-9F23-765175B1846F}">
      <dgm:prSet/>
      <dgm:spPr/>
      <dgm:t>
        <a:bodyPr/>
        <a:lstStyle/>
        <a:p>
          <a:endParaRPr lang="en-US"/>
        </a:p>
      </dgm:t>
    </dgm:pt>
    <dgm:pt modelId="{2EDDA455-E56D-1848-9E34-7258C34EA889}" type="sibTrans" cxnId="{A336049B-3B03-6140-9F23-765175B1846F}">
      <dgm:prSet/>
      <dgm:spPr/>
      <dgm:t>
        <a:bodyPr/>
        <a:lstStyle/>
        <a:p>
          <a:endParaRPr lang="en-US"/>
        </a:p>
      </dgm:t>
    </dgm:pt>
    <dgm:pt modelId="{43DA8FEC-1316-F54C-A0F9-26DA98DE6FA5}">
      <dgm:prSet phldrT="[Text]" custT="1"/>
      <dgm:spPr/>
      <dgm:t>
        <a:bodyPr/>
        <a:lstStyle/>
        <a:p>
          <a:r>
            <a:rPr lang="en-US" sz="2400" dirty="0"/>
            <a:t>Reformulate all negative situations of the problems analysis into positive situations that are desirable and/or realistically achievable</a:t>
          </a:r>
        </a:p>
      </dgm:t>
    </dgm:pt>
    <dgm:pt modelId="{FE808616-275C-9640-A638-2F3DC07E877F}" type="parTrans" cxnId="{B7BA0AD4-7DE3-6842-B7E4-EDE16E34C89B}">
      <dgm:prSet/>
      <dgm:spPr/>
      <dgm:t>
        <a:bodyPr/>
        <a:lstStyle/>
        <a:p>
          <a:endParaRPr lang="en-US"/>
        </a:p>
      </dgm:t>
    </dgm:pt>
    <dgm:pt modelId="{71C7CA86-4406-C74E-894B-CE602FFC4021}" type="sibTrans" cxnId="{B7BA0AD4-7DE3-6842-B7E4-EDE16E34C89B}">
      <dgm:prSet/>
      <dgm:spPr/>
      <dgm:t>
        <a:bodyPr/>
        <a:lstStyle/>
        <a:p>
          <a:endParaRPr lang="en-US"/>
        </a:p>
      </dgm:t>
    </dgm:pt>
    <dgm:pt modelId="{F247624E-E0A8-BD40-A6A3-285D9C6A8A40}">
      <dgm:prSet phldrT="[Text]"/>
      <dgm:spPr/>
      <dgm:t>
        <a:bodyPr/>
        <a:lstStyle/>
        <a:p>
          <a:r>
            <a:rPr lang="en-US" dirty="0"/>
            <a:t>Step 2</a:t>
          </a:r>
        </a:p>
      </dgm:t>
    </dgm:pt>
    <dgm:pt modelId="{14F8E471-AE05-C84A-821D-05A21AAFFEBA}" type="parTrans" cxnId="{3149E8A7-7D6C-3846-9CF8-54957ECE3A95}">
      <dgm:prSet/>
      <dgm:spPr/>
      <dgm:t>
        <a:bodyPr/>
        <a:lstStyle/>
        <a:p>
          <a:endParaRPr lang="en-US"/>
        </a:p>
      </dgm:t>
    </dgm:pt>
    <dgm:pt modelId="{87901B8D-BC22-E24D-8393-8C255A29BF2C}" type="sibTrans" cxnId="{3149E8A7-7D6C-3846-9CF8-54957ECE3A95}">
      <dgm:prSet/>
      <dgm:spPr/>
      <dgm:t>
        <a:bodyPr/>
        <a:lstStyle/>
        <a:p>
          <a:endParaRPr lang="en-US"/>
        </a:p>
      </dgm:t>
    </dgm:pt>
    <dgm:pt modelId="{006AF9D4-196D-5F4F-A4D6-5B7C56EDA81B}">
      <dgm:prSet phldrT="[Text]"/>
      <dgm:spPr/>
      <dgm:t>
        <a:bodyPr/>
        <a:lstStyle/>
        <a:p>
          <a:r>
            <a:rPr lang="en-US" dirty="0"/>
            <a:t>Step 3</a:t>
          </a:r>
        </a:p>
      </dgm:t>
    </dgm:pt>
    <dgm:pt modelId="{E0581F4D-5FE5-0444-96F7-7546B8263119}" type="parTrans" cxnId="{FC8F1EAB-C256-8847-9CF3-60B4B260296E}">
      <dgm:prSet/>
      <dgm:spPr/>
      <dgm:t>
        <a:bodyPr/>
        <a:lstStyle/>
        <a:p>
          <a:endParaRPr lang="en-US"/>
        </a:p>
      </dgm:t>
    </dgm:pt>
    <dgm:pt modelId="{C5ED3EAD-DFC1-FE4A-8E96-BE599825BBA3}" type="sibTrans" cxnId="{FC8F1EAB-C256-8847-9CF3-60B4B260296E}">
      <dgm:prSet/>
      <dgm:spPr/>
      <dgm:t>
        <a:bodyPr/>
        <a:lstStyle/>
        <a:p>
          <a:endParaRPr lang="en-US"/>
        </a:p>
      </dgm:t>
    </dgm:pt>
    <dgm:pt modelId="{E1890CC4-0D78-A54F-AFD8-129972F86C00}">
      <dgm:prSet phldrT="[Text]" custT="1"/>
      <dgm:spPr/>
      <dgm:t>
        <a:bodyPr/>
        <a:lstStyle/>
        <a:p>
          <a:r>
            <a:rPr lang="en-US" sz="2400" dirty="0"/>
            <a:t>If necessary: revise statements; add new objectives if these seem to be relevant and necessary to achieve the objective at the next higher level; or delete objectives which do not seem suitable or necessary</a:t>
          </a:r>
        </a:p>
      </dgm:t>
    </dgm:pt>
    <dgm:pt modelId="{3F9903E3-6F52-664B-8AF6-05A7F53E0757}" type="parTrans" cxnId="{74148067-D060-1E4F-BF54-C0A629B34892}">
      <dgm:prSet/>
      <dgm:spPr/>
      <dgm:t>
        <a:bodyPr/>
        <a:lstStyle/>
        <a:p>
          <a:endParaRPr lang="en-US"/>
        </a:p>
      </dgm:t>
    </dgm:pt>
    <dgm:pt modelId="{E0352700-7A2D-E745-9FE9-BEB20FEA1EFA}" type="sibTrans" cxnId="{74148067-D060-1E4F-BF54-C0A629B34892}">
      <dgm:prSet/>
      <dgm:spPr/>
      <dgm:t>
        <a:bodyPr/>
        <a:lstStyle/>
        <a:p>
          <a:endParaRPr lang="en-US"/>
        </a:p>
      </dgm:t>
    </dgm:pt>
    <dgm:pt modelId="{41FECAE7-36EE-A74C-A0E1-958F6F4F6508}">
      <dgm:prSet phldrT="[Text]" custT="1"/>
      <dgm:spPr/>
      <dgm:t>
        <a:bodyPr/>
        <a:lstStyle/>
        <a:p>
          <a:r>
            <a:rPr lang="en-US" sz="2400" dirty="0"/>
            <a:t>Check the means-ends relationships to ensure validity and completeness of the hierarchy; cause-effect relationships in the problem tree are turned into means-ends linkages in the objective tree</a:t>
          </a:r>
        </a:p>
      </dgm:t>
    </dgm:pt>
    <dgm:pt modelId="{DAB4A381-02DF-904D-A5EB-74509DCCE235}" type="parTrans" cxnId="{24652C68-1963-AD43-A6F8-E5838F9F8BBF}">
      <dgm:prSet/>
      <dgm:spPr/>
      <dgm:t>
        <a:bodyPr/>
        <a:lstStyle/>
        <a:p>
          <a:endParaRPr lang="en-US"/>
        </a:p>
      </dgm:t>
    </dgm:pt>
    <dgm:pt modelId="{AF4F232D-3C10-AD4A-B52A-4D0C9310DB3D}" type="sibTrans" cxnId="{24652C68-1963-AD43-A6F8-E5838F9F8BBF}">
      <dgm:prSet/>
      <dgm:spPr/>
      <dgm:t>
        <a:bodyPr/>
        <a:lstStyle/>
        <a:p>
          <a:endParaRPr lang="en-US"/>
        </a:p>
      </dgm:t>
    </dgm:pt>
    <dgm:pt modelId="{8670F049-E90D-1F43-937A-2C7D397BE685}" type="pres">
      <dgm:prSet presAssocID="{99E4BDE3-E517-5441-9D5A-DF864B4E1A2C}" presName="linearFlow" presStyleCnt="0">
        <dgm:presLayoutVars>
          <dgm:dir/>
          <dgm:animLvl val="lvl"/>
          <dgm:resizeHandles val="exact"/>
        </dgm:presLayoutVars>
      </dgm:prSet>
      <dgm:spPr/>
      <dgm:t>
        <a:bodyPr/>
        <a:lstStyle/>
        <a:p>
          <a:endParaRPr lang="en-US"/>
        </a:p>
      </dgm:t>
    </dgm:pt>
    <dgm:pt modelId="{D3669A3F-2F10-214B-AA17-E85AA9D5CE35}" type="pres">
      <dgm:prSet presAssocID="{A7CE7476-CA1A-814A-9349-6A77C04A45BE}" presName="composite" presStyleCnt="0"/>
      <dgm:spPr/>
    </dgm:pt>
    <dgm:pt modelId="{7BC92425-A0BD-4A4D-9F45-B0901B7EB4D8}" type="pres">
      <dgm:prSet presAssocID="{A7CE7476-CA1A-814A-9349-6A77C04A45BE}" presName="parentText" presStyleLbl="alignNode1" presStyleIdx="0" presStyleCnt="3">
        <dgm:presLayoutVars>
          <dgm:chMax val="1"/>
          <dgm:bulletEnabled val="1"/>
        </dgm:presLayoutVars>
      </dgm:prSet>
      <dgm:spPr/>
      <dgm:t>
        <a:bodyPr/>
        <a:lstStyle/>
        <a:p>
          <a:endParaRPr lang="en-US"/>
        </a:p>
      </dgm:t>
    </dgm:pt>
    <dgm:pt modelId="{4A5DC5B6-1D78-3E46-99B5-B555ED8869B2}" type="pres">
      <dgm:prSet presAssocID="{A7CE7476-CA1A-814A-9349-6A77C04A45BE}" presName="descendantText" presStyleLbl="alignAcc1" presStyleIdx="0" presStyleCnt="3">
        <dgm:presLayoutVars>
          <dgm:bulletEnabled val="1"/>
        </dgm:presLayoutVars>
      </dgm:prSet>
      <dgm:spPr/>
      <dgm:t>
        <a:bodyPr/>
        <a:lstStyle/>
        <a:p>
          <a:endParaRPr lang="en-US"/>
        </a:p>
      </dgm:t>
    </dgm:pt>
    <dgm:pt modelId="{A18D282D-2785-3E4E-B006-2F5E878714F3}" type="pres">
      <dgm:prSet presAssocID="{2EDDA455-E56D-1848-9E34-7258C34EA889}" presName="sp" presStyleCnt="0"/>
      <dgm:spPr/>
    </dgm:pt>
    <dgm:pt modelId="{F1BE3816-9044-2145-8EF6-F32B9F3B2981}" type="pres">
      <dgm:prSet presAssocID="{F247624E-E0A8-BD40-A6A3-285D9C6A8A40}" presName="composite" presStyleCnt="0"/>
      <dgm:spPr/>
    </dgm:pt>
    <dgm:pt modelId="{69B70569-79DD-A34A-9435-BB6D88D1389D}" type="pres">
      <dgm:prSet presAssocID="{F247624E-E0A8-BD40-A6A3-285D9C6A8A40}" presName="parentText" presStyleLbl="alignNode1" presStyleIdx="1" presStyleCnt="3">
        <dgm:presLayoutVars>
          <dgm:chMax val="1"/>
          <dgm:bulletEnabled val="1"/>
        </dgm:presLayoutVars>
      </dgm:prSet>
      <dgm:spPr/>
      <dgm:t>
        <a:bodyPr/>
        <a:lstStyle/>
        <a:p>
          <a:endParaRPr lang="en-US"/>
        </a:p>
      </dgm:t>
    </dgm:pt>
    <dgm:pt modelId="{86474EC2-0A26-2044-8DCB-6FB40B85473C}" type="pres">
      <dgm:prSet presAssocID="{F247624E-E0A8-BD40-A6A3-285D9C6A8A40}" presName="descendantText" presStyleLbl="alignAcc1" presStyleIdx="1" presStyleCnt="3">
        <dgm:presLayoutVars>
          <dgm:bulletEnabled val="1"/>
        </dgm:presLayoutVars>
      </dgm:prSet>
      <dgm:spPr/>
      <dgm:t>
        <a:bodyPr/>
        <a:lstStyle/>
        <a:p>
          <a:endParaRPr lang="en-US"/>
        </a:p>
      </dgm:t>
    </dgm:pt>
    <dgm:pt modelId="{EA604DDB-091D-C44C-B4CF-A4BB22E15CD9}" type="pres">
      <dgm:prSet presAssocID="{87901B8D-BC22-E24D-8393-8C255A29BF2C}" presName="sp" presStyleCnt="0"/>
      <dgm:spPr/>
    </dgm:pt>
    <dgm:pt modelId="{42F09C79-B2E1-CE41-9F57-119B155B72BD}" type="pres">
      <dgm:prSet presAssocID="{006AF9D4-196D-5F4F-A4D6-5B7C56EDA81B}" presName="composite" presStyleCnt="0"/>
      <dgm:spPr/>
    </dgm:pt>
    <dgm:pt modelId="{2C7F6052-2778-904D-8D42-D80551115FF7}" type="pres">
      <dgm:prSet presAssocID="{006AF9D4-196D-5F4F-A4D6-5B7C56EDA81B}" presName="parentText" presStyleLbl="alignNode1" presStyleIdx="2" presStyleCnt="3">
        <dgm:presLayoutVars>
          <dgm:chMax val="1"/>
          <dgm:bulletEnabled val="1"/>
        </dgm:presLayoutVars>
      </dgm:prSet>
      <dgm:spPr/>
      <dgm:t>
        <a:bodyPr/>
        <a:lstStyle/>
        <a:p>
          <a:endParaRPr lang="en-US"/>
        </a:p>
      </dgm:t>
    </dgm:pt>
    <dgm:pt modelId="{7E5F3621-947D-C74C-AAFB-8F99EA35925C}" type="pres">
      <dgm:prSet presAssocID="{006AF9D4-196D-5F4F-A4D6-5B7C56EDA81B}" presName="descendantText" presStyleLbl="alignAcc1" presStyleIdx="2" presStyleCnt="3">
        <dgm:presLayoutVars>
          <dgm:bulletEnabled val="1"/>
        </dgm:presLayoutVars>
      </dgm:prSet>
      <dgm:spPr/>
      <dgm:t>
        <a:bodyPr/>
        <a:lstStyle/>
        <a:p>
          <a:endParaRPr lang="en-US"/>
        </a:p>
      </dgm:t>
    </dgm:pt>
  </dgm:ptLst>
  <dgm:cxnLst>
    <dgm:cxn modelId="{FC8F1EAB-C256-8847-9CF3-60B4B260296E}" srcId="{99E4BDE3-E517-5441-9D5A-DF864B4E1A2C}" destId="{006AF9D4-196D-5F4F-A4D6-5B7C56EDA81B}" srcOrd="2" destOrd="0" parTransId="{E0581F4D-5FE5-0444-96F7-7546B8263119}" sibTransId="{C5ED3EAD-DFC1-FE4A-8E96-BE599825BBA3}"/>
    <dgm:cxn modelId="{24652C68-1963-AD43-A6F8-E5838F9F8BBF}" srcId="{F247624E-E0A8-BD40-A6A3-285D9C6A8A40}" destId="{41FECAE7-36EE-A74C-A0E1-958F6F4F6508}" srcOrd="0" destOrd="0" parTransId="{DAB4A381-02DF-904D-A5EB-74509DCCE235}" sibTransId="{AF4F232D-3C10-AD4A-B52A-4D0C9310DB3D}"/>
    <dgm:cxn modelId="{A336049B-3B03-6140-9F23-765175B1846F}" srcId="{99E4BDE3-E517-5441-9D5A-DF864B4E1A2C}" destId="{A7CE7476-CA1A-814A-9349-6A77C04A45BE}" srcOrd="0" destOrd="0" parTransId="{110C2B77-0CAF-0F40-8DD0-203C37EC830C}" sibTransId="{2EDDA455-E56D-1848-9E34-7258C34EA889}"/>
    <dgm:cxn modelId="{05E00396-B32F-6846-A864-F12AD988E245}" type="presOf" srcId="{E1890CC4-0D78-A54F-AFD8-129972F86C00}" destId="{7E5F3621-947D-C74C-AAFB-8F99EA35925C}" srcOrd="0" destOrd="0" presId="urn:microsoft.com/office/officeart/2005/8/layout/chevron2"/>
    <dgm:cxn modelId="{D6E6BCC4-1FC7-CF44-AA7B-C80CAFA2744E}" type="presOf" srcId="{006AF9D4-196D-5F4F-A4D6-5B7C56EDA81B}" destId="{2C7F6052-2778-904D-8D42-D80551115FF7}" srcOrd="0" destOrd="0" presId="urn:microsoft.com/office/officeart/2005/8/layout/chevron2"/>
    <dgm:cxn modelId="{0B77E488-777C-3844-80B3-5DD833801BB0}" type="presOf" srcId="{99E4BDE3-E517-5441-9D5A-DF864B4E1A2C}" destId="{8670F049-E90D-1F43-937A-2C7D397BE685}" srcOrd="0" destOrd="0" presId="urn:microsoft.com/office/officeart/2005/8/layout/chevron2"/>
    <dgm:cxn modelId="{647AEB7A-4F68-014E-87C5-B68B35F474A2}" type="presOf" srcId="{F247624E-E0A8-BD40-A6A3-285D9C6A8A40}" destId="{69B70569-79DD-A34A-9435-BB6D88D1389D}" srcOrd="0" destOrd="0" presId="urn:microsoft.com/office/officeart/2005/8/layout/chevron2"/>
    <dgm:cxn modelId="{B7BA0AD4-7DE3-6842-B7E4-EDE16E34C89B}" srcId="{A7CE7476-CA1A-814A-9349-6A77C04A45BE}" destId="{43DA8FEC-1316-F54C-A0F9-26DA98DE6FA5}" srcOrd="0" destOrd="0" parTransId="{FE808616-275C-9640-A638-2F3DC07E877F}" sibTransId="{71C7CA86-4406-C74E-894B-CE602FFC4021}"/>
    <dgm:cxn modelId="{74148067-D060-1E4F-BF54-C0A629B34892}" srcId="{006AF9D4-196D-5F4F-A4D6-5B7C56EDA81B}" destId="{E1890CC4-0D78-A54F-AFD8-129972F86C00}" srcOrd="0" destOrd="0" parTransId="{3F9903E3-6F52-664B-8AF6-05A7F53E0757}" sibTransId="{E0352700-7A2D-E745-9FE9-BEB20FEA1EFA}"/>
    <dgm:cxn modelId="{3149E8A7-7D6C-3846-9CF8-54957ECE3A95}" srcId="{99E4BDE3-E517-5441-9D5A-DF864B4E1A2C}" destId="{F247624E-E0A8-BD40-A6A3-285D9C6A8A40}" srcOrd="1" destOrd="0" parTransId="{14F8E471-AE05-C84A-821D-05A21AAFFEBA}" sibTransId="{87901B8D-BC22-E24D-8393-8C255A29BF2C}"/>
    <dgm:cxn modelId="{56649842-E046-164C-9C45-31B3FC698774}" type="presOf" srcId="{A7CE7476-CA1A-814A-9349-6A77C04A45BE}" destId="{7BC92425-A0BD-4A4D-9F45-B0901B7EB4D8}" srcOrd="0" destOrd="0" presId="urn:microsoft.com/office/officeart/2005/8/layout/chevron2"/>
    <dgm:cxn modelId="{6F97A253-B6B4-E24A-BBAC-3080B1BC61AC}" type="presOf" srcId="{41FECAE7-36EE-A74C-A0E1-958F6F4F6508}" destId="{86474EC2-0A26-2044-8DCB-6FB40B85473C}" srcOrd="0" destOrd="0" presId="urn:microsoft.com/office/officeart/2005/8/layout/chevron2"/>
    <dgm:cxn modelId="{1BB498B8-8918-5D4A-A47D-076C94F77F57}" type="presOf" srcId="{43DA8FEC-1316-F54C-A0F9-26DA98DE6FA5}" destId="{4A5DC5B6-1D78-3E46-99B5-B555ED8869B2}" srcOrd="0" destOrd="0" presId="urn:microsoft.com/office/officeart/2005/8/layout/chevron2"/>
    <dgm:cxn modelId="{4EE7698B-F5A9-3049-BB2D-0BEDAA76C0D8}" type="presParOf" srcId="{8670F049-E90D-1F43-937A-2C7D397BE685}" destId="{D3669A3F-2F10-214B-AA17-E85AA9D5CE35}" srcOrd="0" destOrd="0" presId="urn:microsoft.com/office/officeart/2005/8/layout/chevron2"/>
    <dgm:cxn modelId="{2F2D4083-74D8-E245-B040-8FC6B8CA7BBE}" type="presParOf" srcId="{D3669A3F-2F10-214B-AA17-E85AA9D5CE35}" destId="{7BC92425-A0BD-4A4D-9F45-B0901B7EB4D8}" srcOrd="0" destOrd="0" presId="urn:microsoft.com/office/officeart/2005/8/layout/chevron2"/>
    <dgm:cxn modelId="{8C39D110-DBF2-3A4B-BAFB-850A66A478AF}" type="presParOf" srcId="{D3669A3F-2F10-214B-AA17-E85AA9D5CE35}" destId="{4A5DC5B6-1D78-3E46-99B5-B555ED8869B2}" srcOrd="1" destOrd="0" presId="urn:microsoft.com/office/officeart/2005/8/layout/chevron2"/>
    <dgm:cxn modelId="{1C85506C-91C4-E740-8C47-DC9BA9BCE475}" type="presParOf" srcId="{8670F049-E90D-1F43-937A-2C7D397BE685}" destId="{A18D282D-2785-3E4E-B006-2F5E878714F3}" srcOrd="1" destOrd="0" presId="urn:microsoft.com/office/officeart/2005/8/layout/chevron2"/>
    <dgm:cxn modelId="{1FB15D3D-2A67-234A-93BB-AB6F5E225AEC}" type="presParOf" srcId="{8670F049-E90D-1F43-937A-2C7D397BE685}" destId="{F1BE3816-9044-2145-8EF6-F32B9F3B2981}" srcOrd="2" destOrd="0" presId="urn:microsoft.com/office/officeart/2005/8/layout/chevron2"/>
    <dgm:cxn modelId="{7DAB3034-F6FE-B04B-9BE0-7993F79FF58F}" type="presParOf" srcId="{F1BE3816-9044-2145-8EF6-F32B9F3B2981}" destId="{69B70569-79DD-A34A-9435-BB6D88D1389D}" srcOrd="0" destOrd="0" presId="urn:microsoft.com/office/officeart/2005/8/layout/chevron2"/>
    <dgm:cxn modelId="{8AE56820-042C-114D-9B1F-C710B2C3C994}" type="presParOf" srcId="{F1BE3816-9044-2145-8EF6-F32B9F3B2981}" destId="{86474EC2-0A26-2044-8DCB-6FB40B85473C}" srcOrd="1" destOrd="0" presId="urn:microsoft.com/office/officeart/2005/8/layout/chevron2"/>
    <dgm:cxn modelId="{63EE50E2-D4E0-3340-86E3-500E36D8B9BA}" type="presParOf" srcId="{8670F049-E90D-1F43-937A-2C7D397BE685}" destId="{EA604DDB-091D-C44C-B4CF-A4BB22E15CD9}" srcOrd="3" destOrd="0" presId="urn:microsoft.com/office/officeart/2005/8/layout/chevron2"/>
    <dgm:cxn modelId="{5E26CDF0-A514-C146-9132-9B16E238C436}" type="presParOf" srcId="{8670F049-E90D-1F43-937A-2C7D397BE685}" destId="{42F09C79-B2E1-CE41-9F57-119B155B72BD}" srcOrd="4" destOrd="0" presId="urn:microsoft.com/office/officeart/2005/8/layout/chevron2"/>
    <dgm:cxn modelId="{10C0D235-887B-4C46-BB20-88C944B82207}" type="presParOf" srcId="{42F09C79-B2E1-CE41-9F57-119B155B72BD}" destId="{2C7F6052-2778-904D-8D42-D80551115FF7}" srcOrd="0" destOrd="0" presId="urn:microsoft.com/office/officeart/2005/8/layout/chevron2"/>
    <dgm:cxn modelId="{8865B45D-4975-A94B-A152-0094F7A4AE29}" type="presParOf" srcId="{42F09C79-B2E1-CE41-9F57-119B155B72BD}" destId="{7E5F3621-947D-C74C-AAFB-8F99EA3592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7FF44-C00E-BC45-9F89-B90A0C440AC4}">
      <dsp:nvSpPr>
        <dsp:cNvPr id="0" name=""/>
        <dsp:cNvSpPr/>
      </dsp:nvSpPr>
      <dsp:spPr>
        <a:xfrm>
          <a:off x="2834" y="44778"/>
          <a:ext cx="2843903" cy="113756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a:solidFill>
                <a:schemeClr val="tx1"/>
              </a:solidFill>
            </a:rPr>
            <a:t>Situation Analysis</a:t>
          </a:r>
          <a:endParaRPr lang="en-US" sz="2400" b="1" kern="1200" dirty="0">
            <a:solidFill>
              <a:schemeClr val="tx1"/>
            </a:solidFill>
          </a:endParaRPr>
        </a:p>
      </dsp:txBody>
      <dsp:txXfrm>
        <a:off x="2834" y="44778"/>
        <a:ext cx="2559513" cy="1137561"/>
      </dsp:txXfrm>
    </dsp:sp>
    <dsp:sp modelId="{9573A7E7-6EF8-3F45-8075-A49813F04C66}">
      <dsp:nvSpPr>
        <dsp:cNvPr id="0" name=""/>
        <dsp:cNvSpPr/>
      </dsp:nvSpPr>
      <dsp:spPr>
        <a:xfrm>
          <a:off x="2277957" y="44778"/>
          <a:ext cx="2843903" cy="113756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a:solidFill>
                <a:schemeClr val="tx1"/>
              </a:solidFill>
            </a:rPr>
            <a:t>Feasibility Study</a:t>
          </a:r>
          <a:endParaRPr lang="en-US" sz="2400" b="1" kern="1200" dirty="0">
            <a:solidFill>
              <a:schemeClr val="tx1"/>
            </a:solidFill>
          </a:endParaRPr>
        </a:p>
      </dsp:txBody>
      <dsp:txXfrm>
        <a:off x="2846738" y="44778"/>
        <a:ext cx="1706342" cy="1137561"/>
      </dsp:txXfrm>
    </dsp:sp>
    <dsp:sp modelId="{602CF28A-C178-C54F-8E34-6839168B89B7}">
      <dsp:nvSpPr>
        <dsp:cNvPr id="0" name=""/>
        <dsp:cNvSpPr/>
      </dsp:nvSpPr>
      <dsp:spPr>
        <a:xfrm>
          <a:off x="4553080" y="44778"/>
          <a:ext cx="2843903" cy="113756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Stakeholder Analysis</a:t>
          </a:r>
        </a:p>
      </dsp:txBody>
      <dsp:txXfrm>
        <a:off x="5121861" y="44778"/>
        <a:ext cx="1706342" cy="1137561"/>
      </dsp:txXfrm>
    </dsp:sp>
    <dsp:sp modelId="{20498830-2EDE-1941-B73C-E8580B122437}">
      <dsp:nvSpPr>
        <dsp:cNvPr id="0" name=""/>
        <dsp:cNvSpPr/>
      </dsp:nvSpPr>
      <dsp:spPr>
        <a:xfrm>
          <a:off x="6828203" y="44778"/>
          <a:ext cx="2843903" cy="113756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Problem Analysis</a:t>
          </a:r>
        </a:p>
      </dsp:txBody>
      <dsp:txXfrm>
        <a:off x="7396984" y="44778"/>
        <a:ext cx="1706342" cy="1137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F402-C62F-BF43-BC22-63A246E8F419}">
      <dsp:nvSpPr>
        <dsp:cNvPr id="0" name=""/>
        <dsp:cNvSpPr/>
      </dsp:nvSpPr>
      <dsp:spPr>
        <a:xfrm>
          <a:off x="1762711" y="1743471"/>
          <a:ext cx="5269405" cy="689264"/>
        </a:xfrm>
        <a:prstGeom prst="roundRect">
          <a:avLst/>
        </a:prstGeom>
        <a:solidFill>
          <a:schemeClr val="accent6">
            <a:lumMod val="75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a:latin typeface="Arial" charset="0"/>
              <a:ea typeface="Arial" charset="0"/>
              <a:cs typeface="Arial" charset="0"/>
            </a:rPr>
            <a:t>Very late in producing the annual report</a:t>
          </a:r>
        </a:p>
      </dsp:txBody>
      <dsp:txXfrm>
        <a:off x="1796358" y="1777118"/>
        <a:ext cx="5202111" cy="621970"/>
      </dsp:txXfrm>
    </dsp:sp>
    <dsp:sp modelId="{DE240216-9092-E244-AE75-E188AE4A4E26}">
      <dsp:nvSpPr>
        <dsp:cNvPr id="0" name=""/>
        <dsp:cNvSpPr/>
      </dsp:nvSpPr>
      <dsp:spPr>
        <a:xfrm rot="16102980">
          <a:off x="3945787" y="1313872"/>
          <a:ext cx="859539" cy="0"/>
        </a:xfrm>
        <a:custGeom>
          <a:avLst/>
          <a:gdLst/>
          <a:ahLst/>
          <a:cxnLst/>
          <a:rect l="0" t="0" r="0" b="0"/>
          <a:pathLst>
            <a:path>
              <a:moveTo>
                <a:pt x="0" y="0"/>
              </a:moveTo>
              <a:lnTo>
                <a:pt x="859539" y="0"/>
              </a:lnTo>
            </a:path>
          </a:pathLst>
        </a:custGeom>
        <a:noFill/>
        <a:ln w="6350" cap="flat" cmpd="sng" algn="ctr">
          <a:solidFill>
            <a:schemeClr val="accent6">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4C933541-8437-A24F-9723-00566886B565}">
      <dsp:nvSpPr>
        <dsp:cNvPr id="0" name=""/>
        <dsp:cNvSpPr/>
      </dsp:nvSpPr>
      <dsp:spPr>
        <a:xfrm>
          <a:off x="1876103" y="104995"/>
          <a:ext cx="4952654" cy="779279"/>
        </a:xfrm>
        <a:prstGeom prst="roundRect">
          <a:avLst/>
        </a:prstGeom>
        <a:solidFill>
          <a:schemeClr val="accent6">
            <a:lumMod val="75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a:latin typeface="Arial" charset="0"/>
              <a:ea typeface="Arial" charset="0"/>
              <a:cs typeface="Arial" charset="0"/>
            </a:rPr>
            <a:t>Have great difficulty in presenting achievements</a:t>
          </a:r>
          <a:r>
            <a:rPr lang="en-US" sz="1800" b="1" kern="1200" baseline="0" dirty="0">
              <a:latin typeface="Arial" charset="0"/>
              <a:ea typeface="Arial" charset="0"/>
              <a:cs typeface="Arial" charset="0"/>
            </a:rPr>
            <a:t> </a:t>
          </a:r>
          <a:r>
            <a:rPr lang="en-US" sz="1800" b="1" kern="1200" dirty="0">
              <a:latin typeface="Arial" charset="0"/>
              <a:ea typeface="Arial" charset="0"/>
              <a:cs typeface="Arial" charset="0"/>
            </a:rPr>
            <a:t>of the organization</a:t>
          </a:r>
        </a:p>
      </dsp:txBody>
      <dsp:txXfrm>
        <a:off x="1914144" y="143036"/>
        <a:ext cx="4876572" cy="703197"/>
      </dsp:txXfrm>
    </dsp:sp>
    <dsp:sp modelId="{7FE772BF-3F48-5B48-8D5B-DF73C21DE5F4}">
      <dsp:nvSpPr>
        <dsp:cNvPr id="0" name=""/>
        <dsp:cNvSpPr/>
      </dsp:nvSpPr>
      <dsp:spPr>
        <a:xfrm rot="2050145">
          <a:off x="4786222" y="2819568"/>
          <a:ext cx="1377517" cy="0"/>
        </a:xfrm>
        <a:custGeom>
          <a:avLst/>
          <a:gdLst/>
          <a:ahLst/>
          <a:cxnLst/>
          <a:rect l="0" t="0" r="0" b="0"/>
          <a:pathLst>
            <a:path>
              <a:moveTo>
                <a:pt x="0" y="0"/>
              </a:moveTo>
              <a:lnTo>
                <a:pt x="1377517" y="0"/>
              </a:lnTo>
            </a:path>
          </a:pathLst>
        </a:custGeom>
        <a:noFill/>
        <a:ln w="6350" cap="flat" cmpd="sng" algn="ctr">
          <a:solidFill>
            <a:schemeClr val="accent6">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98C8C2D2-069A-5648-A246-AE6D7248464D}">
      <dsp:nvSpPr>
        <dsp:cNvPr id="0" name=""/>
        <dsp:cNvSpPr/>
      </dsp:nvSpPr>
      <dsp:spPr>
        <a:xfrm>
          <a:off x="4936573" y="3206400"/>
          <a:ext cx="3440510" cy="830837"/>
        </a:xfrm>
        <a:prstGeom prst="roundRect">
          <a:avLst/>
        </a:prstGeom>
        <a:solidFill>
          <a:schemeClr val="accent6">
            <a:lumMod val="75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a:latin typeface="Arial" charset="0"/>
              <a:ea typeface="Arial" charset="0"/>
              <a:cs typeface="Arial" charset="0"/>
            </a:rPr>
            <a:t>Annual report writing is not included in the annual work plan</a:t>
          </a:r>
        </a:p>
      </dsp:txBody>
      <dsp:txXfrm>
        <a:off x="4977131" y="3246958"/>
        <a:ext cx="3359394" cy="749721"/>
      </dsp:txXfrm>
    </dsp:sp>
    <dsp:sp modelId="{C8F214D8-EBCB-194A-9B1E-83DDA1C1AA5E}">
      <dsp:nvSpPr>
        <dsp:cNvPr id="0" name=""/>
        <dsp:cNvSpPr/>
      </dsp:nvSpPr>
      <dsp:spPr>
        <a:xfrm rot="6904242">
          <a:off x="3630498" y="2818079"/>
          <a:ext cx="850849" cy="0"/>
        </a:xfrm>
        <a:custGeom>
          <a:avLst/>
          <a:gdLst/>
          <a:ahLst/>
          <a:cxnLst/>
          <a:rect l="0" t="0" r="0" b="0"/>
          <a:pathLst>
            <a:path>
              <a:moveTo>
                <a:pt x="0" y="0"/>
              </a:moveTo>
              <a:lnTo>
                <a:pt x="850849" y="0"/>
              </a:lnTo>
            </a:path>
          </a:pathLst>
        </a:custGeom>
        <a:noFill/>
        <a:ln w="6350" cap="flat" cmpd="sng" algn="ctr">
          <a:solidFill>
            <a:schemeClr val="accent6">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A444384F-5F2D-7E4F-B9A4-1CE59AA2BB7C}">
      <dsp:nvSpPr>
        <dsp:cNvPr id="0" name=""/>
        <dsp:cNvSpPr/>
      </dsp:nvSpPr>
      <dsp:spPr>
        <a:xfrm>
          <a:off x="2464122" y="3203423"/>
          <a:ext cx="2417397" cy="867159"/>
        </a:xfrm>
        <a:prstGeom prst="roundRect">
          <a:avLst/>
        </a:prstGeom>
        <a:solidFill>
          <a:schemeClr val="accent6">
            <a:lumMod val="75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a:latin typeface="Arial" charset="0"/>
              <a:ea typeface="Arial" charset="0"/>
              <a:cs typeface="Arial" charset="0"/>
            </a:rPr>
            <a:t>Annual report writing is not prioritized</a:t>
          </a:r>
        </a:p>
      </dsp:txBody>
      <dsp:txXfrm>
        <a:off x="2506453" y="3245754"/>
        <a:ext cx="2332735" cy="782497"/>
      </dsp:txXfrm>
    </dsp:sp>
    <dsp:sp modelId="{D8F1182F-5970-2449-8CCE-7B619E53A5C4}">
      <dsp:nvSpPr>
        <dsp:cNvPr id="0" name=""/>
        <dsp:cNvSpPr/>
      </dsp:nvSpPr>
      <dsp:spPr>
        <a:xfrm rot="9230466">
          <a:off x="2056207" y="2813651"/>
          <a:ext cx="1728048" cy="0"/>
        </a:xfrm>
        <a:custGeom>
          <a:avLst/>
          <a:gdLst/>
          <a:ahLst/>
          <a:cxnLst/>
          <a:rect l="0" t="0" r="0" b="0"/>
          <a:pathLst>
            <a:path>
              <a:moveTo>
                <a:pt x="0" y="0"/>
              </a:moveTo>
              <a:lnTo>
                <a:pt x="1728048" y="0"/>
              </a:lnTo>
            </a:path>
          </a:pathLst>
        </a:custGeom>
        <a:noFill/>
        <a:ln w="6350" cap="flat" cmpd="sng" algn="ctr">
          <a:solidFill>
            <a:schemeClr val="accent6">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53F7ABDF-6721-6745-AE50-DFDC8D71C589}">
      <dsp:nvSpPr>
        <dsp:cNvPr id="0" name=""/>
        <dsp:cNvSpPr/>
      </dsp:nvSpPr>
      <dsp:spPr>
        <a:xfrm>
          <a:off x="0" y="3194566"/>
          <a:ext cx="2481045" cy="888214"/>
        </a:xfrm>
        <a:prstGeom prst="roundRect">
          <a:avLst/>
        </a:prstGeom>
        <a:solidFill>
          <a:schemeClr val="accent6">
            <a:lumMod val="75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a:latin typeface="Arial" charset="0"/>
              <a:ea typeface="Arial" charset="0"/>
              <a:cs typeface="Arial" charset="0"/>
            </a:rPr>
            <a:t>Team members have high work overload</a:t>
          </a:r>
        </a:p>
      </dsp:txBody>
      <dsp:txXfrm>
        <a:off x="43359" y="3237925"/>
        <a:ext cx="2394327" cy="801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92425-A0BD-4A4D-9F45-B0901B7EB4D8}">
      <dsp:nvSpPr>
        <dsp:cNvPr id="0" name=""/>
        <dsp:cNvSpPr/>
      </dsp:nvSpPr>
      <dsp:spPr>
        <a:xfrm rot="5400000">
          <a:off x="-239589" y="244048"/>
          <a:ext cx="1597264" cy="111808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Step 1</a:t>
          </a:r>
        </a:p>
      </dsp:txBody>
      <dsp:txXfrm rot="-5400000">
        <a:off x="1" y="563502"/>
        <a:ext cx="1118085" cy="479179"/>
      </dsp:txXfrm>
    </dsp:sp>
    <dsp:sp modelId="{4A5DC5B6-1D78-3E46-99B5-B555ED8869B2}">
      <dsp:nvSpPr>
        <dsp:cNvPr id="0" name=""/>
        <dsp:cNvSpPr/>
      </dsp:nvSpPr>
      <dsp:spPr>
        <a:xfrm rot="5400000">
          <a:off x="5630799" y="-4508255"/>
          <a:ext cx="1038221" cy="10063650"/>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Reformulate all negative situations of the problems analysis into positive situations that are desirable and/or realistically achievable</a:t>
          </a:r>
        </a:p>
      </dsp:txBody>
      <dsp:txXfrm rot="-5400000">
        <a:off x="1118085" y="55141"/>
        <a:ext cx="10012968" cy="936857"/>
      </dsp:txXfrm>
    </dsp:sp>
    <dsp:sp modelId="{69B70569-79DD-A34A-9435-BB6D88D1389D}">
      <dsp:nvSpPr>
        <dsp:cNvPr id="0" name=""/>
        <dsp:cNvSpPr/>
      </dsp:nvSpPr>
      <dsp:spPr>
        <a:xfrm rot="5400000">
          <a:off x="-239589" y="1647423"/>
          <a:ext cx="1597264" cy="111808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Step 2</a:t>
          </a:r>
        </a:p>
      </dsp:txBody>
      <dsp:txXfrm rot="-5400000">
        <a:off x="1" y="1966877"/>
        <a:ext cx="1118085" cy="479179"/>
      </dsp:txXfrm>
    </dsp:sp>
    <dsp:sp modelId="{86474EC2-0A26-2044-8DCB-6FB40B85473C}">
      <dsp:nvSpPr>
        <dsp:cNvPr id="0" name=""/>
        <dsp:cNvSpPr/>
      </dsp:nvSpPr>
      <dsp:spPr>
        <a:xfrm rot="5400000">
          <a:off x="5630799" y="-3104880"/>
          <a:ext cx="1038221" cy="100636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Check the means-ends relationships to ensure validity and completeness of the hierarchy; cause-effect relationships in the problem tree are turned into means-ends linkages in the objective tree</a:t>
          </a:r>
        </a:p>
      </dsp:txBody>
      <dsp:txXfrm rot="-5400000">
        <a:off x="1118085" y="1458516"/>
        <a:ext cx="10012968" cy="936857"/>
      </dsp:txXfrm>
    </dsp:sp>
    <dsp:sp modelId="{2C7F6052-2778-904D-8D42-D80551115FF7}">
      <dsp:nvSpPr>
        <dsp:cNvPr id="0" name=""/>
        <dsp:cNvSpPr/>
      </dsp:nvSpPr>
      <dsp:spPr>
        <a:xfrm rot="5400000">
          <a:off x="-239589" y="3050798"/>
          <a:ext cx="1597264" cy="111808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Step 3</a:t>
          </a:r>
        </a:p>
      </dsp:txBody>
      <dsp:txXfrm rot="-5400000">
        <a:off x="1" y="3370252"/>
        <a:ext cx="1118085" cy="479179"/>
      </dsp:txXfrm>
    </dsp:sp>
    <dsp:sp modelId="{7E5F3621-947D-C74C-AAFB-8F99EA35925C}">
      <dsp:nvSpPr>
        <dsp:cNvPr id="0" name=""/>
        <dsp:cNvSpPr/>
      </dsp:nvSpPr>
      <dsp:spPr>
        <a:xfrm rot="5400000">
          <a:off x="5630799" y="-1701505"/>
          <a:ext cx="1038221" cy="10063650"/>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If necessary: revise statements; add new objectives if these seem to be relevant and necessary to achieve the objective at the next higher level; or delete objectives which do not seem suitable or necessary</a:t>
          </a:r>
        </a:p>
      </dsp:txBody>
      <dsp:txXfrm rot="-5400000">
        <a:off x="1118085" y="2861891"/>
        <a:ext cx="10012968" cy="9368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A55C0-2288-4450-BE88-B0CE54DC2759}"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0A7F-98D6-4C33-B43A-955C23B2DE6B}" type="slidenum">
              <a:rPr lang="en-US" smtClean="0"/>
              <a:t>‹#›</a:t>
            </a:fld>
            <a:endParaRPr lang="en-US"/>
          </a:p>
        </p:txBody>
      </p:sp>
    </p:spTree>
    <p:extLst>
      <p:ext uri="{BB962C8B-B14F-4D97-AF65-F5344CB8AC3E}">
        <p14:creationId xmlns:p14="http://schemas.microsoft.com/office/powerpoint/2010/main" val="191238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3AEFA-C286-A94E-8795-F6EE163A48AC}" type="slidenum">
              <a:rPr lang="en-US" smtClean="0"/>
              <a:t>42</a:t>
            </a:fld>
            <a:endParaRPr lang="en-US"/>
          </a:p>
        </p:txBody>
      </p:sp>
    </p:spTree>
    <p:extLst>
      <p:ext uri="{BB962C8B-B14F-4D97-AF65-F5344CB8AC3E}">
        <p14:creationId xmlns:p14="http://schemas.microsoft.com/office/powerpoint/2010/main" val="24808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3AEFA-C286-A94E-8795-F6EE163A48AC}" type="slidenum">
              <a:rPr lang="en-US" smtClean="0"/>
              <a:t>43</a:t>
            </a:fld>
            <a:endParaRPr lang="en-US"/>
          </a:p>
        </p:txBody>
      </p:sp>
    </p:spTree>
    <p:extLst>
      <p:ext uri="{BB962C8B-B14F-4D97-AF65-F5344CB8AC3E}">
        <p14:creationId xmlns:p14="http://schemas.microsoft.com/office/powerpoint/2010/main" val="395227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t>Simple projects involve only one or a few people over a short time. Typically, simple projects will have few tasks dependent on other tasks, and will be relatively simple and easy to coordinate. Examples might be coordinating delivery of resources for a workshop session, implementing a small marketing plan, or delivering a simple software enhancement.</a:t>
            </a:r>
          </a:p>
          <a:p>
            <a:r>
              <a:rPr lang="en-US" smtClean="0"/>
              <a:t>Simple projects are often best run using simple Timetables and Action Plans. These should be prepared and negotiated with project staff to improve plans and get buy-in. </a:t>
            </a:r>
          </a:p>
          <a:p>
            <a:endParaRPr lang="en-US" smtClean="0"/>
          </a:p>
          <a:p>
            <a:r>
              <a:rPr lang="en-US" smtClean="0"/>
              <a:t>With simple projects, tools like Gantt Charts and Critical Path Diagrams may overcomplicate project scheduling and communication. </a:t>
            </a:r>
          </a:p>
          <a:p>
            <a:endParaRPr lang="en-US" smtClean="0"/>
          </a:p>
          <a:p>
            <a:r>
              <a:rPr lang="en-US" smtClean="0"/>
              <a:t>Appropriate Timetables and Action Plans are often sufficient to coordinate and implement simple projects. </a:t>
            </a:r>
          </a:p>
          <a:p>
            <a:r>
              <a:rPr lang="en-US" smtClean="0"/>
              <a:t>It will often be enough to create a workback schedule, starting from the date by which the project must be completed, and listing all of the tasks in reverse order with due dates for each. </a:t>
            </a:r>
          </a:p>
          <a:p>
            <a:endParaRPr lang="en-US" smtClean="0"/>
          </a:p>
        </p:txBody>
      </p:sp>
      <p:sp>
        <p:nvSpPr>
          <p:cNvPr id="82948" name="Slide Number Placeholder 3"/>
          <p:cNvSpPr>
            <a:spLocks noGrp="1"/>
          </p:cNvSpPr>
          <p:nvPr>
            <p:ph type="sldNum" sz="quarter" idx="5"/>
          </p:nvPr>
        </p:nvSpPr>
        <p:spPr>
          <a:noFill/>
        </p:spPr>
        <p:txBody>
          <a:bodyPr/>
          <a:lstStyle/>
          <a:p>
            <a:fld id="{1962E64B-7761-4952-9BD9-AB2FF8A8DCCF}" type="slidenum">
              <a:rPr lang="en-US" smtClean="0"/>
              <a:pPr/>
              <a:t>83</a:t>
            </a:fld>
            <a:endParaRPr lang="en-US" smtClean="0"/>
          </a:p>
        </p:txBody>
      </p:sp>
    </p:spTree>
    <p:extLst>
      <p:ext uri="{BB962C8B-B14F-4D97-AF65-F5344CB8AC3E}">
        <p14:creationId xmlns:p14="http://schemas.microsoft.com/office/powerpoint/2010/main" val="298980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7BC9F-3915-454E-8C11-85448D783337}" type="datetime1">
              <a:rPr lang="en-US" smtClean="0"/>
              <a:t>1/30/2024</a:t>
            </a:fld>
            <a:endParaRPr lang="en-US"/>
          </a:p>
        </p:txBody>
      </p:sp>
      <p:sp>
        <p:nvSpPr>
          <p:cNvPr id="5" name="Footer Placeholder 4"/>
          <p:cNvSpPr>
            <a:spLocks noGrp="1"/>
          </p:cNvSpPr>
          <p:nvPr>
            <p:ph type="ftr" sz="quarter" idx="11"/>
          </p:nvPr>
        </p:nvSpPr>
        <p:spPr/>
        <p:txBody>
          <a:bodyPr/>
          <a:lstStyle/>
          <a:p>
            <a:r>
              <a:rPr lang="en-US" smtClean="0"/>
              <a:t>PM lecture, by Sylvia Aarakit,Depertment of Entrepreneurship,Mubs</a:t>
            </a:r>
            <a:endParaRPr lang="en-US"/>
          </a:p>
        </p:txBody>
      </p:sp>
      <p:sp>
        <p:nvSpPr>
          <p:cNvPr id="6" name="Slide Number Placeholder 5"/>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316880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23DA9-AFC8-4CF3-AAD0-6666D988D5FE}" type="datetime1">
              <a:rPr lang="en-US" smtClean="0"/>
              <a:t>1/30/2024</a:t>
            </a:fld>
            <a:endParaRPr lang="en-US"/>
          </a:p>
        </p:txBody>
      </p:sp>
      <p:sp>
        <p:nvSpPr>
          <p:cNvPr id="5" name="Footer Placeholder 4"/>
          <p:cNvSpPr>
            <a:spLocks noGrp="1"/>
          </p:cNvSpPr>
          <p:nvPr>
            <p:ph type="ftr" sz="quarter" idx="11"/>
          </p:nvPr>
        </p:nvSpPr>
        <p:spPr/>
        <p:txBody>
          <a:bodyPr/>
          <a:lstStyle/>
          <a:p>
            <a:r>
              <a:rPr lang="en-US" smtClean="0"/>
              <a:t>PM lecture, by Sylvia Aarakit,Depertment of Entrepreneurship,Mubs</a:t>
            </a:r>
            <a:endParaRPr lang="en-US"/>
          </a:p>
        </p:txBody>
      </p:sp>
      <p:sp>
        <p:nvSpPr>
          <p:cNvPr id="6" name="Slide Number Placeholder 5"/>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99438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E131A9-7CF1-4A76-8E2D-A256C23C9A71}" type="datetime1">
              <a:rPr lang="en-US" smtClean="0"/>
              <a:t>1/30/2024</a:t>
            </a:fld>
            <a:endParaRPr lang="en-US"/>
          </a:p>
        </p:txBody>
      </p:sp>
      <p:sp>
        <p:nvSpPr>
          <p:cNvPr id="5" name="Footer Placeholder 4"/>
          <p:cNvSpPr>
            <a:spLocks noGrp="1"/>
          </p:cNvSpPr>
          <p:nvPr>
            <p:ph type="ftr" sz="quarter" idx="11"/>
          </p:nvPr>
        </p:nvSpPr>
        <p:spPr/>
        <p:txBody>
          <a:bodyPr/>
          <a:lstStyle/>
          <a:p>
            <a:r>
              <a:rPr lang="en-US" smtClean="0"/>
              <a:t>PM lecture, by Sylvia Aarakit,Depertment of Entrepreneurship,Mubs</a:t>
            </a:r>
            <a:endParaRPr lang="en-US"/>
          </a:p>
        </p:txBody>
      </p:sp>
      <p:sp>
        <p:nvSpPr>
          <p:cNvPr id="6" name="Slide Number Placeholder 5"/>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61700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668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2362200"/>
            <a:ext cx="10668000" cy="37338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fld id="{A3C31D59-207E-40B5-AF21-FAF587A20858}" type="datetime1">
              <a:rPr lang="en-US" smtClean="0"/>
              <a:t>1/30/2024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PM lecture, by Sylvia Aarakit,Depertment of Entrepreneurship,Mubs</a:t>
            </a:r>
            <a:endParaRPr lang="en-US"/>
          </a:p>
        </p:txBody>
      </p:sp>
      <p:sp>
        <p:nvSpPr>
          <p:cNvPr id="6" name="Slide Number Placeholder 22"/>
          <p:cNvSpPr>
            <a:spLocks noGrp="1"/>
          </p:cNvSpPr>
          <p:nvPr>
            <p:ph type="sldNum" sz="quarter" idx="12"/>
          </p:nvPr>
        </p:nvSpPr>
        <p:spPr/>
        <p:txBody>
          <a:bodyPr/>
          <a:lstStyle>
            <a:lvl1pPr>
              <a:defRPr/>
            </a:lvl1pPr>
          </a:lstStyle>
          <a:p>
            <a:fld id="{C91E1F2A-7A2B-4AD8-89B4-1EF9E19D4D44}" type="slidenum">
              <a:rPr lang="en-US" altLang="en-US"/>
              <a:pPr/>
              <a:t>‹#›</a:t>
            </a:fld>
            <a:endParaRPr lang="en-US" altLang="en-US"/>
          </a:p>
        </p:txBody>
      </p:sp>
    </p:spTree>
    <p:extLst>
      <p:ext uri="{BB962C8B-B14F-4D97-AF65-F5344CB8AC3E}">
        <p14:creationId xmlns:p14="http://schemas.microsoft.com/office/powerpoint/2010/main" val="8981364"/>
      </p:ext>
    </p:extLst>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6197600" y="1600201"/>
            <a:ext cx="5384800" cy="4525963"/>
          </a:xfrm>
        </p:spPr>
        <p:txBody>
          <a:bodyPr/>
          <a:lstStyle/>
          <a:p>
            <a:pPr lvl="0"/>
            <a:endParaRPr lang="en-ZA"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Dr. Jana Jagodick Polytechnic of Namibia, 2012</a:t>
            </a:r>
          </a:p>
        </p:txBody>
      </p:sp>
      <p:sp>
        <p:nvSpPr>
          <p:cNvPr id="6" name="Rectangle 6"/>
          <p:cNvSpPr>
            <a:spLocks noGrp="1" noChangeArrowheads="1"/>
          </p:cNvSpPr>
          <p:nvPr>
            <p:ph type="sldNum" sz="quarter" idx="11"/>
          </p:nvPr>
        </p:nvSpPr>
        <p:spPr>
          <a:ln/>
        </p:spPr>
        <p:txBody>
          <a:bodyPr/>
          <a:lstStyle>
            <a:lvl1pPr>
              <a:defRPr/>
            </a:lvl1pPr>
          </a:lstStyle>
          <a:p>
            <a:fld id="{96218388-C1B7-4A37-9E32-1321B9B862EB}" type="slidenum">
              <a:rPr lang="en-US" altLang="en-US"/>
              <a:pPr/>
              <a:t>‹#›</a:t>
            </a:fld>
            <a:endParaRPr lang="en-US" altLang="en-US"/>
          </a:p>
        </p:txBody>
      </p:sp>
    </p:spTree>
    <p:extLst>
      <p:ext uri="{BB962C8B-B14F-4D97-AF65-F5344CB8AC3E}">
        <p14:creationId xmlns:p14="http://schemas.microsoft.com/office/powerpoint/2010/main" val="203241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61DED-B4CD-46B2-A65F-22CEA2BC8769}" type="datetime1">
              <a:rPr lang="en-US" smtClean="0"/>
              <a:t>1/30/2024</a:t>
            </a:fld>
            <a:endParaRPr lang="en-US"/>
          </a:p>
        </p:txBody>
      </p:sp>
      <p:sp>
        <p:nvSpPr>
          <p:cNvPr id="5" name="Footer Placeholder 4"/>
          <p:cNvSpPr>
            <a:spLocks noGrp="1"/>
          </p:cNvSpPr>
          <p:nvPr>
            <p:ph type="ftr" sz="quarter" idx="11"/>
          </p:nvPr>
        </p:nvSpPr>
        <p:spPr/>
        <p:txBody>
          <a:bodyPr/>
          <a:lstStyle/>
          <a:p>
            <a:r>
              <a:rPr lang="en-US" smtClean="0"/>
              <a:t>PM lecture, by Sylvia Aarakit,Depertment of Entrepreneurship,Mubs</a:t>
            </a:r>
            <a:endParaRPr lang="en-US"/>
          </a:p>
        </p:txBody>
      </p:sp>
      <p:sp>
        <p:nvSpPr>
          <p:cNvPr id="6" name="Slide Number Placeholder 5"/>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382161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BE2AAB-7BE4-4B74-BC35-469182DC3F94}" type="datetime1">
              <a:rPr lang="en-US" smtClean="0"/>
              <a:t>1/30/2024</a:t>
            </a:fld>
            <a:endParaRPr lang="en-US"/>
          </a:p>
        </p:txBody>
      </p:sp>
      <p:sp>
        <p:nvSpPr>
          <p:cNvPr id="5" name="Footer Placeholder 4"/>
          <p:cNvSpPr>
            <a:spLocks noGrp="1"/>
          </p:cNvSpPr>
          <p:nvPr>
            <p:ph type="ftr" sz="quarter" idx="11"/>
          </p:nvPr>
        </p:nvSpPr>
        <p:spPr/>
        <p:txBody>
          <a:bodyPr/>
          <a:lstStyle/>
          <a:p>
            <a:r>
              <a:rPr lang="en-US" smtClean="0"/>
              <a:t>PM lecture, by Sylvia Aarakit,Depertment of Entrepreneurship,Mubs</a:t>
            </a:r>
            <a:endParaRPr lang="en-US"/>
          </a:p>
        </p:txBody>
      </p:sp>
      <p:sp>
        <p:nvSpPr>
          <p:cNvPr id="6" name="Slide Number Placeholder 5"/>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41872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69F8F9-FB84-46EB-A1CD-C815E6FD373E}" type="datetime1">
              <a:rPr lang="en-US" smtClean="0"/>
              <a:t>1/30/2024</a:t>
            </a:fld>
            <a:endParaRPr lang="en-US"/>
          </a:p>
        </p:txBody>
      </p:sp>
      <p:sp>
        <p:nvSpPr>
          <p:cNvPr id="6" name="Footer Placeholder 5"/>
          <p:cNvSpPr>
            <a:spLocks noGrp="1"/>
          </p:cNvSpPr>
          <p:nvPr>
            <p:ph type="ftr" sz="quarter" idx="11"/>
          </p:nvPr>
        </p:nvSpPr>
        <p:spPr/>
        <p:txBody>
          <a:bodyPr/>
          <a:lstStyle/>
          <a:p>
            <a:r>
              <a:rPr lang="en-US" smtClean="0"/>
              <a:t>PM lecture, by Sylvia Aarakit,Depertment of Entrepreneurship,Mubs</a:t>
            </a:r>
            <a:endParaRPr lang="en-US"/>
          </a:p>
        </p:txBody>
      </p:sp>
      <p:sp>
        <p:nvSpPr>
          <p:cNvPr id="7" name="Slide Number Placeholder 6"/>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36738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8568A-4C91-4753-9211-0AC3CE5FB96B}" type="datetime1">
              <a:rPr lang="en-US" smtClean="0"/>
              <a:t>1/30/2024</a:t>
            </a:fld>
            <a:endParaRPr lang="en-US"/>
          </a:p>
        </p:txBody>
      </p:sp>
      <p:sp>
        <p:nvSpPr>
          <p:cNvPr id="8" name="Footer Placeholder 7"/>
          <p:cNvSpPr>
            <a:spLocks noGrp="1"/>
          </p:cNvSpPr>
          <p:nvPr>
            <p:ph type="ftr" sz="quarter" idx="11"/>
          </p:nvPr>
        </p:nvSpPr>
        <p:spPr/>
        <p:txBody>
          <a:bodyPr/>
          <a:lstStyle/>
          <a:p>
            <a:r>
              <a:rPr lang="en-US" smtClean="0"/>
              <a:t>PM lecture, by Sylvia Aarakit,Depertment of Entrepreneurship,Mubs</a:t>
            </a:r>
            <a:endParaRPr lang="en-US"/>
          </a:p>
        </p:txBody>
      </p:sp>
      <p:sp>
        <p:nvSpPr>
          <p:cNvPr id="9" name="Slide Number Placeholder 8"/>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10348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EBA0B0-6E59-4F0C-AF12-0545AD1B9926}" type="datetime1">
              <a:rPr lang="en-US" smtClean="0"/>
              <a:t>1/30/2024</a:t>
            </a:fld>
            <a:endParaRPr lang="en-US"/>
          </a:p>
        </p:txBody>
      </p:sp>
      <p:sp>
        <p:nvSpPr>
          <p:cNvPr id="4" name="Footer Placeholder 3"/>
          <p:cNvSpPr>
            <a:spLocks noGrp="1"/>
          </p:cNvSpPr>
          <p:nvPr>
            <p:ph type="ftr" sz="quarter" idx="11"/>
          </p:nvPr>
        </p:nvSpPr>
        <p:spPr/>
        <p:txBody>
          <a:bodyPr/>
          <a:lstStyle/>
          <a:p>
            <a:r>
              <a:rPr lang="en-US" smtClean="0"/>
              <a:t>PM lecture, by Sylvia Aarakit,Depertment of Entrepreneurship,Mubs</a:t>
            </a:r>
            <a:endParaRPr lang="en-US"/>
          </a:p>
        </p:txBody>
      </p:sp>
      <p:sp>
        <p:nvSpPr>
          <p:cNvPr id="5" name="Slide Number Placeholder 4"/>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175044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EBFC6-D35D-4042-AB65-9CF074638DA2}" type="datetime1">
              <a:rPr lang="en-US" smtClean="0"/>
              <a:t>1/30/2024</a:t>
            </a:fld>
            <a:endParaRPr lang="en-US"/>
          </a:p>
        </p:txBody>
      </p:sp>
      <p:sp>
        <p:nvSpPr>
          <p:cNvPr id="3" name="Footer Placeholder 2"/>
          <p:cNvSpPr>
            <a:spLocks noGrp="1"/>
          </p:cNvSpPr>
          <p:nvPr>
            <p:ph type="ftr" sz="quarter" idx="11"/>
          </p:nvPr>
        </p:nvSpPr>
        <p:spPr/>
        <p:txBody>
          <a:bodyPr/>
          <a:lstStyle/>
          <a:p>
            <a:r>
              <a:rPr lang="en-US" smtClean="0"/>
              <a:t>PM lecture, by Sylvia Aarakit,Depertment of Entrepreneurship,Mubs</a:t>
            </a:r>
            <a:endParaRPr lang="en-US"/>
          </a:p>
        </p:txBody>
      </p:sp>
      <p:sp>
        <p:nvSpPr>
          <p:cNvPr id="4" name="Slide Number Placeholder 3"/>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4259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39CF4-A2F7-4D57-A0B3-0050B6DFF772}" type="datetime1">
              <a:rPr lang="en-US" smtClean="0"/>
              <a:t>1/30/2024</a:t>
            </a:fld>
            <a:endParaRPr lang="en-US"/>
          </a:p>
        </p:txBody>
      </p:sp>
      <p:sp>
        <p:nvSpPr>
          <p:cNvPr id="6" name="Footer Placeholder 5"/>
          <p:cNvSpPr>
            <a:spLocks noGrp="1"/>
          </p:cNvSpPr>
          <p:nvPr>
            <p:ph type="ftr" sz="quarter" idx="11"/>
          </p:nvPr>
        </p:nvSpPr>
        <p:spPr/>
        <p:txBody>
          <a:bodyPr/>
          <a:lstStyle/>
          <a:p>
            <a:r>
              <a:rPr lang="en-US" smtClean="0"/>
              <a:t>PM lecture, by Sylvia Aarakit,Depertment of Entrepreneurship,Mubs</a:t>
            </a:r>
            <a:endParaRPr lang="en-US"/>
          </a:p>
        </p:txBody>
      </p:sp>
      <p:sp>
        <p:nvSpPr>
          <p:cNvPr id="7" name="Slide Number Placeholder 6"/>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340576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70273-AA6F-4AD3-AA88-D03BFCAF4CD3}" type="datetime1">
              <a:rPr lang="en-US" smtClean="0"/>
              <a:t>1/30/2024</a:t>
            </a:fld>
            <a:endParaRPr lang="en-US"/>
          </a:p>
        </p:txBody>
      </p:sp>
      <p:sp>
        <p:nvSpPr>
          <p:cNvPr id="6" name="Footer Placeholder 5"/>
          <p:cNvSpPr>
            <a:spLocks noGrp="1"/>
          </p:cNvSpPr>
          <p:nvPr>
            <p:ph type="ftr" sz="quarter" idx="11"/>
          </p:nvPr>
        </p:nvSpPr>
        <p:spPr/>
        <p:txBody>
          <a:bodyPr/>
          <a:lstStyle/>
          <a:p>
            <a:r>
              <a:rPr lang="en-US" smtClean="0"/>
              <a:t>PM lecture, by Sylvia Aarakit,Depertment of Entrepreneurship,Mubs</a:t>
            </a:r>
            <a:endParaRPr lang="en-US"/>
          </a:p>
        </p:txBody>
      </p:sp>
      <p:sp>
        <p:nvSpPr>
          <p:cNvPr id="7" name="Slide Number Placeholder 6"/>
          <p:cNvSpPr>
            <a:spLocks noGrp="1"/>
          </p:cNvSpPr>
          <p:nvPr>
            <p:ph type="sldNum" sz="quarter" idx="12"/>
          </p:nvPr>
        </p:nvSpPr>
        <p:spPr/>
        <p:txBody>
          <a:bodyPr/>
          <a:lstStyle/>
          <a:p>
            <a:fld id="{5AE69CD8-6C5D-4D8A-B2E9-6D1423D47FA2}" type="slidenum">
              <a:rPr lang="en-US" smtClean="0"/>
              <a:t>‹#›</a:t>
            </a:fld>
            <a:endParaRPr lang="en-US"/>
          </a:p>
        </p:txBody>
      </p:sp>
    </p:spTree>
    <p:extLst>
      <p:ext uri="{BB962C8B-B14F-4D97-AF65-F5344CB8AC3E}">
        <p14:creationId xmlns:p14="http://schemas.microsoft.com/office/powerpoint/2010/main" val="219288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14348-3CBB-4CF5-A606-0356F50E4849}" type="datetime1">
              <a:rPr lang="en-US" smtClean="0"/>
              <a:t>1/30/2024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PM lecture, by Sylvia Aarakit,Depertment of Entrepreneurship,Mubs</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69CD8-6C5D-4D8A-B2E9-6D1423D47FA2}" type="slidenum">
              <a:rPr lang="en-US" smtClean="0"/>
              <a:t>‹#›</a:t>
            </a:fld>
            <a:endParaRPr lang="en-US"/>
          </a:p>
        </p:txBody>
      </p:sp>
    </p:spTree>
    <p:extLst>
      <p:ext uri="{BB962C8B-B14F-4D97-AF65-F5344CB8AC3E}">
        <p14:creationId xmlns:p14="http://schemas.microsoft.com/office/powerpoint/2010/main" val="1460620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lipartbro.com/clipart-image/clip-art-tree-clipart-panda-free-images-clipart-6150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rike.com/blog/define-processes-for-your-t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https://www.aipm.com.au/blog/communication-with-stakeholders-in-project-manage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aipm.com.au/resources/reports/future-of-project-managemen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877" y="247292"/>
            <a:ext cx="10363200" cy="2387600"/>
          </a:xfrm>
        </p:spPr>
        <p:txBody>
          <a:bodyPr/>
          <a:lstStyle/>
          <a:p>
            <a:r>
              <a:rPr lang="en-GB" b="1" dirty="0">
                <a:solidFill>
                  <a:srgbClr val="00B0F0"/>
                </a:solidFill>
                <a:effectLst>
                  <a:outerShdw blurRad="38100" dist="38100" dir="2700000" algn="tl">
                    <a:srgbClr val="000000">
                      <a:alpha val="43137"/>
                    </a:srgbClr>
                  </a:outerShdw>
                </a:effectLst>
              </a:rPr>
              <a:t>Project </a:t>
            </a:r>
            <a:r>
              <a:rPr lang="en-GB" b="1" dirty="0" smtClean="0">
                <a:solidFill>
                  <a:srgbClr val="00B0F0"/>
                </a:solidFill>
                <a:effectLst>
                  <a:outerShdw blurRad="38100" dist="38100" dir="2700000" algn="tl">
                    <a:srgbClr val="000000">
                      <a:alpha val="43137"/>
                    </a:srgbClr>
                  </a:outerShdw>
                </a:effectLst>
              </a:rPr>
              <a:t>Management</a:t>
            </a:r>
            <a:br>
              <a:rPr lang="en-GB" b="1" dirty="0" smtClean="0">
                <a:solidFill>
                  <a:srgbClr val="00B0F0"/>
                </a:solidFill>
                <a:effectLst>
                  <a:outerShdw blurRad="38100" dist="38100" dir="2700000" algn="tl">
                    <a:srgbClr val="000000">
                      <a:alpha val="43137"/>
                    </a:srgbClr>
                  </a:outerShdw>
                </a:effectLst>
              </a:rPr>
            </a:br>
            <a:r>
              <a:rPr lang="en-GB" b="1" dirty="0" smtClean="0">
                <a:solidFill>
                  <a:srgbClr val="00B0F0"/>
                </a:solidFill>
                <a:effectLst>
                  <a:outerShdw blurRad="38100" dist="38100" dir="2700000" algn="tl">
                    <a:srgbClr val="000000">
                      <a:alpha val="43137"/>
                    </a:srgbClr>
                  </a:outerShdw>
                </a:effectLst>
              </a:rPr>
              <a:t>Topic 3</a:t>
            </a:r>
            <a:endParaRPr lang="en-US" b="1" dirty="0">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51338" y="4004441"/>
            <a:ext cx="10247586" cy="2301003"/>
          </a:xfrm>
        </p:spPr>
        <p:txBody>
          <a:bodyPr>
            <a:normAutofit/>
          </a:bodyPr>
          <a:lstStyle/>
          <a:p>
            <a:r>
              <a:rPr lang="en-GB" sz="4000" b="1" dirty="0">
                <a:solidFill>
                  <a:srgbClr val="00B050"/>
                </a:solidFill>
              </a:rPr>
              <a:t>PROJECT MANAGEMENT TOOLS &amp; TECHNIQUES </a:t>
            </a:r>
            <a:endParaRPr lang="en-GB" sz="4000" b="1" dirty="0" smtClean="0">
              <a:solidFill>
                <a:srgbClr val="00B050"/>
              </a:solidFill>
            </a:endParaRPr>
          </a:p>
          <a:p>
            <a:endParaRPr lang="en-GB" sz="4000" b="1" dirty="0" smtClean="0">
              <a:solidFill>
                <a:srgbClr val="00B050"/>
              </a:solidFill>
            </a:endParaRPr>
          </a:p>
          <a:p>
            <a:pPr algn="r"/>
            <a:r>
              <a:rPr lang="en-GB" sz="4000" b="1" i="1" dirty="0" smtClean="0"/>
              <a:t>Sylvia </a:t>
            </a:r>
            <a:r>
              <a:rPr lang="en-GB" sz="4000" b="1" i="1" dirty="0" err="1" smtClean="0"/>
              <a:t>Aarakit</a:t>
            </a:r>
            <a:endParaRPr lang="en-US" sz="4000" b="1" i="1" dirty="0"/>
          </a:p>
        </p:txBody>
      </p:sp>
    </p:spTree>
    <p:extLst>
      <p:ext uri="{BB962C8B-B14F-4D97-AF65-F5344CB8AC3E}">
        <p14:creationId xmlns:p14="http://schemas.microsoft.com/office/powerpoint/2010/main" val="397479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Outline </a:t>
            </a:r>
            <a:endParaRPr lang="en-US" dirty="0"/>
          </a:p>
        </p:txBody>
      </p:sp>
      <p:sp>
        <p:nvSpPr>
          <p:cNvPr id="3" name="Content Placeholder 2"/>
          <p:cNvSpPr>
            <a:spLocks noGrp="1"/>
          </p:cNvSpPr>
          <p:nvPr>
            <p:ph sz="half" idx="1"/>
          </p:nvPr>
        </p:nvSpPr>
        <p:spPr>
          <a:xfrm>
            <a:off x="436880" y="1825625"/>
            <a:ext cx="5582920" cy="4351337"/>
          </a:xfrm>
        </p:spPr>
        <p:txBody>
          <a:bodyPr/>
          <a:lstStyle/>
          <a:p>
            <a:pPr lvl="0"/>
            <a:r>
              <a:rPr lang="en-GB" sz="3600" dirty="0"/>
              <a:t>Needs assessment</a:t>
            </a:r>
            <a:endParaRPr lang="en-US" sz="3600" dirty="0"/>
          </a:p>
          <a:p>
            <a:pPr lvl="0"/>
            <a:r>
              <a:rPr lang="en-GB" sz="3600" b="1" dirty="0">
                <a:solidFill>
                  <a:srgbClr val="FF0000"/>
                </a:solidFill>
              </a:rPr>
              <a:t>Problem tree</a:t>
            </a:r>
            <a:endParaRPr lang="en-US" sz="3600" b="1" dirty="0">
              <a:solidFill>
                <a:srgbClr val="FF0000"/>
              </a:solidFill>
            </a:endParaRPr>
          </a:p>
          <a:p>
            <a:pPr lvl="0"/>
            <a:r>
              <a:rPr lang="en-GB" sz="3600" b="1" dirty="0">
                <a:solidFill>
                  <a:srgbClr val="FF0000"/>
                </a:solidFill>
              </a:rPr>
              <a:t>Objective tree </a:t>
            </a:r>
            <a:endParaRPr lang="en-US" sz="3600" b="1" dirty="0">
              <a:solidFill>
                <a:srgbClr val="FF0000"/>
              </a:solidFill>
            </a:endParaRPr>
          </a:p>
          <a:p>
            <a:pPr lvl="0"/>
            <a:r>
              <a:rPr lang="en-GB" sz="3600" dirty="0"/>
              <a:t>Stakeholder matrix</a:t>
            </a:r>
            <a:endParaRPr lang="en-US" sz="3600" dirty="0"/>
          </a:p>
          <a:p>
            <a:pPr lvl="0"/>
            <a:r>
              <a:rPr lang="en-GB" sz="3600" dirty="0"/>
              <a:t>Work Breakdown Structures</a:t>
            </a:r>
            <a:endParaRPr lang="en-US" sz="3600" dirty="0"/>
          </a:p>
          <a:p>
            <a:pPr lvl="0"/>
            <a:r>
              <a:rPr lang="en-GB" sz="3600" dirty="0"/>
              <a:t>Project schedules</a:t>
            </a:r>
            <a:endParaRPr lang="en-US" sz="3600" dirty="0"/>
          </a:p>
          <a:p>
            <a:endParaRPr lang="en-US" dirty="0"/>
          </a:p>
        </p:txBody>
      </p:sp>
      <p:sp>
        <p:nvSpPr>
          <p:cNvPr id="4" name="Content Placeholder 3"/>
          <p:cNvSpPr>
            <a:spLocks noGrp="1"/>
          </p:cNvSpPr>
          <p:nvPr>
            <p:ph sz="half" idx="2"/>
          </p:nvPr>
        </p:nvSpPr>
        <p:spPr>
          <a:xfrm>
            <a:off x="6126480" y="1825625"/>
            <a:ext cx="5770880" cy="4351338"/>
          </a:xfrm>
        </p:spPr>
        <p:txBody>
          <a:bodyPr/>
          <a:lstStyle/>
          <a:p>
            <a:pPr lvl="0"/>
            <a:r>
              <a:rPr lang="en-GB" sz="3600" dirty="0"/>
              <a:t>Activity </a:t>
            </a:r>
            <a:r>
              <a:rPr lang="en-GB" sz="3600" dirty="0" smtClean="0"/>
              <a:t>plan</a:t>
            </a:r>
            <a:endParaRPr lang="en-US" sz="3600" dirty="0"/>
          </a:p>
          <a:p>
            <a:pPr lvl="0"/>
            <a:r>
              <a:rPr lang="en-GB" sz="3600" dirty="0"/>
              <a:t>Resource </a:t>
            </a:r>
            <a:r>
              <a:rPr lang="en-GB" sz="3600" dirty="0" smtClean="0"/>
              <a:t>plan </a:t>
            </a:r>
            <a:endParaRPr lang="en-US" sz="3600" dirty="0"/>
          </a:p>
          <a:p>
            <a:pPr lvl="0"/>
            <a:r>
              <a:rPr lang="en-GB" sz="3600" dirty="0"/>
              <a:t>The Gantt Chart, </a:t>
            </a:r>
            <a:endParaRPr lang="en-US" sz="3600" dirty="0"/>
          </a:p>
          <a:p>
            <a:pPr lvl="0"/>
            <a:r>
              <a:rPr lang="en-GB" sz="3600" dirty="0"/>
              <a:t>The Critical Path </a:t>
            </a:r>
            <a:r>
              <a:rPr lang="en-GB" sz="3600" dirty="0" smtClean="0"/>
              <a:t>Method </a:t>
            </a:r>
            <a:endParaRPr lang="en-US" sz="3600" dirty="0"/>
          </a:p>
          <a:p>
            <a:pPr lvl="0"/>
            <a:r>
              <a:rPr lang="en-GB" sz="3600" dirty="0"/>
              <a:t>Program Evaluation &amp; Review </a:t>
            </a:r>
            <a:r>
              <a:rPr lang="en-GB" sz="3600" dirty="0" smtClean="0"/>
              <a:t>Technique </a:t>
            </a:r>
            <a:endParaRPr lang="en-US" sz="3600" dirty="0"/>
          </a:p>
          <a:p>
            <a:r>
              <a:rPr lang="en-GB" sz="3600" dirty="0"/>
              <a:t>Logical framework analysis</a:t>
            </a:r>
            <a:endParaRPr lang="en-US" sz="3600" dirty="0"/>
          </a:p>
          <a:p>
            <a:pPr marL="0" indent="0">
              <a:buNone/>
            </a:pPr>
            <a:endParaRPr lang="en-US" dirty="0"/>
          </a:p>
        </p:txBody>
      </p:sp>
    </p:spTree>
    <p:extLst>
      <p:ext uri="{BB962C8B-B14F-4D97-AF65-F5344CB8AC3E}">
        <p14:creationId xmlns:p14="http://schemas.microsoft.com/office/powerpoint/2010/main" val="10364186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quarter" idx="1"/>
          </p:nvPr>
        </p:nvSpPr>
        <p:spPr>
          <a:xfrm>
            <a:off x="525517" y="241738"/>
            <a:ext cx="11161986" cy="6387662"/>
          </a:xfrm>
        </p:spPr>
        <p:txBody>
          <a:bodyPr/>
          <a:lstStyle/>
          <a:p>
            <a:pPr eaLnBrk="1" hangingPunct="1">
              <a:lnSpc>
                <a:spcPct val="90000"/>
              </a:lnSpc>
            </a:pPr>
            <a:r>
              <a:rPr lang="en-US" altLang="en-US" sz="3600" dirty="0">
                <a:ea typeface="MS Mincho" pitchFamily="49" charset="-128"/>
              </a:rPr>
              <a:t>Guesstimating</a:t>
            </a:r>
          </a:p>
          <a:p>
            <a:pPr lvl="1" eaLnBrk="1" hangingPunct="1">
              <a:lnSpc>
                <a:spcPct val="90000"/>
              </a:lnSpc>
            </a:pPr>
            <a:r>
              <a:rPr lang="en-US" altLang="en-US" sz="2800" dirty="0">
                <a:cs typeface="Times New Roman" panose="02020603050405020304" pitchFamily="18" charset="0"/>
              </a:rPr>
              <a:t>Based on feeling and not facts</a:t>
            </a:r>
          </a:p>
          <a:p>
            <a:pPr lvl="1" eaLnBrk="1" hangingPunct="1">
              <a:lnSpc>
                <a:spcPct val="90000"/>
              </a:lnSpc>
            </a:pPr>
            <a:r>
              <a:rPr lang="en-US" altLang="en-US" sz="2800" dirty="0">
                <a:cs typeface="Times New Roman" panose="02020603050405020304" pitchFamily="18" charset="0"/>
              </a:rPr>
              <a:t>Not a good method for estimating but often used by inexperienced project managers</a:t>
            </a:r>
          </a:p>
          <a:p>
            <a:pPr lvl="1"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sz="3600" dirty="0">
                <a:ea typeface="MS Mincho" pitchFamily="49" charset="-128"/>
              </a:rPr>
              <a:t>Delphi Technique</a:t>
            </a:r>
          </a:p>
          <a:p>
            <a:pPr lvl="1" eaLnBrk="1" hangingPunct="1">
              <a:lnSpc>
                <a:spcPct val="90000"/>
              </a:lnSpc>
            </a:pPr>
            <a:r>
              <a:rPr lang="en-US" altLang="en-US" sz="2800" dirty="0"/>
              <a:t>Involves multiple, anonymous experts</a:t>
            </a:r>
          </a:p>
          <a:p>
            <a:pPr lvl="1" eaLnBrk="1" hangingPunct="1">
              <a:lnSpc>
                <a:spcPct val="90000"/>
              </a:lnSpc>
            </a:pPr>
            <a:r>
              <a:rPr lang="en-US" altLang="en-US" sz="2800" dirty="0"/>
              <a:t>Each expert makes an estimate</a:t>
            </a:r>
          </a:p>
          <a:p>
            <a:pPr lvl="1" eaLnBrk="1" hangingPunct="1">
              <a:lnSpc>
                <a:spcPct val="90000"/>
              </a:lnSpc>
            </a:pPr>
            <a:r>
              <a:rPr lang="en-US" altLang="en-US" sz="2800" dirty="0"/>
              <a:t>Estimates compared</a:t>
            </a:r>
          </a:p>
          <a:p>
            <a:pPr lvl="2" eaLnBrk="1" hangingPunct="1">
              <a:lnSpc>
                <a:spcPct val="90000"/>
              </a:lnSpc>
            </a:pPr>
            <a:r>
              <a:rPr lang="en-US" altLang="en-US" dirty="0"/>
              <a:t>If close, can be averaged</a:t>
            </a:r>
          </a:p>
          <a:p>
            <a:pPr lvl="2" eaLnBrk="1" hangingPunct="1">
              <a:lnSpc>
                <a:spcPct val="90000"/>
              </a:lnSpc>
            </a:pPr>
            <a:r>
              <a:rPr lang="en-US" altLang="en-US" dirty="0"/>
              <a:t>Another iteration until consensus is </a:t>
            </a:r>
            <a:r>
              <a:rPr lang="en-US" altLang="en-US" dirty="0" smtClean="0"/>
              <a:t>reached</a:t>
            </a:r>
          </a:p>
        </p:txBody>
      </p:sp>
    </p:spTree>
    <p:extLst>
      <p:ext uri="{BB962C8B-B14F-4D97-AF65-F5344CB8AC3E}">
        <p14:creationId xmlns:p14="http://schemas.microsoft.com/office/powerpoint/2010/main" val="8899967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sz="quarter" idx="1"/>
          </p:nvPr>
        </p:nvSpPr>
        <p:spPr>
          <a:xfrm>
            <a:off x="178676" y="73573"/>
            <a:ext cx="11929241" cy="6589986"/>
          </a:xfrm>
        </p:spPr>
        <p:txBody>
          <a:bodyPr>
            <a:normAutofit fontScale="92500" lnSpcReduction="10000"/>
          </a:bodyPr>
          <a:lstStyle/>
          <a:p>
            <a:pPr marL="457200" lvl="1" indent="0" eaLnBrk="1" hangingPunct="1">
              <a:buNone/>
            </a:pPr>
            <a:endParaRPr lang="en-US" altLang="en-US" dirty="0" smtClean="0"/>
          </a:p>
          <a:p>
            <a:pPr>
              <a:defRPr/>
            </a:pPr>
            <a:r>
              <a:rPr lang="en-US" sz="3600" dirty="0" smtClean="0">
                <a:ea typeface="MS Mincho" charset="-128"/>
              </a:rPr>
              <a:t>Top-Down </a:t>
            </a:r>
            <a:r>
              <a:rPr lang="en-US" sz="3600" dirty="0">
                <a:ea typeface="MS Mincho" charset="-128"/>
              </a:rPr>
              <a:t>Estimating</a:t>
            </a:r>
            <a:endParaRPr lang="en-US" sz="3600" dirty="0">
              <a:ea typeface="MS Mincho" charset="-128"/>
              <a:cs typeface="Courier New" pitchFamily="49" charset="0"/>
            </a:endParaRPr>
          </a:p>
          <a:p>
            <a:pPr lvl="2">
              <a:defRPr/>
            </a:pPr>
            <a:r>
              <a:rPr lang="en-US" sz="2400" dirty="0"/>
              <a:t>Top and middle managers determine overall project schedule and/or cost.</a:t>
            </a:r>
          </a:p>
          <a:p>
            <a:pPr lvl="2">
              <a:defRPr/>
            </a:pPr>
            <a:r>
              <a:rPr lang="en-US" sz="2400" dirty="0"/>
              <a:t>Lower level managers are expected to breakdown schedule/budget estimates into specific activities (WBS</a:t>
            </a:r>
            <a:r>
              <a:rPr lang="en-US" sz="2400" dirty="0" smtClean="0"/>
              <a:t>).</a:t>
            </a:r>
          </a:p>
          <a:p>
            <a:pPr lvl="2">
              <a:defRPr/>
            </a:pPr>
            <a:endParaRPr lang="en-US" sz="2400" dirty="0"/>
          </a:p>
          <a:p>
            <a:r>
              <a:rPr lang="en-US" altLang="en-US" sz="3600" dirty="0" smtClean="0">
                <a:ea typeface="MS Mincho" pitchFamily="49" charset="-128"/>
              </a:rPr>
              <a:t>Bottom-Up </a:t>
            </a:r>
            <a:r>
              <a:rPr lang="en-US" altLang="en-US" sz="3600" dirty="0">
                <a:ea typeface="MS Mincho" pitchFamily="49" charset="-128"/>
              </a:rPr>
              <a:t>Estimating</a:t>
            </a:r>
            <a:endParaRPr lang="en-US" altLang="en-US" sz="3600" dirty="0">
              <a:ea typeface="MS Mincho" pitchFamily="49" charset="-128"/>
              <a:cs typeface="Courier New" panose="02070309020205020404" pitchFamily="49" charset="0"/>
            </a:endParaRPr>
          </a:p>
          <a:p>
            <a:pPr lvl="1"/>
            <a:r>
              <a:rPr lang="en-US" altLang="en-US" dirty="0">
                <a:ea typeface="MS Mincho" pitchFamily="49" charset="-128"/>
              </a:rPr>
              <a:t>Most common form of project estimation</a:t>
            </a:r>
            <a:endParaRPr lang="en-US" altLang="en-US" dirty="0">
              <a:latin typeface="Courier New" panose="02070309020205020404" pitchFamily="49" charset="0"/>
              <a:cs typeface="Courier New" panose="02070309020205020404" pitchFamily="49" charset="0"/>
            </a:endParaRPr>
          </a:p>
          <a:p>
            <a:pPr lvl="1"/>
            <a:r>
              <a:rPr lang="en-US" altLang="en-US" dirty="0" smtClean="0"/>
              <a:t>Starts </a:t>
            </a:r>
            <a:r>
              <a:rPr lang="en-US" altLang="en-US" dirty="0"/>
              <a:t>with people who will be doing the work</a:t>
            </a:r>
          </a:p>
          <a:p>
            <a:pPr lvl="1"/>
            <a:r>
              <a:rPr lang="en-US" altLang="en-US" dirty="0"/>
              <a:t>Schedules &amp; budgets are the aggregate of detailed activities &amp; costs</a:t>
            </a:r>
          </a:p>
          <a:p>
            <a:endParaRPr lang="en-US" altLang="en-US" sz="3600" dirty="0">
              <a:ea typeface="MS Mincho" pitchFamily="49" charset="-128"/>
            </a:endParaRPr>
          </a:p>
          <a:p>
            <a:r>
              <a:rPr lang="en-US" altLang="en-US" sz="3600" dirty="0">
                <a:ea typeface="MS Mincho" pitchFamily="49" charset="-128"/>
              </a:rPr>
              <a:t>Analogous estimating </a:t>
            </a:r>
          </a:p>
          <a:p>
            <a:pPr lvl="1"/>
            <a:r>
              <a:rPr lang="en-US" altLang="en-US" dirty="0"/>
              <a:t>Use information from previous, similar projects as a basis for </a:t>
            </a:r>
            <a:r>
              <a:rPr lang="en-US" altLang="en-US" dirty="0" smtClean="0"/>
              <a:t>estimation</a:t>
            </a:r>
          </a:p>
          <a:p>
            <a:pPr marL="457200" lvl="1" indent="0">
              <a:buNone/>
            </a:pPr>
            <a:endParaRPr lang="en-US" altLang="en-US" sz="3600" dirty="0">
              <a:ea typeface="MS Mincho" pitchFamily="49" charset="-128"/>
            </a:endParaRPr>
          </a:p>
          <a:p>
            <a:r>
              <a:rPr lang="en-US" altLang="en-US" sz="3600" dirty="0">
                <a:ea typeface="MS Mincho" pitchFamily="49" charset="-128"/>
              </a:rPr>
              <a:t>Parametric Modeling</a:t>
            </a:r>
            <a:r>
              <a:rPr lang="en-US" altLang="en-US" dirty="0"/>
              <a:t> </a:t>
            </a:r>
          </a:p>
          <a:p>
            <a:pPr marL="669925" lvl="1" indent="-325438"/>
            <a:r>
              <a:rPr lang="en-US" altLang="en-US" dirty="0"/>
              <a:t>Use project characteristics (parameters) in a mathematical model to estimate</a:t>
            </a:r>
          </a:p>
          <a:p>
            <a:pPr lvl="2">
              <a:defRPr/>
            </a:pPr>
            <a:endParaRPr lang="en-US" sz="2400" dirty="0">
              <a:latin typeface="Courier New" pitchFamily="49" charset="0"/>
              <a:cs typeface="Courier New" pitchFamily="49" charset="0"/>
            </a:endParaRPr>
          </a:p>
          <a:p>
            <a:pPr marL="457200" lvl="1" indent="0" eaLnBrk="1" hangingPunct="1">
              <a:buNone/>
            </a:pPr>
            <a:endParaRPr lang="en-US" altLang="en-US" dirty="0" smtClean="0"/>
          </a:p>
        </p:txBody>
      </p:sp>
    </p:spTree>
    <p:extLst>
      <p:ext uri="{BB962C8B-B14F-4D97-AF65-F5344CB8AC3E}">
        <p14:creationId xmlns:p14="http://schemas.microsoft.com/office/powerpoint/2010/main" val="1978379394"/>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365128"/>
            <a:ext cx="10515600" cy="831848"/>
          </a:xfrm>
        </p:spPr>
        <p:txBody>
          <a:bodyPr>
            <a:normAutofit fontScale="90000"/>
          </a:bodyPr>
          <a:lstStyle/>
          <a:p>
            <a:r>
              <a:rPr lang="en-US" b="1" dirty="0">
                <a:latin typeface="Arial" panose="020B0604020202020204" pitchFamily="34" charset="0"/>
                <a:cs typeface="Arial" panose="020B0604020202020204" pitchFamily="34" charset="0"/>
              </a:rPr>
              <a:t>The advantages of the </a:t>
            </a:r>
            <a:r>
              <a:rPr lang="en-US" b="1" dirty="0" smtClean="0">
                <a:latin typeface="Arial" panose="020B0604020202020204" pitchFamily="34" charset="0"/>
                <a:cs typeface="Arial" panose="020B0604020202020204" pitchFamily="34" charset="0"/>
              </a:rPr>
              <a:t>WBS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p:txBody>
      </p:sp>
      <p:sp>
        <p:nvSpPr>
          <p:cNvPr id="7172" name="Text Box 3"/>
          <p:cNvSpPr txBox="1">
            <a:spLocks noChangeArrowheads="1"/>
          </p:cNvSpPr>
          <p:nvPr/>
        </p:nvSpPr>
        <p:spPr bwMode="auto">
          <a:xfrm>
            <a:off x="420413" y="1196975"/>
            <a:ext cx="9385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b="1" dirty="0" smtClean="0"/>
          </a:p>
          <a:p>
            <a:pPr eaLnBrk="1" hangingPunct="1"/>
            <a:r>
              <a:rPr lang="en-GB" altLang="en-US" sz="2400" dirty="0" smtClean="0"/>
              <a:t>Breaks </a:t>
            </a:r>
            <a:r>
              <a:rPr lang="en-GB" altLang="en-US" sz="2400" dirty="0"/>
              <a:t>the project down into pieces and then to arrange the pieces in a logical way. </a:t>
            </a:r>
          </a:p>
          <a:p>
            <a:pPr eaLnBrk="1" hangingPunct="1"/>
            <a:endParaRPr lang="en-GB" altLang="en-US" sz="2400" dirty="0"/>
          </a:p>
          <a:p>
            <a:pPr eaLnBrk="1" hangingPunct="1"/>
            <a:r>
              <a:rPr lang="en-GB" altLang="en-US" sz="2400" dirty="0"/>
              <a:t>This helps to:</a:t>
            </a:r>
          </a:p>
          <a:p>
            <a:pPr eaLnBrk="1" hangingPunct="1">
              <a:buFontTx/>
              <a:buChar char="•"/>
            </a:pPr>
            <a:r>
              <a:rPr lang="en-GB" altLang="en-US" sz="2400" dirty="0"/>
              <a:t> indicate how schedules and costs will be managed</a:t>
            </a:r>
          </a:p>
          <a:p>
            <a:pPr eaLnBrk="1" hangingPunct="1">
              <a:buFontTx/>
              <a:buChar char="•"/>
            </a:pPr>
            <a:r>
              <a:rPr lang="en-GB" altLang="en-US" sz="2400" dirty="0"/>
              <a:t> give visibility to important or risky work efforts</a:t>
            </a:r>
          </a:p>
          <a:p>
            <a:pPr eaLnBrk="1" hangingPunct="1">
              <a:buFontTx/>
              <a:buChar char="•"/>
            </a:pPr>
            <a:r>
              <a:rPr lang="en-GB" altLang="en-US" sz="2400" dirty="0"/>
              <a:t> allow mapping of requirements and deliverables</a:t>
            </a:r>
          </a:p>
          <a:p>
            <a:pPr eaLnBrk="1" hangingPunct="1">
              <a:buFontTx/>
              <a:buChar char="•"/>
            </a:pPr>
            <a:r>
              <a:rPr lang="en-GB" altLang="en-US" sz="2400" dirty="0"/>
              <a:t> foster ownership</a:t>
            </a:r>
          </a:p>
          <a:p>
            <a:pPr eaLnBrk="1" hangingPunct="1">
              <a:buFontTx/>
              <a:buChar char="•"/>
            </a:pPr>
            <a:r>
              <a:rPr lang="en-GB" altLang="en-US" sz="2400" dirty="0"/>
              <a:t> provide performance standards</a:t>
            </a:r>
          </a:p>
          <a:p>
            <a:pPr eaLnBrk="1" hangingPunct="1">
              <a:buFontTx/>
              <a:buChar char="•"/>
            </a:pPr>
            <a:r>
              <a:rPr lang="en-GB" altLang="en-US" sz="2400" dirty="0"/>
              <a:t> make sense to all role players and stake holders</a:t>
            </a:r>
          </a:p>
          <a:p>
            <a:pPr eaLnBrk="1" hangingPunct="1"/>
            <a:endParaRPr lang="en-GB" altLang="en-US" sz="2400" dirty="0"/>
          </a:p>
        </p:txBody>
      </p:sp>
      <p:pic>
        <p:nvPicPr>
          <p:cNvPr id="7173" name="Picture 5" descr="BD100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5988" y="4537677"/>
            <a:ext cx="1547812"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42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Outline </a:t>
            </a:r>
            <a:endParaRPr lang="en-US" dirty="0"/>
          </a:p>
        </p:txBody>
      </p:sp>
      <p:sp>
        <p:nvSpPr>
          <p:cNvPr id="3" name="Content Placeholder 2"/>
          <p:cNvSpPr>
            <a:spLocks noGrp="1"/>
          </p:cNvSpPr>
          <p:nvPr>
            <p:ph sz="half" idx="1"/>
          </p:nvPr>
        </p:nvSpPr>
        <p:spPr>
          <a:xfrm>
            <a:off x="436880" y="1825625"/>
            <a:ext cx="5582920" cy="4351337"/>
          </a:xfrm>
        </p:spPr>
        <p:txBody>
          <a:bodyPr/>
          <a:lstStyle/>
          <a:p>
            <a:pPr lvl="0"/>
            <a:r>
              <a:rPr lang="en-GB" sz="3600" b="1" dirty="0"/>
              <a:t>Needs assessment</a:t>
            </a:r>
            <a:endParaRPr lang="en-US" sz="3600" b="1" dirty="0"/>
          </a:p>
          <a:p>
            <a:pPr lvl="0"/>
            <a:r>
              <a:rPr lang="en-GB" sz="3600" dirty="0"/>
              <a:t>Problem tree</a:t>
            </a:r>
            <a:endParaRPr lang="en-US" sz="3600" dirty="0"/>
          </a:p>
          <a:p>
            <a:pPr lvl="0"/>
            <a:r>
              <a:rPr lang="en-GB" sz="3600" dirty="0"/>
              <a:t>Objective tree </a:t>
            </a:r>
            <a:endParaRPr lang="en-US" sz="3600" dirty="0"/>
          </a:p>
          <a:p>
            <a:pPr lvl="0"/>
            <a:r>
              <a:rPr lang="en-GB" sz="3600" dirty="0"/>
              <a:t>Stakeholder matrix</a:t>
            </a:r>
            <a:endParaRPr lang="en-US" sz="3600" dirty="0"/>
          </a:p>
          <a:p>
            <a:r>
              <a:rPr lang="en-GB" sz="3600" dirty="0"/>
              <a:t>Project schedules</a:t>
            </a:r>
            <a:endParaRPr lang="en-US" sz="3600" dirty="0"/>
          </a:p>
          <a:p>
            <a:pPr lvl="0"/>
            <a:r>
              <a:rPr lang="en-GB" sz="3600" dirty="0" smtClean="0"/>
              <a:t>Work </a:t>
            </a:r>
            <a:r>
              <a:rPr lang="en-GB" sz="3600" dirty="0"/>
              <a:t>Breakdown Structures</a:t>
            </a:r>
            <a:endParaRPr lang="en-US" sz="3600" dirty="0"/>
          </a:p>
          <a:p>
            <a:endParaRPr lang="en-US" dirty="0"/>
          </a:p>
        </p:txBody>
      </p:sp>
      <p:sp>
        <p:nvSpPr>
          <p:cNvPr id="4" name="Content Placeholder 3"/>
          <p:cNvSpPr>
            <a:spLocks noGrp="1"/>
          </p:cNvSpPr>
          <p:nvPr>
            <p:ph sz="half" idx="2"/>
          </p:nvPr>
        </p:nvSpPr>
        <p:spPr>
          <a:xfrm>
            <a:off x="6126480" y="1825625"/>
            <a:ext cx="5770880" cy="4351338"/>
          </a:xfrm>
        </p:spPr>
        <p:txBody>
          <a:bodyPr/>
          <a:lstStyle/>
          <a:p>
            <a:pPr lvl="0"/>
            <a:r>
              <a:rPr lang="en-GB" sz="3600" dirty="0">
                <a:solidFill>
                  <a:srgbClr val="FF0000"/>
                </a:solidFill>
              </a:rPr>
              <a:t>Activity </a:t>
            </a:r>
            <a:r>
              <a:rPr lang="en-GB" sz="3600" dirty="0" smtClean="0">
                <a:solidFill>
                  <a:srgbClr val="FF0000"/>
                </a:solidFill>
              </a:rPr>
              <a:t>plan</a:t>
            </a:r>
            <a:endParaRPr lang="en-US" sz="3600" dirty="0">
              <a:solidFill>
                <a:srgbClr val="FF0000"/>
              </a:solidFill>
            </a:endParaRPr>
          </a:p>
          <a:p>
            <a:pPr lvl="0"/>
            <a:r>
              <a:rPr lang="en-GB" sz="3600" dirty="0"/>
              <a:t>Resource </a:t>
            </a:r>
            <a:r>
              <a:rPr lang="en-GB" sz="3600" dirty="0" smtClean="0"/>
              <a:t>plan </a:t>
            </a:r>
            <a:endParaRPr lang="en-US" sz="3600" dirty="0"/>
          </a:p>
          <a:p>
            <a:pPr lvl="0"/>
            <a:r>
              <a:rPr lang="en-GB" sz="3600" dirty="0"/>
              <a:t>The Gantt Chart, </a:t>
            </a:r>
            <a:endParaRPr lang="en-US" sz="3600" dirty="0"/>
          </a:p>
          <a:p>
            <a:pPr lvl="0"/>
            <a:r>
              <a:rPr lang="en-GB" sz="3600" dirty="0"/>
              <a:t>The Critical Path </a:t>
            </a:r>
            <a:r>
              <a:rPr lang="en-GB" sz="3600" dirty="0" smtClean="0"/>
              <a:t>Method </a:t>
            </a:r>
            <a:endParaRPr lang="en-US" sz="3600" dirty="0"/>
          </a:p>
          <a:p>
            <a:pPr lvl="0"/>
            <a:r>
              <a:rPr lang="en-GB" sz="3600" dirty="0"/>
              <a:t>Program Evaluation &amp; Review </a:t>
            </a:r>
            <a:r>
              <a:rPr lang="en-GB" sz="3600" dirty="0" smtClean="0"/>
              <a:t>Technique </a:t>
            </a:r>
            <a:endParaRPr lang="en-US" sz="3600" dirty="0"/>
          </a:p>
          <a:p>
            <a:r>
              <a:rPr lang="en-GB" sz="3600" dirty="0"/>
              <a:t>Logical framework analysis</a:t>
            </a:r>
            <a:endParaRPr lang="en-US" sz="3600" dirty="0"/>
          </a:p>
          <a:p>
            <a:pPr marL="0" indent="0">
              <a:buNone/>
            </a:pPr>
            <a:endParaRPr lang="en-US" dirty="0"/>
          </a:p>
        </p:txBody>
      </p:sp>
    </p:spTree>
    <p:extLst>
      <p:ext uri="{BB962C8B-B14F-4D97-AF65-F5344CB8AC3E}">
        <p14:creationId xmlns:p14="http://schemas.microsoft.com/office/powerpoint/2010/main" val="36197326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PLAN</a:t>
            </a:r>
            <a:endParaRPr lang="en-US" b="1" dirty="0"/>
          </a:p>
        </p:txBody>
      </p:sp>
      <p:sp>
        <p:nvSpPr>
          <p:cNvPr id="3" name="Content Placeholder 2"/>
          <p:cNvSpPr>
            <a:spLocks noGrp="1"/>
          </p:cNvSpPr>
          <p:nvPr>
            <p:ph idx="1"/>
          </p:nvPr>
        </p:nvSpPr>
        <p:spPr>
          <a:xfrm>
            <a:off x="838200" y="1825625"/>
            <a:ext cx="11353800" cy="4351338"/>
          </a:xfrm>
        </p:spPr>
        <p:txBody>
          <a:bodyPr/>
          <a:lstStyle/>
          <a:p>
            <a:r>
              <a:rPr lang="en-US" dirty="0"/>
              <a:t>The purpose of this activity is to come up with a list of all activities of the project with their timelines, and to also prepare a work break-down structure (WBS) for the project.</a:t>
            </a:r>
          </a:p>
        </p:txBody>
      </p:sp>
    </p:spTree>
    <p:extLst>
      <p:ext uri="{BB962C8B-B14F-4D97-AF65-F5344CB8AC3E}">
        <p14:creationId xmlns:p14="http://schemas.microsoft.com/office/powerpoint/2010/main" val="29456301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64583"/>
          </a:xfrm>
        </p:spPr>
        <p:txBody>
          <a:bodyPr/>
          <a:lstStyle/>
          <a:p>
            <a:r>
              <a:rPr lang="en-US" b="1" dirty="0" smtClean="0"/>
              <a:t>Activity plan</a:t>
            </a:r>
            <a:endParaRPr lang="en-US" b="1" dirty="0"/>
          </a:p>
        </p:txBody>
      </p:sp>
      <p:pic>
        <p:nvPicPr>
          <p:cNvPr id="4" name="Picture 2" descr="https://www.w3computing.com/systemsanalysis/wp-content/uploads/2014/08/3.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7061" y="1408386"/>
            <a:ext cx="9543393" cy="534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613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743712"/>
          </a:xfrm>
        </p:spPr>
        <p:txBody>
          <a:bodyPr>
            <a:normAutofit/>
          </a:bodyPr>
          <a:lstStyle/>
          <a:p>
            <a:pPr algn="ctr"/>
            <a:r>
              <a:rPr lang="en-US" b="1" dirty="0" smtClean="0">
                <a:latin typeface="Arial" panose="020B0604020202020204" pitchFamily="34" charset="0"/>
                <a:cs typeface="Arial" panose="020B0604020202020204" pitchFamily="34" charset="0"/>
              </a:rPr>
              <a:t>Resource Plan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5310" y="1524000"/>
            <a:ext cx="11571890" cy="4617720"/>
          </a:xfrm>
        </p:spPr>
        <p:txBody>
          <a:bodyPr>
            <a:normAutofit/>
          </a:bodyPr>
          <a:lstStyle/>
          <a:p>
            <a:pPr>
              <a:buFont typeface="Wingdings" pitchFamily="2" charset="2"/>
              <a:buChar char="ü"/>
            </a:pPr>
            <a:r>
              <a:rPr lang="en-US" dirty="0">
                <a:latin typeface="Times New Roman" pitchFamily="18" charset="0"/>
                <a:cs typeface="Times New Roman" pitchFamily="18" charset="0"/>
              </a:rPr>
              <a:t>A resource plan identifies the physical resources required to complete the project. </a:t>
            </a:r>
          </a:p>
          <a:p>
            <a:pPr algn="just">
              <a:buFont typeface="Courier New" pitchFamily="49" charset="0"/>
              <a:buChar char="o"/>
            </a:pPr>
            <a:r>
              <a:rPr lang="en-US" dirty="0">
                <a:latin typeface="Times New Roman" pitchFamily="18" charset="0"/>
                <a:cs typeface="Times New Roman" pitchFamily="18" charset="0"/>
              </a:rPr>
              <a:t>This consists of labor, equipment, and materials required which  for convenience are summarized in a schedule outlining when each of the resources is required and the activities that will require the resources.</a:t>
            </a:r>
          </a:p>
          <a:p>
            <a:pPr>
              <a:buFont typeface="Wingdings" pitchFamily="2" charset="2"/>
              <a:buChar char="ü"/>
            </a:pPr>
            <a:r>
              <a:rPr lang="en-US" dirty="0">
                <a:latin typeface="Times New Roman" pitchFamily="18" charset="0"/>
                <a:cs typeface="Times New Roman" pitchFamily="18" charset="0"/>
              </a:rPr>
              <a:t>A resource plan is developed typically towards the end of the planning stage after the Work Breakdowns (WBS) have been identified</a:t>
            </a:r>
          </a:p>
        </p:txBody>
      </p:sp>
      <p:sp>
        <p:nvSpPr>
          <p:cNvPr id="4" name="Date Placeholder 3"/>
          <p:cNvSpPr>
            <a:spLocks noGrp="1"/>
          </p:cNvSpPr>
          <p:nvPr>
            <p:ph type="dt" sz="half" idx="10"/>
          </p:nvPr>
        </p:nvSpPr>
        <p:spPr/>
        <p:txBody>
          <a:bodyPr/>
          <a:lstStyle/>
          <a:p>
            <a:fld id="{3957879D-5CDD-45C6-82DB-039899DF20F7}"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106</a:t>
            </a:fld>
            <a:endParaRPr lang="en-US"/>
          </a:p>
        </p:txBody>
      </p:sp>
    </p:spTree>
    <p:extLst>
      <p:ext uri="{BB962C8B-B14F-4D97-AF65-F5344CB8AC3E}">
        <p14:creationId xmlns:p14="http://schemas.microsoft.com/office/powerpoint/2010/main" val="13804555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Resource plan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Drawing a resource Plan:</a:t>
            </a:r>
          </a:p>
          <a:p>
            <a:pPr marL="582930" indent="-514350">
              <a:buFont typeface="+mj-lt"/>
              <a:buAutoNum type="arabicPeriod"/>
            </a:pPr>
            <a:r>
              <a:rPr lang="en-US" dirty="0" smtClean="0">
                <a:latin typeface="Times New Roman" pitchFamily="18" charset="0"/>
                <a:cs typeface="Times New Roman" pitchFamily="18" charset="0"/>
              </a:rPr>
              <a:t>List the types of resources to be utilized, number of resources and purpose</a:t>
            </a:r>
          </a:p>
          <a:p>
            <a:pPr marL="582930" indent="-514350">
              <a:buFont typeface="+mj-lt"/>
              <a:buAutoNum type="arabicPeriod"/>
            </a:pPr>
            <a:r>
              <a:rPr lang="en-US" dirty="0" smtClean="0">
                <a:latin typeface="Times New Roman" pitchFamily="18" charset="0"/>
                <a:cs typeface="Times New Roman" pitchFamily="18" charset="0"/>
              </a:rPr>
              <a:t>Identify when they will be needed leading to production of resource schedule</a:t>
            </a:r>
          </a:p>
          <a:p>
            <a:pPr marL="582930" indent="-514350">
              <a:buFont typeface="+mj-lt"/>
              <a:buAutoNum type="arabicPeriod"/>
            </a:pPr>
            <a:r>
              <a:rPr lang="en-US" dirty="0" smtClean="0">
                <a:latin typeface="Times New Roman" pitchFamily="18" charset="0"/>
                <a:cs typeface="Times New Roman" pitchFamily="18" charset="0"/>
              </a:rPr>
              <a:t>Allocate the resources to the activities-resources usage table</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966BCF1-A7C8-4FBE-809E-6EDBB14FEB42}"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107</a:t>
            </a:fld>
            <a:endParaRPr lang="en-US"/>
          </a:p>
        </p:txBody>
      </p:sp>
    </p:spTree>
    <p:extLst>
      <p:ext uri="{BB962C8B-B14F-4D97-AF65-F5344CB8AC3E}">
        <p14:creationId xmlns:p14="http://schemas.microsoft.com/office/powerpoint/2010/main" val="6857118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latin typeface="Arial" pitchFamily="34" charset="0"/>
                <a:cs typeface="Arial" pitchFamily="34" charset="0"/>
              </a:rPr>
              <a:t>Gantt Chart</a:t>
            </a:r>
            <a:endParaRPr lang="en-US" dirty="0"/>
          </a:p>
        </p:txBody>
      </p:sp>
      <p:sp>
        <p:nvSpPr>
          <p:cNvPr id="3" name="Content Placeholder 2"/>
          <p:cNvSpPr>
            <a:spLocks noGrp="1"/>
          </p:cNvSpPr>
          <p:nvPr>
            <p:ph idx="1"/>
          </p:nvPr>
        </p:nvSpPr>
        <p:spPr>
          <a:xfrm>
            <a:off x="409903" y="1825625"/>
            <a:ext cx="11624441" cy="4351338"/>
          </a:xfrm>
        </p:spPr>
        <p:txBody>
          <a:bodyPr>
            <a:normAutofit lnSpcReduction="10000"/>
          </a:bodyPr>
          <a:lstStyle/>
          <a:p>
            <a:pPr>
              <a:spcBef>
                <a:spcPts val="1200"/>
              </a:spcBef>
            </a:pPr>
            <a:r>
              <a:rPr lang="en-US" b="1" dirty="0">
                <a:latin typeface="Arial" pitchFamily="34" charset="0"/>
                <a:cs typeface="Arial" pitchFamily="34" charset="0"/>
              </a:rPr>
              <a:t>Gantt Chart -</a:t>
            </a:r>
            <a:r>
              <a:rPr lang="en-US" dirty="0">
                <a:latin typeface="Arial" pitchFamily="34" charset="0"/>
                <a:cs typeface="Arial" pitchFamily="34" charset="0"/>
              </a:rPr>
              <a:t>A bar chart that graphically represents the schedule of project activities.</a:t>
            </a:r>
          </a:p>
          <a:p>
            <a:pPr>
              <a:spcBef>
                <a:spcPts val="1200"/>
              </a:spcBef>
            </a:pPr>
            <a:r>
              <a:rPr lang="en-US" dirty="0">
                <a:latin typeface="Arial" pitchFamily="34" charset="0"/>
                <a:cs typeface="Arial" pitchFamily="34" charset="0"/>
              </a:rPr>
              <a:t>The Gantt chart is a graphical presentation of a planned course of action and provides a means for comparing actual performance with planned performance. </a:t>
            </a:r>
          </a:p>
          <a:p>
            <a:pPr>
              <a:spcBef>
                <a:spcPts val="1200"/>
              </a:spcBef>
            </a:pPr>
            <a:r>
              <a:rPr lang="en-US" dirty="0">
                <a:latin typeface="Arial" pitchFamily="34" charset="0"/>
                <a:cs typeface="Arial" pitchFamily="34" charset="0"/>
              </a:rPr>
              <a:t>On the Gantt chart after drawing the critical path, you also draw the other activities that are not critical but showing the extra    time they have using dotted lines</a:t>
            </a:r>
            <a:r>
              <a:rPr lang="en-US" dirty="0" smtClean="0">
                <a:latin typeface="Arial" pitchFamily="34" charset="0"/>
                <a:cs typeface="Arial" pitchFamily="34" charset="0"/>
              </a:rPr>
              <a:t>.</a:t>
            </a:r>
          </a:p>
          <a:p>
            <a:pPr>
              <a:buFontTx/>
              <a:buChar char="•"/>
            </a:pPr>
            <a:r>
              <a:rPr lang="en-GB" altLang="en-US" dirty="0"/>
              <a:t>Typically show the task name and start and finish date for each task</a:t>
            </a:r>
          </a:p>
          <a:p>
            <a:pPr>
              <a:buFontTx/>
              <a:buChar char="•"/>
            </a:pPr>
            <a:r>
              <a:rPr lang="en-GB" altLang="en-US" dirty="0"/>
              <a:t>They will have to change with time but are useful starting points</a:t>
            </a:r>
            <a:endParaRPr lang="en-US" altLang="en-US" dirty="0"/>
          </a:p>
          <a:p>
            <a:pPr>
              <a:spcBef>
                <a:spcPts val="1200"/>
              </a:spcBef>
            </a:pPr>
            <a:endParaRPr lang="en-US" dirty="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fld id="{EF2B8E56-6820-4D91-AB7A-093839B74D80}"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108</a:t>
            </a:fld>
            <a:endParaRPr lang="en-US"/>
          </a:p>
        </p:txBody>
      </p:sp>
    </p:spTree>
    <p:extLst>
      <p:ext uri="{BB962C8B-B14F-4D97-AF65-F5344CB8AC3E}">
        <p14:creationId xmlns:p14="http://schemas.microsoft.com/office/powerpoint/2010/main" val="40816906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838200" y="365127"/>
            <a:ext cx="10515600" cy="748365"/>
          </a:xfrm>
        </p:spPr>
        <p:txBody>
          <a:bodyPr/>
          <a:lstStyle/>
          <a:p>
            <a:pPr eaLnBrk="1" hangingPunct="1"/>
            <a:r>
              <a:rPr lang="en-US" altLang="en-US" sz="4000" b="1" dirty="0">
                <a:latin typeface="Arial" panose="020B0604020202020204" pitchFamily="34" charset="0"/>
                <a:cs typeface="Arial" panose="020B0604020202020204" pitchFamily="34" charset="0"/>
              </a:rPr>
              <a:t>Examples of GANTT charts</a:t>
            </a:r>
          </a:p>
        </p:txBody>
      </p:sp>
      <p:sp>
        <p:nvSpPr>
          <p:cNvPr id="1029" name="Text Box 3"/>
          <p:cNvSpPr txBox="1">
            <a:spLocks noChangeArrowheads="1"/>
          </p:cNvSpPr>
          <p:nvPr/>
        </p:nvSpPr>
        <p:spPr bwMode="auto">
          <a:xfrm>
            <a:off x="2279651" y="1341438"/>
            <a:ext cx="7993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3600"/>
          </a:p>
        </p:txBody>
      </p:sp>
      <p:pic>
        <p:nvPicPr>
          <p:cNvPr id="10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268413"/>
            <a:ext cx="51847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5"/>
          <p:cNvSpPr>
            <a:spLocks noChangeArrowheads="1"/>
          </p:cNvSpPr>
          <p:nvPr/>
        </p:nvSpPr>
        <p:spPr bwMode="auto">
          <a:xfrm>
            <a:off x="1524001" y="1853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ZA" altLang="en-US"/>
          </a:p>
        </p:txBody>
      </p:sp>
      <p:graphicFrame>
        <p:nvGraphicFramePr>
          <p:cNvPr id="1026" name="Object 6"/>
          <p:cNvGraphicFramePr>
            <a:graphicFrameLocks noChangeAspect="1"/>
          </p:cNvGraphicFramePr>
          <p:nvPr/>
        </p:nvGraphicFramePr>
        <p:xfrm>
          <a:off x="4281488" y="3598863"/>
          <a:ext cx="6062662" cy="2540000"/>
        </p:xfrm>
        <a:graphic>
          <a:graphicData uri="http://schemas.openxmlformats.org/presentationml/2006/ole">
            <mc:AlternateContent xmlns:mc="http://schemas.openxmlformats.org/markup-compatibility/2006">
              <mc:Choice xmlns:v="urn:schemas-microsoft-com:vml" Requires="v">
                <p:oleObj spid="_x0000_s1041" r:id="rId4" imgW="9485376" imgH="5760720" progId="">
                  <p:embed/>
                </p:oleObj>
              </mc:Choice>
              <mc:Fallback>
                <p:oleObj r:id="rId4" imgW="9485376" imgH="5760720" progId="">
                  <p:embed/>
                  <p:pic>
                    <p:nvPicPr>
                      <p:cNvPr id="1026" name="Object 6"/>
                      <p:cNvPicPr>
                        <a:picLocks noChangeAspect="1" noChangeArrowheads="1"/>
                      </p:cNvPicPr>
                      <p:nvPr/>
                    </p:nvPicPr>
                    <p:blipFill>
                      <a:blip r:embed="rId5">
                        <a:extLst>
                          <a:ext uri="{28A0092B-C50C-407E-A947-70E740481C1C}">
                            <a14:useLocalDpi xmlns:a14="http://schemas.microsoft.com/office/drawing/2010/main" val="0"/>
                          </a:ext>
                        </a:extLst>
                      </a:blip>
                      <a:srcRect b="31213"/>
                      <a:stretch>
                        <a:fillRect/>
                      </a:stretch>
                    </p:blipFill>
                    <p:spPr bwMode="auto">
                      <a:xfrm>
                        <a:off x="4281488" y="3598863"/>
                        <a:ext cx="6062662"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7"/>
          <p:cNvSpPr txBox="1">
            <a:spLocks noChangeArrowheads="1"/>
          </p:cNvSpPr>
          <p:nvPr/>
        </p:nvSpPr>
        <p:spPr bwMode="auto">
          <a:xfrm>
            <a:off x="7516814" y="1504950"/>
            <a:ext cx="26114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GANTT charts are created in packages such as Microsoft Project</a:t>
            </a:r>
            <a:endParaRPr lang="en-US" altLang="en-US" sz="2400"/>
          </a:p>
        </p:txBody>
      </p:sp>
      <p:sp>
        <p:nvSpPr>
          <p:cNvPr id="1033" name="Text Box 8"/>
          <p:cNvSpPr txBox="1">
            <a:spLocks noChangeArrowheads="1"/>
          </p:cNvSpPr>
          <p:nvPr/>
        </p:nvSpPr>
        <p:spPr bwMode="auto">
          <a:xfrm>
            <a:off x="2062163" y="3860800"/>
            <a:ext cx="2305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But GANTT charts can also be created in Excel or in MS Word</a:t>
            </a:r>
            <a:endParaRPr lang="en-US" altLang="en-US" sz="2400"/>
          </a:p>
        </p:txBody>
      </p:sp>
    </p:spTree>
    <p:extLst>
      <p:ext uri="{BB962C8B-B14F-4D97-AF65-F5344CB8AC3E}">
        <p14:creationId xmlns:p14="http://schemas.microsoft.com/office/powerpoint/2010/main" val="303283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2. Problem Analysis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9545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The advantages of the Gantt chart are</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945" y="2070538"/>
            <a:ext cx="11550869" cy="4254062"/>
          </a:xfrm>
        </p:spPr>
        <p:txBody>
          <a:bodyPr>
            <a:normAutofit/>
          </a:bodyPr>
          <a:lstStyle/>
          <a:p>
            <a:r>
              <a:rPr lang="en-US" dirty="0" smtClean="0"/>
              <a:t>Time is explicit (and linear)</a:t>
            </a:r>
          </a:p>
          <a:p>
            <a:r>
              <a:rPr lang="en-US" dirty="0" smtClean="0"/>
              <a:t>All tasks visible in relationship to others deadlines are shown</a:t>
            </a:r>
          </a:p>
          <a:p>
            <a:r>
              <a:rPr lang="en-US" dirty="0" smtClean="0"/>
              <a:t>Project status at intermediate times is shown</a:t>
            </a:r>
          </a:p>
          <a:p>
            <a:r>
              <a:rPr lang="en-US" dirty="0" smtClean="0"/>
              <a:t>can show progress by “filling in” task boxes</a:t>
            </a:r>
          </a:p>
          <a:p>
            <a:r>
              <a:rPr lang="en-US" dirty="0" smtClean="0">
                <a:cs typeface="Arial" pitchFamily="34" charset="0"/>
              </a:rPr>
              <a:t>The chart makes visualization of schedule clearer.</a:t>
            </a:r>
          </a:p>
          <a:p>
            <a:r>
              <a:rPr lang="en-US" dirty="0" smtClean="0">
                <a:cs typeface="Arial" pitchFamily="34" charset="0"/>
              </a:rPr>
              <a:t>Estimated time of each activity becomes conspicuous.</a:t>
            </a:r>
          </a:p>
          <a:p>
            <a:r>
              <a:rPr lang="en-US" dirty="0" smtClean="0">
                <a:cs typeface="Arial" pitchFamily="34" charset="0"/>
              </a:rPr>
              <a:t>The project completion time is graphically illustrated</a:t>
            </a:r>
            <a:endParaRPr lang="en-US" dirty="0" smtClean="0"/>
          </a:p>
        </p:txBody>
      </p:sp>
      <p:sp>
        <p:nvSpPr>
          <p:cNvPr id="4" name="Date Placeholder 3"/>
          <p:cNvSpPr>
            <a:spLocks noGrp="1"/>
          </p:cNvSpPr>
          <p:nvPr>
            <p:ph type="dt" sz="half" idx="10"/>
          </p:nvPr>
        </p:nvSpPr>
        <p:spPr/>
        <p:txBody>
          <a:bodyPr/>
          <a:lstStyle/>
          <a:p>
            <a:fld id="{CE5F66F0-80A2-4CED-A3B0-CF6DA77C896A}"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110</a:t>
            </a:fld>
            <a:endParaRPr lang="en-US"/>
          </a:p>
        </p:txBody>
      </p:sp>
    </p:spTree>
    <p:extLst>
      <p:ext uri="{BB962C8B-B14F-4D97-AF65-F5344CB8AC3E}">
        <p14:creationId xmlns:p14="http://schemas.microsoft.com/office/powerpoint/2010/main" val="11792838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704087"/>
            <a:ext cx="9590690" cy="630727"/>
          </a:xfrm>
        </p:spPr>
        <p:txBody>
          <a:bodyPr>
            <a:normAutofit/>
          </a:bodyPr>
          <a:lstStyle/>
          <a:p>
            <a:r>
              <a:rPr lang="en-US" sz="2800" b="1" dirty="0">
                <a:latin typeface="Arial" panose="020B0604020202020204" pitchFamily="34" charset="0"/>
                <a:cs typeface="Arial" panose="020B0604020202020204" pitchFamily="34" charset="0"/>
              </a:rPr>
              <a:t>To draw up a Gantt diagram, follow these steps:</a:t>
            </a:r>
          </a:p>
        </p:txBody>
      </p:sp>
      <p:sp>
        <p:nvSpPr>
          <p:cNvPr id="3" name="Content Placeholder 2"/>
          <p:cNvSpPr>
            <a:spLocks noGrp="1"/>
          </p:cNvSpPr>
          <p:nvPr>
            <p:ph idx="1"/>
          </p:nvPr>
        </p:nvSpPr>
        <p:spPr>
          <a:xfrm>
            <a:off x="451945" y="1825625"/>
            <a:ext cx="11550869" cy="4351338"/>
          </a:xfrm>
        </p:spPr>
        <p:txBody>
          <a:bodyPr>
            <a:normAutofit lnSpcReduction="10000"/>
          </a:bodyPr>
          <a:lstStyle/>
          <a:p>
            <a:pPr>
              <a:buFont typeface="Wingdings" pitchFamily="2" charset="2"/>
              <a:buNone/>
            </a:pPr>
            <a:r>
              <a:rPr lang="en-US" dirty="0" smtClean="0">
                <a:latin typeface="+mj-lt"/>
              </a:rPr>
              <a:t>1</a:t>
            </a:r>
            <a:r>
              <a:rPr lang="en-US" dirty="0" smtClean="0"/>
              <a:t>. </a:t>
            </a:r>
            <a:r>
              <a:rPr lang="en-US" sz="3000" dirty="0" smtClean="0">
                <a:cs typeface="Times New Roman" pitchFamily="18" charset="0"/>
              </a:rPr>
              <a:t>List all activities in the plan </a:t>
            </a:r>
          </a:p>
          <a:p>
            <a:r>
              <a:rPr lang="en-US" sz="3000" dirty="0">
                <a:cs typeface="Times New Roman" pitchFamily="18" charset="0"/>
              </a:rPr>
              <a:t>For each task, show the earliest start date, estimated length of time it will take, and whether it is parallel or sequential. If tasks are sequential, show which stages they depend on</a:t>
            </a:r>
            <a:r>
              <a:rPr lang="en-US" sz="3000" dirty="0" smtClean="0">
                <a:cs typeface="Times New Roman" pitchFamily="18" charset="0"/>
              </a:rPr>
              <a:t>.</a:t>
            </a:r>
          </a:p>
          <a:p>
            <a:pPr>
              <a:buFont typeface="Wingdings" pitchFamily="2" charset="2"/>
              <a:buNone/>
              <a:defRPr/>
            </a:pPr>
            <a:r>
              <a:rPr lang="en-US" sz="3000" dirty="0" smtClean="0">
                <a:cs typeface="Times New Roman" pitchFamily="18" charset="0"/>
              </a:rPr>
              <a:t>2. Head </a:t>
            </a:r>
            <a:r>
              <a:rPr lang="en-US" sz="3000" dirty="0">
                <a:cs typeface="Times New Roman" pitchFamily="18" charset="0"/>
              </a:rPr>
              <a:t>up graph paper with the days or weeks through to task completion</a:t>
            </a:r>
          </a:p>
          <a:p>
            <a:pPr>
              <a:buFont typeface="Wingdings" pitchFamily="2" charset="2"/>
              <a:buNone/>
              <a:defRPr/>
            </a:pPr>
            <a:r>
              <a:rPr lang="en-US" sz="3000" dirty="0">
                <a:cs typeface="Times New Roman" pitchFamily="18" charset="0"/>
              </a:rPr>
              <a:t>3. Plot the tasks onto the graph paper</a:t>
            </a:r>
          </a:p>
          <a:p>
            <a:pPr>
              <a:defRPr/>
            </a:pPr>
            <a:r>
              <a:rPr lang="en-US" sz="3000" dirty="0">
                <a:cs typeface="Times New Roman" pitchFamily="18" charset="0"/>
              </a:rPr>
              <a:t>Plot each task on the graph paper, showing it starting on the earliest possible date. Draw it as a bar, with the length of the bar being the length of the task.</a:t>
            </a:r>
          </a:p>
          <a:p>
            <a:pPr>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a:buNone/>
            </a:pPr>
            <a:endParaRPr lang="en-US" dirty="0"/>
          </a:p>
        </p:txBody>
      </p:sp>
      <p:sp>
        <p:nvSpPr>
          <p:cNvPr id="4" name="Date Placeholder 3"/>
          <p:cNvSpPr>
            <a:spLocks noGrp="1"/>
          </p:cNvSpPr>
          <p:nvPr>
            <p:ph type="dt" sz="half" idx="10"/>
          </p:nvPr>
        </p:nvSpPr>
        <p:spPr/>
        <p:txBody>
          <a:bodyPr/>
          <a:lstStyle/>
          <a:p>
            <a:fld id="{21B3F821-EACC-46A8-836C-82E19EBD8572}"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111</a:t>
            </a:fld>
            <a:endParaRPr lang="en-US"/>
          </a:p>
        </p:txBody>
      </p:sp>
    </p:spTree>
    <p:extLst>
      <p:ext uri="{BB962C8B-B14F-4D97-AF65-F5344CB8AC3E}">
        <p14:creationId xmlns:p14="http://schemas.microsoft.com/office/powerpoint/2010/main" val="42312442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821" y="357352"/>
            <a:ext cx="11592910" cy="5819611"/>
          </a:xfrm>
        </p:spPr>
        <p:txBody>
          <a:bodyPr>
            <a:normAutofit/>
          </a:bodyPr>
          <a:lstStyle/>
          <a:p>
            <a:pPr algn="just">
              <a:buFont typeface="Wingdings" pitchFamily="2" charset="2"/>
              <a:buNone/>
            </a:pPr>
            <a:r>
              <a:rPr lang="en-US" dirty="0" smtClean="0"/>
              <a:t>4</a:t>
            </a:r>
            <a:r>
              <a:rPr lang="en-US" dirty="0" smtClean="0">
                <a:latin typeface="+mj-lt"/>
              </a:rPr>
              <a:t>. </a:t>
            </a:r>
            <a:r>
              <a:rPr lang="en-US" dirty="0" smtClean="0">
                <a:cs typeface="Times New Roman" pitchFamily="18" charset="0"/>
              </a:rPr>
              <a:t>Schedule Activities </a:t>
            </a:r>
          </a:p>
          <a:p>
            <a:pPr algn="just"/>
            <a:r>
              <a:rPr lang="en-US" dirty="0" smtClean="0">
                <a:cs typeface="Times New Roman" pitchFamily="18" charset="0"/>
              </a:rPr>
              <a:t>Now take the draft Gantt Chart, and use it to schedule actions. Schedule them in such a way that sequential actions are carried out in the required sequence. Ensure that dependent activities do not start until the activities they depend on have been completed. </a:t>
            </a:r>
          </a:p>
          <a:p>
            <a:pPr algn="just"/>
            <a:endParaRPr lang="en-US" dirty="0" smtClean="0">
              <a:cs typeface="Times New Roman" pitchFamily="18" charset="0"/>
            </a:endParaRPr>
          </a:p>
          <a:p>
            <a:pPr>
              <a:buFont typeface="Wingdings" pitchFamily="2" charset="2"/>
              <a:buNone/>
            </a:pPr>
            <a:r>
              <a:rPr lang="en-US" dirty="0" smtClean="0">
                <a:latin typeface="Calibri" pitchFamily="34" charset="0"/>
                <a:cs typeface="Times New Roman" pitchFamily="18" charset="0"/>
              </a:rPr>
              <a:t>5. Presenting </a:t>
            </a:r>
            <a:r>
              <a:rPr lang="en-US" dirty="0">
                <a:latin typeface="Calibri" pitchFamily="34" charset="0"/>
                <a:cs typeface="Times New Roman" pitchFamily="18" charset="0"/>
              </a:rPr>
              <a:t>the Analysis </a:t>
            </a:r>
          </a:p>
          <a:p>
            <a:r>
              <a:rPr lang="en-US" dirty="0">
                <a:latin typeface="Calibri" pitchFamily="34" charset="0"/>
                <a:cs typeface="Times New Roman" pitchFamily="18" charset="0"/>
              </a:rPr>
              <a:t>The final stage in this process is to prepare a final version of the Gantt Chart. This should</a:t>
            </a:r>
          </a:p>
          <a:p>
            <a:pPr>
              <a:buFont typeface="Wingdings" pitchFamily="2" charset="2"/>
              <a:buNone/>
            </a:pPr>
            <a:r>
              <a:rPr lang="en-US" dirty="0">
                <a:latin typeface="Calibri" pitchFamily="34" charset="0"/>
                <a:cs typeface="Times New Roman" pitchFamily="18" charset="0"/>
              </a:rPr>
              <a:t>	combine the draft analysis with your scheduling and analysis of resources. This chart will show when you anticipate that jobs should start and finish</a:t>
            </a:r>
            <a:r>
              <a:rPr lang="en-US" dirty="0">
                <a:latin typeface="Times New Roman" pitchFamily="18" charset="0"/>
                <a:cs typeface="Times New Roman" pitchFamily="18" charset="0"/>
              </a:rPr>
              <a:t>.</a:t>
            </a:r>
          </a:p>
          <a:p>
            <a:pPr algn="just"/>
            <a:endParaRPr lang="en-US" dirty="0" smtClean="0">
              <a:cs typeface="Times New Roman" pitchFamily="18" charset="0"/>
            </a:endParaRPr>
          </a:p>
          <a:p>
            <a:pPr algn="just"/>
            <a:endParaRPr lang="en-US" dirty="0"/>
          </a:p>
        </p:txBody>
      </p:sp>
      <p:sp>
        <p:nvSpPr>
          <p:cNvPr id="4" name="Date Placeholder 3"/>
          <p:cNvSpPr>
            <a:spLocks noGrp="1"/>
          </p:cNvSpPr>
          <p:nvPr>
            <p:ph type="dt" sz="half" idx="10"/>
          </p:nvPr>
        </p:nvSpPr>
        <p:spPr/>
        <p:txBody>
          <a:bodyPr/>
          <a:lstStyle/>
          <a:p>
            <a:fld id="{3DA89623-3FEC-4B00-A04F-61472A37BA06}" type="datetime1">
              <a:rPr lang="en-US" smtClean="0"/>
              <a:pPr/>
              <a:t>1/30/2024</a:t>
            </a:fld>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112</a:t>
            </a:fld>
            <a:endParaRPr lang="en-US"/>
          </a:p>
        </p:txBody>
      </p:sp>
    </p:spTree>
    <p:extLst>
      <p:ext uri="{BB962C8B-B14F-4D97-AF65-F5344CB8AC3E}">
        <p14:creationId xmlns:p14="http://schemas.microsoft.com/office/powerpoint/2010/main" val="9723231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365127"/>
            <a:ext cx="11540359" cy="4984639"/>
          </a:xfrm>
        </p:spPr>
        <p:txBody>
          <a:bodyPr>
            <a:normAutofit/>
          </a:bodyPr>
          <a:lstStyle/>
          <a:p>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Path Analysis &amp;</a:t>
            </a:r>
            <a:r>
              <a:rPr lang="en-U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 Charts</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325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Arial" panose="020B0604020202020204" pitchFamily="34" charset="0"/>
                <a:cs typeface="Arial" panose="020B0604020202020204" pitchFamily="34" charset="0"/>
              </a:rPr>
              <a:t>Critical Path Analysis and PERT Charts</a:t>
            </a:r>
          </a:p>
        </p:txBody>
      </p:sp>
      <p:sp>
        <p:nvSpPr>
          <p:cNvPr id="3" name="Content Placeholder 2"/>
          <p:cNvSpPr>
            <a:spLocks noGrp="1"/>
          </p:cNvSpPr>
          <p:nvPr>
            <p:ph idx="1"/>
          </p:nvPr>
        </p:nvSpPr>
        <p:spPr>
          <a:xfrm>
            <a:off x="378371" y="1825625"/>
            <a:ext cx="11550869" cy="4351338"/>
          </a:xfrm>
        </p:spPr>
        <p:txBody>
          <a:bodyPr/>
          <a:lstStyle/>
          <a:p>
            <a:pPr algn="just"/>
            <a:r>
              <a:rPr lang="en-US" sz="3200" dirty="0">
                <a:latin typeface="Times New Roman" pitchFamily="18" charset="0"/>
                <a:cs typeface="Times New Roman" pitchFamily="18" charset="0"/>
              </a:rPr>
              <a:t>Crit</a:t>
            </a:r>
            <a:r>
              <a:rPr lang="en-US" sz="3200" dirty="0">
                <a:latin typeface="Calibri" pitchFamily="34" charset="0"/>
                <a:cs typeface="Times New Roman" pitchFamily="18" charset="0"/>
              </a:rPr>
              <a:t>ical Path Analysis and PERT are powerful tools that help you to schedule and manage complex projects</a:t>
            </a:r>
            <a:r>
              <a:rPr lang="en-US" sz="3200" dirty="0" smtClean="0">
                <a:latin typeface="Calibri" pitchFamily="34" charset="0"/>
                <a:cs typeface="Times New Roman" pitchFamily="18" charset="0"/>
              </a:rPr>
              <a:t>.</a:t>
            </a:r>
          </a:p>
          <a:p>
            <a:pPr algn="just"/>
            <a:endParaRPr lang="en-US" sz="3200" dirty="0">
              <a:latin typeface="Calibri" pitchFamily="34" charset="0"/>
              <a:cs typeface="Times New Roman" pitchFamily="18" charset="0"/>
            </a:endParaRPr>
          </a:p>
          <a:p>
            <a:pPr algn="just"/>
            <a:r>
              <a:rPr lang="en-US" sz="3200" dirty="0" smtClean="0">
                <a:latin typeface="Calibri" pitchFamily="34" charset="0"/>
                <a:cs typeface="Times New Roman" pitchFamily="18" charset="0"/>
              </a:rPr>
              <a:t>They </a:t>
            </a:r>
            <a:r>
              <a:rPr lang="en-US" sz="3200" dirty="0">
                <a:latin typeface="Calibri" pitchFamily="34" charset="0"/>
                <a:cs typeface="Times New Roman" pitchFamily="18" charset="0"/>
              </a:rPr>
              <a:t>act as the basis both for preparation of a schedule, and of resource planning</a:t>
            </a:r>
            <a:endParaRPr lang="en-US" dirty="0">
              <a:latin typeface="Calibri" pitchFamily="34" charset="0"/>
              <a:cs typeface="Times New Roman" pitchFamily="18" charset="0"/>
            </a:endParaRPr>
          </a:p>
        </p:txBody>
      </p:sp>
      <p:sp>
        <p:nvSpPr>
          <p:cNvPr id="4" name="Date Placeholder 3"/>
          <p:cNvSpPr>
            <a:spLocks noGrp="1"/>
          </p:cNvSpPr>
          <p:nvPr>
            <p:ph type="dt" sz="half" idx="10"/>
          </p:nvPr>
        </p:nvSpPr>
        <p:spPr/>
        <p:txBody>
          <a:bodyPr/>
          <a:lstStyle/>
          <a:p>
            <a:fld id="{95EA9E54-BEC2-4C4B-871F-C11B2AD5450B}" type="datetime1">
              <a:rPr lang="en-US" smtClean="0"/>
              <a:pPr/>
              <a:t>1/30/2024</a:t>
            </a:fld>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114</a:t>
            </a:fld>
            <a:endParaRPr lang="en-US"/>
          </a:p>
        </p:txBody>
      </p:sp>
    </p:spTree>
    <p:extLst>
      <p:ext uri="{BB962C8B-B14F-4D97-AF65-F5344CB8AC3E}">
        <p14:creationId xmlns:p14="http://schemas.microsoft.com/office/powerpoint/2010/main" val="21988336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Critical Path Analysis</a:t>
            </a:r>
            <a:endParaRPr lang="en-US" dirty="0"/>
          </a:p>
        </p:txBody>
      </p:sp>
      <p:sp>
        <p:nvSpPr>
          <p:cNvPr id="3" name="Content Placeholder 2"/>
          <p:cNvSpPr>
            <a:spLocks noGrp="1"/>
          </p:cNvSpPr>
          <p:nvPr>
            <p:ph idx="1"/>
          </p:nvPr>
        </p:nvSpPr>
        <p:spPr>
          <a:xfrm>
            <a:off x="378372" y="1690690"/>
            <a:ext cx="11582400" cy="4920317"/>
          </a:xfrm>
        </p:spPr>
        <p:txBody>
          <a:bodyPr>
            <a:normAutofit/>
          </a:bodyPr>
          <a:lstStyle/>
          <a:p>
            <a:r>
              <a:rPr lang="en-GB" altLang="en-US" dirty="0"/>
              <a:t>This technique is a </a:t>
            </a:r>
            <a:r>
              <a:rPr lang="en-GB" altLang="en-US" dirty="0">
                <a:solidFill>
                  <a:schemeClr val="folHlink"/>
                </a:solidFill>
              </a:rPr>
              <a:t>modelling process</a:t>
            </a:r>
            <a:r>
              <a:rPr lang="en-GB" altLang="en-US" dirty="0"/>
              <a:t> used to predict project duration by analysing which sequence of activities has the least amount of scheduling flexibility </a:t>
            </a:r>
          </a:p>
          <a:p>
            <a:endParaRPr lang="en-GB" altLang="en-US" b="1" dirty="0"/>
          </a:p>
          <a:p>
            <a:r>
              <a:rPr lang="en-GB" altLang="en-US" dirty="0"/>
              <a:t>Flexibility known as </a:t>
            </a:r>
            <a:r>
              <a:rPr lang="en-GB" altLang="en-US" dirty="0">
                <a:solidFill>
                  <a:schemeClr val="folHlink"/>
                </a:solidFill>
              </a:rPr>
              <a:t>‘slack’ or ‘float’</a:t>
            </a:r>
          </a:p>
          <a:p>
            <a:endParaRPr lang="en-GB" altLang="en-US" dirty="0"/>
          </a:p>
          <a:p>
            <a:r>
              <a:rPr lang="en-GB" altLang="en-US" dirty="0">
                <a:solidFill>
                  <a:schemeClr val="folHlink"/>
                </a:solidFill>
              </a:rPr>
              <a:t>Latest finish – earliest start – duration = float</a:t>
            </a:r>
          </a:p>
          <a:p>
            <a:endParaRPr lang="en-GB" altLang="en-US" dirty="0">
              <a:solidFill>
                <a:schemeClr val="folHlink"/>
              </a:solidFill>
            </a:endParaRPr>
          </a:p>
          <a:p>
            <a:r>
              <a:rPr lang="en-GB" altLang="en-US" dirty="0">
                <a:solidFill>
                  <a:schemeClr val="folHlink"/>
                </a:solidFill>
              </a:rPr>
              <a:t>If float equals zero, this item is on the critical </a:t>
            </a:r>
            <a:r>
              <a:rPr lang="en-GB" altLang="en-US" dirty="0" smtClean="0">
                <a:solidFill>
                  <a:schemeClr val="folHlink"/>
                </a:solidFill>
              </a:rPr>
              <a:t>path</a:t>
            </a:r>
          </a:p>
        </p:txBody>
      </p:sp>
    </p:spTree>
    <p:extLst>
      <p:ext uri="{BB962C8B-B14F-4D97-AF65-F5344CB8AC3E}">
        <p14:creationId xmlns:p14="http://schemas.microsoft.com/office/powerpoint/2010/main" val="5993674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3"/>
          <p:cNvSpPr txBox="1">
            <a:spLocks noChangeArrowheads="1"/>
          </p:cNvSpPr>
          <p:nvPr/>
        </p:nvSpPr>
        <p:spPr bwMode="auto">
          <a:xfrm>
            <a:off x="451945" y="1499094"/>
            <a:ext cx="11519337"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GB" altLang="en-US" sz="2800" b="1" dirty="0"/>
              <a:t>	</a:t>
            </a:r>
            <a:r>
              <a:rPr lang="en-GB" altLang="en-US" sz="2800" b="1" dirty="0">
                <a:solidFill>
                  <a:schemeClr val="folHlink"/>
                </a:solidFill>
              </a:rPr>
              <a:t>Example:  Doing your assignment</a:t>
            </a:r>
          </a:p>
          <a:p>
            <a:pPr eaLnBrk="1" hangingPunct="1">
              <a:lnSpc>
                <a:spcPct val="80000"/>
              </a:lnSpc>
            </a:pPr>
            <a:endParaRPr lang="en-GB" altLang="en-US" sz="2800" b="1" dirty="0"/>
          </a:p>
          <a:p>
            <a:pPr eaLnBrk="1" hangingPunct="1">
              <a:lnSpc>
                <a:spcPct val="80000"/>
              </a:lnSpc>
            </a:pPr>
            <a:r>
              <a:rPr lang="en-GB" altLang="en-US" sz="2800" b="1" dirty="0"/>
              <a:t>When is the earliest start date?</a:t>
            </a:r>
          </a:p>
          <a:p>
            <a:pPr eaLnBrk="1" hangingPunct="1">
              <a:lnSpc>
                <a:spcPct val="80000"/>
              </a:lnSpc>
            </a:pPr>
            <a:endParaRPr lang="en-GB" altLang="en-US" sz="2800" b="1" dirty="0"/>
          </a:p>
          <a:p>
            <a:pPr eaLnBrk="1" hangingPunct="1">
              <a:lnSpc>
                <a:spcPct val="80000"/>
              </a:lnSpc>
            </a:pPr>
            <a:r>
              <a:rPr lang="en-GB" altLang="en-US" sz="2800" b="1" dirty="0"/>
              <a:t>When is the latest finish date?</a:t>
            </a:r>
          </a:p>
          <a:p>
            <a:pPr eaLnBrk="1" hangingPunct="1">
              <a:lnSpc>
                <a:spcPct val="80000"/>
              </a:lnSpc>
            </a:pPr>
            <a:endParaRPr lang="en-GB" altLang="en-US" sz="2800" b="1" dirty="0"/>
          </a:p>
          <a:p>
            <a:pPr eaLnBrk="1" hangingPunct="1">
              <a:lnSpc>
                <a:spcPct val="80000"/>
              </a:lnSpc>
            </a:pPr>
            <a:r>
              <a:rPr lang="en-GB" altLang="en-US" sz="2800" b="1" dirty="0"/>
              <a:t>How long is the duration? </a:t>
            </a:r>
          </a:p>
          <a:p>
            <a:pPr eaLnBrk="1" hangingPunct="1">
              <a:lnSpc>
                <a:spcPct val="80000"/>
              </a:lnSpc>
            </a:pPr>
            <a:endParaRPr lang="en-GB" altLang="en-US" sz="2800" b="1" dirty="0"/>
          </a:p>
          <a:p>
            <a:pPr eaLnBrk="1" hangingPunct="1">
              <a:lnSpc>
                <a:spcPct val="80000"/>
              </a:lnSpc>
            </a:pPr>
            <a:r>
              <a:rPr lang="en-GB" altLang="en-US" sz="2800" b="1" dirty="0"/>
              <a:t>How much float do you have?</a:t>
            </a:r>
          </a:p>
          <a:p>
            <a:pPr eaLnBrk="1" hangingPunct="1">
              <a:lnSpc>
                <a:spcPct val="80000"/>
              </a:lnSpc>
            </a:pPr>
            <a:endParaRPr lang="en-GB" altLang="en-US" sz="2800" b="1" dirty="0"/>
          </a:p>
          <a:p>
            <a:pPr eaLnBrk="1" hangingPunct="1">
              <a:lnSpc>
                <a:spcPct val="80000"/>
              </a:lnSpc>
            </a:pPr>
            <a:r>
              <a:rPr lang="en-GB" altLang="en-US" sz="2800" b="1" dirty="0"/>
              <a:t>Is it on the critical path for achieving your degree?</a:t>
            </a:r>
          </a:p>
          <a:p>
            <a:pPr eaLnBrk="1" hangingPunct="1">
              <a:lnSpc>
                <a:spcPct val="80000"/>
              </a:lnSpc>
            </a:pPr>
            <a:endParaRPr lang="en-US" altLang="en-US" sz="2800" b="1" dirty="0"/>
          </a:p>
        </p:txBody>
      </p:sp>
      <p:pic>
        <p:nvPicPr>
          <p:cNvPr id="184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14" y="1990725"/>
            <a:ext cx="17748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7610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3572"/>
            <a:ext cx="8229600" cy="840828"/>
          </a:xfrm>
        </p:spPr>
        <p:txBody>
          <a:bodyPr>
            <a:normAutofit/>
          </a:bodyPr>
          <a:lstStyle/>
          <a:p>
            <a:r>
              <a:rPr lang="en-US" b="1" dirty="0" smtClean="0"/>
              <a:t>Components of CPA</a:t>
            </a:r>
            <a:endParaRPr lang="en-US" b="1" dirty="0"/>
          </a:p>
        </p:txBody>
      </p:sp>
      <p:sp>
        <p:nvSpPr>
          <p:cNvPr id="3" name="Content Placeholder 2"/>
          <p:cNvSpPr>
            <a:spLocks noGrp="1"/>
          </p:cNvSpPr>
          <p:nvPr>
            <p:ph idx="1"/>
          </p:nvPr>
        </p:nvSpPr>
        <p:spPr>
          <a:xfrm>
            <a:off x="525517" y="1066800"/>
            <a:ext cx="11529849" cy="5257800"/>
          </a:xfrm>
        </p:spPr>
        <p:txBody>
          <a:bodyPr>
            <a:normAutofit/>
          </a:bodyPr>
          <a:lstStyle/>
          <a:p>
            <a:pPr>
              <a:buNone/>
            </a:pPr>
            <a:r>
              <a:rPr lang="en-US" dirty="0" smtClean="0"/>
              <a:t>Considers the path we can take to achieve the required target. It involve determining;</a:t>
            </a:r>
          </a:p>
          <a:p>
            <a:pPr lvl="0"/>
            <a:r>
              <a:rPr lang="en-US" b="1" i="1" dirty="0" smtClean="0"/>
              <a:t>Early Start Time </a:t>
            </a:r>
            <a:r>
              <a:rPr lang="en-US" dirty="0" smtClean="0"/>
              <a:t>(the earliest time the activity can be started assuming all other proceeding activities start as early as possible)  </a:t>
            </a:r>
          </a:p>
          <a:p>
            <a:pPr lvl="0"/>
            <a:r>
              <a:rPr lang="en-US" b="1" i="1" dirty="0" smtClean="0"/>
              <a:t>Early Finish Times </a:t>
            </a:r>
            <a:r>
              <a:rPr lang="en-US" dirty="0" smtClean="0"/>
              <a:t>(the earliest times the activity can be completed)</a:t>
            </a:r>
          </a:p>
          <a:p>
            <a:pPr marL="0" lvl="0" indent="0">
              <a:buNone/>
            </a:pPr>
            <a:endParaRPr lang="en-US" dirty="0" smtClean="0"/>
          </a:p>
          <a:p>
            <a:pPr lvl="0"/>
            <a:r>
              <a:rPr lang="en-US" b="1" i="1" dirty="0" smtClean="0"/>
              <a:t>Late Start Times </a:t>
            </a:r>
            <a:r>
              <a:rPr lang="en-US" dirty="0" smtClean="0"/>
              <a:t>(the latest time an activity can start without delaying the project) and</a:t>
            </a:r>
          </a:p>
          <a:p>
            <a:pPr lvl="0"/>
            <a:r>
              <a:rPr lang="en-US" dirty="0" smtClean="0"/>
              <a:t> </a:t>
            </a:r>
            <a:r>
              <a:rPr lang="en-US" b="1" i="1" dirty="0" smtClean="0"/>
              <a:t>Late Finish Times </a:t>
            </a:r>
            <a:r>
              <a:rPr lang="en-US" dirty="0" smtClean="0"/>
              <a:t>(the latest time the activity can be completed and not affect/delay the project.</a:t>
            </a:r>
          </a:p>
          <a:p>
            <a:endParaRPr lang="en-US" dirty="0"/>
          </a:p>
        </p:txBody>
      </p:sp>
      <p:sp>
        <p:nvSpPr>
          <p:cNvPr id="4" name="Date Placeholder 3"/>
          <p:cNvSpPr>
            <a:spLocks noGrp="1"/>
          </p:cNvSpPr>
          <p:nvPr>
            <p:ph type="dt" sz="half" idx="10"/>
          </p:nvPr>
        </p:nvSpPr>
        <p:spPr/>
        <p:txBody>
          <a:bodyPr/>
          <a:lstStyle/>
          <a:p>
            <a:fld id="{8734CAF8-8DD9-4310-A7DB-76A4DAF3F943}" type="datetime1">
              <a:rPr lang="en-US" smtClean="0"/>
              <a:pPr/>
              <a:t>1/30/2024</a:t>
            </a:fld>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117</a:t>
            </a:fld>
            <a:endParaRPr lang="en-US"/>
          </a:p>
        </p:txBody>
      </p:sp>
    </p:spTree>
    <p:extLst>
      <p:ext uri="{BB962C8B-B14F-4D97-AF65-F5344CB8AC3E}">
        <p14:creationId xmlns:p14="http://schemas.microsoft.com/office/powerpoint/2010/main" val="40356608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9" y="273269"/>
            <a:ext cx="11624442" cy="6051331"/>
          </a:xfrm>
        </p:spPr>
        <p:txBody>
          <a:bodyPr>
            <a:normAutofit/>
          </a:bodyPr>
          <a:lstStyle/>
          <a:p>
            <a:pPr>
              <a:spcBef>
                <a:spcPts val="1200"/>
              </a:spcBef>
            </a:pPr>
            <a:endParaRPr lang="en-US" b="1" dirty="0" smtClean="0">
              <a:cs typeface="Arial" pitchFamily="34" charset="0"/>
            </a:endParaRPr>
          </a:p>
          <a:p>
            <a:pPr>
              <a:spcBef>
                <a:spcPts val="1200"/>
              </a:spcBef>
            </a:pPr>
            <a:r>
              <a:rPr lang="en-US" b="1" dirty="0" smtClean="0">
                <a:cs typeface="Arial" pitchFamily="34" charset="0"/>
              </a:rPr>
              <a:t>Activity</a:t>
            </a:r>
            <a:r>
              <a:rPr lang="en-US" dirty="0" smtClean="0">
                <a:cs typeface="Arial" pitchFamily="34" charset="0"/>
              </a:rPr>
              <a:t>: An element of the project that requires time.</a:t>
            </a:r>
          </a:p>
          <a:p>
            <a:pPr>
              <a:spcBef>
                <a:spcPts val="1200"/>
              </a:spcBef>
            </a:pPr>
            <a:r>
              <a:rPr lang="en-US" b="1" dirty="0" smtClean="0">
                <a:cs typeface="Arial" pitchFamily="34" charset="0"/>
              </a:rPr>
              <a:t>Merge activity</a:t>
            </a:r>
            <a:r>
              <a:rPr lang="en-US" dirty="0" smtClean="0">
                <a:cs typeface="Arial" pitchFamily="34" charset="0"/>
              </a:rPr>
              <a:t>: This is activity that has more than one activity immediately preceding it(more than one dependency arrow flowing to it)</a:t>
            </a:r>
          </a:p>
          <a:p>
            <a:pPr>
              <a:spcBef>
                <a:spcPts val="1200"/>
              </a:spcBef>
            </a:pPr>
            <a:r>
              <a:rPr lang="en-US" b="1" dirty="0" smtClean="0">
                <a:cs typeface="Arial" pitchFamily="34" charset="0"/>
              </a:rPr>
              <a:t>Parallel Activity</a:t>
            </a:r>
            <a:r>
              <a:rPr lang="en-US" dirty="0" smtClean="0">
                <a:cs typeface="Arial" pitchFamily="34" charset="0"/>
              </a:rPr>
              <a:t>: activities that take place at the same time, if the manager wishes.</a:t>
            </a:r>
          </a:p>
          <a:p>
            <a:pPr>
              <a:spcBef>
                <a:spcPts val="1200"/>
              </a:spcBef>
            </a:pPr>
            <a:r>
              <a:rPr lang="en-US" b="1" dirty="0" smtClean="0">
                <a:cs typeface="Arial" pitchFamily="34" charset="0"/>
              </a:rPr>
              <a:t>Path:</a:t>
            </a:r>
            <a:r>
              <a:rPr lang="en-US" dirty="0" smtClean="0">
                <a:cs typeface="Arial" pitchFamily="34" charset="0"/>
              </a:rPr>
              <a:t> A sequence of connected, dependent activities.</a:t>
            </a:r>
          </a:p>
          <a:p>
            <a:pPr>
              <a:spcBef>
                <a:spcPts val="1200"/>
              </a:spcBef>
            </a:pPr>
            <a:r>
              <a:rPr lang="en-US" b="1" dirty="0" smtClean="0">
                <a:cs typeface="Arial" pitchFamily="34" charset="0"/>
              </a:rPr>
              <a:t>Event:</a:t>
            </a:r>
            <a:r>
              <a:rPr lang="en-US" dirty="0" smtClean="0">
                <a:cs typeface="Arial" pitchFamily="34" charset="0"/>
              </a:rPr>
              <a:t> Represents a point in time when an activity is started or completed. </a:t>
            </a:r>
          </a:p>
          <a:p>
            <a:pPr>
              <a:spcBef>
                <a:spcPts val="1200"/>
              </a:spcBef>
            </a:pPr>
            <a:r>
              <a:rPr lang="en-US" b="1" dirty="0" smtClean="0">
                <a:cs typeface="Arial" pitchFamily="34" charset="0"/>
              </a:rPr>
              <a:t>Burst activity</a:t>
            </a:r>
            <a:r>
              <a:rPr lang="en-US" dirty="0" smtClean="0">
                <a:cs typeface="Arial" pitchFamily="34" charset="0"/>
              </a:rPr>
              <a:t>: refers to an activity which has more than one activity immediately following it (more than one dependency arrow flowing form it)</a:t>
            </a:r>
          </a:p>
          <a:p>
            <a:endParaRPr lang="en-US" dirty="0"/>
          </a:p>
        </p:txBody>
      </p:sp>
      <p:sp>
        <p:nvSpPr>
          <p:cNvPr id="4" name="Date Placeholder 3"/>
          <p:cNvSpPr>
            <a:spLocks noGrp="1"/>
          </p:cNvSpPr>
          <p:nvPr>
            <p:ph type="dt" sz="half" idx="10"/>
          </p:nvPr>
        </p:nvSpPr>
        <p:spPr/>
        <p:txBody>
          <a:bodyPr/>
          <a:lstStyle/>
          <a:p>
            <a:fld id="{EF2B8E56-6820-4D91-AB7A-093839B74D80}"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118</a:t>
            </a:fld>
            <a:endParaRPr lang="en-US"/>
          </a:p>
        </p:txBody>
      </p:sp>
    </p:spTree>
    <p:extLst>
      <p:ext uri="{BB962C8B-B14F-4D97-AF65-F5344CB8AC3E}">
        <p14:creationId xmlns:p14="http://schemas.microsoft.com/office/powerpoint/2010/main" val="35659672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9" y="546538"/>
            <a:ext cx="11750566" cy="5778062"/>
          </a:xfrm>
        </p:spPr>
        <p:txBody>
          <a:bodyPr>
            <a:normAutofit/>
          </a:bodyPr>
          <a:lstStyle/>
          <a:p>
            <a:pPr lvl="0"/>
            <a:r>
              <a:rPr lang="en-US" b="1" i="1" dirty="0" smtClean="0"/>
              <a:t>Slack /float. </a:t>
            </a:r>
            <a:r>
              <a:rPr lang="en-US" dirty="0" smtClean="0"/>
              <a:t>The amount of time a task can be delayed without delaying the entire project.(Late start time –Early Start time)</a:t>
            </a:r>
          </a:p>
          <a:p>
            <a:pPr lvl="0"/>
            <a:r>
              <a:rPr lang="en-US" b="1" i="1" dirty="0" smtClean="0"/>
              <a:t>Total float </a:t>
            </a:r>
            <a:r>
              <a:rPr lang="en-US" dirty="0" smtClean="0"/>
              <a:t>.The cumulative delay of all interrelated activities and Free float </a:t>
            </a:r>
            <a:r>
              <a:rPr lang="en-US" dirty="0" err="1" smtClean="0"/>
              <a:t>i.e</a:t>
            </a:r>
            <a:r>
              <a:rPr lang="en-US" dirty="0" smtClean="0"/>
              <a:t> an individual task float.</a:t>
            </a:r>
          </a:p>
          <a:p>
            <a:pPr lvl="0"/>
            <a:r>
              <a:rPr lang="en-US" b="1" i="1" dirty="0" smtClean="0"/>
              <a:t>Critical tasks/activities</a:t>
            </a:r>
            <a:r>
              <a:rPr lang="en-US" dirty="0" smtClean="0"/>
              <a:t>. Those tasks delay of which will affect the entire project duration. They do not have a float or have zero float because they can not be delayed if the project is to be completed on schedule.</a:t>
            </a:r>
            <a:r>
              <a:rPr lang="en-US" b="1" dirty="0" smtClean="0"/>
              <a:t> </a:t>
            </a:r>
            <a:endParaRPr lang="en-US" dirty="0" smtClean="0"/>
          </a:p>
          <a:p>
            <a:pPr lvl="0"/>
            <a:r>
              <a:rPr lang="en-US" b="1" i="1" dirty="0" smtClean="0"/>
              <a:t>Critical path </a:t>
            </a:r>
            <a:r>
              <a:rPr lang="en-US" dirty="0" smtClean="0"/>
              <a:t>– is the quickest/shortest route that the project can take to be accomplished with minimal resources. It has zero slack time or delay.</a:t>
            </a:r>
          </a:p>
          <a:p>
            <a:endParaRPr lang="en-US" dirty="0"/>
          </a:p>
        </p:txBody>
      </p:sp>
      <p:sp>
        <p:nvSpPr>
          <p:cNvPr id="4" name="Date Placeholder 3"/>
          <p:cNvSpPr>
            <a:spLocks noGrp="1"/>
          </p:cNvSpPr>
          <p:nvPr>
            <p:ph type="dt" sz="half" idx="10"/>
          </p:nvPr>
        </p:nvSpPr>
        <p:spPr/>
        <p:txBody>
          <a:bodyPr/>
          <a:lstStyle/>
          <a:p>
            <a:fld id="{2E9F3BC1-1FB8-400D-8DB1-190301E1A374}"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119</a:t>
            </a:fld>
            <a:endParaRPr lang="en-US"/>
          </a:p>
        </p:txBody>
      </p:sp>
    </p:spTree>
    <p:extLst>
      <p:ext uri="{BB962C8B-B14F-4D97-AF65-F5344CB8AC3E}">
        <p14:creationId xmlns:p14="http://schemas.microsoft.com/office/powerpoint/2010/main" val="386738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74789"/>
          </a:xfrm>
        </p:spPr>
        <p:txBody>
          <a:bodyPr/>
          <a:lstStyle/>
          <a:p>
            <a:r>
              <a:rPr lang="en-US" b="1" u="sng" dirty="0"/>
              <a:t>W</a:t>
            </a:r>
            <a:r>
              <a:rPr lang="en-US" b="1" u="sng" dirty="0" smtClean="0"/>
              <a:t>hat </a:t>
            </a:r>
            <a:r>
              <a:rPr lang="en-US" b="1" u="sng" dirty="0"/>
              <a:t>is a Problem </a:t>
            </a:r>
            <a:r>
              <a:rPr lang="en-US" b="1" u="sng" dirty="0" smtClean="0"/>
              <a:t>Analysis in PI?</a:t>
            </a:r>
            <a:endParaRPr lang="en-US" b="1" u="sng" dirty="0"/>
          </a:p>
        </p:txBody>
      </p:sp>
      <p:sp>
        <p:nvSpPr>
          <p:cNvPr id="3" name="Content Placeholder 2"/>
          <p:cNvSpPr>
            <a:spLocks noGrp="1"/>
          </p:cNvSpPr>
          <p:nvPr>
            <p:ph idx="1"/>
          </p:nvPr>
        </p:nvSpPr>
        <p:spPr>
          <a:xfrm>
            <a:off x="241737" y="1439916"/>
            <a:ext cx="11666483" cy="4916435"/>
          </a:xfrm>
        </p:spPr>
        <p:txBody>
          <a:bodyPr>
            <a:normAutofit/>
          </a:bodyPr>
          <a:lstStyle/>
          <a:p>
            <a:pPr marL="777875" indent="-457200" algn="just">
              <a:lnSpc>
                <a:spcPct val="110000"/>
              </a:lnSpc>
              <a:spcAft>
                <a:spcPts val="600"/>
              </a:spcAft>
              <a:buClr>
                <a:schemeClr val="accent2"/>
              </a:buClr>
              <a:buSzPct val="70000"/>
            </a:pPr>
            <a:r>
              <a:rPr lang="en-US" sz="3200" dirty="0"/>
              <a:t>Problem analysis is central to many forms of project planning and is well developed among development agencies.</a:t>
            </a:r>
          </a:p>
          <a:p>
            <a:pPr marL="777875" indent="-457200" algn="just">
              <a:lnSpc>
                <a:spcPct val="110000"/>
              </a:lnSpc>
              <a:spcAft>
                <a:spcPts val="600"/>
              </a:spcAft>
              <a:buClr>
                <a:schemeClr val="accent2"/>
              </a:buClr>
              <a:buSzPct val="70000"/>
            </a:pPr>
            <a:r>
              <a:rPr lang="en-US" sz="3200" dirty="0"/>
              <a:t>It identifies the negative aspects of an existing situation and deals with present issues rather than apparent, future or past issues.</a:t>
            </a:r>
          </a:p>
          <a:p>
            <a:pPr marL="777875" indent="-457200" algn="just">
              <a:lnSpc>
                <a:spcPct val="110000"/>
              </a:lnSpc>
              <a:buClr>
                <a:schemeClr val="accent2"/>
              </a:buClr>
              <a:buSzPct val="70000"/>
            </a:pPr>
            <a:r>
              <a:rPr lang="en-US" sz="3200" dirty="0"/>
              <a:t>It is often the first step that can help to find solutions by analyzing and mapping out the relationship of causes and effects around a main problem or issue.</a:t>
            </a:r>
          </a:p>
        </p:txBody>
      </p:sp>
    </p:spTree>
    <p:extLst>
      <p:ext uri="{BB962C8B-B14F-4D97-AF65-F5344CB8AC3E}">
        <p14:creationId xmlns:p14="http://schemas.microsoft.com/office/powerpoint/2010/main" val="9380541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r>
              <a:rPr lang="en-US" b="1" dirty="0" smtClean="0">
                <a:latin typeface="Times New Roman" pitchFamily="18" charset="0"/>
                <a:cs typeface="Times New Roman" pitchFamily="18" charset="0"/>
              </a:rPr>
              <a:t>Benefits of CPA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4593" y="1600200"/>
            <a:ext cx="11855669" cy="4755360"/>
          </a:xfrm>
        </p:spPr>
        <p:txBody>
          <a:bodyPr>
            <a:normAutofit/>
          </a:bodyPr>
          <a:lstStyle/>
          <a:p>
            <a:pPr algn="just"/>
            <a:r>
              <a:rPr lang="en-US" sz="3200" dirty="0" smtClean="0">
                <a:cs typeface="Arial" panose="020B0604020202020204" pitchFamily="34" charset="0"/>
              </a:rPr>
              <a:t>CPA formally </a:t>
            </a:r>
            <a:r>
              <a:rPr lang="en-US" sz="3200" dirty="0">
                <a:cs typeface="Arial" panose="020B0604020202020204" pitchFamily="34" charset="0"/>
              </a:rPr>
              <a:t>identifies tasks which must be completed on time for the whole project to be completed on time, and also identifies which tasks can be delayed for a while if </a:t>
            </a:r>
            <a:r>
              <a:rPr lang="en-US" sz="3200" dirty="0" smtClean="0">
                <a:cs typeface="Arial" panose="020B0604020202020204" pitchFamily="34" charset="0"/>
              </a:rPr>
              <a:t>resources need </a:t>
            </a:r>
            <a:r>
              <a:rPr lang="en-US" sz="3200" dirty="0">
                <a:cs typeface="Arial" panose="020B0604020202020204" pitchFamily="34" charset="0"/>
              </a:rPr>
              <a:t>to be reallocated to catch up on missed tasks. </a:t>
            </a:r>
            <a:endParaRPr lang="en-US" sz="3200" dirty="0" smtClean="0">
              <a:cs typeface="Arial" panose="020B0604020202020204" pitchFamily="34" charset="0"/>
            </a:endParaRPr>
          </a:p>
          <a:p>
            <a:pPr algn="just"/>
            <a:endParaRPr lang="en-US" sz="3200" dirty="0">
              <a:cs typeface="Arial" panose="020B0604020202020204" pitchFamily="34" charset="0"/>
            </a:endParaRPr>
          </a:p>
          <a:p>
            <a:r>
              <a:rPr lang="en-US" sz="3200" dirty="0" smtClean="0">
                <a:cs typeface="Arial" panose="020B0604020202020204" pitchFamily="34" charset="0"/>
              </a:rPr>
              <a:t>CPA helps </a:t>
            </a:r>
            <a:r>
              <a:rPr lang="en-US" sz="3200" dirty="0">
                <a:cs typeface="Arial" panose="020B0604020202020204" pitchFamily="34" charset="0"/>
              </a:rPr>
              <a:t>you to identify the minimum length of time needed to complete a project.</a:t>
            </a:r>
          </a:p>
          <a:p>
            <a:endParaRPr lang="en-US" dirty="0">
              <a:cs typeface="Arial" panose="020B0604020202020204" pitchFamily="34" charset="0"/>
            </a:endParaRPr>
          </a:p>
        </p:txBody>
      </p:sp>
      <p:sp>
        <p:nvSpPr>
          <p:cNvPr id="4" name="Date Placeholder 3"/>
          <p:cNvSpPr>
            <a:spLocks noGrp="1"/>
          </p:cNvSpPr>
          <p:nvPr>
            <p:ph type="dt" sz="half" idx="10"/>
          </p:nvPr>
        </p:nvSpPr>
        <p:spPr/>
        <p:txBody>
          <a:bodyPr/>
          <a:lstStyle/>
          <a:p>
            <a:fld id="{BCBE6BD0-A7B8-4653-8024-64BFFB9EB4BD}"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120</a:t>
            </a:fld>
            <a:endParaRPr lang="en-US"/>
          </a:p>
        </p:txBody>
      </p:sp>
    </p:spTree>
    <p:extLst>
      <p:ext uri="{BB962C8B-B14F-4D97-AF65-F5344CB8AC3E}">
        <p14:creationId xmlns:p14="http://schemas.microsoft.com/office/powerpoint/2010/main" val="6129570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81200" y="44450"/>
            <a:ext cx="8229600" cy="1143000"/>
          </a:xfrm>
        </p:spPr>
        <p:txBody>
          <a:bodyPr/>
          <a:lstStyle/>
          <a:p>
            <a:pPr marL="838200" indent="-838200"/>
            <a:r>
              <a:rPr lang="en-US" sz="4000" b="1" dirty="0" smtClean="0">
                <a:latin typeface="Times New Roman" pitchFamily="18" charset="0"/>
                <a:cs typeface="Times New Roman" pitchFamily="18" charset="0"/>
              </a:rPr>
              <a:t>Benefits of CPA</a:t>
            </a:r>
            <a:endParaRPr lang="en-US" altLang="en-US" sz="4000" dirty="0"/>
          </a:p>
        </p:txBody>
      </p:sp>
      <p:sp>
        <p:nvSpPr>
          <p:cNvPr id="20484" name="Text Box 3"/>
          <p:cNvSpPr txBox="1">
            <a:spLocks noChangeArrowheads="1"/>
          </p:cNvSpPr>
          <p:nvPr/>
        </p:nvSpPr>
        <p:spPr bwMode="auto">
          <a:xfrm>
            <a:off x="315310" y="1125539"/>
            <a:ext cx="11876690" cy="579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GB" altLang="en-US" sz="2400" dirty="0" smtClean="0"/>
              <a:t>Helps calculate minimum length of time in which a project can be completed and which activities should be prioritised to complete by that date</a:t>
            </a:r>
          </a:p>
          <a:p>
            <a:pPr eaLnBrk="1" hangingPunct="1">
              <a:lnSpc>
                <a:spcPct val="90000"/>
              </a:lnSpc>
            </a:pPr>
            <a:endParaRPr lang="en-GB" altLang="en-US" sz="2400" dirty="0"/>
          </a:p>
          <a:p>
            <a:pPr eaLnBrk="1" hangingPunct="1">
              <a:lnSpc>
                <a:spcPct val="90000"/>
              </a:lnSpc>
            </a:pPr>
            <a:r>
              <a:rPr lang="en-GB" altLang="en-US" sz="2400" dirty="0"/>
              <a:t>Helps you focus on the critical activities</a:t>
            </a:r>
          </a:p>
          <a:p>
            <a:pPr eaLnBrk="1" hangingPunct="1">
              <a:lnSpc>
                <a:spcPct val="90000"/>
              </a:lnSpc>
            </a:pPr>
            <a:endParaRPr lang="en-GB" altLang="en-US" sz="2400" dirty="0"/>
          </a:p>
          <a:p>
            <a:pPr eaLnBrk="1" hangingPunct="1">
              <a:lnSpc>
                <a:spcPct val="90000"/>
              </a:lnSpc>
            </a:pPr>
            <a:r>
              <a:rPr lang="en-GB" altLang="en-US" sz="2400" dirty="0"/>
              <a:t>Based on an assumption that some activities are dependent on other activities being completed first (sequential). </a:t>
            </a:r>
          </a:p>
          <a:p>
            <a:pPr eaLnBrk="1" hangingPunct="1">
              <a:lnSpc>
                <a:spcPct val="90000"/>
              </a:lnSpc>
            </a:pPr>
            <a:endParaRPr lang="en-GB" altLang="en-US" sz="2400" dirty="0"/>
          </a:p>
          <a:p>
            <a:pPr eaLnBrk="1" hangingPunct="1">
              <a:lnSpc>
                <a:spcPct val="90000"/>
              </a:lnSpc>
            </a:pPr>
            <a:r>
              <a:rPr lang="en-GB" altLang="en-US" sz="2400" dirty="0"/>
              <a:t>If activities are not dependent, then they can be done at any time or ‘parallel’ to other tasks.  </a:t>
            </a:r>
            <a:endParaRPr lang="en-GB" altLang="en-US" sz="2400" dirty="0" smtClean="0"/>
          </a:p>
          <a:p>
            <a:pPr eaLnBrk="1" hangingPunct="1">
              <a:lnSpc>
                <a:spcPct val="90000"/>
              </a:lnSpc>
            </a:pPr>
            <a:endParaRPr lang="en-GB" altLang="en-US" sz="2400" dirty="0"/>
          </a:p>
          <a:p>
            <a:pPr eaLnBrk="1" hangingPunct="1">
              <a:lnSpc>
                <a:spcPct val="90000"/>
              </a:lnSpc>
            </a:pPr>
            <a:endParaRPr lang="en-GB" altLang="en-US" sz="2400" dirty="0" smtClean="0"/>
          </a:p>
          <a:p>
            <a:pPr eaLnBrk="1" hangingPunct="1">
              <a:lnSpc>
                <a:spcPct val="90000"/>
              </a:lnSpc>
            </a:pPr>
            <a:r>
              <a:rPr lang="en-US" sz="2400" dirty="0">
                <a:cs typeface="Arial" panose="020B0604020202020204" pitchFamily="34" charset="0"/>
              </a:rPr>
              <a:t>The disadvantage of CPA is that the relation of tasks to time is not as immediately obvious as with Gantt Charts. This can make them more difficult to understand for someone who is not familiar with the technique. </a:t>
            </a:r>
          </a:p>
          <a:p>
            <a:pPr eaLnBrk="1" hangingPunct="1">
              <a:lnSpc>
                <a:spcPct val="90000"/>
              </a:lnSpc>
            </a:pPr>
            <a:endParaRPr lang="en-GB" altLang="en-US" sz="2400" b="1" dirty="0">
              <a:cs typeface="Arial" panose="020B0604020202020204" pitchFamily="34" charset="0"/>
            </a:endParaRPr>
          </a:p>
          <a:p>
            <a:pPr eaLnBrk="1" hangingPunct="1">
              <a:lnSpc>
                <a:spcPct val="90000"/>
              </a:lnSpc>
            </a:pPr>
            <a:endParaRPr lang="en-GB" altLang="en-US" sz="2800" b="1" dirty="0"/>
          </a:p>
        </p:txBody>
      </p:sp>
    </p:spTree>
    <p:extLst>
      <p:ext uri="{BB962C8B-B14F-4D97-AF65-F5344CB8AC3E}">
        <p14:creationId xmlns:p14="http://schemas.microsoft.com/office/powerpoint/2010/main" val="38238777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Drawing a Critical Path Analysis Chart</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945" y="1870841"/>
            <a:ext cx="11435255" cy="4453759"/>
          </a:xfrm>
        </p:spPr>
        <p:txBody>
          <a:bodyPr>
            <a:normAutofit/>
          </a:bodyPr>
          <a:lstStyle/>
          <a:p>
            <a:pPr>
              <a:buNone/>
            </a:pPr>
            <a:r>
              <a:rPr lang="en-US" dirty="0" smtClean="0"/>
              <a:t>1</a:t>
            </a:r>
            <a:r>
              <a:rPr lang="en-US" dirty="0" smtClean="0">
                <a:latin typeface="Arial" panose="020B0604020202020204" pitchFamily="34" charset="0"/>
                <a:cs typeface="Arial" panose="020B0604020202020204" pitchFamily="34" charset="0"/>
              </a:rPr>
              <a:t>. List all activities in the plan </a:t>
            </a:r>
          </a:p>
          <a:p>
            <a:pPr>
              <a:buNone/>
            </a:pPr>
            <a:r>
              <a:rPr lang="en-US" dirty="0" smtClean="0">
                <a:latin typeface="Arial" panose="020B0604020202020204" pitchFamily="34" charset="0"/>
                <a:cs typeface="Arial" panose="020B0604020202020204" pitchFamily="34" charset="0"/>
              </a:rPr>
              <a:t>2. Plot the activities as a circle and arrow diagram </a:t>
            </a:r>
          </a:p>
          <a:p>
            <a:pPr>
              <a:buFont typeface="Wingdings" pitchFamily="2" charset="2"/>
              <a:buNone/>
            </a:pPr>
            <a:r>
              <a:rPr lang="en-US" dirty="0" smtClean="0">
                <a:latin typeface="Arial" panose="020B0604020202020204" pitchFamily="34" charset="0"/>
                <a:cs typeface="Arial" panose="020B0604020202020204" pitchFamily="34" charset="0"/>
              </a:rPr>
              <a:t>For each activity, show the earliest start date, estimated length of time it will take, and whether it is parallel or sequential. If tasks are sequential, show which stage they depend on. </a:t>
            </a:r>
          </a:p>
          <a:p>
            <a:pPr>
              <a:buNone/>
            </a:pPr>
            <a:endParaRPr lang="en-US" dirty="0" smtClean="0">
              <a:latin typeface="+mj-lt"/>
            </a:endParaRPr>
          </a:p>
          <a:p>
            <a:pPr>
              <a:buNone/>
            </a:pPr>
            <a:endParaRPr lang="en-US" dirty="0">
              <a:latin typeface="+mj-lt"/>
            </a:endParaRPr>
          </a:p>
        </p:txBody>
      </p:sp>
      <p:sp>
        <p:nvSpPr>
          <p:cNvPr id="4" name="Date Placeholder 3"/>
          <p:cNvSpPr>
            <a:spLocks noGrp="1"/>
          </p:cNvSpPr>
          <p:nvPr>
            <p:ph type="dt" sz="half" idx="10"/>
          </p:nvPr>
        </p:nvSpPr>
        <p:spPr/>
        <p:txBody>
          <a:bodyPr/>
          <a:lstStyle/>
          <a:p>
            <a:fld id="{52BE5BFB-4F6B-44CC-A59A-EEEAD15E781A}"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122</a:t>
            </a:fld>
            <a:endParaRPr lang="en-US"/>
          </a:p>
        </p:txBody>
      </p:sp>
    </p:spTree>
    <p:extLst>
      <p:ext uri="{BB962C8B-B14F-4D97-AF65-F5344CB8AC3E}">
        <p14:creationId xmlns:p14="http://schemas.microsoft.com/office/powerpoint/2010/main" val="23086972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Drawing a Critical Path Analysis Chart</a:t>
            </a:r>
            <a:endParaRPr lang="en-US" dirty="0"/>
          </a:p>
        </p:txBody>
      </p:sp>
      <p:sp>
        <p:nvSpPr>
          <p:cNvPr id="3" name="Content Placeholder 2"/>
          <p:cNvSpPr>
            <a:spLocks noGrp="1"/>
          </p:cNvSpPr>
          <p:nvPr>
            <p:ph idx="1"/>
          </p:nvPr>
        </p:nvSpPr>
        <p:spPr/>
        <p:txBody>
          <a:bodyPr/>
          <a:lstStyle/>
          <a:p>
            <a:pPr>
              <a:buFont typeface="Wingdings" pitchFamily="2" charset="2"/>
              <a:buNone/>
            </a:pPr>
            <a:r>
              <a:rPr lang="en-US" b="1" dirty="0" smtClean="0">
                <a:latin typeface="+mj-lt"/>
              </a:rPr>
              <a:t>2</a:t>
            </a:r>
            <a:r>
              <a:rPr lang="en-US" b="1" dirty="0" smtClean="0">
                <a:latin typeface="+mj-lt"/>
                <a:cs typeface="Times New Roman" pitchFamily="18" charset="0"/>
              </a:rPr>
              <a:t>. Plot the activities as a circle and arrow diagram </a:t>
            </a:r>
            <a:endParaRPr lang="en-US" dirty="0" smtClean="0">
              <a:latin typeface="+mj-lt"/>
              <a:cs typeface="Times New Roman" pitchFamily="18" charset="0"/>
            </a:endParaRPr>
          </a:p>
          <a:p>
            <a:r>
              <a:rPr lang="en-US" dirty="0" smtClean="0">
                <a:latin typeface="+mj-lt"/>
                <a:cs typeface="Times New Roman" pitchFamily="18" charset="0"/>
              </a:rPr>
              <a:t>Critical Path Analyses are presented using circle and arrow diagrams. </a:t>
            </a:r>
          </a:p>
          <a:p>
            <a:r>
              <a:rPr lang="en-US" dirty="0" smtClean="0">
                <a:latin typeface="+mj-lt"/>
                <a:cs typeface="Times New Roman" pitchFamily="18" charset="0"/>
              </a:rPr>
              <a:t>In these, circles show events within the project, such as the start and finish of tasks. Circles are normally numbered to allow you to identify them</a:t>
            </a:r>
            <a:endParaRPr lang="en-US" dirty="0">
              <a:latin typeface="+mj-lt"/>
              <a:cs typeface="Times New Roman" pitchFamily="18" charset="0"/>
            </a:endParaRPr>
          </a:p>
        </p:txBody>
      </p:sp>
      <p:sp>
        <p:nvSpPr>
          <p:cNvPr id="4" name="Date Placeholder 3"/>
          <p:cNvSpPr>
            <a:spLocks noGrp="1"/>
          </p:cNvSpPr>
          <p:nvPr>
            <p:ph type="dt" sz="half" idx="10"/>
          </p:nvPr>
        </p:nvSpPr>
        <p:spPr/>
        <p:txBody>
          <a:bodyPr/>
          <a:lstStyle/>
          <a:p>
            <a:fld id="{EBBEDC58-41BB-4182-9C24-A97DD440BFBA}"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123</a:t>
            </a:fld>
            <a:endParaRPr lang="en-US"/>
          </a:p>
        </p:txBody>
      </p:sp>
    </p:spTree>
    <p:extLst>
      <p:ext uri="{BB962C8B-B14F-4D97-AF65-F5344CB8AC3E}">
        <p14:creationId xmlns:p14="http://schemas.microsoft.com/office/powerpoint/2010/main" val="41949026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Drawing a Critical Path Analysis Chart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itchFamily="2" charset="2"/>
              <a:buNone/>
            </a:pPr>
            <a:r>
              <a:rPr lang="en-US" dirty="0" smtClean="0">
                <a:cs typeface="Times New Roman" pitchFamily="18" charset="0"/>
              </a:rPr>
              <a:t>Figure 2: Simple Circle and Arrow Diagram</a:t>
            </a:r>
          </a:p>
          <a:p>
            <a:pPr>
              <a:buFont typeface="Wingdings" pitchFamily="2" charset="2"/>
              <a:buNone/>
            </a:pPr>
            <a:endParaRPr lang="en-US" dirty="0" smtClean="0">
              <a:cs typeface="Times New Roman" pitchFamily="18" charset="0"/>
            </a:endParaRPr>
          </a:p>
          <a:p>
            <a:pPr>
              <a:buFont typeface="Wingdings" pitchFamily="2" charset="2"/>
              <a:buNone/>
            </a:pPr>
            <a:r>
              <a:rPr lang="en-US" dirty="0" smtClean="0">
                <a:cs typeface="Times New Roman" pitchFamily="18" charset="0"/>
              </a:rPr>
              <a:t> </a:t>
            </a:r>
          </a:p>
          <a:p>
            <a:pPr>
              <a:buFont typeface="Wingdings" pitchFamily="2" charset="2"/>
              <a:buNone/>
            </a:pPr>
            <a:endParaRPr lang="en-US" dirty="0" smtClean="0">
              <a:cs typeface="Times New Roman" pitchFamily="18" charset="0"/>
            </a:endParaRPr>
          </a:p>
          <a:p>
            <a:endParaRPr lang="en-US" dirty="0"/>
          </a:p>
        </p:txBody>
      </p:sp>
      <p:sp>
        <p:nvSpPr>
          <p:cNvPr id="4" name="Date Placeholder 3"/>
          <p:cNvSpPr>
            <a:spLocks noGrp="1"/>
          </p:cNvSpPr>
          <p:nvPr>
            <p:ph type="dt" sz="half" idx="10"/>
          </p:nvPr>
        </p:nvSpPr>
        <p:spPr/>
        <p:txBody>
          <a:bodyPr/>
          <a:lstStyle/>
          <a:p>
            <a:fld id="{6A3E76CD-877A-4E55-B5FE-FA4BD16072B0}"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124</a:t>
            </a:fld>
            <a:endParaRPr lang="en-US"/>
          </a:p>
        </p:txBody>
      </p:sp>
      <p:pic>
        <p:nvPicPr>
          <p:cNvPr id="7" name="Picture 3"/>
          <p:cNvPicPr>
            <a:picLocks noChangeAspect="1" noChangeArrowheads="1"/>
          </p:cNvPicPr>
          <p:nvPr/>
        </p:nvPicPr>
        <p:blipFill>
          <a:blip r:embed="rId2"/>
          <a:srcRect/>
          <a:stretch>
            <a:fillRect/>
          </a:stretch>
        </p:blipFill>
        <p:spPr bwMode="auto">
          <a:xfrm>
            <a:off x="2133600" y="2895600"/>
            <a:ext cx="7620000" cy="3048000"/>
          </a:xfrm>
          <a:prstGeom prst="rect">
            <a:avLst/>
          </a:prstGeom>
          <a:noFill/>
          <a:ln w="9525">
            <a:noFill/>
            <a:miter lim="800000"/>
            <a:headEnd/>
            <a:tailEnd/>
          </a:ln>
        </p:spPr>
      </p:pic>
    </p:spTree>
    <p:extLst>
      <p:ext uri="{BB962C8B-B14F-4D97-AF65-F5344CB8AC3E}">
        <p14:creationId xmlns:p14="http://schemas.microsoft.com/office/powerpoint/2010/main" val="3802843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imes New Roman" pitchFamily="18" charset="0"/>
                <a:cs typeface="Times New Roman" pitchFamily="18" charset="0"/>
              </a:rPr>
              <a:t>Critical Path Analysis and PERT Charts</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None/>
            </a:pPr>
            <a:r>
              <a:rPr lang="en-US" sz="3200" dirty="0">
                <a:latin typeface="+mj-lt"/>
                <a:cs typeface="Times New Roman" pitchFamily="18" charset="0"/>
              </a:rPr>
              <a:t>Critical Path Analysis is an effective and powerful method of assessing: </a:t>
            </a:r>
          </a:p>
          <a:p>
            <a:pPr>
              <a:buFont typeface="Wingdings" pitchFamily="2" charset="2"/>
              <a:buChar char="ü"/>
            </a:pPr>
            <a:r>
              <a:rPr lang="en-US" sz="3200" dirty="0">
                <a:latin typeface="+mj-lt"/>
                <a:cs typeface="Times New Roman" pitchFamily="18" charset="0"/>
              </a:rPr>
              <a:t>What tasks must be carried out </a:t>
            </a:r>
          </a:p>
          <a:p>
            <a:pPr>
              <a:buFont typeface="Wingdings" pitchFamily="2" charset="2"/>
              <a:buChar char="ü"/>
            </a:pPr>
            <a:r>
              <a:rPr lang="en-US" sz="3200" dirty="0">
                <a:latin typeface="+mj-lt"/>
                <a:cs typeface="Times New Roman" pitchFamily="18" charset="0"/>
              </a:rPr>
              <a:t>Where parallel activity can be performed  </a:t>
            </a:r>
          </a:p>
          <a:p>
            <a:pPr>
              <a:buFont typeface="Wingdings" pitchFamily="2" charset="2"/>
              <a:buChar char="ü"/>
            </a:pPr>
            <a:r>
              <a:rPr lang="en-US" sz="3200" dirty="0">
                <a:latin typeface="+mj-lt"/>
                <a:cs typeface="Times New Roman" pitchFamily="18" charset="0"/>
              </a:rPr>
              <a:t>The shortest time in which you can complete a project </a:t>
            </a:r>
          </a:p>
          <a:p>
            <a:pPr>
              <a:buFont typeface="Wingdings" pitchFamily="2" charset="2"/>
              <a:buChar char="ü"/>
            </a:pPr>
            <a:r>
              <a:rPr lang="en-US" sz="3200" dirty="0">
                <a:latin typeface="+mj-lt"/>
                <a:cs typeface="Times New Roman" pitchFamily="18" charset="0"/>
              </a:rPr>
              <a:t>Resources needed to execute a project </a:t>
            </a:r>
          </a:p>
          <a:p>
            <a:pPr>
              <a:buFont typeface="Wingdings" pitchFamily="2" charset="2"/>
              <a:buChar char="ü"/>
            </a:pPr>
            <a:r>
              <a:rPr lang="en-US" sz="3200" dirty="0">
                <a:latin typeface="+mj-lt"/>
                <a:cs typeface="Times New Roman" pitchFamily="18" charset="0"/>
              </a:rPr>
              <a:t>The sequence of activities, scheduling and timings involved  </a:t>
            </a:r>
          </a:p>
          <a:p>
            <a:pPr>
              <a:buFont typeface="Wingdings" pitchFamily="2" charset="2"/>
              <a:buChar char="ü"/>
            </a:pPr>
            <a:r>
              <a:rPr lang="en-US" sz="3200" dirty="0">
                <a:latin typeface="+mj-lt"/>
                <a:cs typeface="Times New Roman" pitchFamily="18" charset="0"/>
              </a:rPr>
              <a:t>Task priorities </a:t>
            </a:r>
          </a:p>
          <a:p>
            <a:pPr>
              <a:buFont typeface="Wingdings" pitchFamily="2" charset="2"/>
              <a:buChar char="ü"/>
            </a:pPr>
            <a:r>
              <a:rPr lang="en-US" sz="3200" dirty="0">
                <a:latin typeface="+mj-lt"/>
                <a:cs typeface="Times New Roman" pitchFamily="18" charset="0"/>
              </a:rPr>
              <a:t>The most efficient way of shortening time on urgent projects. </a:t>
            </a:r>
          </a:p>
          <a:p>
            <a:pPr>
              <a:buFont typeface="Wingdings" pitchFamily="2" charset="2"/>
              <a:buChar char="ü"/>
            </a:pPr>
            <a:endParaRPr lang="en-US" dirty="0">
              <a:latin typeface="+mj-lt"/>
              <a:cs typeface="Times New Roman" pitchFamily="18" charset="0"/>
            </a:endParaRPr>
          </a:p>
        </p:txBody>
      </p:sp>
      <p:sp>
        <p:nvSpPr>
          <p:cNvPr id="4" name="Date Placeholder 3"/>
          <p:cNvSpPr>
            <a:spLocks noGrp="1"/>
          </p:cNvSpPr>
          <p:nvPr>
            <p:ph type="dt" sz="half" idx="10"/>
          </p:nvPr>
        </p:nvSpPr>
        <p:spPr/>
        <p:txBody>
          <a:bodyPr/>
          <a:lstStyle/>
          <a:p>
            <a:fld id="{230837AC-B929-4EB8-8E3E-3058F556F189}" type="datetime1">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4CB0-37DB-4BDF-B85A-83CC93890CB9}" type="slidenum">
              <a:rPr lang="en-US" smtClean="0"/>
              <a:pPr/>
              <a:t>125</a:t>
            </a:fld>
            <a:endParaRPr lang="en-US"/>
          </a:p>
        </p:txBody>
      </p:sp>
    </p:spTree>
    <p:extLst>
      <p:ext uri="{BB962C8B-B14F-4D97-AF65-F5344CB8AC3E}">
        <p14:creationId xmlns:p14="http://schemas.microsoft.com/office/powerpoint/2010/main" val="40543506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78372" y="53975"/>
            <a:ext cx="11372194" cy="1143000"/>
          </a:xfrm>
        </p:spPr>
        <p:txBody>
          <a:bodyPr>
            <a:normAutofit fontScale="90000"/>
          </a:bodyPr>
          <a:lstStyle/>
          <a:p>
            <a:pPr marL="838200" indent="-838200"/>
            <a:r>
              <a:rPr lang="en-GB" altLang="en-US" sz="4000" b="1" dirty="0">
                <a:latin typeface="Arial" panose="020B0604020202020204" pitchFamily="34" charset="0"/>
                <a:cs typeface="Arial" panose="020B0604020202020204" pitchFamily="34" charset="0"/>
              </a:rPr>
              <a:t>Programme Evaluation and Review Technique (</a:t>
            </a:r>
            <a:r>
              <a:rPr lang="en-US" altLang="en-US" sz="4000" b="1" dirty="0">
                <a:latin typeface="Arial" panose="020B0604020202020204" pitchFamily="34" charset="0"/>
                <a:cs typeface="Arial" panose="020B0604020202020204" pitchFamily="34" charset="0"/>
              </a:rPr>
              <a:t>PERT) chart</a:t>
            </a:r>
          </a:p>
        </p:txBody>
      </p:sp>
      <p:sp>
        <p:nvSpPr>
          <p:cNvPr id="11268" name="Text Box 3"/>
          <p:cNvSpPr txBox="1">
            <a:spLocks noChangeArrowheads="1"/>
          </p:cNvSpPr>
          <p:nvPr/>
        </p:nvSpPr>
        <p:spPr bwMode="auto">
          <a:xfrm>
            <a:off x="515007" y="1412876"/>
            <a:ext cx="449842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9713" indent="-2397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t>Network techniques</a:t>
            </a:r>
          </a:p>
          <a:p>
            <a:pPr eaLnBrk="1" hangingPunct="1"/>
            <a:endParaRPr lang="en-GB" altLang="en-US" sz="3200" dirty="0"/>
          </a:p>
          <a:p>
            <a:pPr eaLnBrk="1" hangingPunct="1"/>
            <a:r>
              <a:rPr lang="en-GB" altLang="en-US" sz="3200" dirty="0"/>
              <a:t>Used for displaying project schedules that depict tasks and the dependencies between tasks.</a:t>
            </a:r>
          </a:p>
          <a:p>
            <a:pPr eaLnBrk="1" hangingPunct="1">
              <a:buFontTx/>
              <a:buChar char="•"/>
            </a:pPr>
            <a:endParaRPr lang="en-GB" altLang="en-US" sz="3200" dirty="0"/>
          </a:p>
        </p:txBody>
      </p:sp>
      <p:pic>
        <p:nvPicPr>
          <p:cNvPr id="11269" name="Picture 9" descr="pertf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1484313"/>
            <a:ext cx="5730272" cy="46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3426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2455" y="44450"/>
            <a:ext cx="11592911" cy="1143000"/>
          </a:xfrm>
        </p:spPr>
        <p:txBody>
          <a:bodyPr>
            <a:normAutofit fontScale="90000"/>
          </a:bodyPr>
          <a:lstStyle/>
          <a:p>
            <a:pPr marL="838200" indent="-838200"/>
            <a:r>
              <a:rPr lang="en-GB" altLang="en-US" sz="4000" b="1" dirty="0">
                <a:latin typeface="Arial" panose="020B0604020202020204" pitchFamily="34" charset="0"/>
                <a:cs typeface="Arial" panose="020B0604020202020204" pitchFamily="34" charset="0"/>
              </a:rPr>
              <a:t>Programme evaluation and review technique (</a:t>
            </a:r>
            <a:r>
              <a:rPr lang="en-US" altLang="en-US" sz="4000" b="1" dirty="0">
                <a:latin typeface="Arial" panose="020B0604020202020204" pitchFamily="34" charset="0"/>
                <a:cs typeface="Arial" panose="020B0604020202020204" pitchFamily="34" charset="0"/>
              </a:rPr>
              <a:t>PERT) chart</a:t>
            </a:r>
          </a:p>
        </p:txBody>
      </p:sp>
      <p:sp>
        <p:nvSpPr>
          <p:cNvPr id="13316" name="Text Box 3"/>
          <p:cNvSpPr txBox="1">
            <a:spLocks noChangeArrowheads="1"/>
          </p:cNvSpPr>
          <p:nvPr/>
        </p:nvSpPr>
        <p:spPr bwMode="auto">
          <a:xfrm>
            <a:off x="241738" y="1728789"/>
            <a:ext cx="1145627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altLang="en-US" sz="3200" dirty="0"/>
              <a:t>PERT is useful for determining how much time a project needs for completion</a:t>
            </a:r>
          </a:p>
          <a:p>
            <a:pPr eaLnBrk="1" hangingPunct="1">
              <a:buFontTx/>
              <a:buChar char="•"/>
            </a:pPr>
            <a:r>
              <a:rPr lang="en-GB" altLang="en-US" sz="3200" dirty="0"/>
              <a:t>Each activity is assigned a best, worst, and most probable completion time estimate, from which an average can be calculated</a:t>
            </a:r>
          </a:p>
          <a:p>
            <a:pPr eaLnBrk="1" hangingPunct="1">
              <a:buFontTx/>
              <a:buChar char="•"/>
            </a:pPr>
            <a:r>
              <a:rPr lang="en-GB" altLang="en-US" sz="3200" dirty="0"/>
              <a:t>This average is then used to find the critical path.</a:t>
            </a:r>
            <a:endParaRPr lang="en-US" altLang="en-US" sz="3200" dirty="0"/>
          </a:p>
        </p:txBody>
      </p:sp>
    </p:spTree>
    <p:extLst>
      <p:ext uri="{BB962C8B-B14F-4D97-AF65-F5344CB8AC3E}">
        <p14:creationId xmlns:p14="http://schemas.microsoft.com/office/powerpoint/2010/main" val="27399494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5821" y="53975"/>
            <a:ext cx="11866179" cy="1143000"/>
          </a:xfrm>
        </p:spPr>
        <p:txBody>
          <a:bodyPr>
            <a:normAutofit fontScale="90000"/>
          </a:bodyPr>
          <a:lstStyle/>
          <a:p>
            <a:pPr marL="838200" indent="-838200"/>
            <a:r>
              <a:rPr lang="en-GB" altLang="en-US" sz="4000" b="1" dirty="0">
                <a:latin typeface="Arial" panose="020B0604020202020204" pitchFamily="34" charset="0"/>
                <a:cs typeface="Arial" panose="020B0604020202020204" pitchFamily="34" charset="0"/>
              </a:rPr>
              <a:t>Programme Evaluation and Review Technique (</a:t>
            </a:r>
            <a:r>
              <a:rPr lang="en-US" altLang="en-US" sz="4000" b="1" dirty="0">
                <a:latin typeface="Arial" panose="020B0604020202020204" pitchFamily="34" charset="0"/>
                <a:cs typeface="Arial" panose="020B0604020202020204" pitchFamily="34" charset="0"/>
              </a:rPr>
              <a:t>PERT) chart</a:t>
            </a: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454151"/>
            <a:ext cx="8412162"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4"/>
          <p:cNvSpPr>
            <a:spLocks noChangeShapeType="1"/>
          </p:cNvSpPr>
          <p:nvPr/>
        </p:nvSpPr>
        <p:spPr bwMode="auto">
          <a:xfrm flipH="1">
            <a:off x="3071813" y="2276476"/>
            <a:ext cx="1008062" cy="1444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Rectangle 5"/>
          <p:cNvSpPr>
            <a:spLocks noChangeArrowheads="1"/>
          </p:cNvSpPr>
          <p:nvPr/>
        </p:nvSpPr>
        <p:spPr bwMode="auto">
          <a:xfrm>
            <a:off x="4079875" y="1773239"/>
            <a:ext cx="1728788" cy="11509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400"/>
              <a:t>Time you </a:t>
            </a:r>
          </a:p>
          <a:p>
            <a:pPr algn="ctr" eaLnBrk="1" hangingPunct="1"/>
            <a:r>
              <a:rPr lang="en-GB" altLang="en-US" sz="1400"/>
              <a:t>estimate the activity </a:t>
            </a:r>
          </a:p>
          <a:p>
            <a:pPr algn="ctr" eaLnBrk="1" hangingPunct="1"/>
            <a:r>
              <a:rPr lang="en-GB" altLang="en-US" sz="1400"/>
              <a:t>will take</a:t>
            </a:r>
            <a:endParaRPr lang="en-US" altLang="en-US" sz="1400"/>
          </a:p>
        </p:txBody>
      </p:sp>
    </p:spTree>
    <p:extLst>
      <p:ext uri="{BB962C8B-B14F-4D97-AF65-F5344CB8AC3E}">
        <p14:creationId xmlns:p14="http://schemas.microsoft.com/office/powerpoint/2010/main" val="9154440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636280"/>
          </a:xfrm>
        </p:spPr>
        <p:txBody>
          <a:bodyPr>
            <a:normAutofit/>
          </a:bodyPr>
          <a:lstStyle/>
          <a:p>
            <a:r>
              <a:rPr lang="en-US" sz="6000" b="1" dirty="0">
                <a:effectLst>
                  <a:outerShdw blurRad="38100" dist="38100" dir="2700000" algn="tl">
                    <a:srgbClr val="000000">
                      <a:alpha val="43137"/>
                    </a:srgbClr>
                  </a:outerShdw>
                </a:effectLst>
              </a:rPr>
              <a:t>Logical </a:t>
            </a:r>
            <a:r>
              <a:rPr lang="en-US" sz="6000" b="1" dirty="0" smtClean="0">
                <a:effectLst>
                  <a:outerShdw blurRad="38100" dist="38100" dir="2700000" algn="tl">
                    <a:srgbClr val="000000">
                      <a:alpha val="43137"/>
                    </a:srgbClr>
                  </a:outerShdw>
                </a:effectLst>
              </a:rPr>
              <a:t>Framework Approach-LFA</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853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a:t>
            </a:r>
            <a:r>
              <a:rPr lang="en-US" b="1" u="sng" dirty="0"/>
              <a:t>is a Problem </a:t>
            </a:r>
            <a:r>
              <a:rPr lang="en-US" b="1" u="sng" dirty="0" smtClean="0"/>
              <a:t>Analysis?</a:t>
            </a:r>
            <a:endParaRPr lang="en-US" b="1" u="sng" dirty="0"/>
          </a:p>
        </p:txBody>
      </p:sp>
      <p:sp>
        <p:nvSpPr>
          <p:cNvPr id="3" name="Content Placeholder 2"/>
          <p:cNvSpPr>
            <a:spLocks noGrp="1"/>
          </p:cNvSpPr>
          <p:nvPr>
            <p:ph idx="1"/>
          </p:nvPr>
        </p:nvSpPr>
        <p:spPr>
          <a:xfrm>
            <a:off x="262759" y="2064775"/>
            <a:ext cx="11687503" cy="2359742"/>
          </a:xfrm>
        </p:spPr>
        <p:txBody>
          <a:bodyPr>
            <a:normAutofit/>
          </a:bodyPr>
          <a:lstStyle/>
          <a:p>
            <a:pPr marL="777875" indent="-457200">
              <a:lnSpc>
                <a:spcPct val="110000"/>
              </a:lnSpc>
              <a:spcAft>
                <a:spcPts val="600"/>
              </a:spcAft>
              <a:buClr>
                <a:schemeClr val="accent2"/>
              </a:buClr>
              <a:buSzPct val="70000"/>
            </a:pPr>
            <a:r>
              <a:rPr lang="en-US" dirty="0"/>
              <a:t>Problem analysis is the fourth step in Problem/Project Identification (PPI), which analyzes comprehensively and in depth key information obtained from situation analysis, feasibility study, and stakeholder analysis.</a:t>
            </a:r>
          </a:p>
        </p:txBody>
      </p:sp>
      <p:graphicFrame>
        <p:nvGraphicFramePr>
          <p:cNvPr id="5" name="Diagram 4"/>
          <p:cNvGraphicFramePr/>
          <p:nvPr>
            <p:extLst/>
          </p:nvPr>
        </p:nvGraphicFramePr>
        <p:xfrm>
          <a:off x="1651820" y="4689988"/>
          <a:ext cx="9674942" cy="1227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01852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001000" cy="914400"/>
          </a:xfrm>
        </p:spPr>
        <p:txBody>
          <a:bodyPr/>
          <a:lstStyle/>
          <a:p>
            <a:r>
              <a:rPr lang="en-US" b="1" dirty="0" smtClean="0"/>
              <a:t>Logical framework Approach</a:t>
            </a:r>
            <a:endParaRPr lang="en-US" b="1" dirty="0"/>
          </a:p>
        </p:txBody>
      </p:sp>
      <p:sp>
        <p:nvSpPr>
          <p:cNvPr id="3" name="Content Placeholder 2"/>
          <p:cNvSpPr>
            <a:spLocks noGrp="1"/>
          </p:cNvSpPr>
          <p:nvPr>
            <p:ph idx="1"/>
          </p:nvPr>
        </p:nvSpPr>
        <p:spPr>
          <a:xfrm>
            <a:off x="399393" y="1143000"/>
            <a:ext cx="11550869" cy="4953000"/>
          </a:xfrm>
        </p:spPr>
        <p:txBody>
          <a:bodyPr>
            <a:noAutofit/>
          </a:bodyPr>
          <a:lstStyle/>
          <a:p>
            <a:pPr>
              <a:lnSpc>
                <a:spcPct val="100000"/>
              </a:lnSpc>
              <a:buFont typeface="Wingdings" pitchFamily="2" charset="2"/>
              <a:buChar char="§"/>
            </a:pPr>
            <a:r>
              <a:rPr lang="en-US" dirty="0">
                <a:latin typeface="Arial" panose="020B0604020202020204" pitchFamily="34" charset="0"/>
                <a:cs typeface="Arial" panose="020B0604020202020204" pitchFamily="34" charset="0"/>
              </a:rPr>
              <a:t>Is an analytical, presentational and mgt tool.</a:t>
            </a:r>
          </a:p>
          <a:p>
            <a:pPr>
              <a:lnSpc>
                <a:spcPct val="100000"/>
              </a:lnSpc>
              <a:buNone/>
            </a:pPr>
            <a:r>
              <a:rPr lang="en-US" dirty="0"/>
              <a:t>It can help to</a:t>
            </a:r>
            <a:r>
              <a:rPr lang="en-US" dirty="0" smtClean="0"/>
              <a:t>;</a:t>
            </a:r>
          </a:p>
          <a:p>
            <a:pPr>
              <a:lnSpc>
                <a:spcPct val="100000"/>
              </a:lnSpc>
              <a:buNone/>
            </a:pPr>
            <a:endParaRPr lang="en-US" dirty="0"/>
          </a:p>
          <a:p>
            <a:pPr>
              <a:lnSpc>
                <a:spcPct val="100000"/>
              </a:lnSpc>
              <a:spcBef>
                <a:spcPts val="600"/>
              </a:spcBef>
              <a:buFont typeface="Wingdings" pitchFamily="2" charset="2"/>
              <a:buChar char="ü"/>
            </a:pPr>
            <a:r>
              <a:rPr lang="en-US" dirty="0" smtClean="0"/>
              <a:t>Analyze </a:t>
            </a:r>
            <a:r>
              <a:rPr lang="en-US" dirty="0"/>
              <a:t>the existing situation during project preparation.</a:t>
            </a:r>
          </a:p>
          <a:p>
            <a:pPr>
              <a:lnSpc>
                <a:spcPct val="100000"/>
              </a:lnSpc>
              <a:spcBef>
                <a:spcPts val="600"/>
              </a:spcBef>
              <a:buFont typeface="Wingdings" pitchFamily="2" charset="2"/>
              <a:buChar char="ü"/>
            </a:pPr>
            <a:r>
              <a:rPr lang="en-US" dirty="0"/>
              <a:t>Establish a logical hierarchy of means by which objectives will be achieved.</a:t>
            </a:r>
          </a:p>
          <a:p>
            <a:pPr>
              <a:lnSpc>
                <a:spcPct val="100000"/>
              </a:lnSpc>
              <a:spcBef>
                <a:spcPts val="600"/>
              </a:spcBef>
              <a:buFont typeface="Wingdings" pitchFamily="2" charset="2"/>
              <a:buChar char="ü"/>
            </a:pPr>
            <a:r>
              <a:rPr lang="en-US" dirty="0"/>
              <a:t>Identify the potential risks to achieving the objective, and to sustain outcomes</a:t>
            </a:r>
          </a:p>
          <a:p>
            <a:pPr>
              <a:lnSpc>
                <a:spcPct val="100000"/>
              </a:lnSpc>
              <a:spcBef>
                <a:spcPts val="600"/>
              </a:spcBef>
              <a:buFont typeface="Wingdings" pitchFamily="2" charset="2"/>
              <a:buChar char="ü"/>
            </a:pPr>
            <a:r>
              <a:rPr lang="en-US" dirty="0"/>
              <a:t>Establish how outputs and outcomes might be monitored and evaluated.</a:t>
            </a:r>
          </a:p>
          <a:p>
            <a:pPr>
              <a:lnSpc>
                <a:spcPct val="100000"/>
              </a:lnSpc>
              <a:spcBef>
                <a:spcPts val="600"/>
              </a:spcBef>
              <a:buFont typeface="Wingdings" pitchFamily="2" charset="2"/>
              <a:buChar char="ü"/>
            </a:pPr>
            <a:r>
              <a:rPr lang="en-US" dirty="0"/>
              <a:t>Present a summary of the project in a standard format</a:t>
            </a:r>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130</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2554458097"/>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404100" cy="990600"/>
          </a:xfrm>
        </p:spPr>
        <p:txBody>
          <a:bodyPr/>
          <a:lstStyle/>
          <a:p>
            <a:pPr algn="l"/>
            <a:r>
              <a:rPr lang="en-US" sz="2800" b="1" dirty="0">
                <a:latin typeface="Arial" panose="020B0604020202020204" pitchFamily="34" charset="0"/>
                <a:cs typeface="Arial" panose="020B0604020202020204" pitchFamily="34" charset="0"/>
              </a:rPr>
              <a:t>Why cont’d</a:t>
            </a:r>
          </a:p>
        </p:txBody>
      </p:sp>
      <p:sp>
        <p:nvSpPr>
          <p:cNvPr id="3" name="Content Placeholder 2"/>
          <p:cNvSpPr>
            <a:spLocks noGrp="1"/>
          </p:cNvSpPr>
          <p:nvPr>
            <p:ph idx="1"/>
          </p:nvPr>
        </p:nvSpPr>
        <p:spPr>
          <a:xfrm>
            <a:off x="378371" y="1295400"/>
            <a:ext cx="11729545" cy="5168462"/>
          </a:xfrm>
        </p:spPr>
        <p:txBody>
          <a:bodyPr>
            <a:normAutofit lnSpcReduction="10000"/>
          </a:bodyPr>
          <a:lstStyle/>
          <a:p>
            <a:pPr>
              <a:lnSpc>
                <a:spcPct val="150000"/>
              </a:lnSpc>
              <a:spcBef>
                <a:spcPts val="1200"/>
              </a:spcBef>
              <a:buFont typeface="Wingdings" pitchFamily="2" charset="2"/>
              <a:buChar char="§"/>
            </a:pPr>
            <a:r>
              <a:rPr lang="en-US" dirty="0"/>
              <a:t>Monitor  and review projects during implementation.</a:t>
            </a:r>
          </a:p>
          <a:p>
            <a:pPr>
              <a:lnSpc>
                <a:spcPct val="150000"/>
              </a:lnSpc>
              <a:spcBef>
                <a:spcPts val="1200"/>
              </a:spcBef>
              <a:buFont typeface="Wingdings" pitchFamily="2" charset="2"/>
              <a:buChar char="§"/>
            </a:pPr>
            <a:r>
              <a:rPr lang="en-US" dirty="0"/>
              <a:t>Planners can test the design of a proposed project to ensure its relevance, feasibility and sustainability. </a:t>
            </a:r>
          </a:p>
          <a:p>
            <a:pPr>
              <a:lnSpc>
                <a:spcPct val="150000"/>
              </a:lnSpc>
              <a:spcBef>
                <a:spcPts val="1200"/>
              </a:spcBef>
              <a:buFont typeface="Wingdings" pitchFamily="2" charset="2"/>
              <a:buChar char="§"/>
            </a:pPr>
            <a:r>
              <a:rPr lang="en-US" dirty="0"/>
              <a:t>Helps to think through all the factors that should be considered for planning a successful project.</a:t>
            </a:r>
          </a:p>
          <a:p>
            <a:pPr>
              <a:lnSpc>
                <a:spcPct val="150000"/>
              </a:lnSpc>
              <a:spcBef>
                <a:spcPts val="1200"/>
              </a:spcBef>
            </a:pPr>
            <a:r>
              <a:rPr lang="en-US" dirty="0">
                <a:cs typeface="Times New Roman" pitchFamily="18" charset="0"/>
              </a:rPr>
              <a:t>Its a useful tool for planning more complicated projects.</a:t>
            </a:r>
          </a:p>
          <a:p>
            <a:pPr>
              <a:lnSpc>
                <a:spcPct val="150000"/>
              </a:lnSpc>
              <a:spcBef>
                <a:spcPts val="1200"/>
              </a:spcBef>
            </a:pPr>
            <a:r>
              <a:rPr lang="en-US" dirty="0"/>
              <a:t>A key management tool during implementation, monitoring and evaluation </a:t>
            </a:r>
          </a:p>
          <a:p>
            <a:pPr>
              <a:lnSpc>
                <a:spcPct val="150000"/>
              </a:lnSpc>
            </a:pPr>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131</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1806559413"/>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404100" cy="1600200"/>
          </a:xfrm>
        </p:spPr>
        <p:txBody>
          <a:bodyPr/>
          <a:lstStyle/>
          <a:p>
            <a:pPr algn="l"/>
            <a:r>
              <a:rPr lang="en-US" b="1" dirty="0" smtClean="0"/>
              <a:t>When to use the LFA?</a:t>
            </a:r>
            <a:endParaRPr lang="en-US" b="1" dirty="0"/>
          </a:p>
        </p:txBody>
      </p:sp>
      <p:sp>
        <p:nvSpPr>
          <p:cNvPr id="3" name="Content Placeholder 2"/>
          <p:cNvSpPr>
            <a:spLocks noGrp="1"/>
          </p:cNvSpPr>
          <p:nvPr>
            <p:ph idx="1"/>
          </p:nvPr>
        </p:nvSpPr>
        <p:spPr>
          <a:xfrm>
            <a:off x="420413" y="1828800"/>
            <a:ext cx="11487807" cy="4267200"/>
          </a:xfrm>
        </p:spPr>
        <p:txBody>
          <a:bodyPr>
            <a:normAutofit fontScale="92500" lnSpcReduction="10000"/>
          </a:bodyPr>
          <a:lstStyle/>
          <a:p>
            <a:pPr>
              <a:buNone/>
            </a:pPr>
            <a:r>
              <a:rPr lang="en-US" dirty="0" smtClean="0"/>
              <a:t>Throughout the Project Management Cycle when;</a:t>
            </a:r>
          </a:p>
          <a:p>
            <a:pPr>
              <a:buNone/>
            </a:pPr>
            <a:endParaRPr lang="en-US" dirty="0" smtClean="0"/>
          </a:p>
          <a:p>
            <a:pPr>
              <a:lnSpc>
                <a:spcPct val="150000"/>
              </a:lnSpc>
              <a:buFont typeface="Wingdings" pitchFamily="2" charset="2"/>
              <a:buChar char="§"/>
            </a:pPr>
            <a:r>
              <a:rPr lang="en-US" dirty="0"/>
              <a:t>Identifying &amp; assessing activities that fit within the scope of programs.</a:t>
            </a:r>
          </a:p>
          <a:p>
            <a:pPr>
              <a:lnSpc>
                <a:spcPct val="150000"/>
              </a:lnSpc>
              <a:buFont typeface="Wingdings" pitchFamily="2" charset="2"/>
              <a:buChar char="§"/>
            </a:pPr>
            <a:r>
              <a:rPr lang="en-US" dirty="0"/>
              <a:t>Preparing the project design in a systematic &amp; Logical way.</a:t>
            </a:r>
          </a:p>
          <a:p>
            <a:pPr>
              <a:lnSpc>
                <a:spcPct val="150000"/>
              </a:lnSpc>
              <a:buFont typeface="Wingdings" pitchFamily="2" charset="2"/>
              <a:buChar char="§"/>
            </a:pPr>
            <a:r>
              <a:rPr lang="en-US" dirty="0"/>
              <a:t>Appraising project designs.</a:t>
            </a:r>
          </a:p>
          <a:p>
            <a:pPr>
              <a:lnSpc>
                <a:spcPct val="150000"/>
              </a:lnSpc>
              <a:buFont typeface="Wingdings" pitchFamily="2" charset="2"/>
              <a:buChar char="§"/>
            </a:pPr>
            <a:r>
              <a:rPr lang="en-US" dirty="0"/>
              <a:t>Implementing approved projects; and </a:t>
            </a:r>
          </a:p>
          <a:p>
            <a:pPr>
              <a:lnSpc>
                <a:spcPct val="150000"/>
              </a:lnSpc>
              <a:buFont typeface="Wingdings" pitchFamily="2" charset="2"/>
              <a:buChar char="§"/>
            </a:pPr>
            <a:r>
              <a:rPr lang="en-US" dirty="0"/>
              <a:t>Monitoring, review and evaluating project progress &amp; performance</a:t>
            </a:r>
            <a:r>
              <a:rPr lang="en-US" dirty="0" smtClean="0"/>
              <a:t>.</a:t>
            </a:r>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132</a:t>
            </a:fld>
            <a:endParaRPr lang="en-US" dirty="0"/>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4196171457"/>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should be involved?</a:t>
            </a:r>
            <a:endParaRPr lang="en-US" b="1" dirty="0"/>
          </a:p>
        </p:txBody>
      </p:sp>
      <p:sp>
        <p:nvSpPr>
          <p:cNvPr id="3" name="Content Placeholder 2"/>
          <p:cNvSpPr>
            <a:spLocks noGrp="1"/>
          </p:cNvSpPr>
          <p:nvPr>
            <p:ph idx="1"/>
          </p:nvPr>
        </p:nvSpPr>
        <p:spPr>
          <a:xfrm>
            <a:off x="420414" y="1828800"/>
            <a:ext cx="11277600" cy="3657600"/>
          </a:xfrm>
        </p:spPr>
        <p:txBody>
          <a:bodyPr>
            <a:normAutofit/>
          </a:bodyPr>
          <a:lstStyle/>
          <a:p>
            <a:pPr>
              <a:spcBef>
                <a:spcPts val="2400"/>
              </a:spcBef>
              <a:buNone/>
            </a:pPr>
            <a:r>
              <a:rPr lang="en-US" dirty="0"/>
              <a:t>It should be approached in team work;</a:t>
            </a:r>
          </a:p>
          <a:p>
            <a:pPr>
              <a:spcBef>
                <a:spcPts val="2400"/>
              </a:spcBef>
              <a:buFont typeface="Wingdings" pitchFamily="2" charset="2"/>
              <a:buChar char="§"/>
            </a:pPr>
            <a:r>
              <a:rPr lang="en-US" dirty="0"/>
              <a:t>Project manager, team members and key stakeholders involvement is key.</a:t>
            </a:r>
          </a:p>
          <a:p>
            <a:pPr>
              <a:buNone/>
            </a:pPr>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133</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3204852735"/>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logical framework matrix</a:t>
            </a:r>
            <a:endParaRPr lang="en-US" b="1" dirty="0"/>
          </a:p>
        </p:txBody>
      </p:sp>
      <p:sp>
        <p:nvSpPr>
          <p:cNvPr id="3" name="Content Placeholder 2"/>
          <p:cNvSpPr>
            <a:spLocks noGrp="1"/>
          </p:cNvSpPr>
          <p:nvPr>
            <p:ph idx="1"/>
          </p:nvPr>
        </p:nvSpPr>
        <p:spPr>
          <a:xfrm>
            <a:off x="420414" y="1828800"/>
            <a:ext cx="11771586" cy="4267200"/>
          </a:xfrm>
        </p:spPr>
        <p:txBody>
          <a:bodyPr/>
          <a:lstStyle/>
          <a:p>
            <a:pPr>
              <a:buFont typeface="Wingdings" pitchFamily="2" charset="2"/>
              <a:buChar char="§"/>
            </a:pPr>
            <a:r>
              <a:rPr lang="en-US" dirty="0" smtClean="0"/>
              <a:t>Gives a summary of;</a:t>
            </a:r>
          </a:p>
          <a:p>
            <a:pPr>
              <a:spcBef>
                <a:spcPts val="1800"/>
              </a:spcBef>
              <a:buFont typeface="Wingdings" pitchFamily="2" charset="2"/>
              <a:buChar char="ü"/>
            </a:pPr>
            <a:r>
              <a:rPr lang="en-US" dirty="0"/>
              <a:t>What the project intends to do;</a:t>
            </a:r>
          </a:p>
          <a:p>
            <a:pPr>
              <a:spcBef>
                <a:spcPts val="1800"/>
              </a:spcBef>
              <a:buFont typeface="Wingdings" pitchFamily="2" charset="2"/>
              <a:buChar char="ü"/>
            </a:pPr>
            <a:r>
              <a:rPr lang="en-US" dirty="0"/>
              <a:t>How;</a:t>
            </a:r>
          </a:p>
          <a:p>
            <a:pPr>
              <a:spcBef>
                <a:spcPts val="1800"/>
              </a:spcBef>
              <a:buFont typeface="Wingdings" pitchFamily="2" charset="2"/>
              <a:buChar char="ü"/>
            </a:pPr>
            <a:r>
              <a:rPr lang="en-US" dirty="0"/>
              <a:t>What the key assumptions are; and </a:t>
            </a:r>
          </a:p>
          <a:p>
            <a:pPr>
              <a:spcBef>
                <a:spcPts val="1800"/>
              </a:spcBef>
              <a:buFont typeface="Wingdings" pitchFamily="2" charset="2"/>
              <a:buChar char="ü"/>
            </a:pPr>
            <a:r>
              <a:rPr lang="en-US" dirty="0"/>
              <a:t>How outputs and outcomes will be monitored and evaluated.</a:t>
            </a:r>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134</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570078104"/>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839200" cy="1219200"/>
          </a:xfrm>
        </p:spPr>
        <p:txBody>
          <a:bodyPr/>
          <a:lstStyle/>
          <a:p>
            <a:pPr algn="l"/>
            <a:r>
              <a:rPr lang="en-US" b="1" dirty="0" smtClean="0">
                <a:solidFill>
                  <a:schemeClr val="tx1">
                    <a:lumMod val="95000"/>
                    <a:lumOff val="5000"/>
                  </a:schemeClr>
                </a:solidFill>
              </a:rPr>
              <a:t>Log frame matrix structure</a:t>
            </a:r>
            <a:endParaRPr lang="en-US" b="1" dirty="0"/>
          </a:p>
        </p:txBody>
      </p:sp>
      <p:sp>
        <p:nvSpPr>
          <p:cNvPr id="3" name="Content Placeholder 2"/>
          <p:cNvSpPr>
            <a:spLocks noGrp="1"/>
          </p:cNvSpPr>
          <p:nvPr>
            <p:ph idx="1"/>
          </p:nvPr>
        </p:nvSpPr>
        <p:spPr>
          <a:xfrm>
            <a:off x="1524000" y="1295400"/>
            <a:ext cx="9144000" cy="4191000"/>
          </a:xfrm>
        </p:spPr>
        <p:txBody>
          <a:bodyPr/>
          <a:lstStyle/>
          <a:p>
            <a:pPr>
              <a:buFont typeface="Wingdings" pitchFamily="2" charset="2"/>
              <a:buChar char="§"/>
            </a:pPr>
            <a:endParaRPr lang="en-US" dirty="0" smtClean="0">
              <a:solidFill>
                <a:schemeClr val="tx1"/>
              </a:solidFill>
              <a:latin typeface="+mn-lt"/>
              <a:ea typeface="+mn-ea"/>
              <a:cs typeface="+mn-cs"/>
            </a:endParaRPr>
          </a:p>
          <a:p>
            <a:pPr>
              <a:buNone/>
            </a:pPr>
            <a:endParaRPr lang="en-US" dirty="0" smtClean="0">
              <a:solidFill>
                <a:schemeClr val="tx1"/>
              </a:solidFill>
              <a:latin typeface="+mn-lt"/>
              <a:ea typeface="+mn-ea"/>
              <a:cs typeface="+mn-cs"/>
            </a:endParaRPr>
          </a:p>
          <a:p>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135</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15661874"/>
              </p:ext>
            </p:extLst>
          </p:nvPr>
        </p:nvGraphicFramePr>
        <p:xfrm>
          <a:off x="672661" y="1752599"/>
          <a:ext cx="11035862" cy="4501055"/>
        </p:xfrm>
        <a:graphic>
          <a:graphicData uri="http://schemas.openxmlformats.org/drawingml/2006/table">
            <a:tbl>
              <a:tblPr firstRow="1" bandRow="1">
                <a:tableStyleId>{5C22544A-7EE6-4342-B048-85BDC9FD1C3A}</a:tableStyleId>
              </a:tblPr>
              <a:tblGrid>
                <a:gridCol w="2686992">
                  <a:extLst>
                    <a:ext uri="{9D8B030D-6E8A-4147-A177-3AD203B41FA5}">
                      <a16:colId xmlns:a16="http://schemas.microsoft.com/office/drawing/2014/main" xmlns="" val="20000"/>
                    </a:ext>
                  </a:extLst>
                </a:gridCol>
                <a:gridCol w="3454705">
                  <a:extLst>
                    <a:ext uri="{9D8B030D-6E8A-4147-A177-3AD203B41FA5}">
                      <a16:colId xmlns:a16="http://schemas.microsoft.com/office/drawing/2014/main" xmlns="" val="20001"/>
                    </a:ext>
                  </a:extLst>
                </a:gridCol>
                <a:gridCol w="2495064">
                  <a:extLst>
                    <a:ext uri="{9D8B030D-6E8A-4147-A177-3AD203B41FA5}">
                      <a16:colId xmlns:a16="http://schemas.microsoft.com/office/drawing/2014/main" xmlns="" val="20002"/>
                    </a:ext>
                  </a:extLst>
                </a:gridCol>
                <a:gridCol w="2399101">
                  <a:extLst>
                    <a:ext uri="{9D8B030D-6E8A-4147-A177-3AD203B41FA5}">
                      <a16:colId xmlns:a16="http://schemas.microsoft.com/office/drawing/2014/main" xmlns="" val="20003"/>
                    </a:ext>
                  </a:extLst>
                </a:gridCol>
              </a:tblGrid>
              <a:tr h="1418515">
                <a:tc>
                  <a:txBody>
                    <a:bodyPr/>
                    <a:lstStyle/>
                    <a:p>
                      <a:r>
                        <a:rPr lang="en-US" sz="2400" dirty="0" smtClean="0">
                          <a:solidFill>
                            <a:schemeClr val="tx2"/>
                          </a:solidFill>
                        </a:rPr>
                        <a:t>Project Elements</a:t>
                      </a:r>
                      <a:endParaRPr lang="en-US" sz="2400" dirty="0">
                        <a:solidFill>
                          <a:schemeClr val="tx2"/>
                        </a:solidFill>
                      </a:endParaRPr>
                    </a:p>
                  </a:txBody>
                  <a:tcPr/>
                </a:tc>
                <a:tc>
                  <a:txBody>
                    <a:bodyPr/>
                    <a:lstStyle/>
                    <a:p>
                      <a:r>
                        <a:rPr lang="en-US" sz="2400" dirty="0" smtClean="0">
                          <a:solidFill>
                            <a:schemeClr val="tx2"/>
                          </a:solidFill>
                        </a:rPr>
                        <a:t>Objectively Verifiable Indicators (OVI)</a:t>
                      </a:r>
                      <a:endParaRPr lang="en-US" sz="2400" dirty="0">
                        <a:solidFill>
                          <a:schemeClr val="tx2"/>
                        </a:solidFill>
                      </a:endParaRPr>
                    </a:p>
                  </a:txBody>
                  <a:tcPr/>
                </a:tc>
                <a:tc>
                  <a:txBody>
                    <a:bodyPr/>
                    <a:lstStyle/>
                    <a:p>
                      <a:pPr algn="ctr"/>
                      <a:r>
                        <a:rPr lang="en-US" sz="2400" dirty="0" smtClean="0">
                          <a:solidFill>
                            <a:schemeClr val="tx2"/>
                          </a:solidFill>
                        </a:rPr>
                        <a:t>Means</a:t>
                      </a:r>
                      <a:r>
                        <a:rPr lang="en-US" sz="2400" baseline="0" dirty="0" smtClean="0">
                          <a:solidFill>
                            <a:schemeClr val="tx2"/>
                          </a:solidFill>
                        </a:rPr>
                        <a:t> of Verification (MOV)</a:t>
                      </a:r>
                      <a:endParaRPr lang="en-US" sz="2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Assumptions</a:t>
                      </a:r>
                    </a:p>
                    <a:p>
                      <a:endParaRPr lang="en-US" sz="2400" dirty="0">
                        <a:solidFill>
                          <a:schemeClr val="tx2"/>
                        </a:solidFill>
                      </a:endParaRPr>
                    </a:p>
                  </a:txBody>
                  <a:tcPr/>
                </a:tc>
                <a:extLst>
                  <a:ext uri="{0D108BD9-81ED-4DB2-BD59-A6C34878D82A}">
                    <a16:rowId xmlns:a16="http://schemas.microsoft.com/office/drawing/2014/main" xmlns="" val="10000"/>
                  </a:ext>
                </a:extLst>
              </a:tr>
              <a:tr h="700164">
                <a:tc>
                  <a:txBody>
                    <a:bodyPr/>
                    <a:lstStyle/>
                    <a:p>
                      <a:pPr>
                        <a:buFont typeface="Wingdings" pitchFamily="2" charset="2"/>
                        <a:buChar char="§"/>
                      </a:pPr>
                      <a:r>
                        <a:rPr lang="en-US" sz="2400" dirty="0" smtClean="0">
                          <a:solidFill>
                            <a:schemeClr val="tx1">
                              <a:lumMod val="95000"/>
                              <a:lumOff val="5000"/>
                            </a:schemeClr>
                          </a:solidFill>
                        </a:rPr>
                        <a:t>Project Goal</a:t>
                      </a:r>
                      <a:endParaRPr lang="en-US" sz="24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extLst>
                  <a:ext uri="{0D108BD9-81ED-4DB2-BD59-A6C34878D82A}">
                    <a16:rowId xmlns:a16="http://schemas.microsoft.com/office/drawing/2014/main" xmlns="" val="10001"/>
                  </a:ext>
                </a:extLst>
              </a:tr>
              <a:tr h="982048">
                <a:tc>
                  <a:txBody>
                    <a:bodyPr/>
                    <a:lstStyle/>
                    <a:p>
                      <a:pPr>
                        <a:buFont typeface="Wingdings" pitchFamily="2" charset="2"/>
                        <a:buChar char="§"/>
                      </a:pPr>
                      <a:r>
                        <a:rPr lang="en-US" sz="2400" dirty="0" smtClean="0">
                          <a:solidFill>
                            <a:schemeClr val="tx1">
                              <a:lumMod val="95000"/>
                              <a:lumOff val="5000"/>
                            </a:schemeClr>
                          </a:solidFill>
                        </a:rPr>
                        <a:t>Project</a:t>
                      </a:r>
                      <a:r>
                        <a:rPr lang="en-US" sz="2400" baseline="0" dirty="0" smtClean="0">
                          <a:solidFill>
                            <a:schemeClr val="tx1">
                              <a:lumMod val="95000"/>
                              <a:lumOff val="5000"/>
                            </a:schemeClr>
                          </a:solidFill>
                        </a:rPr>
                        <a:t> Purpose</a:t>
                      </a:r>
                      <a:endParaRPr lang="en-US" sz="24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extLst>
                  <a:ext uri="{0D108BD9-81ED-4DB2-BD59-A6C34878D82A}">
                    <a16:rowId xmlns:a16="http://schemas.microsoft.com/office/drawing/2014/main" xmlns="" val="10002"/>
                  </a:ext>
                </a:extLst>
              </a:tr>
              <a:tr h="700164">
                <a:tc>
                  <a:txBody>
                    <a:bodyPr/>
                    <a:lstStyle/>
                    <a:p>
                      <a:pPr>
                        <a:buFont typeface="Wingdings" pitchFamily="2" charset="2"/>
                        <a:buChar char="§"/>
                      </a:pPr>
                      <a:r>
                        <a:rPr lang="en-US" sz="2400" dirty="0" smtClean="0">
                          <a:solidFill>
                            <a:schemeClr val="tx1">
                              <a:lumMod val="95000"/>
                              <a:lumOff val="5000"/>
                            </a:schemeClr>
                          </a:solidFill>
                        </a:rPr>
                        <a:t>Results</a:t>
                      </a:r>
                      <a:endParaRPr lang="en-US" sz="24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extLst>
                  <a:ext uri="{0D108BD9-81ED-4DB2-BD59-A6C34878D82A}">
                    <a16:rowId xmlns:a16="http://schemas.microsoft.com/office/drawing/2014/main" xmlns="" val="10003"/>
                  </a:ext>
                </a:extLst>
              </a:tr>
              <a:tr h="700164">
                <a:tc>
                  <a:txBody>
                    <a:bodyPr/>
                    <a:lstStyle/>
                    <a:p>
                      <a:pPr>
                        <a:buFont typeface="Wingdings" pitchFamily="2" charset="2"/>
                        <a:buChar char="§"/>
                      </a:pPr>
                      <a:r>
                        <a:rPr lang="en-US" sz="2400" dirty="0" smtClean="0">
                          <a:solidFill>
                            <a:schemeClr val="tx1">
                              <a:lumMod val="95000"/>
                              <a:lumOff val="5000"/>
                            </a:schemeClr>
                          </a:solidFill>
                        </a:rPr>
                        <a:t>Activities</a:t>
                      </a:r>
                      <a:endParaRPr lang="en-US" sz="24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tc>
                  <a:txBody>
                    <a:bodyPr/>
                    <a:lstStyle/>
                    <a:p>
                      <a:endParaRPr lang="en-US" sz="2800" dirty="0">
                        <a:solidFill>
                          <a:schemeClr val="tx1">
                            <a:lumMod val="95000"/>
                            <a:lumOff val="5000"/>
                          </a:schemeClr>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65183801"/>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design a log frame?</a:t>
            </a:r>
            <a:endParaRPr lang="en-US" b="1" dirty="0"/>
          </a:p>
        </p:txBody>
      </p:sp>
      <p:sp>
        <p:nvSpPr>
          <p:cNvPr id="3" name="Content Placeholder 2"/>
          <p:cNvSpPr>
            <a:spLocks noGrp="1"/>
          </p:cNvSpPr>
          <p:nvPr>
            <p:ph idx="1"/>
          </p:nvPr>
        </p:nvSpPr>
        <p:spPr>
          <a:xfrm>
            <a:off x="504497" y="1828800"/>
            <a:ext cx="11361682" cy="4343400"/>
          </a:xfrm>
        </p:spPr>
        <p:txBody>
          <a:bodyPr/>
          <a:lstStyle/>
          <a:p>
            <a:pPr>
              <a:spcBef>
                <a:spcPts val="1200"/>
              </a:spcBef>
              <a:buNone/>
            </a:pPr>
            <a:r>
              <a:rPr lang="en-US" dirty="0" smtClean="0">
                <a:cs typeface="Times New Roman" pitchFamily="18" charset="0"/>
              </a:rPr>
              <a:t>The logical framework requires that you:</a:t>
            </a:r>
          </a:p>
          <a:p>
            <a:pPr>
              <a:spcBef>
                <a:spcPts val="1200"/>
              </a:spcBef>
              <a:buFont typeface="Wingdings" pitchFamily="2" charset="2"/>
              <a:buChar char="§"/>
            </a:pPr>
            <a:r>
              <a:rPr lang="en-US" dirty="0" smtClean="0">
                <a:cs typeface="Times New Roman" pitchFamily="18" charset="0"/>
              </a:rPr>
              <a:t>write down the planned </a:t>
            </a:r>
            <a:r>
              <a:rPr lang="en-US" i="1" dirty="0" smtClean="0">
                <a:cs typeface="Times New Roman" pitchFamily="18" charset="0"/>
              </a:rPr>
              <a:t>activities in a certain order that helps you to check whether one </a:t>
            </a:r>
            <a:r>
              <a:rPr lang="en-US" dirty="0" smtClean="0">
                <a:cs typeface="Times New Roman" pitchFamily="18" charset="0"/>
              </a:rPr>
              <a:t>step will lead to the next.</a:t>
            </a:r>
          </a:p>
          <a:p>
            <a:pPr>
              <a:spcBef>
                <a:spcPts val="1200"/>
              </a:spcBef>
              <a:buFont typeface="Wingdings" pitchFamily="2" charset="2"/>
              <a:buChar char="§"/>
            </a:pPr>
            <a:r>
              <a:rPr lang="en-US" dirty="0" smtClean="0">
                <a:cs typeface="Times New Roman" pitchFamily="18" charset="0"/>
              </a:rPr>
              <a:t>note any </a:t>
            </a:r>
            <a:r>
              <a:rPr lang="en-US" i="1" dirty="0" smtClean="0">
                <a:cs typeface="Times New Roman" pitchFamily="18" charset="0"/>
              </a:rPr>
              <a:t>assumptions that you are making, and examine whether or not they are true.</a:t>
            </a:r>
          </a:p>
          <a:p>
            <a:pPr>
              <a:spcBef>
                <a:spcPts val="1200"/>
              </a:spcBef>
              <a:buFont typeface="Wingdings" pitchFamily="2" charset="2"/>
              <a:buChar char="§"/>
            </a:pPr>
            <a:r>
              <a:rPr lang="en-US" dirty="0" smtClean="0">
                <a:cs typeface="Times New Roman" pitchFamily="18" charset="0"/>
              </a:rPr>
              <a:t>identify </a:t>
            </a:r>
            <a:r>
              <a:rPr lang="en-US" i="1" dirty="0" smtClean="0">
                <a:cs typeface="Times New Roman" pitchFamily="18" charset="0"/>
              </a:rPr>
              <a:t>indicators of progress</a:t>
            </a:r>
            <a:r>
              <a:rPr lang="en-US" i="1" dirty="0" smtClean="0"/>
              <a:t>.</a:t>
            </a:r>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136</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3049681985"/>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7" y="152400"/>
            <a:ext cx="11256579" cy="1600200"/>
          </a:xfrm>
        </p:spPr>
        <p:txBody>
          <a:bodyPr>
            <a:normAutofit/>
          </a:bodyPr>
          <a:lstStyle/>
          <a:p>
            <a:pPr algn="l"/>
            <a:r>
              <a:rPr lang="en-US" sz="2800" b="1" dirty="0">
                <a:latin typeface="Comic Sans MS" pitchFamily="66" charset="0"/>
              </a:rPr>
              <a:t>The idea is to come out with a logical relationship between the 5 Project elements.</a:t>
            </a:r>
          </a:p>
        </p:txBody>
      </p:sp>
      <p:sp>
        <p:nvSpPr>
          <p:cNvPr id="3" name="Content Placeholder 2"/>
          <p:cNvSpPr>
            <a:spLocks noGrp="1"/>
          </p:cNvSpPr>
          <p:nvPr>
            <p:ph idx="1"/>
          </p:nvPr>
        </p:nvSpPr>
        <p:spPr>
          <a:xfrm>
            <a:off x="357352" y="1828799"/>
            <a:ext cx="11582400" cy="4235669"/>
          </a:xfrm>
        </p:spPr>
        <p:txBody>
          <a:bodyPr/>
          <a:lstStyle/>
          <a:p>
            <a:pPr>
              <a:spcBef>
                <a:spcPts val="1200"/>
              </a:spcBef>
              <a:buFont typeface="Wingdings" pitchFamily="2" charset="2"/>
              <a:buChar char="§"/>
            </a:pPr>
            <a:r>
              <a:rPr lang="en-US" sz="2400" dirty="0">
                <a:latin typeface="Comic Sans MS" pitchFamily="66" charset="0"/>
              </a:rPr>
              <a:t>If we have the appropriate ……………….………………</a:t>
            </a:r>
            <a:r>
              <a:rPr lang="en-US" sz="2400" dirty="0">
                <a:solidFill>
                  <a:srgbClr val="FF0000"/>
                </a:solidFill>
                <a:latin typeface="Comic Sans MS" pitchFamily="66" charset="0"/>
              </a:rPr>
              <a:t>INPUTS</a:t>
            </a:r>
          </a:p>
          <a:p>
            <a:pPr>
              <a:spcBef>
                <a:spcPts val="1200"/>
              </a:spcBef>
              <a:buFont typeface="Wingdings" pitchFamily="2" charset="2"/>
              <a:buChar char="§"/>
            </a:pPr>
            <a:r>
              <a:rPr lang="en-US" sz="2400" dirty="0">
                <a:latin typeface="Comic Sans MS" pitchFamily="66" charset="0"/>
              </a:rPr>
              <a:t>We can perform all………………………………………</a:t>
            </a:r>
            <a:r>
              <a:rPr lang="en-US" sz="2400" dirty="0">
                <a:solidFill>
                  <a:srgbClr val="009900"/>
                </a:solidFill>
                <a:latin typeface="Comic Sans MS" pitchFamily="66" charset="0"/>
              </a:rPr>
              <a:t>ACTIVITIES</a:t>
            </a:r>
          </a:p>
          <a:p>
            <a:pPr>
              <a:spcBef>
                <a:spcPts val="1200"/>
              </a:spcBef>
              <a:buFont typeface="Wingdings" pitchFamily="2" charset="2"/>
              <a:buChar char="§"/>
            </a:pPr>
            <a:r>
              <a:rPr lang="en-US" sz="2400" dirty="0">
                <a:latin typeface="Comic Sans MS" pitchFamily="66" charset="0"/>
              </a:rPr>
              <a:t>Which are needed to deliver our…………….………</a:t>
            </a:r>
            <a:r>
              <a:rPr lang="en-US" sz="2400" dirty="0">
                <a:solidFill>
                  <a:srgbClr val="FF0000"/>
                </a:solidFill>
                <a:latin typeface="Comic Sans MS" pitchFamily="66" charset="0"/>
              </a:rPr>
              <a:t>RESULTS</a:t>
            </a:r>
          </a:p>
          <a:p>
            <a:pPr>
              <a:spcBef>
                <a:spcPts val="1200"/>
              </a:spcBef>
              <a:buFont typeface="Wingdings" pitchFamily="2" charset="2"/>
              <a:buChar char="§"/>
            </a:pPr>
            <a:r>
              <a:rPr lang="en-US" sz="2400" dirty="0">
                <a:latin typeface="Comic Sans MS" pitchFamily="66" charset="0"/>
              </a:rPr>
              <a:t>If we achieve all results this will make it possible to achieve our……………………………………………</a:t>
            </a:r>
            <a:r>
              <a:rPr lang="en-US" sz="2400" dirty="0">
                <a:solidFill>
                  <a:srgbClr val="009900"/>
                </a:solidFill>
                <a:latin typeface="Comic Sans MS" pitchFamily="66" charset="0"/>
              </a:rPr>
              <a:t>PROJEC PURPOSE</a:t>
            </a:r>
          </a:p>
          <a:p>
            <a:pPr>
              <a:spcBef>
                <a:spcPts val="1200"/>
              </a:spcBef>
              <a:buFont typeface="Wingdings" pitchFamily="2" charset="2"/>
              <a:buChar char="§"/>
            </a:pPr>
            <a:r>
              <a:rPr lang="en-US" sz="2400" dirty="0">
                <a:latin typeface="Comic Sans MS" pitchFamily="66" charset="0"/>
              </a:rPr>
              <a:t>Which contribute to the achievement of………………………………………………………..</a:t>
            </a:r>
            <a:r>
              <a:rPr lang="en-US" sz="2400" dirty="0">
                <a:solidFill>
                  <a:srgbClr val="FF0000"/>
                </a:solidFill>
                <a:latin typeface="Comic Sans MS" pitchFamily="66" charset="0"/>
              </a:rPr>
              <a:t>DEVELOPMEN GOAL</a:t>
            </a:r>
            <a:endParaRPr lang="en-US" sz="2400" dirty="0">
              <a:solidFill>
                <a:srgbClr val="FF0000"/>
              </a:solidFill>
            </a:endParaRPr>
          </a:p>
        </p:txBody>
      </p:sp>
      <p:sp>
        <p:nvSpPr>
          <p:cNvPr id="6" name="Slide Number Placeholder 5"/>
          <p:cNvSpPr>
            <a:spLocks noGrp="1"/>
          </p:cNvSpPr>
          <p:nvPr>
            <p:ph type="sldNum" sz="quarter" idx="10"/>
          </p:nvPr>
        </p:nvSpPr>
        <p:spPr/>
        <p:txBody>
          <a:bodyPr/>
          <a:lstStyle/>
          <a:p>
            <a:pPr>
              <a:defRPr/>
            </a:pPr>
            <a:fld id="{183A7383-9C05-473C-91CC-7696E27F8941}" type="slidenum">
              <a:rPr lang="en-US" smtClean="0"/>
              <a:pPr>
                <a:defRPr/>
              </a:pPr>
              <a:t>137</a:t>
            </a:fld>
            <a:endParaRPr lang="en-US"/>
          </a:p>
        </p:txBody>
      </p:sp>
      <p:sp>
        <p:nvSpPr>
          <p:cNvPr id="5" name="Date Placeholder 4"/>
          <p:cNvSpPr>
            <a:spLocks noGrp="1"/>
          </p:cNvSpPr>
          <p:nvPr>
            <p:ph type="dt" sz="half" idx="4294967295"/>
          </p:nvPr>
        </p:nvSpPr>
        <p:spPr>
          <a:xfrm>
            <a:off x="1524000" y="6356351"/>
            <a:ext cx="2133600" cy="365125"/>
          </a:xfrm>
          <a:prstGeom prst="rect">
            <a:avLst/>
          </a:prstGeom>
        </p:spPr>
        <p:txBody>
          <a:bodyPr/>
          <a:lstStyle/>
          <a:p>
            <a:pPr>
              <a:defRPr/>
            </a:pPr>
            <a:fld id="{7BBACBB2-DA3E-42FF-987C-59F27E712B78}" type="datetime1">
              <a:rPr lang="en-US" smtClean="0"/>
              <a:pPr>
                <a:defRPr/>
              </a:pPr>
              <a:t>1/30/2024</a:t>
            </a:fld>
            <a:endParaRPr lang="en-US" dirty="0"/>
          </a:p>
        </p:txBody>
      </p:sp>
    </p:spTree>
    <p:extLst>
      <p:ext uri="{BB962C8B-B14F-4D97-AF65-F5344CB8AC3E}">
        <p14:creationId xmlns:p14="http://schemas.microsoft.com/office/powerpoint/2010/main" val="305600312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50731" y="274638"/>
            <a:ext cx="8960069" cy="944562"/>
          </a:xfrm>
        </p:spPr>
        <p:txBody>
          <a:bodyPr>
            <a:normAutofit fontScale="90000"/>
          </a:bodyPr>
          <a:lstStyle/>
          <a:p>
            <a:r>
              <a:rPr lang="en-US" altLang="en-US" b="1" dirty="0" smtClean="0">
                <a:latin typeface="Arial" panose="020B0604020202020204" pitchFamily="34" charset="0"/>
                <a:cs typeface="Arial" panose="020B0604020202020204" pitchFamily="34" charset="0"/>
              </a:rPr>
              <a:t>Structure Explained- GOAL</a:t>
            </a:r>
            <a:r>
              <a:rPr lang="en-US" altLang="en-US" b="1" dirty="0"/>
              <a:t/>
            </a:r>
            <a:br>
              <a:rPr lang="en-US" altLang="en-US" b="1" dirty="0"/>
            </a:br>
            <a:endParaRPr lang="en-US" altLang="en-US" dirty="0" smtClean="0"/>
          </a:p>
        </p:txBody>
      </p:sp>
      <p:sp>
        <p:nvSpPr>
          <p:cNvPr id="30723" name="Content Placeholder 2"/>
          <p:cNvSpPr>
            <a:spLocks noGrp="1"/>
          </p:cNvSpPr>
          <p:nvPr>
            <p:ph sz="quarter" idx="1"/>
          </p:nvPr>
        </p:nvSpPr>
        <p:spPr>
          <a:xfrm>
            <a:off x="378371" y="1295401"/>
            <a:ext cx="11603422" cy="4525963"/>
          </a:xfrm>
        </p:spPr>
        <p:txBody>
          <a:bodyPr>
            <a:normAutofit/>
          </a:bodyPr>
          <a:lstStyle/>
          <a:p>
            <a:pPr lvl="1" eaLnBrk="1" hangingPunct="1"/>
            <a:r>
              <a:rPr lang="en-US" altLang="en-US" sz="2800" dirty="0" smtClean="0"/>
              <a:t>Goal </a:t>
            </a:r>
            <a:r>
              <a:rPr lang="en-US" altLang="en-US" sz="2800" dirty="0"/>
              <a:t>is a strategic or programmatic rationale for the project</a:t>
            </a:r>
          </a:p>
          <a:p>
            <a:pPr lvl="1" eaLnBrk="1" hangingPunct="1"/>
            <a:r>
              <a:rPr lang="en-US" altLang="en-US" sz="2800" dirty="0"/>
              <a:t>It describes achievement at the National,  sector, </a:t>
            </a:r>
            <a:r>
              <a:rPr lang="en-US" altLang="en-US" sz="2800" dirty="0" err="1"/>
              <a:t>programme</a:t>
            </a:r>
            <a:r>
              <a:rPr lang="en-US" altLang="en-US" sz="2800" dirty="0"/>
              <a:t> or strategic level.</a:t>
            </a:r>
          </a:p>
          <a:p>
            <a:pPr lvl="1" eaLnBrk="1" hangingPunct="1"/>
            <a:r>
              <a:rPr lang="en-US" altLang="en-US" sz="2800" dirty="0"/>
              <a:t>The goal describes what the purpose of this project when combined with others will achieve e.g. if farm production is increased (purpose), then farm household income will be increased (goal)</a:t>
            </a:r>
          </a:p>
          <a:p>
            <a:pPr lvl="1" eaLnBrk="1" hangingPunct="1"/>
            <a:r>
              <a:rPr lang="en-US" altLang="en-US" sz="2800" dirty="0"/>
              <a:t>Goals are derived from </a:t>
            </a:r>
            <a:r>
              <a:rPr lang="en-US" altLang="en-US" sz="2800" dirty="0" err="1"/>
              <a:t>organisation’s</a:t>
            </a:r>
            <a:r>
              <a:rPr lang="en-US" altLang="en-US" sz="2800" dirty="0"/>
              <a:t> Strategic plans and Partner purposes.</a:t>
            </a:r>
          </a:p>
        </p:txBody>
      </p:sp>
    </p:spTree>
    <p:extLst>
      <p:ext uri="{BB962C8B-B14F-4D97-AF65-F5344CB8AC3E}">
        <p14:creationId xmlns:p14="http://schemas.microsoft.com/office/powerpoint/2010/main" val="1435215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438400" y="274638"/>
            <a:ext cx="7772400" cy="868362"/>
          </a:xfrm>
        </p:spPr>
        <p:txBody>
          <a:bodyPr/>
          <a:lstStyle/>
          <a:p>
            <a:r>
              <a:rPr lang="en-US" altLang="en-US" b="1" dirty="0"/>
              <a:t>Project Purpose:</a:t>
            </a:r>
          </a:p>
        </p:txBody>
      </p:sp>
      <p:sp>
        <p:nvSpPr>
          <p:cNvPr id="31747" name="Content Placeholder 2"/>
          <p:cNvSpPr>
            <a:spLocks noGrp="1"/>
          </p:cNvSpPr>
          <p:nvPr>
            <p:ph sz="quarter" idx="1"/>
          </p:nvPr>
        </p:nvSpPr>
        <p:spPr>
          <a:xfrm>
            <a:off x="283779" y="1143000"/>
            <a:ext cx="11761076" cy="5181600"/>
          </a:xfrm>
        </p:spPr>
        <p:txBody>
          <a:bodyPr>
            <a:normAutofit lnSpcReduction="10000"/>
          </a:bodyPr>
          <a:lstStyle/>
          <a:p>
            <a:pPr lvl="1" algn="just" eaLnBrk="1" hangingPunct="1"/>
            <a:endParaRPr lang="en-US" altLang="en-US" sz="2800" dirty="0" smtClean="0"/>
          </a:p>
          <a:p>
            <a:pPr lvl="1" algn="just" eaLnBrk="1" hangingPunct="1">
              <a:lnSpc>
                <a:spcPct val="150000"/>
              </a:lnSpc>
            </a:pPr>
            <a:r>
              <a:rPr lang="en-US" altLang="en-US" sz="2800" dirty="0" smtClean="0"/>
              <a:t>The </a:t>
            </a:r>
            <a:r>
              <a:rPr lang="en-US" altLang="en-US" sz="2800" dirty="0"/>
              <a:t>purpose describes the desired effect we hope the project will have.</a:t>
            </a:r>
          </a:p>
          <a:p>
            <a:pPr lvl="1" algn="just" eaLnBrk="1" hangingPunct="1">
              <a:lnSpc>
                <a:spcPct val="150000"/>
              </a:lnSpc>
            </a:pPr>
            <a:r>
              <a:rPr lang="en-US" altLang="en-US" sz="2800" dirty="0"/>
              <a:t>The purpose is the justification for the project, why the project is being undertaken.</a:t>
            </a:r>
          </a:p>
          <a:p>
            <a:pPr lvl="1" algn="just" eaLnBrk="1" hangingPunct="1">
              <a:lnSpc>
                <a:spcPct val="150000"/>
              </a:lnSpc>
            </a:pPr>
            <a:r>
              <a:rPr lang="en-US" altLang="en-US" sz="2800" dirty="0"/>
              <a:t>It is the how the target beneficiary behavior is expected to change because of the project Outputs.</a:t>
            </a:r>
          </a:p>
          <a:p>
            <a:pPr lvl="1" algn="just" eaLnBrk="1" hangingPunct="1">
              <a:lnSpc>
                <a:spcPct val="150000"/>
              </a:lnSpc>
            </a:pPr>
            <a:r>
              <a:rPr lang="en-US" altLang="en-US" sz="2800" dirty="0"/>
              <a:t>It describes the response of the client (target beneficiary) to the project.</a:t>
            </a:r>
          </a:p>
          <a:p>
            <a:pPr lvl="1" algn="just" eaLnBrk="1" hangingPunct="1">
              <a:lnSpc>
                <a:spcPct val="150000"/>
              </a:lnSpc>
            </a:pPr>
            <a:r>
              <a:rPr lang="en-US" altLang="en-US" sz="2800" dirty="0"/>
              <a:t>As a rule of thumb a project should have only one Purpose.</a:t>
            </a:r>
          </a:p>
        </p:txBody>
      </p:sp>
    </p:spTree>
    <p:extLst>
      <p:ext uri="{BB962C8B-B14F-4D97-AF65-F5344CB8AC3E}">
        <p14:creationId xmlns:p14="http://schemas.microsoft.com/office/powerpoint/2010/main" val="170722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b="1" u="sng" dirty="0"/>
              <a:t>Why Problem Analysis is </a:t>
            </a:r>
            <a:r>
              <a:rPr lang="en-US" b="1" u="sng" dirty="0" smtClean="0"/>
              <a:t>important?</a:t>
            </a:r>
            <a:endParaRPr lang="en-US" b="1" u="sng" dirty="0"/>
          </a:p>
        </p:txBody>
      </p:sp>
      <p:sp>
        <p:nvSpPr>
          <p:cNvPr id="3" name="Content Placeholder 2"/>
          <p:cNvSpPr>
            <a:spLocks noGrp="1"/>
          </p:cNvSpPr>
          <p:nvPr>
            <p:ph idx="1"/>
          </p:nvPr>
        </p:nvSpPr>
        <p:spPr>
          <a:xfrm>
            <a:off x="252247" y="1825625"/>
            <a:ext cx="11729545" cy="4351338"/>
          </a:xfrm>
        </p:spPr>
        <p:txBody>
          <a:bodyPr/>
          <a:lstStyle/>
          <a:p>
            <a:pPr marL="801688" indent="-481013" algn="just">
              <a:lnSpc>
                <a:spcPct val="100000"/>
              </a:lnSpc>
              <a:spcAft>
                <a:spcPts val="1200"/>
              </a:spcAft>
              <a:buClr>
                <a:schemeClr val="accent2"/>
              </a:buClr>
              <a:buSzPct val="70000"/>
              <a:buFont typeface="Wingdings" charset="2"/>
              <a:buChar char="v"/>
            </a:pPr>
            <a:r>
              <a:rPr lang="en-US" dirty="0"/>
              <a:t>Problems can be broken down into manageable and definable chunks, which enables a clearer prioritization of factors and helps to focus on objectives; objective tree is the next step after problem tree.</a:t>
            </a:r>
          </a:p>
          <a:p>
            <a:pPr marL="801688" indent="-481013" algn="just">
              <a:lnSpc>
                <a:spcPct val="100000"/>
              </a:lnSpc>
              <a:buClr>
                <a:schemeClr val="accent2"/>
              </a:buClr>
              <a:buSzPct val="70000"/>
              <a:buFont typeface="Wingdings" charset="2"/>
              <a:buChar char="v"/>
            </a:pPr>
            <a:r>
              <a:rPr lang="en-US" dirty="0"/>
              <a:t>Help to establish whether further information, evidence or resources are needed to make a stronger analysis of project’s problems.</a:t>
            </a:r>
          </a:p>
          <a:p>
            <a:pPr>
              <a:lnSpc>
                <a:spcPct val="100000"/>
              </a:lnSpc>
            </a:pPr>
            <a:endParaRPr lang="en-US" dirty="0"/>
          </a:p>
        </p:txBody>
      </p:sp>
    </p:spTree>
    <p:extLst>
      <p:ext uri="{BB962C8B-B14F-4D97-AF65-F5344CB8AC3E}">
        <p14:creationId xmlns:p14="http://schemas.microsoft.com/office/powerpoint/2010/main" val="22803175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438400" y="274638"/>
            <a:ext cx="7772400" cy="792162"/>
          </a:xfrm>
        </p:spPr>
        <p:txBody>
          <a:bodyPr/>
          <a:lstStyle/>
          <a:p>
            <a:r>
              <a:rPr lang="en-US" altLang="en-US" b="1" dirty="0"/>
              <a:t>Project Outputs:</a:t>
            </a:r>
          </a:p>
        </p:txBody>
      </p:sp>
      <p:sp>
        <p:nvSpPr>
          <p:cNvPr id="32771" name="Content Placeholder 2"/>
          <p:cNvSpPr>
            <a:spLocks noGrp="1"/>
          </p:cNvSpPr>
          <p:nvPr>
            <p:ph sz="quarter" idx="1"/>
          </p:nvPr>
        </p:nvSpPr>
        <p:spPr>
          <a:xfrm>
            <a:off x="399393" y="1066800"/>
            <a:ext cx="11634952" cy="5410200"/>
          </a:xfrm>
        </p:spPr>
        <p:txBody>
          <a:bodyPr/>
          <a:lstStyle/>
          <a:p>
            <a:pPr lvl="1" eaLnBrk="1" hangingPunct="1"/>
            <a:endParaRPr lang="en-US" altLang="en-US" sz="2800" dirty="0" smtClean="0"/>
          </a:p>
          <a:p>
            <a:pPr lvl="1" eaLnBrk="1" hangingPunct="1">
              <a:lnSpc>
                <a:spcPct val="150000"/>
              </a:lnSpc>
            </a:pPr>
            <a:r>
              <a:rPr lang="en-US" altLang="en-US" sz="2800" dirty="0" smtClean="0"/>
              <a:t>The </a:t>
            </a:r>
            <a:r>
              <a:rPr lang="en-US" altLang="en-US" sz="2800" dirty="0"/>
              <a:t>outputs describe the project deliverables, the goods and services for which the project implementers are accountable.</a:t>
            </a:r>
          </a:p>
          <a:p>
            <a:pPr lvl="1" eaLnBrk="1" hangingPunct="1">
              <a:lnSpc>
                <a:spcPct val="150000"/>
              </a:lnSpc>
            </a:pPr>
            <a:r>
              <a:rPr lang="en-US" altLang="en-US" sz="2800" dirty="0"/>
              <a:t>These are concrete, often tangible deliverables envisaged in order to achieve project purpose.</a:t>
            </a:r>
          </a:p>
          <a:p>
            <a:pPr lvl="1" eaLnBrk="1" hangingPunct="1">
              <a:lnSpc>
                <a:spcPct val="150000"/>
              </a:lnSpc>
            </a:pPr>
            <a:r>
              <a:rPr lang="en-US" altLang="en-US" sz="2800" dirty="0"/>
              <a:t>Each output is envisaged as a vital means to achieve the purpose.</a:t>
            </a:r>
          </a:p>
          <a:p>
            <a:pPr lvl="1" eaLnBrk="1" hangingPunct="1">
              <a:lnSpc>
                <a:spcPct val="150000"/>
              </a:lnSpc>
            </a:pPr>
            <a:r>
              <a:rPr lang="en-US" altLang="en-US" sz="2800" dirty="0"/>
              <a:t>All outputs are defined and feasible within the resources available.</a:t>
            </a:r>
          </a:p>
        </p:txBody>
      </p:sp>
    </p:spTree>
    <p:extLst>
      <p:ext uri="{BB962C8B-B14F-4D97-AF65-F5344CB8AC3E}">
        <p14:creationId xmlns:p14="http://schemas.microsoft.com/office/powerpoint/2010/main" val="15848961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38400" y="274638"/>
            <a:ext cx="7772400" cy="868362"/>
          </a:xfrm>
        </p:spPr>
        <p:txBody>
          <a:bodyPr/>
          <a:lstStyle/>
          <a:p>
            <a:r>
              <a:rPr lang="en-US" altLang="en-US" b="1" dirty="0"/>
              <a:t>Project Activities:</a:t>
            </a:r>
          </a:p>
        </p:txBody>
      </p:sp>
      <p:sp>
        <p:nvSpPr>
          <p:cNvPr id="33795" name="Content Placeholder 2"/>
          <p:cNvSpPr>
            <a:spLocks noGrp="1"/>
          </p:cNvSpPr>
          <p:nvPr>
            <p:ph sz="quarter" idx="1"/>
          </p:nvPr>
        </p:nvSpPr>
        <p:spPr>
          <a:xfrm>
            <a:off x="0" y="1825625"/>
            <a:ext cx="11950262" cy="4351338"/>
          </a:xfrm>
        </p:spPr>
        <p:txBody>
          <a:bodyPr/>
          <a:lstStyle/>
          <a:p>
            <a:pPr lvl="1" algn="just" eaLnBrk="1" hangingPunct="1"/>
            <a:r>
              <a:rPr lang="en-US" altLang="en-US" sz="3200" dirty="0" smtClean="0"/>
              <a:t>The </a:t>
            </a:r>
            <a:r>
              <a:rPr lang="en-US" altLang="en-US" sz="3200" dirty="0"/>
              <a:t>activities describe how the team will accomplish each of the Outputs (action strategy)</a:t>
            </a:r>
          </a:p>
          <a:p>
            <a:pPr lvl="1" algn="just" eaLnBrk="1" hangingPunct="1"/>
            <a:r>
              <a:rPr lang="en-US" altLang="en-US" sz="3200" dirty="0"/>
              <a:t>They reflect the starting point for the implementation planning process.</a:t>
            </a:r>
          </a:p>
          <a:p>
            <a:pPr lvl="1" algn="just" eaLnBrk="1" hangingPunct="1"/>
            <a:r>
              <a:rPr lang="en-US" altLang="en-US" sz="3200" dirty="0"/>
              <a:t>Activity clusters (</a:t>
            </a:r>
            <a:r>
              <a:rPr lang="en-US" altLang="en-US" sz="3200" b="1" dirty="0"/>
              <a:t>WBS)</a:t>
            </a:r>
            <a:r>
              <a:rPr lang="en-US" altLang="en-US" sz="3200" dirty="0"/>
              <a:t> are used preferably  only 3-7 essential Activities necessary to produce each Output.</a:t>
            </a:r>
          </a:p>
        </p:txBody>
      </p:sp>
    </p:spTree>
    <p:extLst>
      <p:ext uri="{BB962C8B-B14F-4D97-AF65-F5344CB8AC3E}">
        <p14:creationId xmlns:p14="http://schemas.microsoft.com/office/powerpoint/2010/main" val="373064938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38400" y="274638"/>
            <a:ext cx="7772400" cy="868362"/>
          </a:xfrm>
        </p:spPr>
        <p:txBody>
          <a:bodyPr/>
          <a:lstStyle/>
          <a:p>
            <a:r>
              <a:rPr lang="en-US" altLang="en-US" b="1" dirty="0"/>
              <a:t>Checklist on Project Activities:</a:t>
            </a:r>
          </a:p>
        </p:txBody>
      </p:sp>
      <p:sp>
        <p:nvSpPr>
          <p:cNvPr id="34819" name="Content Placeholder 2"/>
          <p:cNvSpPr>
            <a:spLocks noGrp="1"/>
          </p:cNvSpPr>
          <p:nvPr>
            <p:ph sz="quarter" idx="1"/>
          </p:nvPr>
        </p:nvSpPr>
        <p:spPr>
          <a:xfrm>
            <a:off x="157655" y="1295400"/>
            <a:ext cx="11929242" cy="4724400"/>
          </a:xfrm>
        </p:spPr>
        <p:txBody>
          <a:bodyPr/>
          <a:lstStyle/>
          <a:p>
            <a:pPr lvl="1" eaLnBrk="1" hangingPunct="1"/>
            <a:endParaRPr lang="en-US" altLang="en-US" sz="2800" dirty="0" smtClean="0"/>
          </a:p>
          <a:p>
            <a:pPr lvl="1" eaLnBrk="1" hangingPunct="1"/>
            <a:r>
              <a:rPr lang="en-US" altLang="en-US" sz="2800" dirty="0" smtClean="0"/>
              <a:t>Ensure </a:t>
            </a:r>
            <a:r>
              <a:rPr lang="en-US" altLang="en-US" sz="2800" dirty="0"/>
              <a:t>that all activities contribute directly to each Output.</a:t>
            </a:r>
          </a:p>
          <a:p>
            <a:pPr lvl="1" eaLnBrk="1" hangingPunct="1"/>
            <a:r>
              <a:rPr lang="en-US" altLang="en-US" sz="2800" dirty="0"/>
              <a:t>The Activities define any actions required for gathering the means of verifying the elements described in the M&amp;E system.</a:t>
            </a:r>
          </a:p>
          <a:p>
            <a:pPr lvl="1" eaLnBrk="1" hangingPunct="1"/>
            <a:r>
              <a:rPr lang="en-US" altLang="en-US" sz="2800" dirty="0"/>
              <a:t>Only those activities to be performed by the project are included.</a:t>
            </a:r>
          </a:p>
          <a:p>
            <a:pPr lvl="1" eaLnBrk="1" hangingPunct="1"/>
            <a:r>
              <a:rPr lang="en-US" altLang="en-US" sz="2800" dirty="0"/>
              <a:t>Activities are stated in terms of actions being undertaken that as completed action the way outputs are stated.</a:t>
            </a:r>
          </a:p>
        </p:txBody>
      </p:sp>
    </p:spTree>
    <p:extLst>
      <p:ext uri="{BB962C8B-B14F-4D97-AF65-F5344CB8AC3E}">
        <p14:creationId xmlns:p14="http://schemas.microsoft.com/office/powerpoint/2010/main" val="25676384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72966" y="274638"/>
            <a:ext cx="9737834" cy="715962"/>
          </a:xfrm>
        </p:spPr>
        <p:txBody>
          <a:bodyPr>
            <a:normAutofit fontScale="90000"/>
          </a:bodyPr>
          <a:lstStyle/>
          <a:p>
            <a:r>
              <a:rPr lang="en-US" altLang="en-US" b="1" dirty="0">
                <a:latin typeface="Arial" panose="020B0604020202020204" pitchFamily="34" charset="0"/>
                <a:cs typeface="Arial" panose="020B0604020202020204" pitchFamily="34" charset="0"/>
              </a:rPr>
              <a:t>Checklist on Project Activities </a:t>
            </a:r>
            <a:r>
              <a:rPr lang="en-US" altLang="en-US" b="1" dirty="0" err="1">
                <a:latin typeface="Arial" panose="020B0604020202020204" pitchFamily="34" charset="0"/>
                <a:cs typeface="Arial" panose="020B0604020202020204" pitchFamily="34" charset="0"/>
              </a:rPr>
              <a:t>Cont</a:t>
            </a:r>
            <a:r>
              <a:rPr lang="en-US" altLang="en-US" b="1" dirty="0">
                <a:latin typeface="Arial" panose="020B0604020202020204" pitchFamily="34" charset="0"/>
                <a:cs typeface="Arial" panose="020B0604020202020204" pitchFamily="34" charset="0"/>
              </a:rPr>
              <a:t>:</a:t>
            </a:r>
          </a:p>
        </p:txBody>
      </p:sp>
      <p:sp>
        <p:nvSpPr>
          <p:cNvPr id="35843" name="Content Placeholder 2"/>
          <p:cNvSpPr>
            <a:spLocks noGrp="1"/>
          </p:cNvSpPr>
          <p:nvPr>
            <p:ph sz="quarter" idx="1"/>
          </p:nvPr>
        </p:nvSpPr>
        <p:spPr>
          <a:xfrm>
            <a:off x="262759" y="1066801"/>
            <a:ext cx="11582400" cy="4830763"/>
          </a:xfrm>
        </p:spPr>
        <p:txBody>
          <a:bodyPr>
            <a:normAutofit/>
          </a:bodyPr>
          <a:lstStyle/>
          <a:p>
            <a:pPr lvl="1" algn="just" eaLnBrk="1" hangingPunct="1"/>
            <a:endParaRPr lang="en-US" altLang="en-US" sz="2800" dirty="0" smtClean="0"/>
          </a:p>
          <a:p>
            <a:pPr lvl="1" algn="just" eaLnBrk="1" hangingPunct="1"/>
            <a:r>
              <a:rPr lang="en-US" altLang="en-US" sz="2800" dirty="0" smtClean="0"/>
              <a:t>For </a:t>
            </a:r>
            <a:r>
              <a:rPr lang="en-US" altLang="en-US" sz="2800" dirty="0"/>
              <a:t>the purpose of project matrix (LFA) the activities are a brief summary of 3-7 actions to each output and to provide the basis for a WBS analysis or a more elaborate Activity Chart, Bar Chart or Gantt Chart.</a:t>
            </a:r>
          </a:p>
          <a:p>
            <a:pPr lvl="1" algn="just" eaLnBrk="1" hangingPunct="1"/>
            <a:r>
              <a:rPr lang="en-US" altLang="en-US" sz="2800" dirty="0"/>
              <a:t>Ensure activities are appropriate to the situation in the parent organization or beneficiary community (including host country) in terms of institutions, technology, culture etc</a:t>
            </a:r>
            <a:r>
              <a:rPr lang="en-US" altLang="en-US" sz="2800" dirty="0" smtClean="0"/>
              <a:t>.</a:t>
            </a:r>
          </a:p>
          <a:p>
            <a:pPr lvl="1" algn="just"/>
            <a:r>
              <a:rPr lang="en-US" altLang="en-US" sz="2800" dirty="0"/>
              <a:t>Activities should include the basic actions of the project management team: </a:t>
            </a:r>
          </a:p>
          <a:p>
            <a:pPr lvl="1" algn="just"/>
            <a:r>
              <a:rPr lang="en-US" altLang="en-US" sz="2000" dirty="0"/>
              <a:t>E.g. Project Launch (1wk), Stakeholder Conference/Workshop (2days), M&amp;E System Design Conference (2days), Quarterly Review meeting (1day), Annual Assessment Workshop for all stakeholders (4days)</a:t>
            </a:r>
          </a:p>
          <a:p>
            <a:pPr lvl="1" algn="just" eaLnBrk="1" hangingPunct="1"/>
            <a:endParaRPr lang="en-US" altLang="en-US" sz="2800" dirty="0"/>
          </a:p>
        </p:txBody>
      </p:sp>
    </p:spTree>
    <p:extLst>
      <p:ext uri="{BB962C8B-B14F-4D97-AF65-F5344CB8AC3E}">
        <p14:creationId xmlns:p14="http://schemas.microsoft.com/office/powerpoint/2010/main" val="73936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dirty="0" smtClean="0"/>
              <a:t>Inputs </a:t>
            </a:r>
          </a:p>
        </p:txBody>
      </p:sp>
      <p:sp>
        <p:nvSpPr>
          <p:cNvPr id="37891" name="Content Placeholder 2"/>
          <p:cNvSpPr>
            <a:spLocks noGrp="1"/>
          </p:cNvSpPr>
          <p:nvPr>
            <p:ph sz="quarter" idx="1"/>
          </p:nvPr>
        </p:nvSpPr>
        <p:spPr>
          <a:xfrm>
            <a:off x="441434" y="1996966"/>
            <a:ext cx="11004332" cy="4022834"/>
          </a:xfrm>
        </p:spPr>
        <p:txBody>
          <a:bodyPr/>
          <a:lstStyle/>
          <a:p>
            <a:pPr>
              <a:spcBef>
                <a:spcPts val="1800"/>
              </a:spcBef>
              <a:buFont typeface="Wingdings" panose="05000000000000000000" pitchFamily="2" charset="2"/>
              <a:buChar char="§"/>
            </a:pPr>
            <a:r>
              <a:rPr lang="en-US" altLang="en-US" sz="3200" dirty="0"/>
              <a:t>The resources needed to conduct the activities. </a:t>
            </a:r>
          </a:p>
          <a:p>
            <a:pPr>
              <a:spcBef>
                <a:spcPts val="1800"/>
              </a:spcBef>
              <a:buFont typeface="Wingdings" panose="05000000000000000000" pitchFamily="2" charset="2"/>
              <a:buChar char="§"/>
            </a:pPr>
            <a:r>
              <a:rPr lang="en-US" altLang="en-US" sz="3200" dirty="0"/>
              <a:t>Resources refer to personnel, raw materials, </a:t>
            </a:r>
            <a:r>
              <a:rPr lang="en-US" altLang="en-US" sz="3200" dirty="0" smtClean="0"/>
              <a:t>capabilities, </a:t>
            </a:r>
            <a:r>
              <a:rPr lang="en-US" altLang="en-US" sz="3200" dirty="0" err="1" smtClean="0"/>
              <a:t>fincances</a:t>
            </a:r>
            <a:r>
              <a:rPr lang="en-US" altLang="en-US" sz="3200" dirty="0" smtClean="0"/>
              <a:t> </a:t>
            </a:r>
            <a:r>
              <a:rPr lang="en-US" altLang="en-US" sz="3200" dirty="0" err="1"/>
              <a:t>e.t.c</a:t>
            </a:r>
            <a:r>
              <a:rPr lang="en-US" altLang="en-US" sz="3200" dirty="0"/>
              <a:t>.</a:t>
            </a:r>
          </a:p>
          <a:p>
            <a:endParaRPr lang="en-US" altLang="en-US" dirty="0" smtClean="0"/>
          </a:p>
        </p:txBody>
      </p:sp>
    </p:spTree>
    <p:extLst>
      <p:ext uri="{BB962C8B-B14F-4D97-AF65-F5344CB8AC3E}">
        <p14:creationId xmlns:p14="http://schemas.microsoft.com/office/powerpoint/2010/main" val="7440374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98179" y="274638"/>
            <a:ext cx="9012621" cy="715962"/>
          </a:xfrm>
        </p:spPr>
        <p:txBody>
          <a:bodyPr>
            <a:normAutofit/>
          </a:bodyPr>
          <a:lstStyle/>
          <a:p>
            <a:r>
              <a:rPr lang="en-US" altLang="en-US" sz="3600" b="1" dirty="0">
                <a:latin typeface="Arial" panose="020B0604020202020204" pitchFamily="34" charset="0"/>
                <a:cs typeface="Arial" panose="020B0604020202020204" pitchFamily="34" charset="0"/>
              </a:rPr>
              <a:t>Objectively Verifiable  Indicators (OVIs)</a:t>
            </a:r>
          </a:p>
        </p:txBody>
      </p:sp>
      <p:sp>
        <p:nvSpPr>
          <p:cNvPr id="38915" name="Content Placeholder 2"/>
          <p:cNvSpPr>
            <a:spLocks noGrp="1"/>
          </p:cNvSpPr>
          <p:nvPr>
            <p:ph sz="quarter" idx="1"/>
          </p:nvPr>
        </p:nvSpPr>
        <p:spPr>
          <a:xfrm>
            <a:off x="472966" y="1355834"/>
            <a:ext cx="11288110" cy="5349766"/>
          </a:xfrm>
        </p:spPr>
        <p:txBody>
          <a:bodyPr>
            <a:normAutofit/>
          </a:bodyPr>
          <a:lstStyle/>
          <a:p>
            <a:pPr>
              <a:spcBef>
                <a:spcPts val="1200"/>
              </a:spcBef>
            </a:pPr>
            <a:r>
              <a:rPr lang="en-US" altLang="en-US" dirty="0"/>
              <a:t>These describe the basis of measuring how well the objectives and results have been achieved.</a:t>
            </a:r>
          </a:p>
          <a:p>
            <a:pPr>
              <a:lnSpc>
                <a:spcPct val="80000"/>
              </a:lnSpc>
              <a:spcBef>
                <a:spcPts val="1200"/>
              </a:spcBef>
            </a:pPr>
            <a:r>
              <a:rPr lang="en-US" altLang="en-US" dirty="0"/>
              <a:t>Indicators refer to the information we need to help us determine progress towards meeting stated project objectives. QQT</a:t>
            </a:r>
          </a:p>
          <a:p>
            <a:pPr>
              <a:lnSpc>
                <a:spcPct val="80000"/>
              </a:lnSpc>
              <a:spcBef>
                <a:spcPts val="1200"/>
              </a:spcBef>
            </a:pPr>
            <a:r>
              <a:rPr lang="en-GB" altLang="en-US" dirty="0"/>
              <a:t>The indicators at each level are different &amp; measure change at that level </a:t>
            </a:r>
          </a:p>
          <a:p>
            <a:pPr>
              <a:lnSpc>
                <a:spcPct val="80000"/>
              </a:lnSpc>
              <a:spcBef>
                <a:spcPts val="1200"/>
              </a:spcBef>
            </a:pPr>
            <a:r>
              <a:rPr lang="en-GB" altLang="en-US" dirty="0"/>
              <a:t>The indicators define the deliverables for which the contractor is accountable</a:t>
            </a:r>
          </a:p>
          <a:p>
            <a:pPr>
              <a:lnSpc>
                <a:spcPct val="80000"/>
              </a:lnSpc>
              <a:spcBef>
                <a:spcPts val="1200"/>
              </a:spcBef>
            </a:pPr>
            <a:r>
              <a:rPr lang="en-US" altLang="en-US" dirty="0"/>
              <a:t>Indicate how to recognize success/failure at each level</a:t>
            </a:r>
          </a:p>
          <a:p>
            <a:pPr lvl="1">
              <a:lnSpc>
                <a:spcPct val="80000"/>
              </a:lnSpc>
              <a:spcBef>
                <a:spcPts val="1200"/>
              </a:spcBef>
            </a:pPr>
            <a:r>
              <a:rPr lang="en-US" altLang="en-US" sz="2800" dirty="0"/>
              <a:t>Reduced mortality rate from 85% to 55% by 2014</a:t>
            </a:r>
          </a:p>
          <a:p>
            <a:pPr lvl="1">
              <a:lnSpc>
                <a:spcPct val="80000"/>
              </a:lnSpc>
              <a:spcBef>
                <a:spcPts val="1200"/>
              </a:spcBef>
            </a:pPr>
            <a:r>
              <a:rPr lang="en-US" altLang="en-US" sz="2800" dirty="0"/>
              <a:t>Number of Patients attended to per day;</a:t>
            </a:r>
          </a:p>
          <a:p>
            <a:endParaRPr lang="en-US" altLang="en-US" dirty="0" smtClean="0"/>
          </a:p>
        </p:txBody>
      </p:sp>
    </p:spTree>
    <p:extLst>
      <p:ext uri="{BB962C8B-B14F-4D97-AF65-F5344CB8AC3E}">
        <p14:creationId xmlns:p14="http://schemas.microsoft.com/office/powerpoint/2010/main" val="34781774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747234" cy="1219200"/>
          </a:xfrm>
        </p:spPr>
        <p:txBody>
          <a:bodyPr/>
          <a:lstStyle/>
          <a:p>
            <a:pPr algn="l"/>
            <a:r>
              <a:rPr lang="en-US" sz="3600" b="1" dirty="0">
                <a:latin typeface="Arial" panose="020B0604020202020204" pitchFamily="34" charset="0"/>
                <a:cs typeface="Arial" panose="020B0604020202020204" pitchFamily="34" charset="0"/>
              </a:rPr>
              <a:t>Objectively Verifiable  Indicators (OVIs)</a:t>
            </a:r>
          </a:p>
        </p:txBody>
      </p:sp>
      <p:sp>
        <p:nvSpPr>
          <p:cNvPr id="3" name="Content Placeholder 2"/>
          <p:cNvSpPr>
            <a:spLocks noGrp="1"/>
          </p:cNvSpPr>
          <p:nvPr>
            <p:ph idx="1"/>
          </p:nvPr>
        </p:nvSpPr>
        <p:spPr>
          <a:xfrm>
            <a:off x="294289" y="1600200"/>
            <a:ext cx="11624441" cy="4874172"/>
          </a:xfrm>
        </p:spPr>
        <p:txBody>
          <a:bodyPr>
            <a:normAutofit/>
          </a:bodyPr>
          <a:lstStyle/>
          <a:p>
            <a:pPr>
              <a:spcBef>
                <a:spcPts val="1800"/>
              </a:spcBef>
              <a:buFont typeface="Wingdings" pitchFamily="2" charset="2"/>
              <a:buChar char="§"/>
            </a:pPr>
            <a:r>
              <a:rPr lang="en-US" dirty="0"/>
              <a:t>These describe the basis of measuring how well the objectives and results have been achieved.</a:t>
            </a:r>
          </a:p>
          <a:p>
            <a:pPr>
              <a:spcBef>
                <a:spcPts val="1800"/>
              </a:spcBef>
              <a:buNone/>
            </a:pPr>
            <a:r>
              <a:rPr lang="en-US" b="1" dirty="0"/>
              <a:t>Indicators;</a:t>
            </a:r>
          </a:p>
          <a:p>
            <a:pPr>
              <a:spcBef>
                <a:spcPts val="600"/>
              </a:spcBef>
              <a:buFont typeface="Wingdings" pitchFamily="2" charset="2"/>
              <a:buChar char="ü"/>
            </a:pPr>
            <a:r>
              <a:rPr lang="en-US" dirty="0"/>
              <a:t>state how the performance standards to be reached will be measured.</a:t>
            </a:r>
          </a:p>
          <a:p>
            <a:pPr>
              <a:spcBef>
                <a:spcPts val="600"/>
              </a:spcBef>
              <a:buFont typeface="Wingdings" pitchFamily="2" charset="2"/>
              <a:buChar char="ü"/>
            </a:pPr>
            <a:r>
              <a:rPr lang="en-US" dirty="0"/>
              <a:t>provide the information needed to help us determine progress towards meeting stated project objectives.</a:t>
            </a:r>
          </a:p>
          <a:p>
            <a:pPr>
              <a:spcBef>
                <a:spcPts val="600"/>
              </a:spcBef>
              <a:buFont typeface="Wingdings" pitchFamily="2" charset="2"/>
              <a:buChar char="ü"/>
            </a:pPr>
            <a:r>
              <a:rPr lang="en-US" dirty="0"/>
              <a:t>Set target for the project to achieve.</a:t>
            </a:r>
          </a:p>
          <a:p>
            <a:pPr>
              <a:spcBef>
                <a:spcPts val="600"/>
              </a:spcBef>
              <a:buFont typeface="Wingdings" pitchFamily="2" charset="2"/>
              <a:buChar char="ü"/>
            </a:pPr>
            <a:r>
              <a:rPr lang="en-US" dirty="0"/>
              <a:t>Can be direct or indirect.</a:t>
            </a:r>
          </a:p>
          <a:p>
            <a:pPr>
              <a:spcBef>
                <a:spcPts val="1800"/>
              </a:spcBef>
              <a:buNone/>
            </a:pPr>
            <a:endParaRPr lang="en-US" dirty="0"/>
          </a:p>
          <a:p>
            <a:pPr>
              <a:buNone/>
            </a:pPr>
            <a:endParaRPr lang="en-US" dirty="0"/>
          </a:p>
        </p:txBody>
      </p:sp>
      <p:sp>
        <p:nvSpPr>
          <p:cNvPr id="6" name="Slide Number Placeholder 5"/>
          <p:cNvSpPr>
            <a:spLocks noGrp="1"/>
          </p:cNvSpPr>
          <p:nvPr>
            <p:ph type="sldNum" sz="quarter" idx="10"/>
          </p:nvPr>
        </p:nvSpPr>
        <p:spPr/>
        <p:txBody>
          <a:bodyPr/>
          <a:lstStyle/>
          <a:p>
            <a:pPr>
              <a:defRPr/>
            </a:pPr>
            <a:fld id="{183A7383-9C05-473C-91CC-7696E27F8941}" type="slidenum">
              <a:rPr lang="en-US" smtClean="0"/>
              <a:pPr>
                <a:defRPr/>
              </a:pPr>
              <a:t>146</a:t>
            </a:fld>
            <a:endParaRPr lang="en-US"/>
          </a:p>
        </p:txBody>
      </p:sp>
      <p:sp>
        <p:nvSpPr>
          <p:cNvPr id="5" name="Date Placeholder 4"/>
          <p:cNvSpPr>
            <a:spLocks noGrp="1"/>
          </p:cNvSpPr>
          <p:nvPr>
            <p:ph type="dt" sz="half" idx="4294967295"/>
          </p:nvPr>
        </p:nvSpPr>
        <p:spPr>
          <a:xfrm>
            <a:off x="1524000" y="6356351"/>
            <a:ext cx="2133600" cy="365125"/>
          </a:xfrm>
          <a:prstGeom prst="rect">
            <a:avLst/>
          </a:prstGeom>
        </p:spPr>
        <p:txBody>
          <a:bodyPr/>
          <a:lstStyle/>
          <a:p>
            <a:pPr>
              <a:defRPr/>
            </a:pPr>
            <a:fld id="{58845B74-2900-4858-99D3-ABEA47F11D83}" type="datetime1">
              <a:rPr lang="en-US" smtClean="0"/>
              <a:pPr>
                <a:defRPr/>
              </a:pPr>
              <a:t>1/30/2024</a:t>
            </a:fld>
            <a:endParaRPr lang="en-US"/>
          </a:p>
        </p:txBody>
      </p:sp>
    </p:spTree>
    <p:extLst>
      <p:ext uri="{BB962C8B-B14F-4D97-AF65-F5344CB8AC3E}">
        <p14:creationId xmlns:p14="http://schemas.microsoft.com/office/powerpoint/2010/main" val="68150025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404100" cy="1066800"/>
          </a:xfrm>
        </p:spPr>
        <p:txBody>
          <a:bodyPr/>
          <a:lstStyle/>
          <a:p>
            <a:pPr algn="l"/>
            <a:r>
              <a:rPr lang="en-US" sz="3600" b="1" dirty="0">
                <a:latin typeface="+mn-lt"/>
              </a:rPr>
              <a:t>Means of Verification(MOV)</a:t>
            </a:r>
          </a:p>
        </p:txBody>
      </p:sp>
      <p:sp>
        <p:nvSpPr>
          <p:cNvPr id="3" name="Content Placeholder 2"/>
          <p:cNvSpPr>
            <a:spLocks noGrp="1"/>
          </p:cNvSpPr>
          <p:nvPr>
            <p:ph idx="1"/>
          </p:nvPr>
        </p:nvSpPr>
        <p:spPr>
          <a:xfrm>
            <a:off x="252248" y="1371600"/>
            <a:ext cx="11466786" cy="4984750"/>
          </a:xfrm>
        </p:spPr>
        <p:txBody>
          <a:bodyPr>
            <a:normAutofit fontScale="92500" lnSpcReduction="10000"/>
          </a:bodyPr>
          <a:lstStyle/>
          <a:p>
            <a:pPr>
              <a:spcBef>
                <a:spcPts val="1200"/>
              </a:spcBef>
              <a:buFont typeface="Wingdings" pitchFamily="2" charset="2"/>
              <a:buChar char="§"/>
            </a:pPr>
            <a:r>
              <a:rPr lang="en-US" sz="3000" dirty="0" smtClean="0"/>
              <a:t>The MOV refers to how and where one can check that an objective has been achieved at the intended performance level. </a:t>
            </a:r>
          </a:p>
          <a:p>
            <a:pPr>
              <a:spcBef>
                <a:spcPts val="1200"/>
              </a:spcBef>
              <a:buFont typeface="Wingdings" pitchFamily="2" charset="2"/>
              <a:buChar char="§"/>
            </a:pPr>
            <a:r>
              <a:rPr lang="en-US" sz="3000" dirty="0" smtClean="0"/>
              <a:t>In other words, means of verification are data sources.</a:t>
            </a:r>
          </a:p>
          <a:p>
            <a:pPr>
              <a:spcBef>
                <a:spcPts val="1200"/>
              </a:spcBef>
              <a:buNone/>
            </a:pPr>
            <a:r>
              <a:rPr lang="en-US" sz="3000" dirty="0" smtClean="0"/>
              <a:t>The sources of information on achievement of objectives need to be agreed at the planning stage, i.e. what information</a:t>
            </a:r>
          </a:p>
          <a:p>
            <a:pPr>
              <a:spcBef>
                <a:spcPts val="1200"/>
              </a:spcBef>
              <a:buFont typeface="Wingdings" pitchFamily="2" charset="2"/>
              <a:buChar char="v"/>
            </a:pPr>
            <a:r>
              <a:rPr lang="en-US" sz="3000" dirty="0" smtClean="0"/>
              <a:t>is needed, </a:t>
            </a:r>
          </a:p>
          <a:p>
            <a:pPr>
              <a:spcBef>
                <a:spcPts val="1200"/>
              </a:spcBef>
              <a:buFont typeface="Wingdings" pitchFamily="2" charset="2"/>
              <a:buChar char="v"/>
            </a:pPr>
            <a:r>
              <a:rPr lang="en-US" sz="3000" dirty="0" smtClean="0"/>
              <a:t>In what form,</a:t>
            </a:r>
          </a:p>
          <a:p>
            <a:pPr>
              <a:spcBef>
                <a:spcPts val="1200"/>
              </a:spcBef>
              <a:buFont typeface="Wingdings" pitchFamily="2" charset="2"/>
              <a:buChar char="v"/>
            </a:pPr>
            <a:r>
              <a:rPr lang="en-US" sz="3000" dirty="0" smtClean="0"/>
              <a:t>the frequency and </a:t>
            </a:r>
          </a:p>
          <a:p>
            <a:pPr>
              <a:spcBef>
                <a:spcPts val="1200"/>
              </a:spcBef>
              <a:buFont typeface="Wingdings" pitchFamily="2" charset="2"/>
              <a:buChar char="v"/>
            </a:pPr>
            <a:r>
              <a:rPr lang="en-US" sz="3000" dirty="0" smtClean="0"/>
              <a:t>who should provide it   </a:t>
            </a:r>
          </a:p>
          <a:p>
            <a:pPr>
              <a:spcBef>
                <a:spcPts val="1200"/>
              </a:spcBef>
              <a:buNone/>
            </a:pPr>
            <a:r>
              <a:rPr lang="en-US" sz="3000" dirty="0" smtClean="0"/>
              <a:t>to ensure that there are ways of verifying success.</a:t>
            </a:r>
          </a:p>
          <a:p>
            <a:pPr>
              <a:buNone/>
            </a:pPr>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10"/>
          </p:nvPr>
        </p:nvSpPr>
        <p:spPr/>
        <p:txBody>
          <a:bodyPr/>
          <a:lstStyle/>
          <a:p>
            <a:pPr>
              <a:defRPr/>
            </a:pPr>
            <a:fld id="{183A7383-9C05-473C-91CC-7696E27F8941}" type="slidenum">
              <a:rPr lang="en-US" smtClean="0"/>
              <a:pPr>
                <a:defRPr/>
              </a:pPr>
              <a:t>147</a:t>
            </a:fld>
            <a:endParaRPr lang="en-US"/>
          </a:p>
        </p:txBody>
      </p:sp>
      <p:sp>
        <p:nvSpPr>
          <p:cNvPr id="5" name="Date Placeholder 4"/>
          <p:cNvSpPr>
            <a:spLocks noGrp="1"/>
          </p:cNvSpPr>
          <p:nvPr>
            <p:ph type="dt" sz="half" idx="4294967295"/>
          </p:nvPr>
        </p:nvSpPr>
        <p:spPr>
          <a:xfrm>
            <a:off x="1524000" y="6356351"/>
            <a:ext cx="2133600" cy="365125"/>
          </a:xfrm>
          <a:prstGeom prst="rect">
            <a:avLst/>
          </a:prstGeom>
        </p:spPr>
        <p:txBody>
          <a:bodyPr/>
          <a:lstStyle/>
          <a:p>
            <a:pPr>
              <a:defRPr/>
            </a:pPr>
            <a:fld id="{4D50E768-840D-4478-9E98-8F0F83BA454C}" type="datetime1">
              <a:rPr lang="en-US" smtClean="0"/>
              <a:pPr>
                <a:defRPr/>
              </a:pPr>
              <a:t>1/30/2024</a:t>
            </a:fld>
            <a:endParaRPr lang="en-US"/>
          </a:p>
        </p:txBody>
      </p:sp>
    </p:spTree>
    <p:extLst>
      <p:ext uri="{BB962C8B-B14F-4D97-AF65-F5344CB8AC3E}">
        <p14:creationId xmlns:p14="http://schemas.microsoft.com/office/powerpoint/2010/main" val="3837076181"/>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27900" cy="1600200"/>
          </a:xfrm>
        </p:spPr>
        <p:txBody>
          <a:bodyPr/>
          <a:lstStyle/>
          <a:p>
            <a:pPr algn="l"/>
            <a:r>
              <a:rPr lang="en-US" sz="3600" b="1" dirty="0">
                <a:latin typeface="Arial" panose="020B0604020202020204" pitchFamily="34" charset="0"/>
                <a:cs typeface="Arial" panose="020B0604020202020204" pitchFamily="34" charset="0"/>
              </a:rPr>
              <a:t>Project Assumptions</a:t>
            </a:r>
          </a:p>
        </p:txBody>
      </p:sp>
      <p:sp>
        <p:nvSpPr>
          <p:cNvPr id="3" name="Content Placeholder 2"/>
          <p:cNvSpPr>
            <a:spLocks noGrp="1"/>
          </p:cNvSpPr>
          <p:nvPr>
            <p:ph idx="1"/>
          </p:nvPr>
        </p:nvSpPr>
        <p:spPr>
          <a:xfrm>
            <a:off x="273269" y="1828800"/>
            <a:ext cx="11204028" cy="3657600"/>
          </a:xfrm>
        </p:spPr>
        <p:txBody>
          <a:bodyPr/>
          <a:lstStyle/>
          <a:p>
            <a:pPr>
              <a:spcBef>
                <a:spcPts val="1800"/>
              </a:spcBef>
              <a:buFont typeface="Wingdings" pitchFamily="2" charset="2"/>
              <a:buChar char="§"/>
            </a:pPr>
            <a:r>
              <a:rPr lang="en-US" dirty="0"/>
              <a:t>Assumptions  are the important and relevant factors:</a:t>
            </a:r>
          </a:p>
          <a:p>
            <a:pPr>
              <a:spcBef>
                <a:spcPts val="1800"/>
              </a:spcBef>
              <a:buFont typeface="Wingdings" pitchFamily="2" charset="2"/>
              <a:buChar char="ü"/>
            </a:pPr>
            <a:r>
              <a:rPr lang="en-US" dirty="0"/>
              <a:t>Which are out of the control of the project; but</a:t>
            </a:r>
          </a:p>
          <a:p>
            <a:pPr>
              <a:spcBef>
                <a:spcPts val="1800"/>
              </a:spcBef>
              <a:buFont typeface="Wingdings" pitchFamily="2" charset="2"/>
              <a:buChar char="ü"/>
            </a:pPr>
            <a:r>
              <a:rPr lang="en-US" dirty="0"/>
              <a:t>Which must exist or take place if the project is to be successful.</a:t>
            </a:r>
          </a:p>
          <a:p>
            <a:pPr>
              <a:spcBef>
                <a:spcPts val="1800"/>
              </a:spcBef>
              <a:buFont typeface="Wingdings" pitchFamily="2" charset="2"/>
              <a:buChar char="§"/>
            </a:pPr>
            <a:r>
              <a:rPr lang="en-US" dirty="0"/>
              <a:t>An assumption is a positive statement of a condition that must be met in order for project objectives to be met; while</a:t>
            </a:r>
          </a:p>
          <a:p>
            <a:pPr>
              <a:buNone/>
            </a:pPr>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148</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2594022653"/>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and precondition </a:t>
            </a:r>
            <a:endParaRPr lang="en-US" b="1" dirty="0"/>
          </a:p>
        </p:txBody>
      </p:sp>
      <p:sp>
        <p:nvSpPr>
          <p:cNvPr id="3" name="Content Placeholder 2"/>
          <p:cNvSpPr>
            <a:spLocks noGrp="1"/>
          </p:cNvSpPr>
          <p:nvPr>
            <p:ph idx="1"/>
          </p:nvPr>
        </p:nvSpPr>
        <p:spPr>
          <a:xfrm>
            <a:off x="231228" y="1825625"/>
            <a:ext cx="11592910" cy="4351338"/>
          </a:xfrm>
        </p:spPr>
        <p:txBody>
          <a:bodyPr/>
          <a:lstStyle/>
          <a:p>
            <a:endParaRPr lang="en-US" dirty="0" smtClean="0">
              <a:cs typeface="Times New Roman" pitchFamily="18" charset="0"/>
            </a:endParaRPr>
          </a:p>
          <a:p>
            <a:pPr>
              <a:spcBef>
                <a:spcPts val="1800"/>
              </a:spcBef>
            </a:pPr>
            <a:r>
              <a:rPr lang="en-US" b="1" dirty="0" smtClean="0"/>
              <a:t>A </a:t>
            </a:r>
            <a:r>
              <a:rPr lang="en-US" b="1" dirty="0"/>
              <a:t>risk </a:t>
            </a:r>
            <a:r>
              <a:rPr lang="en-US" dirty="0"/>
              <a:t>is a negative statement of what might prevent objectives being achieved</a:t>
            </a:r>
            <a:r>
              <a:rPr lang="en-US" sz="3200" dirty="0"/>
              <a:t>. </a:t>
            </a:r>
          </a:p>
          <a:p>
            <a:pPr>
              <a:spcBef>
                <a:spcPts val="1800"/>
              </a:spcBef>
            </a:pPr>
            <a:r>
              <a:rPr lang="en-US" b="1" dirty="0" smtClean="0">
                <a:cs typeface="Times New Roman" pitchFamily="18" charset="0"/>
              </a:rPr>
              <a:t>Preconditions </a:t>
            </a:r>
            <a:r>
              <a:rPr lang="en-US" dirty="0" smtClean="0">
                <a:cs typeface="Times New Roman" pitchFamily="18" charset="0"/>
              </a:rPr>
              <a:t>are conditions that must be met before a project can commence e.g. policy</a:t>
            </a:r>
          </a:p>
          <a:p>
            <a:endParaRPr lang="en-US" dirty="0"/>
          </a:p>
        </p:txBody>
      </p:sp>
      <p:sp>
        <p:nvSpPr>
          <p:cNvPr id="5" name="Slide Number Placeholder 4"/>
          <p:cNvSpPr>
            <a:spLocks noGrp="1"/>
          </p:cNvSpPr>
          <p:nvPr>
            <p:ph type="sldNum" sz="quarter" idx="10"/>
          </p:nvPr>
        </p:nvSpPr>
        <p:spPr/>
        <p:txBody>
          <a:bodyPr/>
          <a:lstStyle/>
          <a:p>
            <a:pPr>
              <a:defRPr/>
            </a:pPr>
            <a:fld id="{183A7383-9C05-473C-91CC-7696E27F8941}" type="slidenum">
              <a:rPr lang="en-US" smtClean="0"/>
              <a:pPr>
                <a:defRPr/>
              </a:pPr>
              <a:t>149</a:t>
            </a:fld>
            <a:endParaRPr lang="en-US"/>
          </a:p>
        </p:txBody>
      </p:sp>
      <p:sp>
        <p:nvSpPr>
          <p:cNvPr id="4" name="Date Placeholder 3"/>
          <p:cNvSpPr>
            <a:spLocks noGrp="1"/>
          </p:cNvSpPr>
          <p:nvPr>
            <p:ph type="dt" sz="half" idx="4294967295"/>
          </p:nvPr>
        </p:nvSpPr>
        <p:spPr>
          <a:xfrm>
            <a:off x="1524000" y="6356351"/>
            <a:ext cx="2133600" cy="365125"/>
          </a:xfrm>
          <a:prstGeom prst="rect">
            <a:avLst/>
          </a:prstGeom>
        </p:spPr>
        <p:txBody>
          <a:bodyPr/>
          <a:lstStyle/>
          <a:p>
            <a:pPr>
              <a:defRPr/>
            </a:pPr>
            <a:fld id="{0E920C2B-3F10-425C-A58D-A80AB5BA96CE}" type="datetime1">
              <a:rPr lang="en-US" smtClean="0"/>
              <a:pPr>
                <a:defRPr/>
              </a:pPr>
              <a:t>1/30/2024</a:t>
            </a:fld>
            <a:endParaRPr lang="en-US"/>
          </a:p>
        </p:txBody>
      </p:sp>
    </p:spTree>
    <p:extLst>
      <p:ext uri="{BB962C8B-B14F-4D97-AF65-F5344CB8AC3E}">
        <p14:creationId xmlns:p14="http://schemas.microsoft.com/office/powerpoint/2010/main" val="42103408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b="1" dirty="0"/>
              <a:t>Why Problem Analysis is </a:t>
            </a:r>
            <a:r>
              <a:rPr lang="en-US" b="1" dirty="0" smtClean="0"/>
              <a:t>important?</a:t>
            </a:r>
            <a:endParaRPr lang="en-US" b="1" dirty="0"/>
          </a:p>
        </p:txBody>
      </p:sp>
      <p:sp>
        <p:nvSpPr>
          <p:cNvPr id="3" name="Content Placeholder 2"/>
          <p:cNvSpPr>
            <a:spLocks noGrp="1"/>
          </p:cNvSpPr>
          <p:nvPr>
            <p:ph idx="1"/>
          </p:nvPr>
        </p:nvSpPr>
        <p:spPr>
          <a:xfrm>
            <a:off x="241738" y="1755228"/>
            <a:ext cx="11771586" cy="4421735"/>
          </a:xfrm>
        </p:spPr>
        <p:txBody>
          <a:bodyPr>
            <a:normAutofit/>
          </a:bodyPr>
          <a:lstStyle/>
          <a:p>
            <a:pPr marL="801688" indent="-525463" algn="just">
              <a:lnSpc>
                <a:spcPct val="100000"/>
              </a:lnSpc>
              <a:spcAft>
                <a:spcPts val="1200"/>
              </a:spcAft>
              <a:buClr>
                <a:schemeClr val="accent2"/>
              </a:buClr>
              <a:buSzPct val="70000"/>
              <a:buFont typeface="Wingdings" charset="2"/>
              <a:buChar char="v"/>
            </a:pPr>
            <a:r>
              <a:rPr lang="en-US" sz="3200" dirty="0"/>
              <a:t>It is important in planning a </a:t>
            </a:r>
            <a:r>
              <a:rPr lang="en-US" sz="3200" dirty="0" smtClean="0"/>
              <a:t>project </a:t>
            </a:r>
            <a:r>
              <a:rPr lang="en-US" sz="3200" dirty="0"/>
              <a:t>as it establishes the context in which a project is to occur. Understanding the context helps reveal the complexity of life and this is essential in planning a successful project</a:t>
            </a:r>
            <a:r>
              <a:rPr lang="en-US" sz="3200" dirty="0" smtClean="0"/>
              <a:t>.</a:t>
            </a:r>
            <a:endParaRPr lang="en-US" sz="3200" dirty="0"/>
          </a:p>
          <a:p>
            <a:pPr marL="801688" indent="-525463" algn="just">
              <a:lnSpc>
                <a:spcPct val="100000"/>
              </a:lnSpc>
              <a:spcAft>
                <a:spcPts val="1200"/>
              </a:spcAft>
              <a:buClr>
                <a:schemeClr val="accent2"/>
              </a:buClr>
              <a:buSzPct val="70000"/>
              <a:buFont typeface="Wingdings" charset="2"/>
              <a:buChar char="v"/>
            </a:pPr>
            <a:r>
              <a:rPr lang="en-US" sz="3200" dirty="0"/>
              <a:t>The process of analysis often helps build a shared sense of understanding, purpose and action.</a:t>
            </a:r>
          </a:p>
        </p:txBody>
      </p:sp>
    </p:spTree>
    <p:extLst>
      <p:ext uri="{BB962C8B-B14F-4D97-AF65-F5344CB8AC3E}">
        <p14:creationId xmlns:p14="http://schemas.microsoft.com/office/powerpoint/2010/main" val="91193746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07F9775-E57F-4532-AAE9-D6CBB8B41752}" type="slidenum">
              <a:rPr lang="sv-SE" altLang="en-US"/>
              <a:pPr>
                <a:defRPr/>
              </a:pPr>
              <a:t>150</a:t>
            </a:fld>
            <a:endParaRPr lang="sv-SE" altLang="en-US"/>
          </a:p>
        </p:txBody>
      </p:sp>
      <p:sp>
        <p:nvSpPr>
          <p:cNvPr id="574466" name="Rectangle 2"/>
          <p:cNvSpPr>
            <a:spLocks noGrp="1" noChangeArrowheads="1"/>
          </p:cNvSpPr>
          <p:nvPr>
            <p:ph type="title"/>
          </p:nvPr>
        </p:nvSpPr>
        <p:spPr>
          <a:xfrm>
            <a:off x="838200" y="365127"/>
            <a:ext cx="10515600" cy="962021"/>
          </a:xfrm>
        </p:spPr>
        <p:txBody>
          <a:bodyPr/>
          <a:lstStyle/>
          <a:p>
            <a:pPr eaLnBrk="1" hangingPunct="1">
              <a:defRPr/>
            </a:pPr>
            <a:r>
              <a:rPr lang="en-GB" altLang="en-US" b="1" dirty="0" smtClean="0"/>
              <a:t>Diagonal Logic</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412875"/>
            <a:ext cx="5329237"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17677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52400"/>
            <a:ext cx="8229600" cy="838200"/>
          </a:xfrm>
        </p:spPr>
        <p:txBody>
          <a:bodyPr/>
          <a:lstStyle/>
          <a:p>
            <a:pPr eaLnBrk="1" hangingPunct="1"/>
            <a:r>
              <a:rPr lang="en-US" altLang="en-US" b="1" dirty="0" smtClean="0"/>
              <a:t>Structure Of The Log Frame</a:t>
            </a:r>
          </a:p>
        </p:txBody>
      </p:sp>
      <p:graphicFrame>
        <p:nvGraphicFramePr>
          <p:cNvPr id="4" name="Table 3"/>
          <p:cNvGraphicFramePr>
            <a:graphicFrameLocks noGrp="1"/>
          </p:cNvGraphicFramePr>
          <p:nvPr>
            <p:extLst>
              <p:ext uri="{D42A27DB-BD31-4B8C-83A1-F6EECF244321}">
                <p14:modId xmlns:p14="http://schemas.microsoft.com/office/powerpoint/2010/main" val="2879361009"/>
              </p:ext>
            </p:extLst>
          </p:nvPr>
        </p:nvGraphicFramePr>
        <p:xfrm>
          <a:off x="472966" y="609601"/>
          <a:ext cx="11235559" cy="6308725"/>
        </p:xfrm>
        <a:graphic>
          <a:graphicData uri="http://schemas.openxmlformats.org/drawingml/2006/table">
            <a:tbl>
              <a:tblPr/>
              <a:tblGrid>
                <a:gridCol w="1532122">
                  <a:extLst>
                    <a:ext uri="{9D8B030D-6E8A-4147-A177-3AD203B41FA5}">
                      <a16:colId xmlns:a16="http://schemas.microsoft.com/office/drawing/2014/main" xmlns="" val="20000"/>
                    </a:ext>
                  </a:extLst>
                </a:gridCol>
                <a:gridCol w="2370762">
                  <a:extLst>
                    <a:ext uri="{9D8B030D-6E8A-4147-A177-3AD203B41FA5}">
                      <a16:colId xmlns:a16="http://schemas.microsoft.com/office/drawing/2014/main" xmlns="" val="20001"/>
                    </a:ext>
                  </a:extLst>
                </a:gridCol>
                <a:gridCol w="2483649">
                  <a:extLst>
                    <a:ext uri="{9D8B030D-6E8A-4147-A177-3AD203B41FA5}">
                      <a16:colId xmlns:a16="http://schemas.microsoft.com/office/drawing/2014/main" xmlns="" val="20002"/>
                    </a:ext>
                  </a:extLst>
                </a:gridCol>
                <a:gridCol w="2601916">
                  <a:extLst>
                    <a:ext uri="{9D8B030D-6E8A-4147-A177-3AD203B41FA5}">
                      <a16:colId xmlns:a16="http://schemas.microsoft.com/office/drawing/2014/main" xmlns="" val="20003"/>
                    </a:ext>
                  </a:extLst>
                </a:gridCol>
                <a:gridCol w="2247110">
                  <a:extLst>
                    <a:ext uri="{9D8B030D-6E8A-4147-A177-3AD203B41FA5}">
                      <a16:colId xmlns:a16="http://schemas.microsoft.com/office/drawing/2014/main" xmlns="" val="20004"/>
                    </a:ext>
                  </a:extLst>
                </a:gridCol>
              </a:tblGrid>
              <a:tr h="1401939">
                <a:tc gridSpan="2">
                  <a:txBody>
                    <a:bodyPr/>
                    <a:lstStyle/>
                    <a:p>
                      <a:pPr marL="0" marR="0" algn="ctr">
                        <a:lnSpc>
                          <a:spcPct val="115000"/>
                        </a:lnSpc>
                        <a:spcBef>
                          <a:spcPts val="0"/>
                        </a:spcBef>
                        <a:spcAft>
                          <a:spcPts val="0"/>
                        </a:spcAft>
                      </a:pPr>
                      <a:r>
                        <a:rPr lang="en-US" sz="2000" dirty="0">
                          <a:latin typeface="Tw Cen MT"/>
                          <a:ea typeface="Calibri"/>
                          <a:cs typeface="Times New Roman"/>
                        </a:rPr>
                        <a:t>Project Description</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2000">
                          <a:latin typeface="Tw Cen MT"/>
                          <a:ea typeface="Calibri"/>
                          <a:cs typeface="Times New Roman"/>
                        </a:rPr>
                        <a:t>Objectively verifiable indicators of achievement</a:t>
                      </a:r>
                      <a:endParaRPr lang="en-US" sz="200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a:latin typeface="Tw Cen MT"/>
                          <a:ea typeface="Calibri"/>
                          <a:cs typeface="Times New Roman"/>
                        </a:rPr>
                        <a:t>Sources and means of Verification</a:t>
                      </a:r>
                      <a:endParaRPr lang="en-US" sz="200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a:latin typeface="Tw Cen MT"/>
                          <a:ea typeface="Calibri"/>
                          <a:cs typeface="Times New Roman"/>
                        </a:rPr>
                        <a:t>Assumptions</a:t>
                      </a:r>
                      <a:endParaRPr lang="en-US" sz="200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102908">
                <a:tc>
                  <a:txBody>
                    <a:bodyPr/>
                    <a:lstStyle/>
                    <a:p>
                      <a:pPr marL="0" marR="0" algn="ctr">
                        <a:lnSpc>
                          <a:spcPct val="115000"/>
                        </a:lnSpc>
                        <a:spcBef>
                          <a:spcPts val="0"/>
                        </a:spcBef>
                        <a:spcAft>
                          <a:spcPts val="0"/>
                        </a:spcAft>
                      </a:pPr>
                      <a:r>
                        <a:rPr lang="en-US" sz="2000">
                          <a:latin typeface="Tw Cen MT"/>
                          <a:ea typeface="Calibri"/>
                          <a:cs typeface="Times New Roman"/>
                        </a:rPr>
                        <a:t>GOAL</a:t>
                      </a:r>
                      <a:endParaRPr lang="en-US" sz="200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a:latin typeface="Tw Cen MT"/>
                          <a:ea typeface="Calibri"/>
                          <a:cs typeface="Times New Roman"/>
                        </a:rPr>
                        <a:t>What is the overall broader impact to which the action will contribute?</a:t>
                      </a:r>
                      <a:endParaRPr lang="en-US" sz="200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What are the key indicators related to the overall goal?</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What are the sources of information for these indicators?</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What are the external factors necessary to sustain objectives in the long term?</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03878">
                <a:tc>
                  <a:txBody>
                    <a:bodyPr/>
                    <a:lstStyle/>
                    <a:p>
                      <a:pPr marL="0" marR="0" algn="ctr">
                        <a:lnSpc>
                          <a:spcPct val="115000"/>
                        </a:lnSpc>
                        <a:spcBef>
                          <a:spcPts val="0"/>
                        </a:spcBef>
                        <a:spcAft>
                          <a:spcPts val="0"/>
                        </a:spcAft>
                      </a:pPr>
                      <a:r>
                        <a:rPr lang="en-US" sz="2000" dirty="0">
                          <a:latin typeface="Tw Cen MT"/>
                          <a:ea typeface="Calibri"/>
                          <a:cs typeface="Times New Roman"/>
                        </a:rPr>
                        <a:t>PURPOSE</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dirty="0">
                          <a:latin typeface="Tw Cen MT"/>
                          <a:ea typeface="Calibri"/>
                          <a:cs typeface="Times New Roman"/>
                        </a:rPr>
                        <a:t>What is the immediate development outcome at the end of the project?</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Which indicators clearly show that the objective of the action has been achieved?</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What are the sources of information that exist or can be collected? What are the methods required to get this information?</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Tw Cen MT"/>
                          <a:ea typeface="Calibri"/>
                          <a:cs typeface="Times New Roman"/>
                        </a:rPr>
                        <a:t>Which factors and conditions are necessary to achieve that objective? (external conditions)</a:t>
                      </a:r>
                      <a:endParaRPr lang="en-US" sz="2000" dirty="0">
                        <a:latin typeface="Calibri"/>
                        <a:ea typeface="Calibri"/>
                        <a:cs typeface="Times New Roman"/>
                      </a:endParaRPr>
                    </a:p>
                  </a:txBody>
                  <a:tcPr marL="49851" marR="49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6591047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99906580"/>
              </p:ext>
            </p:extLst>
          </p:nvPr>
        </p:nvGraphicFramePr>
        <p:xfrm>
          <a:off x="451944" y="609600"/>
          <a:ext cx="11046372" cy="6289674"/>
        </p:xfrm>
        <a:graphic>
          <a:graphicData uri="http://schemas.openxmlformats.org/drawingml/2006/table">
            <a:tbl>
              <a:tblPr firstRow="1" bandRow="1">
                <a:tableStyleId>{616DA210-FB5B-4158-B5E0-FEB733F419BA}</a:tableStyleId>
              </a:tblPr>
              <a:tblGrid>
                <a:gridCol w="1890821">
                  <a:extLst>
                    <a:ext uri="{9D8B030D-6E8A-4147-A177-3AD203B41FA5}">
                      <a16:colId xmlns:a16="http://schemas.microsoft.com/office/drawing/2014/main" xmlns="" val="20000"/>
                    </a:ext>
                  </a:extLst>
                </a:gridCol>
                <a:gridCol w="2527728">
                  <a:extLst>
                    <a:ext uri="{9D8B030D-6E8A-4147-A177-3AD203B41FA5}">
                      <a16:colId xmlns:a16="http://schemas.microsoft.com/office/drawing/2014/main" xmlns="" val="20001"/>
                    </a:ext>
                  </a:extLst>
                </a:gridCol>
                <a:gridCol w="2209274">
                  <a:extLst>
                    <a:ext uri="{9D8B030D-6E8A-4147-A177-3AD203B41FA5}">
                      <a16:colId xmlns:a16="http://schemas.microsoft.com/office/drawing/2014/main" xmlns="" val="20002"/>
                    </a:ext>
                  </a:extLst>
                </a:gridCol>
                <a:gridCol w="2428212">
                  <a:extLst>
                    <a:ext uri="{9D8B030D-6E8A-4147-A177-3AD203B41FA5}">
                      <a16:colId xmlns:a16="http://schemas.microsoft.com/office/drawing/2014/main" xmlns="" val="20003"/>
                    </a:ext>
                  </a:extLst>
                </a:gridCol>
                <a:gridCol w="1990337">
                  <a:extLst>
                    <a:ext uri="{9D8B030D-6E8A-4147-A177-3AD203B41FA5}">
                      <a16:colId xmlns:a16="http://schemas.microsoft.com/office/drawing/2014/main" xmlns="" val="20004"/>
                    </a:ext>
                  </a:extLst>
                </a:gridCol>
              </a:tblGrid>
              <a:tr h="2804150">
                <a:tc>
                  <a:txBody>
                    <a:bodyPr/>
                    <a:lstStyle/>
                    <a:p>
                      <a:pPr marL="0" marR="0" algn="ctr">
                        <a:lnSpc>
                          <a:spcPct val="115000"/>
                        </a:lnSpc>
                        <a:spcBef>
                          <a:spcPts val="0"/>
                        </a:spcBef>
                        <a:spcAft>
                          <a:spcPts val="0"/>
                        </a:spcAft>
                      </a:pPr>
                      <a:r>
                        <a:rPr lang="en-US" sz="2000" dirty="0"/>
                        <a:t>OUTPUTS</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What are the specifically deliverable results envisaged to achieve the specific objectives?</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What are the indicators to measure whether and to what extent the action achieves the expected results?</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What are the sources of information for these indicators?</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What external conditions must be met to obtain the expected results on schedule?</a:t>
                      </a:r>
                      <a:endParaRPr lang="en-US" sz="2000" dirty="0">
                        <a:latin typeface="Calibri"/>
                        <a:ea typeface="Calibri"/>
                        <a:cs typeface="Times New Roman"/>
                      </a:endParaRPr>
                    </a:p>
                  </a:txBody>
                  <a:tcPr marL="49851" marR="49851" marT="0" marB="0" anchor="ctr"/>
                </a:tc>
                <a:extLst>
                  <a:ext uri="{0D108BD9-81ED-4DB2-BD59-A6C34878D82A}">
                    <a16:rowId xmlns:a16="http://schemas.microsoft.com/office/drawing/2014/main" xmlns="" val="10000"/>
                  </a:ext>
                </a:extLst>
              </a:tr>
              <a:tr h="687219">
                <a:tc rowSpan="4">
                  <a:txBody>
                    <a:bodyPr/>
                    <a:lstStyle/>
                    <a:p>
                      <a:pPr marL="0" marR="0" algn="ctr">
                        <a:lnSpc>
                          <a:spcPct val="115000"/>
                        </a:lnSpc>
                        <a:spcBef>
                          <a:spcPts val="0"/>
                        </a:spcBef>
                        <a:spcAft>
                          <a:spcPts val="0"/>
                        </a:spcAft>
                      </a:pPr>
                      <a:r>
                        <a:rPr lang="en-US" sz="2000" dirty="0"/>
                        <a:t>ACTIVITIES</a:t>
                      </a:r>
                      <a:endParaRPr lang="en-US" sz="2000" dirty="0">
                        <a:latin typeface="Calibri"/>
                        <a:ea typeface="Calibri"/>
                        <a:cs typeface="Times New Roman"/>
                      </a:endParaRPr>
                    </a:p>
                  </a:txBody>
                  <a:tcPr marL="49851" marR="49851" marT="0" marB="0" anchor="ctr"/>
                </a:tc>
                <a:tc rowSpan="4">
                  <a:txBody>
                    <a:bodyPr/>
                    <a:lstStyle/>
                    <a:p>
                      <a:pPr marL="0" marR="0" algn="ctr">
                        <a:lnSpc>
                          <a:spcPct val="115000"/>
                        </a:lnSpc>
                        <a:spcBef>
                          <a:spcPts val="0"/>
                        </a:spcBef>
                        <a:spcAft>
                          <a:spcPts val="0"/>
                        </a:spcAft>
                      </a:pPr>
                      <a:r>
                        <a:rPr lang="en-US" sz="2000"/>
                        <a:t>What are the key activities to be carried out and in what sequence in order to produce the expected results?</a:t>
                      </a:r>
                      <a:endParaRPr lang="en-US" sz="200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Means:</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What are the</a:t>
                      </a:r>
                      <a:endParaRPr lang="en-US" sz="2000" dirty="0">
                        <a:latin typeface="Calibri"/>
                        <a:ea typeface="Calibri"/>
                        <a:cs typeface="Times New Roman"/>
                      </a:endParaRPr>
                    </a:p>
                  </a:txBody>
                  <a:tcPr marL="49851" marR="49851" marT="0" marB="0" anchor="ctr"/>
                </a:tc>
                <a:tc rowSpan="4">
                  <a:txBody>
                    <a:bodyPr/>
                    <a:lstStyle/>
                    <a:p>
                      <a:pPr marL="0" marR="0" algn="ctr">
                        <a:lnSpc>
                          <a:spcPct val="115000"/>
                        </a:lnSpc>
                        <a:spcBef>
                          <a:spcPts val="0"/>
                        </a:spcBef>
                        <a:spcAft>
                          <a:spcPts val="0"/>
                        </a:spcAft>
                      </a:pPr>
                      <a:r>
                        <a:rPr lang="en-US" sz="2000"/>
                        <a:t>What pre conditions are required before the action starts?</a:t>
                      </a:r>
                      <a:endParaRPr lang="en-US" sz="2000">
                        <a:latin typeface="Calibri"/>
                        <a:ea typeface="Calibri"/>
                        <a:cs typeface="Times New Roman"/>
                      </a:endParaRPr>
                    </a:p>
                  </a:txBody>
                  <a:tcPr marL="49851" marR="49851" marT="0" marB="0" anchor="ctr"/>
                </a:tc>
                <a:extLst>
                  <a:ext uri="{0D108BD9-81ED-4DB2-BD59-A6C34878D82A}">
                    <a16:rowId xmlns:a16="http://schemas.microsoft.com/office/drawing/2014/main" xmlns="" val="10001"/>
                  </a:ext>
                </a:extLst>
              </a:tr>
              <a:tr h="1266652">
                <a:tc vMerge="1">
                  <a:txBody>
                    <a:bodyPr/>
                    <a:lstStyle/>
                    <a:p>
                      <a:endParaRPr lang="en-US"/>
                    </a:p>
                  </a:txBody>
                  <a:tcPr/>
                </a:tc>
                <a:tc vMerge="1">
                  <a:txBody>
                    <a:bodyPr/>
                    <a:lstStyle/>
                    <a:p>
                      <a:endParaRPr lang="en-US"/>
                    </a:p>
                  </a:txBody>
                  <a:tcPr/>
                </a:tc>
                <a:tc rowSpan="3">
                  <a:txBody>
                    <a:bodyPr/>
                    <a:lstStyle/>
                    <a:p>
                      <a:pPr marL="0" marR="0" algn="ctr">
                        <a:lnSpc>
                          <a:spcPct val="115000"/>
                        </a:lnSpc>
                        <a:spcBef>
                          <a:spcPts val="0"/>
                        </a:spcBef>
                        <a:spcAft>
                          <a:spcPts val="0"/>
                        </a:spcAft>
                      </a:pPr>
                      <a:r>
                        <a:rPr lang="en-US" sz="2000" dirty="0"/>
                        <a:t>What are the means required to implement these activities, e.g. personnel, equipment, supplies, etc.</a:t>
                      </a:r>
                      <a:endParaRPr lang="en-US" sz="2000" dirty="0">
                        <a:latin typeface="Calibri"/>
                        <a:ea typeface="Calibri"/>
                        <a:cs typeface="Times New Roman"/>
                      </a:endParaRPr>
                    </a:p>
                  </a:txBody>
                  <a:tcPr marL="49851" marR="49851" marT="0" marB="0" anchor="ctr"/>
                </a:tc>
                <a:tc>
                  <a:txBody>
                    <a:bodyPr/>
                    <a:lstStyle/>
                    <a:p>
                      <a:pPr marL="0" marR="0" algn="ctr">
                        <a:lnSpc>
                          <a:spcPct val="115000"/>
                        </a:lnSpc>
                        <a:spcBef>
                          <a:spcPts val="0"/>
                        </a:spcBef>
                        <a:spcAft>
                          <a:spcPts val="0"/>
                        </a:spcAft>
                      </a:pPr>
                      <a:r>
                        <a:rPr lang="en-US" sz="2000" dirty="0"/>
                        <a:t>Sources of information about action progress?</a:t>
                      </a:r>
                      <a:endParaRPr lang="en-US" sz="2000" dirty="0">
                        <a:latin typeface="Calibri"/>
                        <a:ea typeface="Calibri"/>
                        <a:cs typeface="Times New Roman"/>
                      </a:endParaRPr>
                    </a:p>
                  </a:txBody>
                  <a:tcPr marL="49851" marR="49851" marT="0" marB="0" anchor="ctr"/>
                </a:tc>
                <a:tc vMerge="1">
                  <a:txBody>
                    <a:bodyPr/>
                    <a:lstStyle/>
                    <a:p>
                      <a:endParaRPr lang="en-US"/>
                    </a:p>
                  </a:txBody>
                  <a:tcPr/>
                </a:tc>
                <a:extLst>
                  <a:ext uri="{0D108BD9-81ED-4DB2-BD59-A6C34878D82A}">
                    <a16:rowId xmlns:a16="http://schemas.microsoft.com/office/drawing/2014/main" xmlns="" val="10002"/>
                  </a:ext>
                </a:extLst>
              </a:tr>
              <a:tr h="6872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dirty="0"/>
                        <a:t>Costs</a:t>
                      </a:r>
                      <a:endParaRPr lang="en-US" sz="2000" dirty="0">
                        <a:latin typeface="Calibri"/>
                        <a:ea typeface="Calibri"/>
                        <a:cs typeface="Times New Roman"/>
                      </a:endParaRPr>
                    </a:p>
                  </a:txBody>
                  <a:tcPr marL="49851" marR="49851" marT="0" marB="0" anchor="ctr"/>
                </a:tc>
                <a:tc vMerge="1">
                  <a:txBody>
                    <a:bodyPr/>
                    <a:lstStyle/>
                    <a:p>
                      <a:endParaRPr lang="en-US"/>
                    </a:p>
                  </a:txBody>
                  <a:tcPr/>
                </a:tc>
                <a:extLst>
                  <a:ext uri="{0D108BD9-81ED-4DB2-BD59-A6C34878D82A}">
                    <a16:rowId xmlns:a16="http://schemas.microsoft.com/office/drawing/2014/main" xmlns="" val="10003"/>
                  </a:ext>
                </a:extLst>
              </a:tr>
              <a:tr h="8444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dirty="0"/>
                        <a:t>What are the </a:t>
                      </a:r>
                      <a:r>
                        <a:rPr lang="en-US" sz="2000" dirty="0" smtClean="0"/>
                        <a:t>action </a:t>
                      </a:r>
                      <a:r>
                        <a:rPr lang="en-US" sz="2000" dirty="0"/>
                        <a:t>costs?</a:t>
                      </a:r>
                      <a:endParaRPr lang="en-US" sz="2000" dirty="0">
                        <a:latin typeface="Calibri"/>
                        <a:ea typeface="Calibri"/>
                        <a:cs typeface="Times New Roman"/>
                      </a:endParaRPr>
                    </a:p>
                  </a:txBody>
                  <a:tcPr marL="49851" marR="49851" marT="0" marB="0" anchor="ctr"/>
                </a:tc>
                <a:tc vMerge="1">
                  <a:txBody>
                    <a:bodyPr/>
                    <a:lstStyle/>
                    <a:p>
                      <a:endParaRPr 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16537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78373"/>
            <a:ext cx="11152240" cy="1267864"/>
          </a:xfrm>
        </p:spPr>
        <p:txBody>
          <a:bodyPr>
            <a:noAutofit/>
          </a:bodyPr>
          <a:lstStyle/>
          <a:p>
            <a:r>
              <a:rPr lang="en-US" sz="3600" b="1" dirty="0" smtClean="0">
                <a:latin typeface="Arial" panose="020B0604020202020204" pitchFamily="34" charset="0"/>
                <a:cs typeface="Arial" panose="020B0604020202020204" pitchFamily="34" charset="0"/>
              </a:rPr>
              <a:t>Recommended </a:t>
            </a:r>
            <a:r>
              <a:rPr lang="en-US" sz="3600" b="1" dirty="0">
                <a:latin typeface="Arial" panose="020B0604020202020204" pitchFamily="34" charset="0"/>
                <a:cs typeface="Arial" panose="020B0604020202020204" pitchFamily="34" charset="0"/>
              </a:rPr>
              <a:t>tool for Problem </a:t>
            </a:r>
            <a:r>
              <a:rPr lang="en-US" sz="3600" b="1" dirty="0" smtClean="0">
                <a:latin typeface="Arial" panose="020B0604020202020204" pitchFamily="34" charset="0"/>
                <a:cs typeface="Arial" panose="020B0604020202020204" pitchFamily="34" charset="0"/>
              </a:rPr>
              <a:t>Analysis : Problem </a:t>
            </a:r>
            <a:r>
              <a:rPr lang="en-US" sz="3600" b="1" dirty="0">
                <a:latin typeface="Arial" panose="020B0604020202020204" pitchFamily="34" charset="0"/>
                <a:cs typeface="Arial" panose="020B0604020202020204" pitchFamily="34" charset="0"/>
              </a:rPr>
              <a:t>Tree Analysis</a:t>
            </a:r>
          </a:p>
        </p:txBody>
      </p:sp>
      <p:sp>
        <p:nvSpPr>
          <p:cNvPr id="3" name="Content Placeholder 2"/>
          <p:cNvSpPr>
            <a:spLocks noGrp="1"/>
          </p:cNvSpPr>
          <p:nvPr>
            <p:ph idx="1"/>
          </p:nvPr>
        </p:nvSpPr>
        <p:spPr/>
        <p:txBody>
          <a:bodyPr>
            <a:normAutofit/>
          </a:bodyPr>
          <a:lstStyle/>
          <a:p>
            <a:pPr marL="846138" indent="-525463">
              <a:lnSpc>
                <a:spcPct val="100000"/>
              </a:lnSpc>
              <a:spcAft>
                <a:spcPts val="600"/>
              </a:spcAft>
              <a:buClr>
                <a:schemeClr val="accent2"/>
              </a:buClr>
              <a:buSzPct val="70000"/>
              <a:buFont typeface="Wingdings" charset="2"/>
              <a:buChar char="v"/>
            </a:pPr>
            <a:r>
              <a:rPr lang="en-US" dirty="0"/>
              <a:t>A Problem Tree can be defined as a visualization of the problems in form of a diagram, or “hierarchy of problems” to help analyze and clarify cause–effect relationships, or as a tree that provides an overview of all the known causes and effects to an identified problem.</a:t>
            </a:r>
          </a:p>
        </p:txBody>
      </p:sp>
    </p:spTree>
    <p:extLst>
      <p:ext uri="{BB962C8B-B14F-4D97-AF65-F5344CB8AC3E}">
        <p14:creationId xmlns:p14="http://schemas.microsoft.com/office/powerpoint/2010/main" val="380145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24" y="840828"/>
            <a:ext cx="5901813" cy="5515727"/>
          </a:xfrm>
        </p:spPr>
        <p:txBody>
          <a:bodyPr>
            <a:normAutofit/>
          </a:bodyPr>
          <a:lstStyle/>
          <a:p>
            <a:pPr marL="889000" indent="-568325">
              <a:lnSpc>
                <a:spcPct val="100000"/>
              </a:lnSpc>
              <a:spcAft>
                <a:spcPts val="600"/>
              </a:spcAft>
              <a:buClr>
                <a:schemeClr val="accent2"/>
              </a:buClr>
              <a:buSzPct val="70000"/>
              <a:buFont typeface="Wingdings" charset="2"/>
              <a:buChar char="v"/>
            </a:pPr>
            <a:endParaRPr lang="en-US" dirty="0" smtClean="0"/>
          </a:p>
          <a:p>
            <a:pPr marL="889000" indent="-568325" algn="just">
              <a:lnSpc>
                <a:spcPct val="100000"/>
              </a:lnSpc>
              <a:spcAft>
                <a:spcPts val="600"/>
              </a:spcAft>
              <a:buClr>
                <a:schemeClr val="accent2"/>
              </a:buClr>
              <a:buSzPct val="70000"/>
              <a:buFont typeface="Wingdings" charset="2"/>
              <a:buChar char="v"/>
            </a:pPr>
            <a:r>
              <a:rPr lang="en-US" dirty="0" smtClean="0"/>
              <a:t>Problem </a:t>
            </a:r>
            <a:r>
              <a:rPr lang="en-US" dirty="0"/>
              <a:t>tree analysis examines the negative aspects of an existing situation and establishes the </a:t>
            </a:r>
            <a:r>
              <a:rPr lang="en-US" b="1" i="1" dirty="0">
                <a:solidFill>
                  <a:srgbClr val="00B050"/>
                </a:solidFill>
              </a:rPr>
              <a:t>‘cause and effect’ </a:t>
            </a:r>
            <a:r>
              <a:rPr lang="en-US" dirty="0"/>
              <a:t>relationships between the identified problems.</a:t>
            </a:r>
          </a:p>
        </p:txBody>
      </p:sp>
      <p:grpSp>
        <p:nvGrpSpPr>
          <p:cNvPr id="10" name="Group 9"/>
          <p:cNvGrpSpPr/>
          <p:nvPr/>
        </p:nvGrpSpPr>
        <p:grpSpPr>
          <a:xfrm>
            <a:off x="7010399" y="840829"/>
            <a:ext cx="5002924" cy="4887310"/>
            <a:chOff x="6986613" y="2263877"/>
            <a:chExt cx="4679361" cy="389357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613" y="2263877"/>
              <a:ext cx="3720719" cy="3893574"/>
            </a:xfrm>
            <a:prstGeom prst="rect">
              <a:avLst/>
            </a:prstGeom>
          </p:spPr>
        </p:pic>
        <p:sp>
          <p:nvSpPr>
            <p:cNvPr id="6" name="TextBox 5"/>
            <p:cNvSpPr txBox="1"/>
            <p:nvPr/>
          </p:nvSpPr>
          <p:spPr>
            <a:xfrm>
              <a:off x="9982200" y="4675238"/>
              <a:ext cx="1297858" cy="523220"/>
            </a:xfrm>
            <a:prstGeom prst="rect">
              <a:avLst/>
            </a:prstGeom>
            <a:noFill/>
          </p:spPr>
          <p:txBody>
            <a:bodyPr wrap="square" rtlCol="0">
              <a:spAutoFit/>
            </a:bodyPr>
            <a:lstStyle/>
            <a:p>
              <a:r>
                <a:rPr lang="en-US" sz="2800" b="1">
                  <a:solidFill>
                    <a:schemeClr val="accent2"/>
                  </a:solidFill>
                </a:rPr>
                <a:t>Causes</a:t>
              </a:r>
              <a:endParaRPr lang="en-US" sz="2800" b="1" dirty="0">
                <a:solidFill>
                  <a:schemeClr val="accent2"/>
                </a:solidFill>
              </a:endParaRPr>
            </a:p>
          </p:txBody>
        </p:sp>
        <p:sp>
          <p:nvSpPr>
            <p:cNvPr id="7" name="TextBox 6"/>
            <p:cNvSpPr txBox="1"/>
            <p:nvPr/>
          </p:nvSpPr>
          <p:spPr>
            <a:xfrm>
              <a:off x="9982200" y="2537242"/>
              <a:ext cx="1297858" cy="523220"/>
            </a:xfrm>
            <a:prstGeom prst="rect">
              <a:avLst/>
            </a:prstGeom>
            <a:noFill/>
          </p:spPr>
          <p:txBody>
            <a:bodyPr wrap="square" rtlCol="0">
              <a:spAutoFit/>
            </a:bodyPr>
            <a:lstStyle/>
            <a:p>
              <a:r>
                <a:rPr lang="en-US" sz="2800" b="1" dirty="0">
                  <a:solidFill>
                    <a:schemeClr val="accent2"/>
                  </a:solidFill>
                </a:rPr>
                <a:t>Effects</a:t>
              </a:r>
            </a:p>
          </p:txBody>
        </p:sp>
        <p:sp>
          <p:nvSpPr>
            <p:cNvPr id="8" name="TextBox 7"/>
            <p:cNvSpPr txBox="1"/>
            <p:nvPr/>
          </p:nvSpPr>
          <p:spPr>
            <a:xfrm>
              <a:off x="8864240" y="3986099"/>
              <a:ext cx="2415818" cy="523220"/>
            </a:xfrm>
            <a:prstGeom prst="rect">
              <a:avLst/>
            </a:prstGeom>
            <a:noFill/>
          </p:spPr>
          <p:txBody>
            <a:bodyPr wrap="square" rtlCol="0">
              <a:spAutoFit/>
            </a:bodyPr>
            <a:lstStyle/>
            <a:p>
              <a:r>
                <a:rPr lang="en-US" sz="2800" b="1" dirty="0">
                  <a:solidFill>
                    <a:schemeClr val="accent2"/>
                  </a:solidFill>
                </a:rPr>
                <a:t>Main Problem</a:t>
              </a:r>
            </a:p>
          </p:txBody>
        </p:sp>
        <p:sp>
          <p:nvSpPr>
            <p:cNvPr id="9" name="Up Arrow 8"/>
            <p:cNvSpPr/>
            <p:nvPr/>
          </p:nvSpPr>
          <p:spPr>
            <a:xfrm>
              <a:off x="11280058" y="2537242"/>
              <a:ext cx="385916" cy="337686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1074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4775"/>
            <a:ext cx="10418379" cy="3185652"/>
          </a:xfrm>
        </p:spPr>
        <p:txBody>
          <a:bodyPr>
            <a:normAutofit/>
          </a:bodyPr>
          <a:lstStyle/>
          <a:p>
            <a:pPr marL="846138" indent="-525463" algn="just">
              <a:lnSpc>
                <a:spcPct val="100000"/>
              </a:lnSpc>
              <a:spcAft>
                <a:spcPts val="600"/>
              </a:spcAft>
              <a:buClr>
                <a:schemeClr val="accent2"/>
              </a:buClr>
              <a:buSzPct val="70000"/>
              <a:buFont typeface="Wingdings" charset="2"/>
              <a:buChar char="v"/>
            </a:pPr>
            <a:r>
              <a:rPr lang="en-US" dirty="0" smtClean="0"/>
              <a:t>Problem </a:t>
            </a:r>
            <a:r>
              <a:rPr lang="en-US" dirty="0"/>
              <a:t>tree analysis is best carried out in a small focus group of about six to eight people using flip chart paper or an overhead transparency. It is important that factors can be added as the conversation progresses.</a:t>
            </a:r>
          </a:p>
        </p:txBody>
      </p:sp>
      <p:sp>
        <p:nvSpPr>
          <p:cNvPr id="5" name="Title 4"/>
          <p:cNvSpPr>
            <a:spLocks noGrp="1"/>
          </p:cNvSpPr>
          <p:nvPr>
            <p:ph type="title"/>
          </p:nvPr>
        </p:nvSpPr>
        <p:spPr/>
        <p:txBody>
          <a:bodyPr/>
          <a:lstStyle/>
          <a:p>
            <a:pPr marL="57150" indent="0">
              <a:lnSpc>
                <a:spcPct val="100000"/>
              </a:lnSpc>
              <a:spcAft>
                <a:spcPts val="1200"/>
              </a:spcAft>
            </a:pPr>
            <a:r>
              <a:rPr lang="en-US" b="1" dirty="0"/>
              <a:t>How to Create a Problem Tree? </a:t>
            </a:r>
            <a:endParaRPr lang="en-US" dirty="0"/>
          </a:p>
        </p:txBody>
      </p:sp>
    </p:spTree>
    <p:extLst>
      <p:ext uri="{BB962C8B-B14F-4D97-AF65-F5344CB8AC3E}">
        <p14:creationId xmlns:p14="http://schemas.microsoft.com/office/powerpoint/2010/main" val="1407267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842"/>
            <a:ext cx="11137490" cy="1208689"/>
          </a:xfrm>
        </p:spPr>
        <p:txBody>
          <a:bodyPr>
            <a:noAutofit/>
          </a:bodyPr>
          <a:lstStyle/>
          <a:p>
            <a:pPr marL="57150" algn="ctr">
              <a:lnSpc>
                <a:spcPct val="110000"/>
              </a:lnSpc>
              <a:spcAft>
                <a:spcPts val="1200"/>
              </a:spcAft>
              <a:buClr>
                <a:schemeClr val="accent2"/>
              </a:buClr>
              <a:buSzPct val="70000"/>
            </a:pPr>
            <a:r>
              <a:rPr lang="en-US" sz="3200" b="1" dirty="0" smtClean="0">
                <a:latin typeface="Arial" panose="020B0604020202020204" pitchFamily="34" charset="0"/>
                <a:cs typeface="Arial" panose="020B0604020202020204" pitchFamily="34" charset="0"/>
              </a:rPr>
              <a:t>How </a:t>
            </a:r>
            <a:r>
              <a:rPr lang="en-US" sz="3200" b="1" dirty="0">
                <a:latin typeface="Arial" panose="020B0604020202020204" pitchFamily="34" charset="0"/>
                <a:cs typeface="Arial" panose="020B0604020202020204" pitchFamily="34" charset="0"/>
              </a:rPr>
              <a:t>to Create a Problem Tree?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9393" y="1555532"/>
            <a:ext cx="11576297" cy="5036998"/>
          </a:xfrm>
        </p:spPr>
        <p:txBody>
          <a:bodyPr>
            <a:normAutofit/>
          </a:bodyPr>
          <a:lstStyle/>
          <a:p>
            <a:pPr marL="846138" indent="-525463">
              <a:lnSpc>
                <a:spcPct val="110000"/>
              </a:lnSpc>
              <a:spcAft>
                <a:spcPts val="1200"/>
              </a:spcAft>
              <a:buClr>
                <a:schemeClr val="accent2"/>
              </a:buClr>
              <a:buSzPct val="70000"/>
              <a:buFont typeface="Wingdings" charset="2"/>
              <a:buChar char="v"/>
            </a:pPr>
            <a:r>
              <a:rPr lang="en-US" dirty="0" smtClean="0"/>
              <a:t>The </a:t>
            </a:r>
            <a:r>
              <a:rPr lang="en-US" dirty="0"/>
              <a:t>first step is to discuss and agree the problem or issue to be analyzed. Do not worry if it seems like a broad topic because the problem tree will help break it down. </a:t>
            </a:r>
          </a:p>
          <a:p>
            <a:pPr marL="846138" indent="-525463">
              <a:lnSpc>
                <a:spcPct val="110000"/>
              </a:lnSpc>
              <a:spcAft>
                <a:spcPts val="600"/>
              </a:spcAft>
              <a:buClr>
                <a:schemeClr val="accent2"/>
              </a:buClr>
              <a:buSzPct val="70000"/>
              <a:buFont typeface="Wingdings" charset="2"/>
              <a:buChar char="v"/>
            </a:pPr>
            <a:r>
              <a:rPr lang="en-US" dirty="0"/>
              <a:t>The problem or issue is written in the center of the flip chart and becomes the 'trunk' of the tree, or </a:t>
            </a:r>
            <a:r>
              <a:rPr lang="en-US" b="1" i="1" dirty="0">
                <a:solidFill>
                  <a:srgbClr val="34B003"/>
                </a:solidFill>
              </a:rPr>
              <a:t>the 'focal problem’.</a:t>
            </a:r>
            <a:endParaRPr lang="en-US" dirty="0">
              <a:solidFill>
                <a:srgbClr val="34B003"/>
              </a:solidFill>
            </a:endParaRPr>
          </a:p>
          <a:p>
            <a:pPr marL="846138" indent="-525463">
              <a:lnSpc>
                <a:spcPct val="110000"/>
              </a:lnSpc>
              <a:spcAft>
                <a:spcPts val="600"/>
              </a:spcAft>
              <a:buClr>
                <a:schemeClr val="accent2"/>
              </a:buClr>
              <a:buSzPct val="70000"/>
              <a:buFont typeface="Wingdings" charset="2"/>
              <a:buChar char="v"/>
            </a:pPr>
            <a:r>
              <a:rPr lang="en-US" dirty="0"/>
              <a:t>The wording does not need to be exact as the roots and branches will further define it, but it should describe an actual issue that everyone feels passionately about.</a:t>
            </a:r>
          </a:p>
        </p:txBody>
      </p:sp>
    </p:spTree>
    <p:extLst>
      <p:ext uri="{BB962C8B-B14F-4D97-AF65-F5344CB8AC3E}">
        <p14:creationId xmlns:p14="http://schemas.microsoft.com/office/powerpoint/2010/main" val="212613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Outline </a:t>
            </a:r>
            <a:endParaRPr lang="en-US" dirty="0"/>
          </a:p>
        </p:txBody>
      </p:sp>
      <p:sp>
        <p:nvSpPr>
          <p:cNvPr id="3" name="Content Placeholder 2"/>
          <p:cNvSpPr>
            <a:spLocks noGrp="1"/>
          </p:cNvSpPr>
          <p:nvPr>
            <p:ph sz="half" idx="1"/>
          </p:nvPr>
        </p:nvSpPr>
        <p:spPr>
          <a:xfrm>
            <a:off x="436880" y="1825625"/>
            <a:ext cx="4681658" cy="4351337"/>
          </a:xfrm>
        </p:spPr>
        <p:txBody>
          <a:bodyPr>
            <a:normAutofit fontScale="92500"/>
          </a:bodyPr>
          <a:lstStyle/>
          <a:p>
            <a:pPr lvl="0"/>
            <a:r>
              <a:rPr lang="en-GB" sz="3600" b="1" dirty="0">
                <a:solidFill>
                  <a:srgbClr val="FF0000"/>
                </a:solidFill>
              </a:rPr>
              <a:t>Needs assessment</a:t>
            </a:r>
            <a:endParaRPr lang="en-US" sz="3600" b="1" dirty="0">
              <a:solidFill>
                <a:srgbClr val="FF0000"/>
              </a:solidFill>
            </a:endParaRPr>
          </a:p>
          <a:p>
            <a:pPr lvl="0"/>
            <a:r>
              <a:rPr lang="en-GB" sz="3600" dirty="0"/>
              <a:t>Problem tree</a:t>
            </a:r>
            <a:endParaRPr lang="en-US" sz="3600" dirty="0"/>
          </a:p>
          <a:p>
            <a:pPr lvl="0"/>
            <a:r>
              <a:rPr lang="en-GB" sz="3600" dirty="0"/>
              <a:t>Objective tree </a:t>
            </a:r>
            <a:endParaRPr lang="en-US" sz="3600" dirty="0"/>
          </a:p>
          <a:p>
            <a:pPr lvl="0"/>
            <a:r>
              <a:rPr lang="en-GB" sz="3600" dirty="0"/>
              <a:t>Stakeholder matrix</a:t>
            </a:r>
            <a:endParaRPr lang="en-US" sz="3600" dirty="0"/>
          </a:p>
          <a:p>
            <a:r>
              <a:rPr lang="en-GB" sz="3600" dirty="0"/>
              <a:t>Project schedules</a:t>
            </a:r>
            <a:endParaRPr lang="en-US" sz="3600" dirty="0"/>
          </a:p>
          <a:p>
            <a:pPr lvl="0"/>
            <a:r>
              <a:rPr lang="en-GB" sz="3600" dirty="0" smtClean="0"/>
              <a:t>Work </a:t>
            </a:r>
            <a:r>
              <a:rPr lang="en-GB" sz="3600" dirty="0"/>
              <a:t>Breakdown Structures</a:t>
            </a:r>
            <a:endParaRPr lang="en-US" sz="3600" dirty="0"/>
          </a:p>
          <a:p>
            <a:endParaRPr lang="en-US" dirty="0"/>
          </a:p>
        </p:txBody>
      </p:sp>
      <p:sp>
        <p:nvSpPr>
          <p:cNvPr id="4" name="Content Placeholder 3"/>
          <p:cNvSpPr>
            <a:spLocks noGrp="1"/>
          </p:cNvSpPr>
          <p:nvPr>
            <p:ph sz="half" idx="2"/>
          </p:nvPr>
        </p:nvSpPr>
        <p:spPr>
          <a:xfrm>
            <a:off x="5118537" y="2427889"/>
            <a:ext cx="7073463" cy="3749073"/>
          </a:xfrm>
        </p:spPr>
        <p:txBody>
          <a:bodyPr>
            <a:normAutofit fontScale="92500"/>
          </a:bodyPr>
          <a:lstStyle/>
          <a:p>
            <a:r>
              <a:rPr lang="en-GB" sz="4000" dirty="0" smtClean="0"/>
              <a:t> </a:t>
            </a:r>
            <a:r>
              <a:rPr lang="en-GB" sz="3500" dirty="0"/>
              <a:t>Activity plan</a:t>
            </a:r>
            <a:endParaRPr lang="en-US" sz="3500" dirty="0"/>
          </a:p>
          <a:p>
            <a:r>
              <a:rPr lang="en-GB" sz="3500" dirty="0"/>
              <a:t>Resource </a:t>
            </a:r>
            <a:r>
              <a:rPr lang="en-GB" sz="3500" dirty="0" smtClean="0"/>
              <a:t>plan</a:t>
            </a:r>
            <a:endParaRPr lang="en-US" sz="3500" dirty="0"/>
          </a:p>
          <a:p>
            <a:pPr lvl="0"/>
            <a:r>
              <a:rPr lang="en-GB" sz="3500" dirty="0"/>
              <a:t>The Gantt Chart, </a:t>
            </a:r>
            <a:endParaRPr lang="en-GB" sz="3500" dirty="0" smtClean="0"/>
          </a:p>
          <a:p>
            <a:pPr lvl="0"/>
            <a:r>
              <a:rPr lang="en-GB" sz="3500" dirty="0" smtClean="0"/>
              <a:t>The </a:t>
            </a:r>
            <a:r>
              <a:rPr lang="en-GB" sz="3500" dirty="0"/>
              <a:t>Critical Path </a:t>
            </a:r>
            <a:r>
              <a:rPr lang="en-GB" sz="3500" dirty="0" smtClean="0"/>
              <a:t>Method </a:t>
            </a:r>
            <a:endParaRPr lang="en-US" sz="3500" dirty="0"/>
          </a:p>
          <a:p>
            <a:pPr lvl="0"/>
            <a:r>
              <a:rPr lang="en-GB" sz="3500" dirty="0"/>
              <a:t>Program Evaluation &amp; </a:t>
            </a:r>
            <a:r>
              <a:rPr lang="en-GB" sz="3500" dirty="0" smtClean="0"/>
              <a:t>Review Technique </a:t>
            </a:r>
            <a:endParaRPr lang="en-US" sz="3500" dirty="0"/>
          </a:p>
          <a:p>
            <a:r>
              <a:rPr lang="en-GB" sz="3500" dirty="0"/>
              <a:t>Logical framework analysis</a:t>
            </a:r>
            <a:endParaRPr lang="en-US" sz="3500" dirty="0"/>
          </a:p>
          <a:p>
            <a:pPr marL="0" indent="0">
              <a:buNone/>
            </a:pPr>
            <a:endParaRPr lang="en-US" dirty="0"/>
          </a:p>
        </p:txBody>
      </p:sp>
    </p:spTree>
    <p:extLst>
      <p:ext uri="{BB962C8B-B14F-4D97-AF65-F5344CB8AC3E}">
        <p14:creationId xmlns:p14="http://schemas.microsoft.com/office/powerpoint/2010/main" val="376659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506"/>
            <a:ext cx="11137490" cy="807533"/>
          </a:xfrm>
        </p:spPr>
        <p:txBody>
          <a:bodyPr>
            <a:noAutofit/>
          </a:bodyPr>
          <a:lstStyle/>
          <a:p>
            <a:r>
              <a:rPr lang="en-US" sz="3200" b="1" dirty="0">
                <a:latin typeface="Arial" panose="020B0604020202020204" pitchFamily="34" charset="0"/>
                <a:cs typeface="Arial" panose="020B0604020202020204" pitchFamily="34" charset="0"/>
              </a:rPr>
              <a:t>How to Create a Problem Tree? </a:t>
            </a:r>
            <a:r>
              <a:rPr lang="en-US" sz="3200" dirty="0"/>
              <a:t/>
            </a:r>
            <a:br>
              <a:rPr lang="en-US" sz="3200" dirty="0"/>
            </a:br>
            <a:endParaRPr lang="en-US" sz="3200" dirty="0"/>
          </a:p>
        </p:txBody>
      </p:sp>
      <p:sp>
        <p:nvSpPr>
          <p:cNvPr id="3" name="Content Placeholder 2"/>
          <p:cNvSpPr>
            <a:spLocks noGrp="1"/>
          </p:cNvSpPr>
          <p:nvPr>
            <p:ph idx="1"/>
          </p:nvPr>
        </p:nvSpPr>
        <p:spPr>
          <a:xfrm>
            <a:off x="210207" y="2064774"/>
            <a:ext cx="11765483" cy="4527755"/>
          </a:xfrm>
        </p:spPr>
        <p:txBody>
          <a:bodyPr>
            <a:normAutofit/>
          </a:bodyPr>
          <a:lstStyle/>
          <a:p>
            <a:pPr marL="846138" indent="-525463">
              <a:lnSpc>
                <a:spcPct val="100000"/>
              </a:lnSpc>
              <a:spcAft>
                <a:spcPts val="1200"/>
              </a:spcAft>
              <a:buClr>
                <a:schemeClr val="accent2"/>
              </a:buClr>
              <a:buSzPct val="70000"/>
              <a:buFont typeface="Wingdings" charset="2"/>
              <a:buChar char="v"/>
            </a:pPr>
            <a:r>
              <a:rPr lang="en-US" dirty="0" smtClean="0"/>
              <a:t>Next</a:t>
            </a:r>
            <a:r>
              <a:rPr lang="en-US" dirty="0"/>
              <a:t>, the group identify the causes of the focal problem - these become</a:t>
            </a:r>
            <a:r>
              <a:rPr lang="en-US" b="1" i="1" dirty="0">
                <a:solidFill>
                  <a:schemeClr val="accent2"/>
                </a:solidFill>
              </a:rPr>
              <a:t> the roots </a:t>
            </a:r>
            <a:r>
              <a:rPr lang="en-US" dirty="0"/>
              <a:t>- and then identify the consequences, which become </a:t>
            </a:r>
            <a:r>
              <a:rPr lang="en-US" b="1" i="1" dirty="0">
                <a:solidFill>
                  <a:srgbClr val="2F4DEC"/>
                </a:solidFill>
              </a:rPr>
              <a:t>the branches</a:t>
            </a:r>
            <a:r>
              <a:rPr lang="en-US" dirty="0"/>
              <a:t>.</a:t>
            </a:r>
          </a:p>
          <a:p>
            <a:pPr marL="846138" indent="-525463">
              <a:lnSpc>
                <a:spcPct val="100000"/>
              </a:lnSpc>
              <a:spcAft>
                <a:spcPts val="1200"/>
              </a:spcAft>
              <a:buClr>
                <a:schemeClr val="accent2"/>
              </a:buClr>
              <a:buSzPct val="70000"/>
              <a:buFont typeface="Wingdings" charset="2"/>
              <a:buChar char="v"/>
            </a:pPr>
            <a:r>
              <a:rPr lang="en-US" dirty="0"/>
              <a:t>These causes and consequences can be created on post-it notes or cards, perhaps individually or in pairs, so that they can be arranged in a cause-and-effect logic.</a:t>
            </a:r>
          </a:p>
        </p:txBody>
      </p:sp>
    </p:spTree>
    <p:extLst>
      <p:ext uri="{BB962C8B-B14F-4D97-AF65-F5344CB8AC3E}">
        <p14:creationId xmlns:p14="http://schemas.microsoft.com/office/powerpoint/2010/main" val="1048192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52" y="464832"/>
            <a:ext cx="11137490" cy="807533"/>
          </a:xfrm>
        </p:spPr>
        <p:txBody>
          <a:bodyPr>
            <a:noAutofit/>
          </a:bodyPr>
          <a:lstStyle/>
          <a:p>
            <a:r>
              <a:rPr lang="en-US" sz="3200" b="1" dirty="0">
                <a:latin typeface="Arial" panose="020B0604020202020204" pitchFamily="34" charset="0"/>
                <a:cs typeface="Arial" panose="020B0604020202020204" pitchFamily="34" charset="0"/>
              </a:rPr>
              <a:t>How to Create a Problem Tree? </a:t>
            </a:r>
            <a:r>
              <a:rPr lang="en-US" sz="3200" dirty="0"/>
              <a:t/>
            </a:r>
            <a:br>
              <a:rPr lang="en-US" sz="3200" dirty="0"/>
            </a:br>
            <a:endParaRPr lang="en-US" sz="3200" dirty="0"/>
          </a:p>
        </p:txBody>
      </p:sp>
      <p:sp>
        <p:nvSpPr>
          <p:cNvPr id="3" name="Content Placeholder 2"/>
          <p:cNvSpPr>
            <a:spLocks noGrp="1"/>
          </p:cNvSpPr>
          <p:nvPr>
            <p:ph idx="1"/>
          </p:nvPr>
        </p:nvSpPr>
        <p:spPr>
          <a:xfrm>
            <a:off x="838200" y="2285994"/>
            <a:ext cx="5592097" cy="4092677"/>
          </a:xfrm>
        </p:spPr>
        <p:txBody>
          <a:bodyPr>
            <a:normAutofit/>
          </a:bodyPr>
          <a:lstStyle/>
          <a:p>
            <a:pPr marL="57150" indent="0">
              <a:lnSpc>
                <a:spcPct val="100000"/>
              </a:lnSpc>
              <a:spcAft>
                <a:spcPts val="1200"/>
              </a:spcAft>
              <a:buClr>
                <a:schemeClr val="accent2"/>
              </a:buClr>
              <a:buSzPct val="70000"/>
              <a:buNone/>
            </a:pPr>
            <a:r>
              <a:rPr lang="en-US" b="1" dirty="0"/>
              <a:t>How to Create a Problem Tree? </a:t>
            </a:r>
            <a:endParaRPr lang="en-US" dirty="0"/>
          </a:p>
          <a:p>
            <a:pPr marL="846138" indent="-525463">
              <a:lnSpc>
                <a:spcPct val="100000"/>
              </a:lnSpc>
              <a:spcAft>
                <a:spcPts val="1200"/>
              </a:spcAft>
              <a:buClr>
                <a:schemeClr val="accent2"/>
              </a:buClr>
              <a:buSzPct val="70000"/>
              <a:buFont typeface="Wingdings" charset="2"/>
              <a:buChar char="v"/>
            </a:pPr>
            <a:r>
              <a:rPr lang="en-US" dirty="0"/>
              <a:t>Branches = Effects</a:t>
            </a:r>
          </a:p>
          <a:p>
            <a:pPr marL="846138" indent="-525463">
              <a:lnSpc>
                <a:spcPct val="100000"/>
              </a:lnSpc>
              <a:spcAft>
                <a:spcPts val="1200"/>
              </a:spcAft>
              <a:buClr>
                <a:schemeClr val="accent2"/>
              </a:buClr>
              <a:buSzPct val="70000"/>
              <a:buFont typeface="Wingdings" charset="2"/>
              <a:buChar char="v"/>
            </a:pPr>
            <a:r>
              <a:rPr lang="en-US" dirty="0"/>
              <a:t>Trunk = Main Problem</a:t>
            </a:r>
          </a:p>
          <a:p>
            <a:pPr marL="846138" indent="-525463">
              <a:lnSpc>
                <a:spcPct val="100000"/>
              </a:lnSpc>
              <a:spcAft>
                <a:spcPts val="1200"/>
              </a:spcAft>
              <a:buClr>
                <a:schemeClr val="accent2"/>
              </a:buClr>
              <a:buSzPct val="70000"/>
              <a:buFont typeface="Wingdings" charset="2"/>
              <a:buChar char="v"/>
            </a:pPr>
            <a:r>
              <a:rPr lang="en-US" dirty="0"/>
              <a:t>Roots = Causes</a:t>
            </a:r>
          </a:p>
        </p:txBody>
      </p:sp>
      <p:grpSp>
        <p:nvGrpSpPr>
          <p:cNvPr id="5" name="Group 4"/>
          <p:cNvGrpSpPr/>
          <p:nvPr/>
        </p:nvGrpSpPr>
        <p:grpSpPr>
          <a:xfrm>
            <a:off x="6642612" y="2263877"/>
            <a:ext cx="5023362" cy="3893574"/>
            <a:chOff x="6642612" y="2263877"/>
            <a:chExt cx="5023362" cy="389357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612" y="2263877"/>
              <a:ext cx="4064720" cy="3893574"/>
            </a:xfrm>
            <a:prstGeom prst="rect">
              <a:avLst/>
            </a:prstGeom>
          </p:spPr>
        </p:pic>
        <p:sp>
          <p:nvSpPr>
            <p:cNvPr id="7" name="TextBox 6"/>
            <p:cNvSpPr txBox="1"/>
            <p:nvPr/>
          </p:nvSpPr>
          <p:spPr>
            <a:xfrm>
              <a:off x="9982200" y="4675238"/>
              <a:ext cx="1297858" cy="523220"/>
            </a:xfrm>
            <a:prstGeom prst="rect">
              <a:avLst/>
            </a:prstGeom>
            <a:noFill/>
          </p:spPr>
          <p:txBody>
            <a:bodyPr wrap="square" rtlCol="0">
              <a:spAutoFit/>
            </a:bodyPr>
            <a:lstStyle/>
            <a:p>
              <a:r>
                <a:rPr lang="en-US" sz="2800" b="1">
                  <a:solidFill>
                    <a:schemeClr val="accent2"/>
                  </a:solidFill>
                </a:rPr>
                <a:t>Causes</a:t>
              </a:r>
              <a:endParaRPr lang="en-US" sz="2800" b="1" dirty="0">
                <a:solidFill>
                  <a:schemeClr val="accent2"/>
                </a:solidFill>
              </a:endParaRPr>
            </a:p>
          </p:txBody>
        </p:sp>
        <p:sp>
          <p:nvSpPr>
            <p:cNvPr id="8" name="TextBox 7"/>
            <p:cNvSpPr txBox="1"/>
            <p:nvPr/>
          </p:nvSpPr>
          <p:spPr>
            <a:xfrm>
              <a:off x="9982200" y="2537242"/>
              <a:ext cx="1297858" cy="523220"/>
            </a:xfrm>
            <a:prstGeom prst="rect">
              <a:avLst/>
            </a:prstGeom>
            <a:noFill/>
          </p:spPr>
          <p:txBody>
            <a:bodyPr wrap="square" rtlCol="0">
              <a:spAutoFit/>
            </a:bodyPr>
            <a:lstStyle/>
            <a:p>
              <a:r>
                <a:rPr lang="en-US" sz="2800" b="1" dirty="0">
                  <a:solidFill>
                    <a:schemeClr val="accent2"/>
                  </a:solidFill>
                </a:rPr>
                <a:t>Effects</a:t>
              </a:r>
            </a:p>
          </p:txBody>
        </p:sp>
        <p:sp>
          <p:nvSpPr>
            <p:cNvPr id="9" name="TextBox 8"/>
            <p:cNvSpPr txBox="1"/>
            <p:nvPr/>
          </p:nvSpPr>
          <p:spPr>
            <a:xfrm>
              <a:off x="8864240" y="3986099"/>
              <a:ext cx="2415818" cy="523220"/>
            </a:xfrm>
            <a:prstGeom prst="rect">
              <a:avLst/>
            </a:prstGeom>
            <a:noFill/>
          </p:spPr>
          <p:txBody>
            <a:bodyPr wrap="square" rtlCol="0">
              <a:spAutoFit/>
            </a:bodyPr>
            <a:lstStyle/>
            <a:p>
              <a:r>
                <a:rPr lang="en-US" sz="2800" b="1">
                  <a:solidFill>
                    <a:schemeClr val="accent2"/>
                  </a:solidFill>
                </a:rPr>
                <a:t>Main Problem</a:t>
              </a:r>
              <a:endParaRPr lang="en-US" sz="2800" b="1" dirty="0">
                <a:solidFill>
                  <a:schemeClr val="accent2"/>
                </a:solidFill>
              </a:endParaRPr>
            </a:p>
          </p:txBody>
        </p:sp>
        <p:sp>
          <p:nvSpPr>
            <p:cNvPr id="10" name="Up Arrow 9"/>
            <p:cNvSpPr/>
            <p:nvPr/>
          </p:nvSpPr>
          <p:spPr>
            <a:xfrm>
              <a:off x="11280058" y="2537242"/>
              <a:ext cx="385916" cy="337686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1880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885"/>
            <a:ext cx="11137490" cy="807533"/>
          </a:xfrm>
        </p:spPr>
        <p:txBody>
          <a:bodyPr>
            <a:noAutofit/>
          </a:bodyPr>
          <a:lstStyle/>
          <a:p>
            <a:r>
              <a:rPr lang="en-US" sz="3200" b="1" dirty="0">
                <a:latin typeface="Arial" panose="020B0604020202020204" pitchFamily="34" charset="0"/>
                <a:cs typeface="Arial" panose="020B0604020202020204" pitchFamily="34" charset="0"/>
              </a:rPr>
              <a:t>How to Create a Problem Tree? </a:t>
            </a:r>
            <a:r>
              <a:rPr lang="en-US" sz="3200" dirty="0"/>
              <a:t/>
            </a:r>
            <a:br>
              <a:rPr lang="en-US" sz="3200" dirty="0"/>
            </a:br>
            <a:endParaRPr lang="en-US" sz="3200" dirty="0"/>
          </a:p>
        </p:txBody>
      </p:sp>
      <p:sp>
        <p:nvSpPr>
          <p:cNvPr id="3" name="Content Placeholder 2"/>
          <p:cNvSpPr>
            <a:spLocks noGrp="1"/>
          </p:cNvSpPr>
          <p:nvPr>
            <p:ph idx="1"/>
          </p:nvPr>
        </p:nvSpPr>
        <p:spPr>
          <a:xfrm>
            <a:off x="838200" y="1124608"/>
            <a:ext cx="10739284" cy="5467922"/>
          </a:xfrm>
        </p:spPr>
        <p:txBody>
          <a:bodyPr>
            <a:normAutofit/>
          </a:bodyPr>
          <a:lstStyle/>
          <a:p>
            <a:pPr marL="846138" indent="-525463">
              <a:lnSpc>
                <a:spcPct val="100000"/>
              </a:lnSpc>
              <a:spcAft>
                <a:spcPts val="1200"/>
              </a:spcAft>
              <a:buClr>
                <a:schemeClr val="accent2"/>
              </a:buClr>
              <a:buSzPct val="70000"/>
              <a:buFont typeface="Wingdings" charset="2"/>
              <a:buChar char="v"/>
            </a:pPr>
            <a:r>
              <a:rPr lang="en-US" dirty="0" smtClean="0"/>
              <a:t>The </a:t>
            </a:r>
            <a:r>
              <a:rPr lang="en-US" dirty="0"/>
              <a:t>heart of the exercise is the discussion, debate and dialogue that is generated as factors are arranged and re-arranged, often forming sub-dividing roots and branches.</a:t>
            </a:r>
          </a:p>
          <a:p>
            <a:pPr marL="846138" indent="-525463">
              <a:lnSpc>
                <a:spcPct val="100000"/>
              </a:lnSpc>
              <a:spcAft>
                <a:spcPts val="1200"/>
              </a:spcAft>
              <a:buClr>
                <a:schemeClr val="accent2"/>
              </a:buClr>
              <a:buSzPct val="70000"/>
              <a:buFont typeface="Wingdings" charset="2"/>
              <a:buChar char="v"/>
            </a:pPr>
            <a:r>
              <a:rPr lang="en-US" dirty="0"/>
              <a:t>Take time to allow people to explain their feelings and reasoning, and record related ideas and points that come up on separate flip chart paper under titles such as solutions, concerns and decisions.</a:t>
            </a:r>
          </a:p>
        </p:txBody>
      </p:sp>
    </p:spTree>
    <p:extLst>
      <p:ext uri="{BB962C8B-B14F-4D97-AF65-F5344CB8AC3E}">
        <p14:creationId xmlns:p14="http://schemas.microsoft.com/office/powerpoint/2010/main" val="11166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506"/>
            <a:ext cx="11137490" cy="807533"/>
          </a:xfrm>
        </p:spPr>
        <p:txBody>
          <a:bodyPr>
            <a:noAutofit/>
          </a:bodyPr>
          <a:lstStyle/>
          <a:p>
            <a:r>
              <a:rPr lang="en-US" sz="3200" dirty="0"/>
              <a:t>4. Recommended tool for Problem Analysis: Problem Tree Analysis</a:t>
            </a:r>
          </a:p>
        </p:txBody>
      </p:sp>
      <p:sp>
        <p:nvSpPr>
          <p:cNvPr id="3" name="Content Placeholder 2"/>
          <p:cNvSpPr>
            <a:spLocks noGrp="1"/>
          </p:cNvSpPr>
          <p:nvPr>
            <p:ph idx="1"/>
          </p:nvPr>
        </p:nvSpPr>
        <p:spPr>
          <a:xfrm>
            <a:off x="838199" y="2064774"/>
            <a:ext cx="11019503" cy="4527755"/>
          </a:xfrm>
        </p:spPr>
        <p:txBody>
          <a:bodyPr>
            <a:normAutofit/>
          </a:bodyPr>
          <a:lstStyle/>
          <a:p>
            <a:pPr marL="57150" indent="0" algn="ctr">
              <a:lnSpc>
                <a:spcPct val="100000"/>
              </a:lnSpc>
              <a:spcAft>
                <a:spcPts val="1200"/>
              </a:spcAft>
              <a:buClr>
                <a:schemeClr val="accent2"/>
              </a:buClr>
              <a:buSzPct val="70000"/>
              <a:buNone/>
            </a:pPr>
            <a:r>
              <a:rPr lang="en-US" b="1" dirty="0"/>
              <a:t>How to Create a Problem Tree? </a:t>
            </a:r>
            <a:endParaRPr lang="en-US" dirty="0"/>
          </a:p>
          <a:p>
            <a:pPr marL="320675" indent="0" algn="ctr">
              <a:lnSpc>
                <a:spcPct val="100000"/>
              </a:lnSpc>
              <a:spcAft>
                <a:spcPts val="1200"/>
              </a:spcAft>
              <a:buClr>
                <a:schemeClr val="accent2"/>
              </a:buClr>
              <a:buSzPct val="70000"/>
              <a:buNone/>
            </a:pPr>
            <a:r>
              <a:rPr lang="en-US" dirty="0"/>
              <a:t>Discussion questions might include:</a:t>
            </a:r>
          </a:p>
          <a:p>
            <a:pPr marL="846138" indent="-525463">
              <a:lnSpc>
                <a:spcPct val="100000"/>
              </a:lnSpc>
              <a:spcAft>
                <a:spcPts val="600"/>
              </a:spcAft>
              <a:buClr>
                <a:schemeClr val="accent2"/>
              </a:buClr>
              <a:buSzPct val="70000"/>
              <a:buFont typeface="Wingdings" charset="2"/>
              <a:buChar char="v"/>
            </a:pPr>
            <a:r>
              <a:rPr lang="en-US" dirty="0"/>
              <a:t>Do the problems represent the reality? Are the economic, political and socio-cultural dimensions to the problem considered?</a:t>
            </a:r>
          </a:p>
          <a:p>
            <a:pPr marL="846138" indent="-525463">
              <a:lnSpc>
                <a:spcPct val="100000"/>
              </a:lnSpc>
              <a:spcAft>
                <a:spcPts val="600"/>
              </a:spcAft>
              <a:buClr>
                <a:schemeClr val="accent2"/>
              </a:buClr>
              <a:buSzPct val="70000"/>
              <a:buFont typeface="Wingdings" charset="2"/>
              <a:buChar char="v"/>
            </a:pPr>
            <a:r>
              <a:rPr lang="en-US" dirty="0"/>
              <a:t>What are the most serious consequences? Which are of most concern? What criteria are important to us in thinking about a way forward?</a:t>
            </a:r>
          </a:p>
          <a:p>
            <a:pPr marL="846138" indent="-525463">
              <a:lnSpc>
                <a:spcPct val="100000"/>
              </a:lnSpc>
              <a:spcAft>
                <a:spcPts val="600"/>
              </a:spcAft>
              <a:buClr>
                <a:schemeClr val="accent2"/>
              </a:buClr>
              <a:buSzPct val="70000"/>
              <a:buFont typeface="Wingdings" charset="2"/>
              <a:buChar char="v"/>
            </a:pPr>
            <a:endParaRPr lang="en-US" dirty="0"/>
          </a:p>
        </p:txBody>
      </p:sp>
    </p:spTree>
    <p:extLst>
      <p:ext uri="{BB962C8B-B14F-4D97-AF65-F5344CB8AC3E}">
        <p14:creationId xmlns:p14="http://schemas.microsoft.com/office/powerpoint/2010/main" val="980178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66" y="451946"/>
            <a:ext cx="11689537" cy="6140584"/>
          </a:xfrm>
        </p:spPr>
        <p:txBody>
          <a:bodyPr>
            <a:normAutofit fontScale="92500" lnSpcReduction="20000"/>
          </a:bodyPr>
          <a:lstStyle/>
          <a:p>
            <a:pPr marL="320675" indent="0" algn="ctr">
              <a:lnSpc>
                <a:spcPct val="100000"/>
              </a:lnSpc>
              <a:spcAft>
                <a:spcPts val="1200"/>
              </a:spcAft>
              <a:buClr>
                <a:schemeClr val="accent2"/>
              </a:buClr>
              <a:buSzPct val="70000"/>
              <a:buNone/>
            </a:pPr>
            <a:r>
              <a:rPr lang="en-US" b="1" dirty="0" smtClean="0"/>
              <a:t>Discussion </a:t>
            </a:r>
            <a:r>
              <a:rPr lang="en-US" b="1" dirty="0"/>
              <a:t>questions might include</a:t>
            </a:r>
            <a:r>
              <a:rPr lang="en-US" b="1" dirty="0" smtClean="0"/>
              <a:t>:</a:t>
            </a:r>
          </a:p>
          <a:p>
            <a:pPr marL="846138" indent="-525463">
              <a:lnSpc>
                <a:spcPct val="100000"/>
              </a:lnSpc>
              <a:spcAft>
                <a:spcPts val="600"/>
              </a:spcAft>
              <a:buClr>
                <a:schemeClr val="accent2"/>
              </a:buClr>
              <a:buSzPct val="70000"/>
              <a:buFont typeface="Wingdings" charset="2"/>
              <a:buChar char="v"/>
            </a:pPr>
            <a:r>
              <a:rPr lang="en-US" dirty="0"/>
              <a:t>Do the problems represent the reality? Are the economic, political and socio-cultural dimensions to the problem considered?</a:t>
            </a:r>
          </a:p>
          <a:p>
            <a:pPr marL="846138" indent="-525463">
              <a:lnSpc>
                <a:spcPct val="100000"/>
              </a:lnSpc>
              <a:spcAft>
                <a:spcPts val="600"/>
              </a:spcAft>
              <a:buClr>
                <a:schemeClr val="accent2"/>
              </a:buClr>
              <a:buSzPct val="70000"/>
              <a:buFont typeface="Wingdings" charset="2"/>
              <a:buChar char="v"/>
            </a:pPr>
            <a:r>
              <a:rPr lang="en-US" dirty="0"/>
              <a:t>What are the most serious consequences? Which are of most concern? What criteria are important to us in thinking about a way forward?</a:t>
            </a:r>
          </a:p>
          <a:p>
            <a:pPr marL="320675" indent="0" algn="ctr">
              <a:lnSpc>
                <a:spcPct val="100000"/>
              </a:lnSpc>
              <a:spcAft>
                <a:spcPts val="1200"/>
              </a:spcAft>
              <a:buClr>
                <a:schemeClr val="accent2"/>
              </a:buClr>
              <a:buSzPct val="70000"/>
              <a:buNone/>
            </a:pPr>
            <a:endParaRPr lang="en-US" dirty="0"/>
          </a:p>
          <a:p>
            <a:pPr marL="846138" indent="-525463">
              <a:lnSpc>
                <a:spcPct val="100000"/>
              </a:lnSpc>
              <a:spcAft>
                <a:spcPts val="600"/>
              </a:spcAft>
              <a:buClr>
                <a:schemeClr val="accent2"/>
              </a:buClr>
              <a:buSzPct val="70000"/>
              <a:buFont typeface="Wingdings" charset="2"/>
              <a:buChar char="v"/>
            </a:pPr>
            <a:r>
              <a:rPr lang="en-US" dirty="0"/>
              <a:t>Which causes are easiest / most difficult to address? What possible solutions or options might there be? Where could a policy change help address a cause or consequence, or create a solution?</a:t>
            </a:r>
          </a:p>
          <a:p>
            <a:pPr marL="846138" indent="-525463">
              <a:lnSpc>
                <a:spcPct val="100000"/>
              </a:lnSpc>
              <a:spcAft>
                <a:spcPts val="1200"/>
              </a:spcAft>
              <a:buClr>
                <a:schemeClr val="accent2"/>
              </a:buClr>
              <a:buSzPct val="70000"/>
              <a:buFont typeface="Wingdings" charset="2"/>
              <a:buChar char="v"/>
            </a:pPr>
            <a:r>
              <a:rPr lang="en-US" dirty="0"/>
              <a:t>What decisions have we made, and what actions have we agreed?</a:t>
            </a:r>
          </a:p>
          <a:p>
            <a:pPr marL="320675" indent="0" algn="ctr">
              <a:lnSpc>
                <a:spcPct val="100000"/>
              </a:lnSpc>
              <a:spcAft>
                <a:spcPts val="1200"/>
              </a:spcAft>
              <a:buClr>
                <a:schemeClr val="accent2"/>
              </a:buClr>
              <a:buSzPct val="70000"/>
              <a:buNone/>
            </a:pPr>
            <a:endParaRPr lang="en-US" sz="1200" dirty="0"/>
          </a:p>
          <a:p>
            <a:pPr marL="320675" indent="0" algn="ctr">
              <a:lnSpc>
                <a:spcPct val="100000"/>
              </a:lnSpc>
              <a:spcAft>
                <a:spcPts val="1200"/>
              </a:spcAft>
              <a:buClr>
                <a:schemeClr val="accent2"/>
              </a:buClr>
              <a:buSzPct val="70000"/>
              <a:buNone/>
            </a:pPr>
            <a:r>
              <a:rPr lang="en-US" i="1" dirty="0">
                <a:solidFill>
                  <a:srgbClr val="2F4DEC"/>
                </a:solidFill>
              </a:rPr>
              <a:t>The Problem tree is closely linked to the Objectives Tree, </a:t>
            </a:r>
            <a:br>
              <a:rPr lang="en-US" i="1" dirty="0">
                <a:solidFill>
                  <a:srgbClr val="2F4DEC"/>
                </a:solidFill>
              </a:rPr>
            </a:br>
            <a:r>
              <a:rPr lang="en-US" i="1" dirty="0">
                <a:solidFill>
                  <a:srgbClr val="2F4DEC"/>
                </a:solidFill>
              </a:rPr>
              <a:t>another important tool in project formulation/preparation phase.</a:t>
            </a:r>
          </a:p>
        </p:txBody>
      </p:sp>
    </p:spTree>
    <p:extLst>
      <p:ext uri="{BB962C8B-B14F-4D97-AF65-F5344CB8AC3E}">
        <p14:creationId xmlns:p14="http://schemas.microsoft.com/office/powerpoint/2010/main" val="25915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546"/>
            <a:ext cx="11137490" cy="807533"/>
          </a:xfrm>
        </p:spPr>
        <p:txBody>
          <a:bodyPr>
            <a:noAutofit/>
          </a:bodyPr>
          <a:lstStyle/>
          <a:p>
            <a:pPr marL="320675" algn="ctr">
              <a:lnSpc>
                <a:spcPct val="120000"/>
              </a:lnSpc>
              <a:spcAft>
                <a:spcPts val="1200"/>
              </a:spcAft>
              <a:buClr>
                <a:schemeClr val="accent2"/>
              </a:buClr>
              <a:buSzPct val="70000"/>
            </a:pPr>
            <a:r>
              <a:rPr lang="en-US" sz="3200" b="1" dirty="0">
                <a:latin typeface="Arial" panose="020B0604020202020204" pitchFamily="34" charset="0"/>
                <a:cs typeface="Arial" panose="020B0604020202020204" pitchFamily="34" charset="0"/>
              </a:rPr>
              <a:t>Example of a Problem Tree Analysis</a:t>
            </a:r>
          </a:p>
        </p:txBody>
      </p:sp>
      <p:graphicFrame>
        <p:nvGraphicFramePr>
          <p:cNvPr id="5" name="Diagram 4"/>
          <p:cNvGraphicFramePr/>
          <p:nvPr>
            <p:extLst/>
          </p:nvPr>
        </p:nvGraphicFramePr>
        <p:xfrm>
          <a:off x="3392130" y="2138516"/>
          <a:ext cx="8377084" cy="509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28"/>
          <p:cNvSpPr txBox="1"/>
          <p:nvPr/>
        </p:nvSpPr>
        <p:spPr>
          <a:xfrm>
            <a:off x="999825" y="2859998"/>
            <a:ext cx="2451298" cy="36381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dirty="0">
                <a:effectLst/>
                <a:latin typeface="Arial" charset="0"/>
                <a:ea typeface="Calibri" charset="0"/>
                <a:cs typeface="Cordia New" charset="0"/>
              </a:rPr>
              <a:t>Branch: effect</a:t>
            </a:r>
            <a:endParaRPr lang="en-US" b="1" dirty="0">
              <a:effectLst/>
              <a:ea typeface="Calibri" charset="0"/>
              <a:cs typeface="Cordia New" charset="0"/>
            </a:endParaRPr>
          </a:p>
        </p:txBody>
      </p:sp>
      <p:sp>
        <p:nvSpPr>
          <p:cNvPr id="10" name="Text Box 27"/>
          <p:cNvSpPr txBox="1"/>
          <p:nvPr/>
        </p:nvSpPr>
        <p:spPr>
          <a:xfrm>
            <a:off x="1272305" y="4118927"/>
            <a:ext cx="2518032" cy="47217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dirty="0">
                <a:effectLst/>
                <a:latin typeface="Arial" charset="0"/>
                <a:ea typeface="Calibri" charset="0"/>
                <a:cs typeface="Cordia New" charset="0"/>
              </a:rPr>
              <a:t>Trunk: main problem</a:t>
            </a:r>
            <a:endParaRPr lang="en-US" b="1" dirty="0">
              <a:effectLst/>
              <a:ea typeface="Calibri" charset="0"/>
              <a:cs typeface="Cordia New" charset="0"/>
            </a:endParaRPr>
          </a:p>
        </p:txBody>
      </p:sp>
      <p:cxnSp>
        <p:nvCxnSpPr>
          <p:cNvPr id="11" name="Straight Arrow Connector 10"/>
          <p:cNvCxnSpPr/>
          <p:nvPr/>
        </p:nvCxnSpPr>
        <p:spPr>
          <a:xfrm flipV="1">
            <a:off x="1095562" y="3001590"/>
            <a:ext cx="0" cy="2898265"/>
          </a:xfrm>
          <a:prstGeom prst="straightConnector1">
            <a:avLst/>
          </a:prstGeom>
          <a:ln w="57150">
            <a:solidFill>
              <a:schemeClr val="accent6">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 Box 39"/>
          <p:cNvSpPr txBox="1"/>
          <p:nvPr/>
        </p:nvSpPr>
        <p:spPr>
          <a:xfrm>
            <a:off x="1294546" y="5575828"/>
            <a:ext cx="1810110" cy="3241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dirty="0">
                <a:effectLst/>
                <a:latin typeface="Arial" charset="0"/>
                <a:ea typeface="Calibri" charset="0"/>
                <a:cs typeface="Cordia New" charset="0"/>
              </a:rPr>
              <a:t>Roots: causes</a:t>
            </a:r>
            <a:endParaRPr lang="en-US" b="1" dirty="0">
              <a:effectLst/>
              <a:ea typeface="Calibri" charset="0"/>
              <a:cs typeface="Cordia New" charset="0"/>
            </a:endParaRPr>
          </a:p>
        </p:txBody>
      </p:sp>
      <p:sp>
        <p:nvSpPr>
          <p:cNvPr id="6" name="Content Placeholder 5"/>
          <p:cNvSpPr>
            <a:spLocks noGrp="1"/>
          </p:cNvSpPr>
          <p:nvPr>
            <p:ph idx="1"/>
          </p:nvPr>
        </p:nvSpPr>
        <p:spPr>
          <a:xfrm>
            <a:off x="838200" y="1513490"/>
            <a:ext cx="11137490" cy="5002923"/>
          </a:xfrm>
        </p:spPr>
        <p:txBody>
          <a:bodyPr/>
          <a:lstStyle/>
          <a:p>
            <a:pPr marL="0" indent="0">
              <a:buNone/>
            </a:pPr>
            <a:endParaRPr lang="en-US" dirty="0"/>
          </a:p>
        </p:txBody>
      </p:sp>
    </p:spTree>
    <p:extLst>
      <p:ext uri="{BB962C8B-B14F-4D97-AF65-F5344CB8AC3E}">
        <p14:creationId xmlns:p14="http://schemas.microsoft.com/office/powerpoint/2010/main" val="1957976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Exercise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Group work  to develop a Problem Tree </a:t>
            </a:r>
          </a:p>
          <a:p>
            <a:pPr marL="0" indent="0" algn="ctr">
              <a:buNone/>
            </a:pPr>
            <a:r>
              <a:rPr lang="en-US"/>
              <a:t>through the use of Problem </a:t>
            </a:r>
            <a:r>
              <a:rPr lang="en-US" dirty="0"/>
              <a:t>Tree Analysis</a:t>
            </a:r>
          </a:p>
        </p:txBody>
      </p:sp>
    </p:spTree>
    <p:extLst>
      <p:ext uri="{BB962C8B-B14F-4D97-AF65-F5344CB8AC3E}">
        <p14:creationId xmlns:p14="http://schemas.microsoft.com/office/powerpoint/2010/main" val="1182809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37443"/>
          </a:xfrm>
        </p:spPr>
        <p:txBody>
          <a:bodyPr/>
          <a:lstStyle/>
          <a:p>
            <a:r>
              <a:rPr lang="en-US" b="1" dirty="0"/>
              <a:t>References</a:t>
            </a:r>
          </a:p>
        </p:txBody>
      </p:sp>
      <p:sp>
        <p:nvSpPr>
          <p:cNvPr id="3" name="Content Placeholder 2"/>
          <p:cNvSpPr>
            <a:spLocks noGrp="1"/>
          </p:cNvSpPr>
          <p:nvPr>
            <p:ph idx="1"/>
          </p:nvPr>
        </p:nvSpPr>
        <p:spPr>
          <a:xfrm>
            <a:off x="262759" y="1481959"/>
            <a:ext cx="11719034" cy="4695004"/>
          </a:xfrm>
        </p:spPr>
        <p:txBody>
          <a:bodyPr>
            <a:noAutofit/>
          </a:bodyPr>
          <a:lstStyle/>
          <a:p>
            <a:r>
              <a:rPr lang="en-US" sz="2400" dirty="0" err="1"/>
              <a:t>Brignani</a:t>
            </a:r>
            <a:r>
              <a:rPr lang="en-US" sz="2400" dirty="0"/>
              <a:t>, N. (2013). Project Cycle Management for International Development Cooperation. </a:t>
            </a:r>
            <a:r>
              <a:rPr lang="en-US" sz="2400" dirty="0" err="1"/>
              <a:t>Università</a:t>
            </a:r>
            <a:r>
              <a:rPr lang="en-US" sz="2400" dirty="0"/>
              <a:t> </a:t>
            </a:r>
            <a:r>
              <a:rPr lang="en-US" sz="2400" dirty="0" err="1"/>
              <a:t>degli</a:t>
            </a:r>
            <a:r>
              <a:rPr lang="en-US" sz="2400" dirty="0"/>
              <a:t> </a:t>
            </a:r>
            <a:r>
              <a:rPr lang="en-US" sz="2400" dirty="0" err="1"/>
              <a:t>Studi</a:t>
            </a:r>
            <a:r>
              <a:rPr lang="en-US" sz="2400" dirty="0"/>
              <a:t> di </a:t>
            </a:r>
            <a:r>
              <a:rPr lang="en-US" sz="2400" dirty="0" err="1"/>
              <a:t>Macerata</a:t>
            </a:r>
            <a:r>
              <a:rPr lang="en-US" sz="2400" dirty="0"/>
              <a:t>.</a:t>
            </a:r>
          </a:p>
          <a:p>
            <a:r>
              <a:rPr lang="en-US" sz="2400" dirty="0"/>
              <a:t>EC. (2004). Aid Delivery Methods: Project Cycle Management Guidelines. European Commission.</a:t>
            </a:r>
          </a:p>
          <a:p>
            <a:r>
              <a:rPr lang="en-US" sz="2400" dirty="0"/>
              <a:t>Evaluation Toolbox. (2010). Problem Tree/Solution Tree Analysis. Evaluation Toolbox.</a:t>
            </a:r>
          </a:p>
          <a:p>
            <a:r>
              <a:rPr lang="en-US" sz="2400" dirty="0" err="1"/>
              <a:t>Hovland</a:t>
            </a:r>
            <a:r>
              <a:rPr lang="en-US" sz="2400" dirty="0"/>
              <a:t>, I. (2005). Toolkit Successful Communication: a Toolkit for Researchers and Civil Society </a:t>
            </a:r>
            <a:r>
              <a:rPr lang="en-US" sz="2400" dirty="0" err="1"/>
              <a:t>Organisations</a:t>
            </a:r>
            <a:r>
              <a:rPr lang="en-US" sz="2400" dirty="0"/>
              <a:t>. Overseas Development Institute.</a:t>
            </a:r>
          </a:p>
          <a:p>
            <a:r>
              <a:rPr lang="en-US" sz="2400" dirty="0"/>
              <a:t>ODI. (2009). Planning tools: Problem Tree Analysis. Overseas Development Institute.</a:t>
            </a:r>
          </a:p>
          <a:p>
            <a:r>
              <a:rPr lang="en-US" sz="2400" dirty="0">
                <a:hlinkClick r:id="rId2"/>
              </a:rPr>
              <a:t>http://www.clipartbro.com/clipart-image/clip-art-tree-clipart-panda-free-images-clipart-61506</a:t>
            </a:r>
            <a:r>
              <a:rPr lang="en-US" sz="2400" dirty="0"/>
              <a:t>  </a:t>
            </a:r>
          </a:p>
          <a:p>
            <a:endParaRPr lang="en-US" sz="2400" dirty="0"/>
          </a:p>
        </p:txBody>
      </p:sp>
    </p:spTree>
    <p:extLst>
      <p:ext uri="{BB962C8B-B14F-4D97-AF65-F5344CB8AC3E}">
        <p14:creationId xmlns:p14="http://schemas.microsoft.com/office/powerpoint/2010/main" val="3390085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Objective analysis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524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What </a:t>
            </a:r>
            <a:r>
              <a:rPr lang="en-US" b="1" u="sng" dirty="0">
                <a:latin typeface="Arial" panose="020B0604020202020204" pitchFamily="34" charset="0"/>
                <a:cs typeface="Arial" panose="020B0604020202020204" pitchFamily="34" charset="0"/>
              </a:rPr>
              <a:t>is an Objective Tree Analysis</a:t>
            </a:r>
          </a:p>
        </p:txBody>
      </p:sp>
      <p:sp>
        <p:nvSpPr>
          <p:cNvPr id="3" name="Content Placeholder 2"/>
          <p:cNvSpPr>
            <a:spLocks noGrp="1"/>
          </p:cNvSpPr>
          <p:nvPr>
            <p:ph idx="1"/>
          </p:nvPr>
        </p:nvSpPr>
        <p:spPr>
          <a:xfrm>
            <a:off x="168165" y="2064774"/>
            <a:ext cx="11866179" cy="2079523"/>
          </a:xfrm>
        </p:spPr>
        <p:txBody>
          <a:bodyPr>
            <a:normAutofit/>
          </a:bodyPr>
          <a:lstStyle/>
          <a:p>
            <a:pPr marL="646112" indent="-457200">
              <a:lnSpc>
                <a:spcPct val="100000"/>
              </a:lnSpc>
              <a:buClr>
                <a:schemeClr val="accent2"/>
              </a:buClr>
              <a:buFont typeface="Wingdings" charset="2"/>
              <a:buChar char="§"/>
            </a:pPr>
            <a:r>
              <a:rPr lang="en-US" dirty="0"/>
              <a:t>An Objective Tree is a Problem Tree that is transformed into a set of future solutions to the problems. Each negative problem is converted into an objective by rewriting it as a positive future statement.</a:t>
            </a:r>
          </a:p>
        </p:txBody>
      </p:sp>
      <p:graphicFrame>
        <p:nvGraphicFramePr>
          <p:cNvPr id="5" name="Table 4"/>
          <p:cNvGraphicFramePr>
            <a:graphicFrameLocks noGrp="1"/>
          </p:cNvGraphicFramePr>
          <p:nvPr>
            <p:extLst>
              <p:ext uri="{D42A27DB-BD31-4B8C-83A1-F6EECF244321}">
                <p14:modId xmlns:p14="http://schemas.microsoft.com/office/powerpoint/2010/main" val="4017867946"/>
              </p:ext>
            </p:extLst>
          </p:nvPr>
        </p:nvGraphicFramePr>
        <p:xfrm>
          <a:off x="388884" y="4310258"/>
          <a:ext cx="11645460" cy="2046094"/>
        </p:xfrm>
        <a:graphic>
          <a:graphicData uri="http://schemas.openxmlformats.org/drawingml/2006/table">
            <a:tbl>
              <a:tblPr firstRow="1" firstCol="1" bandRow="1">
                <a:tableStyleId>{10A1B5D5-9B99-4C35-A422-299274C87663}</a:tableStyleId>
              </a:tblPr>
              <a:tblGrid>
                <a:gridCol w="5003929">
                  <a:extLst>
                    <a:ext uri="{9D8B030D-6E8A-4147-A177-3AD203B41FA5}">
                      <a16:colId xmlns:a16="http://schemas.microsoft.com/office/drawing/2014/main" xmlns="" val="20000"/>
                    </a:ext>
                  </a:extLst>
                </a:gridCol>
                <a:gridCol w="6641531">
                  <a:extLst>
                    <a:ext uri="{9D8B030D-6E8A-4147-A177-3AD203B41FA5}">
                      <a16:colId xmlns:a16="http://schemas.microsoft.com/office/drawing/2014/main" xmlns="" val="20001"/>
                    </a:ext>
                  </a:extLst>
                </a:gridCol>
              </a:tblGrid>
              <a:tr h="511523">
                <a:tc>
                  <a:txBody>
                    <a:bodyPr/>
                    <a:lstStyle/>
                    <a:p>
                      <a:pPr algn="ctr">
                        <a:spcAft>
                          <a:spcPts val="0"/>
                        </a:spcAft>
                      </a:pPr>
                      <a:r>
                        <a:rPr lang="en-US" sz="2600" dirty="0">
                          <a:effectLst/>
                        </a:rPr>
                        <a:t>Problem Statements</a:t>
                      </a:r>
                      <a:endParaRPr lang="en-US" sz="2600" dirty="0">
                        <a:effectLst/>
                        <a:latin typeface="Calibri" charset="0"/>
                        <a:ea typeface="Calibri" charset="0"/>
                        <a:cs typeface="Times New Roman" charset="0"/>
                      </a:endParaRPr>
                    </a:p>
                  </a:txBody>
                  <a:tcPr marL="68580" marR="68580" marT="0" marB="0"/>
                </a:tc>
                <a:tc>
                  <a:txBody>
                    <a:bodyPr/>
                    <a:lstStyle/>
                    <a:p>
                      <a:pPr algn="ctr">
                        <a:spcAft>
                          <a:spcPts val="0"/>
                        </a:spcAft>
                      </a:pPr>
                      <a:r>
                        <a:rPr lang="en-US" sz="2600">
                          <a:effectLst/>
                        </a:rPr>
                        <a:t>Objective Statements</a:t>
                      </a:r>
                      <a:endParaRPr lang="en-US" sz="2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0"/>
                  </a:ext>
                </a:extLst>
              </a:tr>
              <a:tr h="511523">
                <a:tc>
                  <a:txBody>
                    <a:bodyPr/>
                    <a:lstStyle/>
                    <a:p>
                      <a:pPr algn="ctr">
                        <a:spcAft>
                          <a:spcPts val="0"/>
                        </a:spcAft>
                      </a:pPr>
                      <a:r>
                        <a:rPr lang="en-US" sz="2600" b="0">
                          <a:effectLst/>
                        </a:rPr>
                        <a:t>Low agricultural production</a:t>
                      </a:r>
                      <a:endParaRPr lang="en-US" sz="2600" b="0">
                        <a:effectLst/>
                        <a:latin typeface="Calibri" charset="0"/>
                        <a:ea typeface="Calibri" charset="0"/>
                        <a:cs typeface="Times New Roman" charset="0"/>
                      </a:endParaRPr>
                    </a:p>
                  </a:txBody>
                  <a:tcPr marL="68580" marR="68580" marT="0" marB="0"/>
                </a:tc>
                <a:tc>
                  <a:txBody>
                    <a:bodyPr/>
                    <a:lstStyle/>
                    <a:p>
                      <a:pPr algn="ctr">
                        <a:spcAft>
                          <a:spcPts val="0"/>
                        </a:spcAft>
                      </a:pPr>
                      <a:r>
                        <a:rPr lang="en-US" sz="2600" b="0" dirty="0">
                          <a:effectLst/>
                        </a:rPr>
                        <a:t>High agricultural production</a:t>
                      </a:r>
                      <a:endParaRPr lang="en-US" sz="2600" b="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1023048">
                <a:tc>
                  <a:txBody>
                    <a:bodyPr/>
                    <a:lstStyle/>
                    <a:p>
                      <a:pPr algn="ctr">
                        <a:spcAft>
                          <a:spcPts val="0"/>
                        </a:spcAft>
                      </a:pPr>
                      <a:r>
                        <a:rPr lang="en-US" sz="2600" b="0">
                          <a:effectLst/>
                        </a:rPr>
                        <a:t>Lack of medical staff in rural areas</a:t>
                      </a:r>
                      <a:endParaRPr lang="en-US" sz="2600" b="0">
                        <a:effectLst/>
                        <a:latin typeface="Calibri" charset="0"/>
                        <a:ea typeface="Calibri" charset="0"/>
                        <a:cs typeface="Times New Roman" charset="0"/>
                      </a:endParaRPr>
                    </a:p>
                  </a:txBody>
                  <a:tcPr marL="68580" marR="68580" marT="0" marB="0"/>
                </a:tc>
                <a:tc>
                  <a:txBody>
                    <a:bodyPr/>
                    <a:lstStyle/>
                    <a:p>
                      <a:pPr algn="ctr">
                        <a:spcAft>
                          <a:spcPts val="0"/>
                        </a:spcAft>
                      </a:pPr>
                      <a:r>
                        <a:rPr lang="en-US" sz="2600" b="0" dirty="0">
                          <a:effectLst/>
                        </a:rPr>
                        <a:t>The number of medical staff in rural areas has increased</a:t>
                      </a:r>
                      <a:endParaRPr lang="en-US" sz="2600" b="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88417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1. NEEDS ASSESSMENT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604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an Objective Tree </a:t>
            </a:r>
            <a:r>
              <a:rPr lang="en-US" b="1" dirty="0" smtClean="0">
                <a:latin typeface="Arial" panose="020B0604020202020204" pitchFamily="34" charset="0"/>
                <a:cs typeface="Arial" panose="020B0604020202020204" pitchFamily="34" charset="0"/>
              </a:rPr>
              <a:t>Analysis?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717" y="1825625"/>
            <a:ext cx="11729545" cy="4351338"/>
          </a:xfrm>
        </p:spPr>
        <p:txBody>
          <a:bodyPr>
            <a:normAutofit/>
          </a:bodyPr>
          <a:lstStyle/>
          <a:p>
            <a:pPr marL="601662" indent="-457200" algn="just">
              <a:lnSpc>
                <a:spcPct val="100000"/>
              </a:lnSpc>
              <a:spcAft>
                <a:spcPts val="1200"/>
              </a:spcAft>
              <a:buClr>
                <a:schemeClr val="accent2"/>
              </a:buClr>
              <a:buFont typeface="Wingdings" charset="2"/>
              <a:buChar char="§"/>
            </a:pPr>
            <a:r>
              <a:rPr lang="en-US" dirty="0">
                <a:latin typeface="Arial" panose="020B0604020202020204" pitchFamily="34" charset="0"/>
                <a:cs typeface="Arial" panose="020B0604020202020204" pitchFamily="34" charset="0"/>
              </a:rPr>
              <a:t>As the Objective Tree is transformed from the Problem Tree: the analysis of problems in the Problem Tree from Problem/Project Identification (PPI) </a:t>
            </a:r>
            <a:r>
              <a:rPr lang="en-US" i="1" dirty="0">
                <a:solidFill>
                  <a:srgbClr val="1830C0"/>
                </a:solidFill>
                <a:latin typeface="Arial" panose="020B0604020202020204" pitchFamily="34" charset="0"/>
                <a:cs typeface="Arial" panose="020B0604020202020204" pitchFamily="34" charset="0"/>
              </a:rPr>
              <a:t>is the basis and starting point for the Objective Tree analysis</a:t>
            </a:r>
            <a:r>
              <a:rPr lang="en-US" i="1" dirty="0" smtClean="0">
                <a:solidFill>
                  <a:srgbClr val="1830C0"/>
                </a:solidFill>
                <a:latin typeface="Arial" panose="020B0604020202020204" pitchFamily="34" charset="0"/>
                <a:cs typeface="Arial" panose="020B0604020202020204" pitchFamily="34" charset="0"/>
              </a:rPr>
              <a:t>.</a:t>
            </a:r>
          </a:p>
          <a:p>
            <a:pPr marL="601662" indent="-457200" algn="just">
              <a:lnSpc>
                <a:spcPct val="100000"/>
              </a:lnSpc>
              <a:spcAft>
                <a:spcPts val="1200"/>
              </a:spcAft>
              <a:buClr>
                <a:schemeClr val="accent2"/>
              </a:buClr>
              <a:buFont typeface="Wingdings" charset="2"/>
              <a:buChar char="§"/>
            </a:pPr>
            <a:endParaRPr lang="en-US" i="1" dirty="0">
              <a:solidFill>
                <a:srgbClr val="1830C0"/>
              </a:solidFill>
              <a:latin typeface="Arial" panose="020B0604020202020204" pitchFamily="34" charset="0"/>
              <a:cs typeface="Arial" panose="020B0604020202020204" pitchFamily="34" charset="0"/>
            </a:endParaRPr>
          </a:p>
          <a:p>
            <a:pPr marL="601662" indent="-457200" algn="just">
              <a:lnSpc>
                <a:spcPct val="100000"/>
              </a:lnSpc>
              <a:spcAft>
                <a:spcPts val="1200"/>
              </a:spcAft>
              <a:buClr>
                <a:schemeClr val="accent2"/>
              </a:buClr>
              <a:buFont typeface="Wingdings" charset="2"/>
              <a:buChar char="§"/>
            </a:pPr>
            <a:r>
              <a:rPr lang="en-US" dirty="0">
                <a:latin typeface="Arial" panose="020B0604020202020204" pitchFamily="34" charset="0"/>
                <a:cs typeface="Arial" panose="020B0604020202020204" pitchFamily="34" charset="0"/>
              </a:rPr>
              <a:t>The positive statements are in fact objective statements that can be presented in a diagram showing a means – ends hierarchy, the objective tree. </a:t>
            </a:r>
          </a:p>
        </p:txBody>
      </p:sp>
    </p:spTree>
    <p:extLst>
      <p:ext uri="{BB962C8B-B14F-4D97-AF65-F5344CB8AC3E}">
        <p14:creationId xmlns:p14="http://schemas.microsoft.com/office/powerpoint/2010/main" val="1585702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an Objective Tree Analysis?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4497" y="1825625"/>
            <a:ext cx="11477296" cy="4351338"/>
          </a:xfrm>
        </p:spPr>
        <p:txBody>
          <a:bodyPr>
            <a:normAutofit/>
          </a:bodyPr>
          <a:lstStyle/>
          <a:p>
            <a:pPr marL="601662" indent="-457200">
              <a:buClr>
                <a:schemeClr val="accent2"/>
              </a:buClr>
              <a:buFont typeface="Wingdings" charset="2"/>
              <a:buChar char="§"/>
            </a:pPr>
            <a:r>
              <a:rPr lang="en-US" dirty="0"/>
              <a:t>The analysis of objective tree aims:</a:t>
            </a:r>
          </a:p>
          <a:p>
            <a:pPr marL="1185862" indent="-457200">
              <a:buClr>
                <a:schemeClr val="accent2"/>
              </a:buClr>
              <a:buFont typeface="Wingdings" charset="2"/>
              <a:buChar char="§"/>
            </a:pPr>
            <a:r>
              <a:rPr lang="en-US" sz="2800" dirty="0"/>
              <a:t>Provide a clear overview of the desired future situation once problems have been identified and reformulate into objectives;</a:t>
            </a:r>
          </a:p>
          <a:p>
            <a:pPr marL="1185862" indent="-457200">
              <a:buClr>
                <a:schemeClr val="accent2"/>
              </a:buClr>
              <a:buFont typeface="Wingdings" charset="2"/>
              <a:buChar char="§"/>
            </a:pPr>
            <a:r>
              <a:rPr lang="en-US" sz="2800" dirty="0"/>
              <a:t>Verify the hierarchy of objectives;</a:t>
            </a:r>
          </a:p>
          <a:p>
            <a:pPr marL="1185862" indent="-457200">
              <a:buClr>
                <a:schemeClr val="accent2"/>
              </a:buClr>
              <a:buFont typeface="Wingdings" charset="2"/>
              <a:buChar char="§"/>
            </a:pPr>
            <a:r>
              <a:rPr lang="en-US" sz="2800" dirty="0"/>
              <a:t>Illustrate the means-ends relationships in a diagram.</a:t>
            </a:r>
          </a:p>
        </p:txBody>
      </p:sp>
    </p:spTree>
    <p:extLst>
      <p:ext uri="{BB962C8B-B14F-4D97-AF65-F5344CB8AC3E}">
        <p14:creationId xmlns:p14="http://schemas.microsoft.com/office/powerpoint/2010/main" val="3866599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an Objective Tree </a:t>
            </a:r>
            <a:r>
              <a:rPr lang="en-US" b="1" dirty="0" smtClean="0">
                <a:latin typeface="Arial" panose="020B0604020202020204" pitchFamily="34" charset="0"/>
                <a:cs typeface="Arial" panose="020B0604020202020204" pitchFamily="34" charset="0"/>
              </a:rPr>
              <a:t>Analysis?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64774"/>
            <a:ext cx="10515600" cy="4413495"/>
          </a:xfrm>
        </p:spPr>
        <p:txBody>
          <a:bodyPr>
            <a:normAutofit/>
          </a:bodyPr>
          <a:lstStyle/>
          <a:p>
            <a:pPr marL="0" indent="0">
              <a:buNone/>
            </a:pPr>
            <a:endParaRPr lang="en-US" dirty="0"/>
          </a:p>
          <a:p>
            <a:pPr marL="0" indent="0">
              <a:buNone/>
            </a:pPr>
            <a:endParaRPr lang="en-US" dirty="0"/>
          </a:p>
        </p:txBody>
      </p:sp>
      <p:sp>
        <p:nvSpPr>
          <p:cNvPr id="21" name="TextBox 20"/>
          <p:cNvSpPr txBox="1"/>
          <p:nvPr/>
        </p:nvSpPr>
        <p:spPr>
          <a:xfrm>
            <a:off x="3185652" y="2477729"/>
            <a:ext cx="184731" cy="369332"/>
          </a:xfrm>
          <a:prstGeom prst="rect">
            <a:avLst/>
          </a:prstGeom>
          <a:noFill/>
        </p:spPr>
        <p:txBody>
          <a:bodyPr wrap="none" rtlCol="0">
            <a:spAutoFit/>
          </a:bodyPr>
          <a:lstStyle/>
          <a:p>
            <a:endParaRPr lang="en-US" dirty="0"/>
          </a:p>
        </p:txBody>
      </p:sp>
      <p:grpSp>
        <p:nvGrpSpPr>
          <p:cNvPr id="23" name="Group 22"/>
          <p:cNvGrpSpPr/>
          <p:nvPr/>
        </p:nvGrpSpPr>
        <p:grpSpPr>
          <a:xfrm>
            <a:off x="967819" y="2035275"/>
            <a:ext cx="4354458" cy="4442991"/>
            <a:chOff x="-228684" y="26740"/>
            <a:chExt cx="2823850" cy="2685145"/>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56" y="320374"/>
              <a:ext cx="2061210" cy="2167890"/>
            </a:xfrm>
            <a:prstGeom prst="rect">
              <a:avLst/>
            </a:prstGeom>
          </p:spPr>
        </p:pic>
        <p:sp>
          <p:nvSpPr>
            <p:cNvPr id="33" name="Text Box 196"/>
            <p:cNvSpPr txBox="1"/>
            <p:nvPr/>
          </p:nvSpPr>
          <p:spPr>
            <a:xfrm>
              <a:off x="669573" y="26740"/>
              <a:ext cx="1703654" cy="2914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b="1" dirty="0">
                  <a:solidFill>
                    <a:srgbClr val="1830C0"/>
                  </a:solidFill>
                  <a:effectLst/>
                  <a:latin typeface="Arial" charset="0"/>
                  <a:ea typeface="Calibri" charset="0"/>
                  <a:cs typeface="Times New Roman" charset="0"/>
                </a:rPr>
                <a:t>Problem Tree</a:t>
              </a:r>
              <a:endParaRPr lang="en-US" sz="2800" dirty="0">
                <a:solidFill>
                  <a:srgbClr val="1830C0"/>
                </a:solidFill>
                <a:effectLst/>
                <a:ea typeface="Calibri" charset="0"/>
                <a:cs typeface="Times New Roman" charset="0"/>
              </a:endParaRPr>
            </a:p>
          </p:txBody>
        </p:sp>
        <p:sp>
          <p:nvSpPr>
            <p:cNvPr id="34" name="Text Box 197"/>
            <p:cNvSpPr txBox="1"/>
            <p:nvPr/>
          </p:nvSpPr>
          <p:spPr>
            <a:xfrm>
              <a:off x="-228684" y="2015685"/>
              <a:ext cx="964987" cy="2736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solidFill>
                    <a:srgbClr val="1830C0"/>
                  </a:solidFill>
                  <a:effectLst/>
                  <a:latin typeface="Arial" charset="0"/>
                  <a:ea typeface="Calibri" charset="0"/>
                  <a:cs typeface="Times New Roman" charset="0"/>
                </a:rPr>
                <a:t>Causes</a:t>
              </a:r>
              <a:endParaRPr lang="en-US" sz="2800" dirty="0">
                <a:solidFill>
                  <a:srgbClr val="1830C0"/>
                </a:solidFill>
                <a:effectLst/>
                <a:ea typeface="Calibri" charset="0"/>
                <a:cs typeface="Times New Roman" charset="0"/>
              </a:endParaRPr>
            </a:p>
          </p:txBody>
        </p:sp>
        <p:sp>
          <p:nvSpPr>
            <p:cNvPr id="35" name="Text Box 198"/>
            <p:cNvSpPr txBox="1"/>
            <p:nvPr/>
          </p:nvSpPr>
          <p:spPr>
            <a:xfrm>
              <a:off x="-132664" y="934423"/>
              <a:ext cx="848943" cy="2736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solidFill>
                    <a:srgbClr val="1830C0"/>
                  </a:solidFill>
                  <a:effectLst/>
                  <a:latin typeface="Arial" charset="0"/>
                  <a:ea typeface="Calibri" charset="0"/>
                  <a:cs typeface="Times New Roman" charset="0"/>
                </a:rPr>
                <a:t>Effects</a:t>
              </a:r>
              <a:endParaRPr lang="en-US" sz="2800" dirty="0">
                <a:solidFill>
                  <a:srgbClr val="1830C0"/>
                </a:solidFill>
                <a:effectLst/>
                <a:ea typeface="Calibri" charset="0"/>
                <a:cs typeface="Times New Roman" charset="0"/>
              </a:endParaRPr>
            </a:p>
          </p:txBody>
        </p:sp>
        <p:sp>
          <p:nvSpPr>
            <p:cNvPr id="36" name="Text Box 204"/>
            <p:cNvSpPr txBox="1"/>
            <p:nvPr/>
          </p:nvSpPr>
          <p:spPr>
            <a:xfrm>
              <a:off x="716280" y="2420420"/>
              <a:ext cx="1750404" cy="2914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solidFill>
                    <a:srgbClr val="1830C0"/>
                  </a:solidFill>
                  <a:effectLst/>
                  <a:latin typeface="Arial" charset="0"/>
                  <a:ea typeface="Calibri" charset="0"/>
                  <a:cs typeface="Times New Roman" charset="0"/>
                </a:rPr>
                <a:t>Negative Statements</a:t>
              </a:r>
              <a:endParaRPr lang="en-US" sz="2000" dirty="0">
                <a:solidFill>
                  <a:srgbClr val="1830C0"/>
                </a:solidFill>
                <a:effectLst/>
                <a:ea typeface="Calibri" charset="0"/>
                <a:cs typeface="Times New Roman" charset="0"/>
              </a:endParaRPr>
            </a:p>
          </p:txBody>
        </p:sp>
        <p:cxnSp>
          <p:nvCxnSpPr>
            <p:cNvPr id="37" name="Straight Arrow Connector 36"/>
            <p:cNvCxnSpPr/>
            <p:nvPr/>
          </p:nvCxnSpPr>
          <p:spPr>
            <a:xfrm flipV="1">
              <a:off x="287001" y="1188053"/>
              <a:ext cx="0" cy="800100"/>
            </a:xfrm>
            <a:prstGeom prst="straightConnector1">
              <a:avLst/>
            </a:prstGeom>
            <a:ln w="38100">
              <a:solidFill>
                <a:srgbClr val="183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307771" y="2083564"/>
            <a:ext cx="4077075" cy="4379984"/>
            <a:chOff x="-135161" y="-8914"/>
            <a:chExt cx="2643559" cy="2647323"/>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88" y="273653"/>
              <a:ext cx="2061210" cy="2167890"/>
            </a:xfrm>
            <a:prstGeom prst="rect">
              <a:avLst/>
            </a:prstGeom>
          </p:spPr>
        </p:pic>
        <p:sp>
          <p:nvSpPr>
            <p:cNvPr id="27" name="Text Box 200"/>
            <p:cNvSpPr txBox="1"/>
            <p:nvPr/>
          </p:nvSpPr>
          <p:spPr>
            <a:xfrm>
              <a:off x="-135161" y="1995661"/>
              <a:ext cx="938209" cy="2736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solidFill>
                    <a:schemeClr val="accent6">
                      <a:lumMod val="75000"/>
                    </a:schemeClr>
                  </a:solidFill>
                  <a:effectLst/>
                  <a:latin typeface="Arial" charset="0"/>
                  <a:ea typeface="Calibri" charset="0"/>
                  <a:cs typeface="Times New Roman" charset="0"/>
                </a:rPr>
                <a:t>Means</a:t>
              </a:r>
              <a:endParaRPr lang="en-US" sz="2800" dirty="0">
                <a:solidFill>
                  <a:schemeClr val="accent6">
                    <a:lumMod val="75000"/>
                  </a:schemeClr>
                </a:solidFill>
                <a:effectLst/>
                <a:ea typeface="Calibri" charset="0"/>
                <a:cs typeface="Times New Roman" charset="0"/>
              </a:endParaRPr>
            </a:p>
          </p:txBody>
        </p:sp>
        <p:sp>
          <p:nvSpPr>
            <p:cNvPr id="28" name="Text Box 201"/>
            <p:cNvSpPr txBox="1"/>
            <p:nvPr/>
          </p:nvSpPr>
          <p:spPr>
            <a:xfrm>
              <a:off x="0" y="927749"/>
              <a:ext cx="716280" cy="27368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dirty="0">
                  <a:solidFill>
                    <a:schemeClr val="accent6">
                      <a:lumMod val="75000"/>
                    </a:schemeClr>
                  </a:solidFill>
                  <a:effectLst/>
                  <a:latin typeface="Arial" charset="0"/>
                  <a:ea typeface="Calibri" charset="0"/>
                  <a:cs typeface="Times New Roman" charset="0"/>
                </a:rPr>
                <a:t>Ends</a:t>
              </a:r>
              <a:endParaRPr lang="en-US" sz="2800" dirty="0">
                <a:solidFill>
                  <a:schemeClr val="accent6">
                    <a:lumMod val="75000"/>
                  </a:schemeClr>
                </a:solidFill>
                <a:effectLst/>
                <a:ea typeface="Calibri" charset="0"/>
                <a:cs typeface="Times New Roman" charset="0"/>
              </a:endParaRPr>
            </a:p>
          </p:txBody>
        </p:sp>
        <p:sp>
          <p:nvSpPr>
            <p:cNvPr id="29" name="Text Box 203"/>
            <p:cNvSpPr txBox="1"/>
            <p:nvPr/>
          </p:nvSpPr>
          <p:spPr>
            <a:xfrm>
              <a:off x="609434" y="-8914"/>
              <a:ext cx="1707709" cy="2914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800" b="1" dirty="0">
                  <a:solidFill>
                    <a:schemeClr val="accent6">
                      <a:lumMod val="75000"/>
                    </a:schemeClr>
                  </a:solidFill>
                  <a:effectLst/>
                  <a:latin typeface="Arial" charset="0"/>
                  <a:ea typeface="Calibri" charset="0"/>
                  <a:cs typeface="Times New Roman" charset="0"/>
                </a:rPr>
                <a:t>Objective Tree</a:t>
              </a:r>
              <a:endParaRPr lang="en-US" sz="2800" dirty="0">
                <a:solidFill>
                  <a:schemeClr val="accent6">
                    <a:lumMod val="75000"/>
                  </a:schemeClr>
                </a:solidFill>
                <a:effectLst/>
                <a:ea typeface="Calibri" charset="0"/>
                <a:cs typeface="Times New Roman" charset="0"/>
              </a:endParaRPr>
            </a:p>
          </p:txBody>
        </p:sp>
        <p:sp>
          <p:nvSpPr>
            <p:cNvPr id="30" name="Text Box 205"/>
            <p:cNvSpPr txBox="1"/>
            <p:nvPr/>
          </p:nvSpPr>
          <p:spPr>
            <a:xfrm>
              <a:off x="641645" y="2346944"/>
              <a:ext cx="1718310" cy="2914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000" dirty="0">
                  <a:solidFill>
                    <a:schemeClr val="accent6">
                      <a:lumMod val="75000"/>
                    </a:schemeClr>
                  </a:solidFill>
                  <a:effectLst/>
                  <a:latin typeface="Arial" charset="0"/>
                  <a:ea typeface="Calibri" charset="0"/>
                  <a:cs typeface="Times New Roman" charset="0"/>
                </a:rPr>
                <a:t>Positive Statements</a:t>
              </a:r>
              <a:endParaRPr lang="en-US" sz="2000" dirty="0">
                <a:solidFill>
                  <a:schemeClr val="accent6">
                    <a:lumMod val="75000"/>
                  </a:schemeClr>
                </a:solidFill>
                <a:effectLst/>
                <a:ea typeface="Calibri" charset="0"/>
                <a:cs typeface="Times New Roman" charset="0"/>
              </a:endParaRPr>
            </a:p>
          </p:txBody>
        </p:sp>
        <p:cxnSp>
          <p:nvCxnSpPr>
            <p:cNvPr id="31" name="Straight Arrow Connector 30"/>
            <p:cNvCxnSpPr/>
            <p:nvPr/>
          </p:nvCxnSpPr>
          <p:spPr>
            <a:xfrm flipV="1">
              <a:off x="380444" y="1154680"/>
              <a:ext cx="0" cy="8001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ight Arrow 24"/>
          <p:cNvSpPr/>
          <p:nvPr/>
        </p:nvSpPr>
        <p:spPr>
          <a:xfrm>
            <a:off x="5458373" y="4056777"/>
            <a:ext cx="705166" cy="37826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accent6">
                  <a:lumMod val="75000"/>
                </a:schemeClr>
              </a:solidFill>
            </a:endParaRPr>
          </a:p>
        </p:txBody>
      </p:sp>
    </p:spTree>
    <p:extLst>
      <p:ext uri="{BB962C8B-B14F-4D97-AF65-F5344CB8AC3E}">
        <p14:creationId xmlns:p14="http://schemas.microsoft.com/office/powerpoint/2010/main" val="610027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9" y="304801"/>
            <a:ext cx="11605454" cy="1229710"/>
          </a:xfrm>
        </p:spPr>
        <p:txBody>
          <a:bodyPr>
            <a:normAutofit/>
          </a:bodyPr>
          <a:lstStyle/>
          <a:p>
            <a:r>
              <a:rPr lang="en-US" sz="2800" b="1" dirty="0" smtClean="0">
                <a:latin typeface="Arial" panose="020B0604020202020204" pitchFamily="34" charset="0"/>
                <a:cs typeface="Arial" panose="020B0604020202020204" pitchFamily="34" charset="0"/>
              </a:rPr>
              <a:t>Reformulating </a:t>
            </a:r>
            <a:r>
              <a:rPr lang="en-US" sz="2800" b="1" dirty="0">
                <a:latin typeface="Arial" panose="020B0604020202020204" pitchFamily="34" charset="0"/>
                <a:cs typeface="Arial" panose="020B0604020202020204" pitchFamily="34" charset="0"/>
              </a:rPr>
              <a:t>Problem Statements into Objective Statements</a:t>
            </a:r>
          </a:p>
        </p:txBody>
      </p:sp>
      <p:sp>
        <p:nvSpPr>
          <p:cNvPr id="3" name="Content Placeholder 2"/>
          <p:cNvSpPr>
            <a:spLocks noGrp="1"/>
          </p:cNvSpPr>
          <p:nvPr>
            <p:ph idx="1"/>
          </p:nvPr>
        </p:nvSpPr>
        <p:spPr>
          <a:xfrm>
            <a:off x="252249" y="2112579"/>
            <a:ext cx="11605454" cy="4064384"/>
          </a:xfrm>
        </p:spPr>
        <p:txBody>
          <a:bodyPr/>
          <a:lstStyle/>
          <a:p>
            <a:pPr marL="669925" indent="-349250">
              <a:lnSpc>
                <a:spcPct val="100000"/>
              </a:lnSpc>
              <a:buClr>
                <a:schemeClr val="accent2"/>
              </a:buClr>
              <a:buFont typeface="Wingdings" charset="2"/>
              <a:buChar char="§"/>
            </a:pPr>
            <a:r>
              <a:rPr lang="en-US" dirty="0"/>
              <a:t>Reformulating the problems into objectives has to be done very carefully. </a:t>
            </a:r>
          </a:p>
          <a:p>
            <a:pPr marL="669925" indent="-349250">
              <a:lnSpc>
                <a:spcPct val="100000"/>
              </a:lnSpc>
              <a:buClr>
                <a:schemeClr val="accent2"/>
              </a:buClr>
              <a:buFont typeface="Wingdings" charset="2"/>
              <a:buChar char="§"/>
            </a:pPr>
            <a:r>
              <a:rPr lang="en-US" dirty="0"/>
              <a:t>If a statement makes no sense after rewording, write a replacement objective, or delete it, or leave the problem unchanged. </a:t>
            </a:r>
          </a:p>
          <a:p>
            <a:pPr marL="669925" indent="-349250">
              <a:lnSpc>
                <a:spcPct val="100000"/>
              </a:lnSpc>
              <a:buClr>
                <a:schemeClr val="accent2"/>
              </a:buClr>
              <a:buFont typeface="Wingdings" charset="2"/>
              <a:buChar char="§"/>
            </a:pPr>
            <a:r>
              <a:rPr lang="en-US" dirty="0"/>
              <a:t>It is important to review the formulated objectives and the resulting objective tree</a:t>
            </a:r>
            <a:r>
              <a:rPr lang="en-US" dirty="0" smtClean="0"/>
              <a:t>.</a:t>
            </a:r>
          </a:p>
          <a:p>
            <a:pPr marL="669925" indent="-349250">
              <a:lnSpc>
                <a:spcPct val="100000"/>
              </a:lnSpc>
              <a:buClr>
                <a:schemeClr val="accent2"/>
              </a:buClr>
              <a:buFont typeface="Wingdings" charset="2"/>
              <a:buChar char="§"/>
            </a:pPr>
            <a:endParaRPr lang="en-US" dirty="0"/>
          </a:p>
        </p:txBody>
      </p:sp>
    </p:spTree>
    <p:extLst>
      <p:ext uri="{BB962C8B-B14F-4D97-AF65-F5344CB8AC3E}">
        <p14:creationId xmlns:p14="http://schemas.microsoft.com/office/powerpoint/2010/main" val="913342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7" y="483476"/>
            <a:ext cx="11592911" cy="5693487"/>
          </a:xfrm>
        </p:spPr>
        <p:txBody>
          <a:bodyPr/>
          <a:lstStyle/>
          <a:p>
            <a:pPr marL="669925" indent="-349250">
              <a:lnSpc>
                <a:spcPct val="100000"/>
              </a:lnSpc>
              <a:buClr>
                <a:schemeClr val="accent2"/>
              </a:buClr>
              <a:buFont typeface="Wingdings" charset="2"/>
              <a:buChar char="§"/>
            </a:pPr>
            <a:r>
              <a:rPr lang="en-US" dirty="0"/>
              <a:t>Problem statement: </a:t>
            </a:r>
            <a:r>
              <a:rPr lang="en-US" i="1" dirty="0">
                <a:solidFill>
                  <a:schemeClr val="accent6">
                    <a:lumMod val="75000"/>
                  </a:schemeClr>
                </a:solidFill>
              </a:rPr>
              <a:t>“lack of adequate rain levels” </a:t>
            </a:r>
            <a:r>
              <a:rPr lang="en-US" dirty="0"/>
              <a:t>cannot be transformed into </a:t>
            </a:r>
            <a:r>
              <a:rPr lang="en-US" i="1" dirty="0">
                <a:solidFill>
                  <a:srgbClr val="1830C0"/>
                </a:solidFill>
              </a:rPr>
              <a:t>“adequate rain levels available” </a:t>
            </a:r>
            <a:r>
              <a:rPr lang="en-US" dirty="0"/>
              <a:t>because it is an unrealistic objective. We cannot intervene into the natural phenomenon by predicting or hoping that there will be adequate rain. </a:t>
            </a:r>
            <a:endParaRPr lang="en-US" dirty="0" smtClean="0"/>
          </a:p>
          <a:p>
            <a:pPr marL="669925" indent="-349250">
              <a:lnSpc>
                <a:spcPct val="100000"/>
              </a:lnSpc>
              <a:buClr>
                <a:schemeClr val="accent2"/>
              </a:buClr>
              <a:buFont typeface="Wingdings" charset="2"/>
              <a:buChar char="§"/>
            </a:pPr>
            <a:endParaRPr lang="en-US" dirty="0"/>
          </a:p>
          <a:p>
            <a:pPr marL="669925" indent="-349250">
              <a:lnSpc>
                <a:spcPct val="100000"/>
              </a:lnSpc>
              <a:buClr>
                <a:schemeClr val="accent2"/>
              </a:buClr>
              <a:buFont typeface="Wingdings" charset="2"/>
              <a:buChar char="§"/>
            </a:pPr>
            <a:r>
              <a:rPr lang="en-US" dirty="0" smtClean="0"/>
              <a:t>This </a:t>
            </a:r>
            <a:r>
              <a:rPr lang="en-US" dirty="0"/>
              <a:t>problem, however, could be rewritten as </a:t>
            </a:r>
            <a:r>
              <a:rPr lang="en-US" i="1" dirty="0">
                <a:solidFill>
                  <a:schemeClr val="accent2"/>
                </a:solidFill>
              </a:rPr>
              <a:t>“irrigation system established and operational” </a:t>
            </a:r>
            <a:r>
              <a:rPr lang="en-US" dirty="0"/>
              <a:t>which sounds more realistic and can be intervened.</a:t>
            </a:r>
          </a:p>
        </p:txBody>
      </p:sp>
    </p:spTree>
    <p:extLst>
      <p:ext uri="{BB962C8B-B14F-4D97-AF65-F5344CB8AC3E}">
        <p14:creationId xmlns:p14="http://schemas.microsoft.com/office/powerpoint/2010/main" val="2939382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93" y="525517"/>
            <a:ext cx="10573407" cy="5651446"/>
          </a:xfrm>
        </p:spPr>
        <p:txBody>
          <a:bodyPr>
            <a:normAutofit/>
          </a:bodyPr>
          <a:lstStyle/>
          <a:p>
            <a:pPr marL="669925" indent="-349250" algn="just">
              <a:lnSpc>
                <a:spcPct val="100000"/>
              </a:lnSpc>
              <a:buClr>
                <a:schemeClr val="accent2"/>
              </a:buClr>
              <a:buFont typeface="Wingdings" charset="2"/>
              <a:buChar char="§"/>
            </a:pPr>
            <a:r>
              <a:rPr lang="en-US" dirty="0"/>
              <a:t>Problem statement: </a:t>
            </a:r>
            <a:r>
              <a:rPr lang="en-US" i="1" dirty="0">
                <a:solidFill>
                  <a:srgbClr val="1830C0"/>
                </a:solidFill>
              </a:rPr>
              <a:t>“river water quality is deteriorating” </a:t>
            </a:r>
            <a:r>
              <a:rPr lang="en-US" dirty="0"/>
              <a:t>can be reformulated into </a:t>
            </a:r>
            <a:r>
              <a:rPr lang="en-US" i="1" dirty="0">
                <a:solidFill>
                  <a:schemeClr val="accent6">
                    <a:lumMod val="75000"/>
                  </a:schemeClr>
                </a:solidFill>
              </a:rPr>
              <a:t>“quality of river water is improved”.</a:t>
            </a:r>
          </a:p>
          <a:p>
            <a:pPr marL="669925" indent="-349250" algn="just">
              <a:lnSpc>
                <a:spcPct val="100000"/>
              </a:lnSpc>
              <a:buClr>
                <a:schemeClr val="accent2"/>
              </a:buClr>
              <a:buFont typeface="Wingdings" charset="2"/>
              <a:buChar char="§"/>
            </a:pPr>
            <a:endParaRPr lang="en-US" dirty="0" smtClean="0"/>
          </a:p>
          <a:p>
            <a:pPr marL="669925" indent="-349250" algn="just">
              <a:lnSpc>
                <a:spcPct val="100000"/>
              </a:lnSpc>
              <a:buClr>
                <a:schemeClr val="accent2"/>
              </a:buClr>
              <a:buFont typeface="Wingdings" charset="2"/>
              <a:buChar char="§"/>
            </a:pPr>
            <a:r>
              <a:rPr lang="en-US" dirty="0" smtClean="0"/>
              <a:t>Problem </a:t>
            </a:r>
            <a:r>
              <a:rPr lang="en-US" dirty="0"/>
              <a:t>statement: </a:t>
            </a:r>
            <a:r>
              <a:rPr lang="en-US" i="1" dirty="0">
                <a:solidFill>
                  <a:srgbClr val="1830C0"/>
                </a:solidFill>
              </a:rPr>
              <a:t>“loss of confidence in public services” </a:t>
            </a:r>
            <a:r>
              <a:rPr lang="en-US" dirty="0"/>
              <a:t>can be transformed into </a:t>
            </a:r>
            <a:r>
              <a:rPr lang="en-US" dirty="0">
                <a:solidFill>
                  <a:schemeClr val="accent6">
                    <a:lumMod val="75000"/>
                  </a:schemeClr>
                </a:solidFill>
              </a:rPr>
              <a:t>“people’s confidence in public services is restored”</a:t>
            </a:r>
            <a:r>
              <a:rPr lang="en-US" dirty="0"/>
              <a:t>.</a:t>
            </a:r>
          </a:p>
          <a:p>
            <a:pPr marL="669925" indent="-349250" algn="just">
              <a:lnSpc>
                <a:spcPct val="100000"/>
              </a:lnSpc>
              <a:buClr>
                <a:schemeClr val="accent2"/>
              </a:buClr>
              <a:buFont typeface="Wingdings" charset="2"/>
              <a:buChar char="§"/>
            </a:pPr>
            <a:endParaRPr lang="en-US" dirty="0" smtClean="0"/>
          </a:p>
          <a:p>
            <a:pPr marL="669925" indent="-349250" algn="just">
              <a:lnSpc>
                <a:spcPct val="100000"/>
              </a:lnSpc>
              <a:buClr>
                <a:schemeClr val="accent2"/>
              </a:buClr>
              <a:buFont typeface="Wingdings" charset="2"/>
              <a:buChar char="§"/>
            </a:pPr>
            <a:r>
              <a:rPr lang="en-US" dirty="0" smtClean="0"/>
              <a:t>Problem </a:t>
            </a:r>
            <a:r>
              <a:rPr lang="en-US" dirty="0"/>
              <a:t>statement: </a:t>
            </a:r>
            <a:r>
              <a:rPr lang="en-US" i="1" dirty="0">
                <a:solidFill>
                  <a:srgbClr val="1830C0"/>
                </a:solidFill>
              </a:rPr>
              <a:t>“public transportation is in bad condition” </a:t>
            </a:r>
            <a:r>
              <a:rPr lang="en-US" dirty="0"/>
              <a:t>can be reformulated into </a:t>
            </a:r>
            <a:r>
              <a:rPr lang="en-US" i="1" dirty="0">
                <a:solidFill>
                  <a:schemeClr val="accent6">
                    <a:lumMod val="75000"/>
                  </a:schemeClr>
                </a:solidFill>
              </a:rPr>
              <a:t>“public transportation is kept in good condition”</a:t>
            </a:r>
            <a:r>
              <a:rPr lang="en-US" dirty="0"/>
              <a:t>. </a:t>
            </a:r>
          </a:p>
        </p:txBody>
      </p:sp>
    </p:spTree>
    <p:extLst>
      <p:ext uri="{BB962C8B-B14F-4D97-AF65-F5344CB8AC3E}">
        <p14:creationId xmlns:p14="http://schemas.microsoft.com/office/powerpoint/2010/main" val="3985131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075" y="493987"/>
            <a:ext cx="11217165" cy="891176"/>
          </a:xfrm>
        </p:spPr>
        <p:txBody>
          <a:bodyPr>
            <a:normAutofit/>
          </a:bodyPr>
          <a:lstStyle/>
          <a:p>
            <a:pPr marL="14288" indent="0" algn="ctr">
              <a:lnSpc>
                <a:spcPct val="100000"/>
              </a:lnSpc>
              <a:buClr>
                <a:schemeClr val="accent2"/>
              </a:buClr>
              <a:buNone/>
            </a:pPr>
            <a:r>
              <a:rPr lang="en-US" sz="2800" b="1" dirty="0"/>
              <a:t>Formulate the following problem statements into objective statements</a:t>
            </a:r>
          </a:p>
        </p:txBody>
      </p:sp>
      <p:graphicFrame>
        <p:nvGraphicFramePr>
          <p:cNvPr id="7" name="Table 6"/>
          <p:cNvGraphicFramePr>
            <a:graphicFrameLocks noGrp="1"/>
          </p:cNvGraphicFramePr>
          <p:nvPr>
            <p:extLst>
              <p:ext uri="{D42A27DB-BD31-4B8C-83A1-F6EECF244321}">
                <p14:modId xmlns:p14="http://schemas.microsoft.com/office/powerpoint/2010/main" val="1462430196"/>
              </p:ext>
            </p:extLst>
          </p:nvPr>
        </p:nvGraphicFramePr>
        <p:xfrm>
          <a:off x="546538" y="1608081"/>
          <a:ext cx="11277599" cy="4764209"/>
        </p:xfrm>
        <a:graphic>
          <a:graphicData uri="http://schemas.openxmlformats.org/drawingml/2006/table">
            <a:tbl>
              <a:tblPr firstRow="1" firstCol="1" bandRow="1"/>
              <a:tblGrid>
                <a:gridCol w="11277599">
                  <a:extLst>
                    <a:ext uri="{9D8B030D-6E8A-4147-A177-3AD203B41FA5}">
                      <a16:colId xmlns:a16="http://schemas.microsoft.com/office/drawing/2014/main" xmlns="" val="20000"/>
                    </a:ext>
                  </a:extLst>
                </a:gridCol>
              </a:tblGrid>
              <a:tr h="433110">
                <a:tc>
                  <a:txBody>
                    <a:bodyPr/>
                    <a:lstStyle/>
                    <a:p>
                      <a:pPr algn="ctr">
                        <a:spcBef>
                          <a:spcPts val="200"/>
                        </a:spcBef>
                        <a:spcAft>
                          <a:spcPts val="200"/>
                        </a:spcAft>
                      </a:pPr>
                      <a:r>
                        <a:rPr lang="en-US" sz="2200" b="1">
                          <a:solidFill>
                            <a:srgbClr val="FFFFFF"/>
                          </a:solidFill>
                          <a:effectLst/>
                          <a:latin typeface="Arial" charset="0"/>
                          <a:ea typeface="Calibri" charset="0"/>
                          <a:cs typeface="Times New Roman" charset="0"/>
                        </a:rPr>
                        <a:t>Problem Statements</a:t>
                      </a:r>
                      <a:endParaRPr lang="en-US" sz="2200">
                        <a:effectLst/>
                        <a:latin typeface="Calibri" charset="0"/>
                        <a:ea typeface="Calibri" charset="0"/>
                        <a:cs typeface="Times New Roman"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xmlns="" val="10000"/>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a. Farmers lack know-how in organic farming</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b. Community members are not aware of HIV/AIDS prevention</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c. High rate of alcohol consumption</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3"/>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d. High illiteracy rate of children from poor family background </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e. Youth do not participate in community activities</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5"/>
                  </a:ext>
                </a:extLst>
              </a:tr>
              <a:tr h="866219">
                <a:tc>
                  <a:txBody>
                    <a:bodyPr/>
                    <a:lstStyle/>
                    <a:p>
                      <a:pPr algn="just">
                        <a:spcBef>
                          <a:spcPts val="200"/>
                        </a:spcBef>
                        <a:spcAft>
                          <a:spcPts val="200"/>
                        </a:spcAft>
                      </a:pPr>
                      <a:r>
                        <a:rPr lang="en-US" sz="2200" dirty="0">
                          <a:effectLst/>
                          <a:latin typeface="Arial" charset="0"/>
                          <a:ea typeface="Calibri" charset="0"/>
                          <a:cs typeface="Times New Roman" charset="0"/>
                        </a:rPr>
                        <a:t>f. Local community do not understand their roles and responsibilities in natural resources management</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g.</a:t>
                      </a:r>
                      <a:r>
                        <a:rPr lang="en-US" sz="2200" baseline="0" dirty="0">
                          <a:effectLst/>
                          <a:latin typeface="Arial" charset="0"/>
                          <a:ea typeface="Calibri" charset="0"/>
                          <a:cs typeface="Times New Roman" charset="0"/>
                        </a:rPr>
                        <a:t> </a:t>
                      </a:r>
                      <a:r>
                        <a:rPr lang="en-US" sz="2200" dirty="0">
                          <a:effectLst/>
                          <a:latin typeface="Arial" charset="0"/>
                          <a:ea typeface="Calibri" charset="0"/>
                          <a:cs typeface="Times New Roman" charset="0"/>
                        </a:rPr>
                        <a:t>People do not save money for use in health care or emergency situation</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7"/>
                  </a:ext>
                </a:extLst>
              </a:tr>
              <a:tr h="433110">
                <a:tc>
                  <a:txBody>
                    <a:bodyPr/>
                    <a:lstStyle/>
                    <a:p>
                      <a:pPr algn="just">
                        <a:spcBef>
                          <a:spcPts val="200"/>
                        </a:spcBef>
                        <a:spcAft>
                          <a:spcPts val="200"/>
                        </a:spcAft>
                      </a:pPr>
                      <a:r>
                        <a:rPr lang="en-US" sz="2200" dirty="0">
                          <a:effectLst/>
                          <a:latin typeface="Arial" charset="0"/>
                          <a:ea typeface="Calibri" charset="0"/>
                          <a:cs typeface="Times New Roman" charset="0"/>
                        </a:rPr>
                        <a:t>h. Youth do not like to read</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33110">
                <a:tc>
                  <a:txBody>
                    <a:bodyPr/>
                    <a:lstStyle/>
                    <a:p>
                      <a:pPr algn="just">
                        <a:spcBef>
                          <a:spcPts val="200"/>
                        </a:spcBef>
                        <a:spcAft>
                          <a:spcPts val="200"/>
                        </a:spcAft>
                      </a:pPr>
                      <a:r>
                        <a:rPr lang="en-US" sz="2200" dirty="0" err="1">
                          <a:effectLst/>
                          <a:latin typeface="Arial" charset="0"/>
                          <a:ea typeface="Calibri" charset="0"/>
                          <a:cs typeface="Times New Roman" charset="0"/>
                        </a:rPr>
                        <a:t>i</a:t>
                      </a:r>
                      <a:r>
                        <a:rPr lang="en-US" sz="2200" dirty="0">
                          <a:effectLst/>
                          <a:latin typeface="Arial" charset="0"/>
                          <a:ea typeface="Calibri" charset="0"/>
                          <a:cs typeface="Times New Roman" charset="0"/>
                        </a:rPr>
                        <a:t>. Community members do not want to buy health insurance</a:t>
                      </a:r>
                      <a:endParaRPr lang="en-US" sz="2200" dirty="0">
                        <a:effectLst/>
                        <a:latin typeface="Calibri" charset="0"/>
                        <a:ea typeface="Calibri" charset="0"/>
                        <a:cs typeface="Times New Roman"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54981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Steps </a:t>
            </a:r>
            <a:r>
              <a:rPr lang="en-US" dirty="0">
                <a:latin typeface="Arial" panose="020B0604020202020204" pitchFamily="34" charset="0"/>
                <a:cs typeface="Arial" panose="020B0604020202020204" pitchFamily="34" charset="0"/>
              </a:rPr>
              <a:t>in Formulating an Objective Tree</a:t>
            </a:r>
          </a:p>
        </p:txBody>
      </p:sp>
      <p:graphicFrame>
        <p:nvGraphicFramePr>
          <p:cNvPr id="6" name="Content Placeholder 4"/>
          <p:cNvGraphicFramePr>
            <a:graphicFrameLocks noGrp="1"/>
          </p:cNvGraphicFramePr>
          <p:nvPr>
            <p:ph idx="1"/>
            <p:extLst/>
          </p:nvPr>
        </p:nvGraphicFramePr>
        <p:xfrm>
          <a:off x="631720" y="2035841"/>
          <a:ext cx="11181736" cy="4412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20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06" y="365127"/>
            <a:ext cx="11076294" cy="1325563"/>
          </a:xfrm>
        </p:spPr>
        <p:txBody>
          <a:bodyPr/>
          <a:lstStyle/>
          <a:p>
            <a:r>
              <a:rPr lang="en-US" b="1" dirty="0" smtClean="0">
                <a:latin typeface="Arial" panose="020B0604020202020204" pitchFamily="34" charset="0"/>
                <a:cs typeface="Arial" panose="020B0604020202020204" pitchFamily="34" charset="0"/>
              </a:rPr>
              <a:t>Steps </a:t>
            </a:r>
            <a:r>
              <a:rPr lang="en-US" b="1" dirty="0">
                <a:latin typeface="Arial" panose="020B0604020202020204" pitchFamily="34" charset="0"/>
                <a:cs typeface="Arial" panose="020B0604020202020204" pitchFamily="34" charset="0"/>
              </a:rPr>
              <a:t>in Formulating an Objective Tree</a:t>
            </a:r>
          </a:p>
        </p:txBody>
      </p:sp>
      <p:sp>
        <p:nvSpPr>
          <p:cNvPr id="3" name="Content Placeholder 2"/>
          <p:cNvSpPr>
            <a:spLocks noGrp="1"/>
          </p:cNvSpPr>
          <p:nvPr>
            <p:ph idx="1"/>
          </p:nvPr>
        </p:nvSpPr>
        <p:spPr>
          <a:xfrm>
            <a:off x="838200" y="2064774"/>
            <a:ext cx="10515600" cy="988142"/>
          </a:xfrm>
        </p:spPr>
        <p:txBody>
          <a:bodyPr>
            <a:normAutofit/>
          </a:bodyPr>
          <a:lstStyle/>
          <a:p>
            <a:pPr marL="101600" indent="0" algn="ctr">
              <a:lnSpc>
                <a:spcPct val="110000"/>
              </a:lnSpc>
              <a:spcAft>
                <a:spcPts val="600"/>
              </a:spcAft>
              <a:buClr>
                <a:schemeClr val="accent2"/>
              </a:buClr>
              <a:buNone/>
            </a:pPr>
            <a:r>
              <a:rPr lang="en-US" sz="2400" dirty="0"/>
              <a:t>The following diagram illustrates a transformation of a problem tree into an objective tree which uses “high staff turnover” as the main problem.</a:t>
            </a:r>
          </a:p>
        </p:txBody>
      </p:sp>
      <p:grpSp>
        <p:nvGrpSpPr>
          <p:cNvPr id="71" name="Group 70"/>
          <p:cNvGrpSpPr/>
          <p:nvPr/>
        </p:nvGrpSpPr>
        <p:grpSpPr>
          <a:xfrm>
            <a:off x="277506" y="3155850"/>
            <a:ext cx="5696042" cy="3181052"/>
            <a:chOff x="277506" y="3155850"/>
            <a:chExt cx="5696042" cy="3181052"/>
          </a:xfrm>
        </p:grpSpPr>
        <p:grpSp>
          <p:nvGrpSpPr>
            <p:cNvPr id="69" name="Group 68"/>
            <p:cNvGrpSpPr/>
            <p:nvPr/>
          </p:nvGrpSpPr>
          <p:grpSpPr>
            <a:xfrm>
              <a:off x="277506" y="3155850"/>
              <a:ext cx="5696042" cy="3181052"/>
              <a:chOff x="277506" y="3155850"/>
              <a:chExt cx="5696042" cy="3181052"/>
            </a:xfrm>
          </p:grpSpPr>
          <p:sp>
            <p:nvSpPr>
              <p:cNvPr id="25" name="Text Box 79"/>
              <p:cNvSpPr txBox="1"/>
              <p:nvPr/>
            </p:nvSpPr>
            <p:spPr>
              <a:xfrm>
                <a:off x="1999509" y="3155850"/>
                <a:ext cx="2026800" cy="3837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dirty="0">
                    <a:solidFill>
                      <a:srgbClr val="1830C0"/>
                    </a:solidFill>
                    <a:effectLst/>
                    <a:latin typeface="Arial" charset="0"/>
                    <a:ea typeface="Calibri" charset="0"/>
                    <a:cs typeface="Times New Roman" charset="0"/>
                  </a:rPr>
                  <a:t>Problem Tree</a:t>
                </a:r>
                <a:endParaRPr lang="en-US" dirty="0">
                  <a:solidFill>
                    <a:srgbClr val="1830C0"/>
                  </a:solidFill>
                  <a:effectLst/>
                  <a:ea typeface="Calibri" charset="0"/>
                  <a:cs typeface="Times New Roman" charset="0"/>
                </a:endParaRPr>
              </a:p>
            </p:txBody>
          </p:sp>
          <p:grpSp>
            <p:nvGrpSpPr>
              <p:cNvPr id="28" name="Group 27"/>
              <p:cNvGrpSpPr/>
              <p:nvPr/>
            </p:nvGrpSpPr>
            <p:grpSpPr>
              <a:xfrm>
                <a:off x="277506" y="3797062"/>
                <a:ext cx="5696042" cy="2539840"/>
                <a:chOff x="-70746" y="-29506"/>
                <a:chExt cx="2908188" cy="2540493"/>
              </a:xfrm>
            </p:grpSpPr>
            <p:sp>
              <p:nvSpPr>
                <p:cNvPr id="33" name="Text Box 69"/>
                <p:cNvSpPr txBox="1"/>
                <p:nvPr/>
              </p:nvSpPr>
              <p:spPr>
                <a:xfrm>
                  <a:off x="682283" y="1090246"/>
                  <a:ext cx="1372235" cy="314918"/>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a:solidFill>
                        <a:srgbClr val="1830C0"/>
                      </a:solidFill>
                      <a:effectLst/>
                      <a:latin typeface="Arial" charset="0"/>
                      <a:ea typeface="Calibri" charset="0"/>
                      <a:cs typeface="Times New Roman" charset="0"/>
                    </a:rPr>
                    <a:t>High staff turnover</a:t>
                  </a:r>
                  <a:endParaRPr lang="en-US" sz="1600">
                    <a:solidFill>
                      <a:srgbClr val="1830C0"/>
                    </a:solidFill>
                    <a:effectLst/>
                    <a:ea typeface="Calibri" charset="0"/>
                    <a:cs typeface="Times New Roman" charset="0"/>
                  </a:endParaRPr>
                </a:p>
              </p:txBody>
            </p:sp>
            <p:sp>
              <p:nvSpPr>
                <p:cNvPr id="34" name="Text Box 70"/>
                <p:cNvSpPr txBox="1"/>
                <p:nvPr/>
              </p:nvSpPr>
              <p:spPr>
                <a:xfrm>
                  <a:off x="0" y="0"/>
                  <a:ext cx="872217" cy="57848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rgbClr val="1830C0"/>
                      </a:solidFill>
                      <a:effectLst/>
                      <a:latin typeface="Arial" charset="0"/>
                      <a:ea typeface="Calibri" charset="0"/>
                      <a:cs typeface="Times New Roman" charset="0"/>
                    </a:rPr>
                    <a:t>Delay in project delivery</a:t>
                  </a:r>
                  <a:endParaRPr lang="en-US" sz="1600" dirty="0">
                    <a:solidFill>
                      <a:srgbClr val="1830C0"/>
                    </a:solidFill>
                    <a:effectLst/>
                    <a:ea typeface="Calibri" charset="0"/>
                    <a:cs typeface="Times New Roman" charset="0"/>
                  </a:endParaRPr>
                </a:p>
              </p:txBody>
            </p:sp>
            <p:sp>
              <p:nvSpPr>
                <p:cNvPr id="35" name="Text Box 71"/>
                <p:cNvSpPr txBox="1"/>
                <p:nvPr/>
              </p:nvSpPr>
              <p:spPr>
                <a:xfrm>
                  <a:off x="802442" y="-29506"/>
                  <a:ext cx="1154186" cy="57594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rgbClr val="1830C0"/>
                      </a:solidFill>
                      <a:effectLst/>
                      <a:latin typeface="Arial" charset="0"/>
                      <a:ea typeface="Calibri" charset="0"/>
                      <a:cs typeface="Times New Roman" charset="0"/>
                    </a:rPr>
                    <a:t>High rate of recurring recruitment </a:t>
                  </a:r>
                  <a:endParaRPr lang="en-US" sz="1600" dirty="0">
                    <a:solidFill>
                      <a:srgbClr val="1830C0"/>
                    </a:solidFill>
                    <a:effectLst/>
                    <a:ea typeface="Calibri" charset="0"/>
                    <a:cs typeface="Times New Roman" charset="0"/>
                  </a:endParaRPr>
                </a:p>
              </p:txBody>
            </p:sp>
            <p:sp>
              <p:nvSpPr>
                <p:cNvPr id="36" name="Text Box 73"/>
                <p:cNvSpPr txBox="1"/>
                <p:nvPr/>
              </p:nvSpPr>
              <p:spPr>
                <a:xfrm>
                  <a:off x="1958602" y="0"/>
                  <a:ext cx="878840" cy="58039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rgbClr val="1830C0"/>
                      </a:solidFill>
                      <a:effectLst/>
                      <a:latin typeface="Arial" charset="0"/>
                      <a:ea typeface="Calibri" charset="0"/>
                      <a:cs typeface="Times New Roman" charset="0"/>
                    </a:rPr>
                    <a:t>Unstable team members </a:t>
                  </a:r>
                  <a:endParaRPr lang="en-US" sz="1600" dirty="0">
                    <a:solidFill>
                      <a:srgbClr val="1830C0"/>
                    </a:solidFill>
                    <a:effectLst/>
                    <a:ea typeface="Calibri" charset="0"/>
                    <a:cs typeface="Times New Roman" charset="0"/>
                  </a:endParaRPr>
                </a:p>
              </p:txBody>
            </p:sp>
            <p:grpSp>
              <p:nvGrpSpPr>
                <p:cNvPr id="37" name="Group 36"/>
                <p:cNvGrpSpPr/>
                <p:nvPr/>
              </p:nvGrpSpPr>
              <p:grpSpPr>
                <a:xfrm>
                  <a:off x="-70746" y="1920926"/>
                  <a:ext cx="2739653" cy="590061"/>
                  <a:chOff x="-112973" y="14753"/>
                  <a:chExt cx="2740226" cy="590061"/>
                </a:xfrm>
              </p:grpSpPr>
              <p:sp>
                <p:nvSpPr>
                  <p:cNvPr id="38" name="Text Box 76"/>
                  <p:cNvSpPr txBox="1"/>
                  <p:nvPr/>
                </p:nvSpPr>
                <p:spPr>
                  <a:xfrm>
                    <a:off x="-112973" y="29504"/>
                    <a:ext cx="939800" cy="57467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rgbClr val="1830C0"/>
                        </a:solidFill>
                        <a:effectLst/>
                        <a:latin typeface="Arial" charset="0"/>
                        <a:ea typeface="Calibri" charset="0"/>
                        <a:cs typeface="Times New Roman" charset="0"/>
                      </a:rPr>
                      <a:t>Unattractive salary package</a:t>
                    </a:r>
                    <a:endParaRPr lang="en-US" sz="1600" dirty="0">
                      <a:solidFill>
                        <a:srgbClr val="1830C0"/>
                      </a:solidFill>
                      <a:effectLst/>
                      <a:ea typeface="Calibri" charset="0"/>
                      <a:cs typeface="Times New Roman" charset="0"/>
                    </a:endParaRPr>
                  </a:p>
                </p:txBody>
              </p:sp>
              <p:sp>
                <p:nvSpPr>
                  <p:cNvPr id="39" name="Text Box 77"/>
                  <p:cNvSpPr txBox="1"/>
                  <p:nvPr/>
                </p:nvSpPr>
                <p:spPr>
                  <a:xfrm>
                    <a:off x="885335" y="14753"/>
                    <a:ext cx="767080" cy="57467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a:solidFill>
                          <a:srgbClr val="1830C0"/>
                        </a:solidFill>
                        <a:effectLst/>
                        <a:latin typeface="Arial" charset="0"/>
                        <a:ea typeface="Calibri" charset="0"/>
                        <a:cs typeface="Times New Roman" charset="0"/>
                      </a:rPr>
                      <a:t>Very high workload </a:t>
                    </a:r>
                    <a:endParaRPr lang="en-US" sz="1600">
                      <a:solidFill>
                        <a:srgbClr val="1830C0"/>
                      </a:solidFill>
                      <a:effectLst/>
                      <a:ea typeface="Calibri" charset="0"/>
                      <a:cs typeface="Times New Roman" charset="0"/>
                    </a:endParaRPr>
                  </a:p>
                </p:txBody>
              </p:sp>
              <p:sp>
                <p:nvSpPr>
                  <p:cNvPr id="40" name="Text Box 78"/>
                  <p:cNvSpPr txBox="1"/>
                  <p:nvPr/>
                </p:nvSpPr>
                <p:spPr>
                  <a:xfrm>
                    <a:off x="1633478" y="29504"/>
                    <a:ext cx="993775" cy="57531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dirty="0">
                        <a:solidFill>
                          <a:srgbClr val="1830C0"/>
                        </a:solidFill>
                        <a:effectLst/>
                        <a:latin typeface="Arial" charset="0"/>
                        <a:ea typeface="Calibri" charset="0"/>
                        <a:cs typeface="Times New Roman" charset="0"/>
                      </a:rPr>
                      <a:t>Authoritarian managers </a:t>
                    </a:r>
                    <a:endParaRPr lang="en-US" sz="1600" dirty="0">
                      <a:solidFill>
                        <a:srgbClr val="1830C0"/>
                      </a:solidFill>
                      <a:effectLst/>
                      <a:ea typeface="Calibri" charset="0"/>
                      <a:cs typeface="Times New Roman" charset="0"/>
                    </a:endParaRPr>
                  </a:p>
                </p:txBody>
              </p:sp>
            </p:grpSp>
          </p:grpSp>
        </p:grpSp>
        <p:grpSp>
          <p:nvGrpSpPr>
            <p:cNvPr id="70" name="Group 69"/>
            <p:cNvGrpSpPr/>
            <p:nvPr/>
          </p:nvGrpSpPr>
          <p:grpSpPr>
            <a:xfrm>
              <a:off x="1174289" y="4407088"/>
              <a:ext cx="4050334" cy="1315216"/>
              <a:chOff x="1174289" y="4407088"/>
              <a:chExt cx="4050334" cy="1315216"/>
            </a:xfrm>
          </p:grpSpPr>
          <p:grpSp>
            <p:nvGrpSpPr>
              <p:cNvPr id="27" name="Group 26"/>
              <p:cNvGrpSpPr/>
              <p:nvPr/>
            </p:nvGrpSpPr>
            <p:grpSpPr>
              <a:xfrm>
                <a:off x="1174289" y="4407088"/>
                <a:ext cx="4050334" cy="528184"/>
                <a:chOff x="0" y="0"/>
                <a:chExt cx="2067950" cy="528320"/>
              </a:xfrm>
            </p:grpSpPr>
            <p:cxnSp>
              <p:nvCxnSpPr>
                <p:cNvPr id="41" name="Straight Arrow Connector 40"/>
                <p:cNvCxnSpPr/>
                <p:nvPr/>
              </p:nvCxnSpPr>
              <p:spPr>
                <a:xfrm flipH="1" flipV="1">
                  <a:off x="0" y="14068"/>
                  <a:ext cx="899013" cy="514252"/>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883857" y="17432"/>
                  <a:ext cx="16474" cy="510888"/>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900332" y="0"/>
                  <a:ext cx="1167618" cy="527734"/>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26580" y="5161108"/>
                <a:ext cx="3568247" cy="561196"/>
                <a:chOff x="0" y="0"/>
                <a:chExt cx="1822108" cy="561731"/>
              </a:xfrm>
            </p:grpSpPr>
            <p:cxnSp>
              <p:nvCxnSpPr>
                <p:cNvPr id="30" name="Straight Arrow Connector 29"/>
                <p:cNvCxnSpPr/>
                <p:nvPr/>
              </p:nvCxnSpPr>
              <p:spPr>
                <a:xfrm flipV="1">
                  <a:off x="0" y="14068"/>
                  <a:ext cx="857690" cy="547663"/>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858130" y="0"/>
                  <a:ext cx="56710" cy="561731"/>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872197" y="14068"/>
                  <a:ext cx="949911" cy="547468"/>
                </a:xfrm>
                <a:prstGeom prst="straightConnector1">
                  <a:avLst/>
                </a:prstGeom>
                <a:ln>
                  <a:solidFill>
                    <a:srgbClr val="1830C0"/>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72" name="Group 71"/>
          <p:cNvGrpSpPr/>
          <p:nvPr/>
        </p:nvGrpSpPr>
        <p:grpSpPr>
          <a:xfrm>
            <a:off x="5863891" y="3168541"/>
            <a:ext cx="5802087" cy="3163282"/>
            <a:chOff x="5863891" y="3168541"/>
            <a:chExt cx="5802087" cy="3163282"/>
          </a:xfrm>
        </p:grpSpPr>
        <p:grpSp>
          <p:nvGrpSpPr>
            <p:cNvPr id="47" name="Group 46"/>
            <p:cNvGrpSpPr/>
            <p:nvPr/>
          </p:nvGrpSpPr>
          <p:grpSpPr>
            <a:xfrm>
              <a:off x="5863891" y="3807439"/>
              <a:ext cx="5802087" cy="2524384"/>
              <a:chOff x="-47389" y="0"/>
              <a:chExt cx="3022119" cy="2525106"/>
            </a:xfrm>
          </p:grpSpPr>
          <p:grpSp>
            <p:nvGrpSpPr>
              <p:cNvPr id="49" name="Group 48"/>
              <p:cNvGrpSpPr/>
              <p:nvPr/>
            </p:nvGrpSpPr>
            <p:grpSpPr>
              <a:xfrm>
                <a:off x="580677" y="580677"/>
                <a:ext cx="2011680" cy="521287"/>
                <a:chOff x="0" y="0"/>
                <a:chExt cx="2011680" cy="521287"/>
              </a:xfrm>
            </p:grpSpPr>
            <p:cxnSp>
              <p:nvCxnSpPr>
                <p:cNvPr id="62" name="Straight Arrow Connector 61"/>
                <p:cNvCxnSpPr/>
                <p:nvPr/>
              </p:nvCxnSpPr>
              <p:spPr>
                <a:xfrm flipV="1">
                  <a:off x="1090246" y="0"/>
                  <a:ext cx="921434" cy="52123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1034344" y="213608"/>
                  <a:ext cx="58100" cy="30767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0" y="14068"/>
                  <a:ext cx="1090246" cy="4923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7389" y="0"/>
                <a:ext cx="3022119" cy="2525106"/>
                <a:chOff x="-47389" y="0"/>
                <a:chExt cx="3022119" cy="2525106"/>
              </a:xfrm>
            </p:grpSpPr>
            <p:sp>
              <p:nvSpPr>
                <p:cNvPr id="55" name="Text Box 25"/>
                <p:cNvSpPr txBox="1"/>
                <p:nvPr/>
              </p:nvSpPr>
              <p:spPr>
                <a:xfrm>
                  <a:off x="879230" y="1097280"/>
                  <a:ext cx="1372235" cy="26225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Reduced staff turnover</a:t>
                  </a:r>
                  <a:endParaRPr lang="en-US" sz="1600" dirty="0">
                    <a:solidFill>
                      <a:schemeClr val="accent6">
                        <a:lumMod val="75000"/>
                      </a:schemeClr>
                    </a:solidFill>
                    <a:effectLst/>
                    <a:ea typeface="Calibri" charset="0"/>
                    <a:cs typeface="Times New Roman" charset="0"/>
                  </a:endParaRPr>
                </a:p>
              </p:txBody>
            </p:sp>
            <p:sp>
              <p:nvSpPr>
                <p:cNvPr id="56" name="Text Box 26"/>
                <p:cNvSpPr txBox="1"/>
                <p:nvPr/>
              </p:nvSpPr>
              <p:spPr>
                <a:xfrm>
                  <a:off x="-47389" y="1950431"/>
                  <a:ext cx="965200" cy="57467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a:solidFill>
                        <a:schemeClr val="accent6">
                          <a:lumMod val="75000"/>
                        </a:schemeClr>
                      </a:solidFill>
                      <a:effectLst/>
                      <a:latin typeface="Arial" charset="0"/>
                      <a:ea typeface="Calibri" charset="0"/>
                      <a:cs typeface="Times New Roman" charset="0"/>
                    </a:rPr>
                    <a:t>Better salary package</a:t>
                  </a:r>
                  <a:endParaRPr lang="en-US" sz="1600">
                    <a:solidFill>
                      <a:schemeClr val="accent6">
                        <a:lumMod val="75000"/>
                      </a:schemeClr>
                    </a:solidFill>
                    <a:effectLst/>
                    <a:ea typeface="Calibri" charset="0"/>
                    <a:cs typeface="Times New Roman" charset="0"/>
                  </a:endParaRPr>
                </a:p>
              </p:txBody>
            </p:sp>
            <p:sp>
              <p:nvSpPr>
                <p:cNvPr id="57" name="Text Box 27"/>
                <p:cNvSpPr txBox="1"/>
                <p:nvPr/>
              </p:nvSpPr>
              <p:spPr>
                <a:xfrm>
                  <a:off x="1054428" y="1906173"/>
                  <a:ext cx="799465" cy="57531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Reduced workload </a:t>
                  </a:r>
                  <a:endParaRPr lang="en-US" sz="1600" dirty="0">
                    <a:solidFill>
                      <a:schemeClr val="accent6">
                        <a:lumMod val="75000"/>
                      </a:schemeClr>
                    </a:solidFill>
                    <a:effectLst/>
                    <a:ea typeface="Calibri" charset="0"/>
                    <a:cs typeface="Times New Roman" charset="0"/>
                  </a:endParaRPr>
                </a:p>
              </p:txBody>
            </p:sp>
            <p:sp>
              <p:nvSpPr>
                <p:cNvPr id="58" name="Text Box 28"/>
                <p:cNvSpPr txBox="1"/>
                <p:nvPr/>
              </p:nvSpPr>
              <p:spPr>
                <a:xfrm>
                  <a:off x="1861576" y="1913207"/>
                  <a:ext cx="1087609" cy="56896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Less Authoritarian managers </a:t>
                  </a:r>
                  <a:endParaRPr lang="en-US" sz="1600" dirty="0">
                    <a:solidFill>
                      <a:schemeClr val="accent6">
                        <a:lumMod val="75000"/>
                      </a:schemeClr>
                    </a:solidFill>
                    <a:effectLst/>
                    <a:ea typeface="Calibri" charset="0"/>
                    <a:cs typeface="Times New Roman" charset="0"/>
                  </a:endParaRPr>
                </a:p>
              </p:txBody>
            </p:sp>
            <p:sp>
              <p:nvSpPr>
                <p:cNvPr id="59" name="Text Box 29"/>
                <p:cNvSpPr txBox="1"/>
                <p:nvPr/>
              </p:nvSpPr>
              <p:spPr>
                <a:xfrm>
                  <a:off x="0" y="0"/>
                  <a:ext cx="1089660" cy="58166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Project delivery meets the deadline</a:t>
                  </a:r>
                  <a:endParaRPr lang="en-US" sz="1600" dirty="0">
                    <a:solidFill>
                      <a:schemeClr val="accent6">
                        <a:lumMod val="75000"/>
                      </a:schemeClr>
                    </a:solidFill>
                    <a:effectLst/>
                    <a:ea typeface="Calibri" charset="0"/>
                    <a:cs typeface="Times New Roman" charset="0"/>
                  </a:endParaRPr>
                </a:p>
              </p:txBody>
            </p:sp>
            <p:sp>
              <p:nvSpPr>
                <p:cNvPr id="60" name="Text Box 30"/>
                <p:cNvSpPr txBox="1"/>
                <p:nvPr/>
              </p:nvSpPr>
              <p:spPr>
                <a:xfrm>
                  <a:off x="1160584" y="0"/>
                  <a:ext cx="921385" cy="584835"/>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Low rate of recurring recruitment </a:t>
                  </a:r>
                  <a:endParaRPr lang="en-US" sz="1600" dirty="0">
                    <a:solidFill>
                      <a:schemeClr val="accent6">
                        <a:lumMod val="75000"/>
                      </a:schemeClr>
                    </a:solidFill>
                    <a:effectLst/>
                    <a:ea typeface="Calibri" charset="0"/>
                    <a:cs typeface="Times New Roman" charset="0"/>
                  </a:endParaRPr>
                </a:p>
              </p:txBody>
            </p:sp>
            <p:sp>
              <p:nvSpPr>
                <p:cNvPr id="61" name="Text Box 31"/>
                <p:cNvSpPr txBox="1"/>
                <p:nvPr/>
              </p:nvSpPr>
              <p:spPr>
                <a:xfrm>
                  <a:off x="2159390" y="0"/>
                  <a:ext cx="815340" cy="58039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dirty="0">
                      <a:solidFill>
                        <a:schemeClr val="accent6">
                          <a:lumMod val="75000"/>
                        </a:schemeClr>
                      </a:solidFill>
                      <a:effectLst/>
                      <a:latin typeface="Arial" charset="0"/>
                      <a:ea typeface="Calibri" charset="0"/>
                      <a:cs typeface="Times New Roman" charset="0"/>
                    </a:rPr>
                    <a:t>Stable team members </a:t>
                  </a:r>
                  <a:endParaRPr lang="en-US" sz="1600" dirty="0">
                    <a:solidFill>
                      <a:schemeClr val="accent6">
                        <a:lumMod val="75000"/>
                      </a:schemeClr>
                    </a:solidFill>
                    <a:effectLst/>
                    <a:ea typeface="Calibri" charset="0"/>
                    <a:cs typeface="Times New Roman" charset="0"/>
                  </a:endParaRPr>
                </a:p>
              </p:txBody>
            </p:sp>
          </p:grpSp>
          <p:grpSp>
            <p:nvGrpSpPr>
              <p:cNvPr id="51" name="Group 50"/>
              <p:cNvGrpSpPr/>
              <p:nvPr/>
            </p:nvGrpSpPr>
            <p:grpSpPr>
              <a:xfrm>
                <a:off x="400467" y="1361588"/>
                <a:ext cx="2053590" cy="540385"/>
                <a:chOff x="0" y="0"/>
                <a:chExt cx="2054079" cy="540629"/>
              </a:xfrm>
            </p:grpSpPr>
            <p:cxnSp>
              <p:nvCxnSpPr>
                <p:cNvPr id="52" name="Straight Arrow Connector 51"/>
                <p:cNvCxnSpPr/>
                <p:nvPr/>
              </p:nvCxnSpPr>
              <p:spPr>
                <a:xfrm flipV="1">
                  <a:off x="0" y="14067"/>
                  <a:ext cx="1156628" cy="52656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139483" y="0"/>
                  <a:ext cx="20662" cy="54062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1160585" y="14067"/>
                  <a:ext cx="893494" cy="52651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8" name="Text Box 56"/>
            <p:cNvSpPr txBox="1"/>
            <p:nvPr/>
          </p:nvSpPr>
          <p:spPr>
            <a:xfrm>
              <a:off x="7862293" y="3168541"/>
              <a:ext cx="2026434" cy="41610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dirty="0">
                  <a:solidFill>
                    <a:schemeClr val="accent6">
                      <a:lumMod val="75000"/>
                    </a:schemeClr>
                  </a:solidFill>
                  <a:effectLst/>
                  <a:latin typeface="Arial" charset="0"/>
                  <a:ea typeface="Calibri" charset="0"/>
                  <a:cs typeface="Times New Roman" charset="0"/>
                </a:rPr>
                <a:t>Objective Tree</a:t>
              </a:r>
              <a:endParaRPr lang="en-US" dirty="0">
                <a:solidFill>
                  <a:schemeClr val="accent6">
                    <a:lumMod val="75000"/>
                  </a:schemeClr>
                </a:solidFill>
                <a:effectLst/>
                <a:ea typeface="Calibri" charset="0"/>
                <a:cs typeface="Times New Roman" charset="0"/>
              </a:endParaRPr>
            </a:p>
          </p:txBody>
        </p:sp>
      </p:grpSp>
    </p:spTree>
    <p:extLst>
      <p:ext uri="{BB962C8B-B14F-4D97-AF65-F5344CB8AC3E}">
        <p14:creationId xmlns:p14="http://schemas.microsoft.com/office/powerpoint/2010/main" val="14329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3" y="365127"/>
            <a:ext cx="10954407" cy="1325563"/>
          </a:xfrm>
        </p:spPr>
        <p:txBody>
          <a:bodyPr/>
          <a:lstStyle/>
          <a:p>
            <a:r>
              <a:rPr lang="en-US" b="1" dirty="0" smtClean="0">
                <a:latin typeface="Arial" panose="020B0604020202020204" pitchFamily="34" charset="0"/>
                <a:cs typeface="Arial" panose="020B0604020202020204" pitchFamily="34" charset="0"/>
              </a:rPr>
              <a:t>Steps </a:t>
            </a:r>
            <a:r>
              <a:rPr lang="en-US" b="1" dirty="0">
                <a:latin typeface="Arial" panose="020B0604020202020204" pitchFamily="34" charset="0"/>
                <a:cs typeface="Arial" panose="020B0604020202020204" pitchFamily="34" charset="0"/>
              </a:rPr>
              <a:t>in Formulating an Objective Tree</a:t>
            </a:r>
          </a:p>
        </p:txBody>
      </p:sp>
      <p:sp>
        <p:nvSpPr>
          <p:cNvPr id="3" name="Content Placeholder 2"/>
          <p:cNvSpPr>
            <a:spLocks noGrp="1"/>
          </p:cNvSpPr>
          <p:nvPr>
            <p:ph idx="1"/>
          </p:nvPr>
        </p:nvSpPr>
        <p:spPr>
          <a:xfrm>
            <a:off x="625642" y="2064774"/>
            <a:ext cx="11229474" cy="630300"/>
          </a:xfrm>
        </p:spPr>
        <p:txBody>
          <a:bodyPr>
            <a:normAutofit/>
          </a:bodyPr>
          <a:lstStyle/>
          <a:p>
            <a:pPr marL="320675" indent="0" algn="ctr">
              <a:lnSpc>
                <a:spcPct val="110000"/>
              </a:lnSpc>
              <a:spcAft>
                <a:spcPts val="600"/>
              </a:spcAft>
              <a:buClr>
                <a:schemeClr val="accent2"/>
              </a:buClr>
              <a:buNone/>
            </a:pPr>
            <a:r>
              <a:rPr lang="en-US" dirty="0"/>
              <a:t>Summary of Formulating an Objective Tree from a Problem Tree</a:t>
            </a:r>
          </a:p>
        </p:txBody>
      </p:sp>
      <p:graphicFrame>
        <p:nvGraphicFramePr>
          <p:cNvPr id="5" name="Table 4"/>
          <p:cNvGraphicFramePr>
            <a:graphicFrameLocks noGrp="1"/>
          </p:cNvGraphicFramePr>
          <p:nvPr>
            <p:extLst/>
          </p:nvPr>
        </p:nvGraphicFramePr>
        <p:xfrm>
          <a:off x="625641" y="2827809"/>
          <a:ext cx="11375856" cy="3600118"/>
        </p:xfrm>
        <a:graphic>
          <a:graphicData uri="http://schemas.openxmlformats.org/drawingml/2006/table">
            <a:tbl>
              <a:tblPr firstRow="1" firstCol="1" bandRow="1"/>
              <a:tblGrid>
                <a:gridCol w="4274972">
                  <a:extLst>
                    <a:ext uri="{9D8B030D-6E8A-4147-A177-3AD203B41FA5}">
                      <a16:colId xmlns:a16="http://schemas.microsoft.com/office/drawing/2014/main" xmlns="" val="20000"/>
                    </a:ext>
                  </a:extLst>
                </a:gridCol>
                <a:gridCol w="2433868">
                  <a:extLst>
                    <a:ext uri="{9D8B030D-6E8A-4147-A177-3AD203B41FA5}">
                      <a16:colId xmlns:a16="http://schemas.microsoft.com/office/drawing/2014/main" xmlns="" val="20001"/>
                    </a:ext>
                  </a:extLst>
                </a:gridCol>
                <a:gridCol w="4667016">
                  <a:extLst>
                    <a:ext uri="{9D8B030D-6E8A-4147-A177-3AD203B41FA5}">
                      <a16:colId xmlns:a16="http://schemas.microsoft.com/office/drawing/2014/main" xmlns="" val="20002"/>
                    </a:ext>
                  </a:extLst>
                </a:gridCol>
              </a:tblGrid>
              <a:tr h="574470">
                <a:tc>
                  <a:txBody>
                    <a:bodyPr/>
                    <a:lstStyle/>
                    <a:p>
                      <a:pPr algn="ctr">
                        <a:spcBef>
                          <a:spcPts val="300"/>
                        </a:spcBef>
                        <a:spcAft>
                          <a:spcPts val="300"/>
                        </a:spcAft>
                      </a:pPr>
                      <a:r>
                        <a:rPr lang="en-US" sz="2800" b="1" dirty="0">
                          <a:solidFill>
                            <a:srgbClr val="FFFFFF"/>
                          </a:solidFill>
                          <a:effectLst/>
                          <a:latin typeface="+mn-lt"/>
                          <a:ea typeface="Calibri" charset="0"/>
                          <a:cs typeface="Cordia New" charset="0"/>
                        </a:rPr>
                        <a:t>Problem Tree</a:t>
                      </a:r>
                      <a:endParaRPr lang="en-US" sz="2800" dirty="0">
                        <a:effectLst/>
                        <a:latin typeface="+mn-lt"/>
                        <a:ea typeface="Calibri" charset="0"/>
                        <a:cs typeface="Cordia New" charset="0"/>
                      </a:endParaRPr>
                    </a:p>
                  </a:txBody>
                  <a:tcPr marL="68580" marR="6858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Bef>
                          <a:spcPts val="300"/>
                        </a:spcBef>
                        <a:spcAft>
                          <a:spcPts val="300"/>
                        </a:spcAft>
                      </a:pPr>
                      <a:r>
                        <a:rPr lang="en-US" sz="2800" b="1">
                          <a:solidFill>
                            <a:srgbClr val="FFFFFF"/>
                          </a:solidFill>
                          <a:effectLst/>
                          <a:latin typeface="+mn-lt"/>
                          <a:ea typeface="Calibri" charset="0"/>
                          <a:cs typeface="Cordia New" charset="0"/>
                        </a:rPr>
                        <a:t> </a:t>
                      </a:r>
                      <a:endParaRPr lang="en-US" sz="2800">
                        <a:effectLst/>
                        <a:latin typeface="+mn-lt"/>
                        <a:ea typeface="Calibri" charset="0"/>
                        <a:cs typeface="Cordia New" charset="0"/>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a:spcBef>
                          <a:spcPts val="300"/>
                        </a:spcBef>
                        <a:spcAft>
                          <a:spcPts val="300"/>
                        </a:spcAft>
                      </a:pPr>
                      <a:r>
                        <a:rPr lang="en-US" sz="2800" b="1">
                          <a:solidFill>
                            <a:srgbClr val="FFFFFF"/>
                          </a:solidFill>
                          <a:effectLst/>
                          <a:latin typeface="+mn-lt"/>
                          <a:ea typeface="Calibri" charset="0"/>
                          <a:cs typeface="Cordia New" charset="0"/>
                        </a:rPr>
                        <a:t>Objective Tree</a:t>
                      </a:r>
                      <a:endParaRPr lang="en-US" sz="2800">
                        <a:effectLst/>
                        <a:latin typeface="+mn-lt"/>
                        <a:ea typeface="Calibri" charset="0"/>
                        <a:cs typeface="Cordia New" charset="0"/>
                      </a:endParaRPr>
                    </a:p>
                  </a:txBody>
                  <a:tcPr marL="68580" marR="6858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10000"/>
                  </a:ext>
                </a:extLst>
              </a:tr>
              <a:tr h="762145">
                <a:tc>
                  <a:txBody>
                    <a:bodyPr/>
                    <a:lstStyle/>
                    <a:p>
                      <a:pPr algn="l">
                        <a:spcBef>
                          <a:spcPts val="300"/>
                        </a:spcBef>
                        <a:spcAft>
                          <a:spcPts val="300"/>
                        </a:spcAft>
                      </a:pPr>
                      <a:r>
                        <a:rPr lang="en-US" sz="2800" dirty="0">
                          <a:effectLst/>
                          <a:latin typeface="+mn-lt"/>
                          <a:ea typeface="Calibri" charset="0"/>
                          <a:cs typeface="Cordia New" charset="0"/>
                        </a:rPr>
                        <a:t>Relationship: Causes-Effects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rowSpan="4">
                  <a:txBody>
                    <a:bodyPr/>
                    <a:lstStyle/>
                    <a:p>
                      <a:pPr algn="ctr">
                        <a:spcBef>
                          <a:spcPts val="300"/>
                        </a:spcBef>
                        <a:spcAft>
                          <a:spcPts val="300"/>
                        </a:spcAft>
                      </a:pPr>
                      <a:r>
                        <a:rPr lang="en-US" sz="2800" dirty="0">
                          <a:effectLst/>
                          <a:latin typeface="+mn-lt"/>
                          <a:ea typeface="Calibri" charset="0"/>
                          <a:cs typeface="Cordia New" charset="0"/>
                        </a:rPr>
                        <a:t/>
                      </a:r>
                      <a:br>
                        <a:rPr lang="en-US" sz="2800" dirty="0">
                          <a:effectLst/>
                          <a:latin typeface="+mn-lt"/>
                          <a:ea typeface="Calibri" charset="0"/>
                          <a:cs typeface="Cordia New" charset="0"/>
                        </a:rPr>
                      </a:br>
                      <a:r>
                        <a:rPr lang="en-US" sz="2800" dirty="0">
                          <a:effectLst/>
                          <a:latin typeface="+mn-lt"/>
                          <a:ea typeface="Calibri" charset="0"/>
                          <a:cs typeface="Cordia New" charset="0"/>
                        </a:rPr>
                        <a:t>Negative statements are rewritten into positive statements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gn="just">
                        <a:spcBef>
                          <a:spcPts val="300"/>
                        </a:spcBef>
                        <a:spcAft>
                          <a:spcPts val="300"/>
                        </a:spcAft>
                      </a:pPr>
                      <a:r>
                        <a:rPr lang="en-US" sz="2800" dirty="0">
                          <a:effectLst/>
                          <a:latin typeface="+mn-lt"/>
                          <a:ea typeface="Calibri" charset="0"/>
                          <a:cs typeface="Cordia New" charset="0"/>
                        </a:rPr>
                        <a:t>Relationship: Means-Ends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0001"/>
                  </a:ext>
                </a:extLst>
              </a:tr>
              <a:tr h="574470">
                <a:tc>
                  <a:txBody>
                    <a:bodyPr/>
                    <a:lstStyle/>
                    <a:p>
                      <a:pPr algn="just">
                        <a:spcBef>
                          <a:spcPts val="300"/>
                        </a:spcBef>
                        <a:spcAft>
                          <a:spcPts val="300"/>
                        </a:spcAft>
                      </a:pPr>
                      <a:r>
                        <a:rPr lang="en-US" sz="2800">
                          <a:effectLst/>
                          <a:latin typeface="+mn-lt"/>
                          <a:ea typeface="Calibri" charset="0"/>
                          <a:cs typeface="Cordia New" charset="0"/>
                        </a:rPr>
                        <a:t>Branches: Effects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vMerge="1">
                  <a:txBody>
                    <a:bodyPr/>
                    <a:lstStyle/>
                    <a:p>
                      <a:endParaRPr lang="en-US"/>
                    </a:p>
                  </a:txBody>
                  <a:tcPr/>
                </a:tc>
                <a:tc>
                  <a:txBody>
                    <a:bodyPr/>
                    <a:lstStyle/>
                    <a:p>
                      <a:pPr algn="just">
                        <a:spcBef>
                          <a:spcPts val="300"/>
                        </a:spcBef>
                        <a:spcAft>
                          <a:spcPts val="300"/>
                        </a:spcAft>
                      </a:pPr>
                      <a:r>
                        <a:rPr lang="en-US" sz="2800" dirty="0">
                          <a:effectLst/>
                          <a:latin typeface="+mn-lt"/>
                          <a:ea typeface="Calibri" charset="0"/>
                          <a:cs typeface="Cordia New" charset="0"/>
                        </a:rPr>
                        <a:t>Ends: Objectives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10002"/>
                  </a:ext>
                </a:extLst>
              </a:tr>
              <a:tr h="762145">
                <a:tc>
                  <a:txBody>
                    <a:bodyPr/>
                    <a:lstStyle/>
                    <a:p>
                      <a:pPr algn="just">
                        <a:spcBef>
                          <a:spcPts val="300"/>
                        </a:spcBef>
                        <a:spcAft>
                          <a:spcPts val="300"/>
                        </a:spcAft>
                      </a:pPr>
                      <a:r>
                        <a:rPr lang="en-US" sz="2800">
                          <a:effectLst/>
                          <a:latin typeface="+mn-lt"/>
                          <a:ea typeface="Calibri" charset="0"/>
                          <a:cs typeface="Cordia New" charset="0"/>
                        </a:rPr>
                        <a:t>Trunk: Main problem</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vMerge="1">
                  <a:txBody>
                    <a:bodyPr/>
                    <a:lstStyle/>
                    <a:p>
                      <a:endParaRPr lang="en-US"/>
                    </a:p>
                  </a:txBody>
                  <a:tcPr/>
                </a:tc>
                <a:tc>
                  <a:txBody>
                    <a:bodyPr/>
                    <a:lstStyle/>
                    <a:p>
                      <a:pPr algn="just">
                        <a:spcBef>
                          <a:spcPts val="300"/>
                        </a:spcBef>
                        <a:spcAft>
                          <a:spcPts val="300"/>
                        </a:spcAft>
                      </a:pPr>
                      <a:r>
                        <a:rPr lang="en-US" sz="2800">
                          <a:effectLst/>
                          <a:latin typeface="+mn-lt"/>
                          <a:ea typeface="Calibri" charset="0"/>
                          <a:cs typeface="Cordia New" charset="0"/>
                        </a:rPr>
                        <a:t>Trunk: Purpose/Objective/Outcome </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0003"/>
                  </a:ext>
                </a:extLst>
              </a:tr>
              <a:tr h="835593">
                <a:tc>
                  <a:txBody>
                    <a:bodyPr/>
                    <a:lstStyle/>
                    <a:p>
                      <a:pPr algn="just">
                        <a:spcBef>
                          <a:spcPts val="300"/>
                        </a:spcBef>
                        <a:spcAft>
                          <a:spcPts val="300"/>
                        </a:spcAft>
                      </a:pPr>
                      <a:r>
                        <a:rPr lang="en-US" sz="2800" dirty="0">
                          <a:effectLst/>
                          <a:latin typeface="+mn-lt"/>
                          <a:ea typeface="Calibri" charset="0"/>
                          <a:cs typeface="Cordia New" charset="0"/>
                        </a:rPr>
                        <a:t>Roots: Causes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vMerge="1">
                  <a:txBody>
                    <a:bodyPr/>
                    <a:lstStyle/>
                    <a:p>
                      <a:endParaRPr lang="en-US"/>
                    </a:p>
                  </a:txBody>
                  <a:tcPr/>
                </a:tc>
                <a:tc>
                  <a:txBody>
                    <a:bodyPr/>
                    <a:lstStyle/>
                    <a:p>
                      <a:pPr algn="just">
                        <a:spcBef>
                          <a:spcPts val="300"/>
                        </a:spcBef>
                        <a:spcAft>
                          <a:spcPts val="0"/>
                        </a:spcAft>
                      </a:pPr>
                      <a:r>
                        <a:rPr lang="en-US" sz="2800" dirty="0">
                          <a:effectLst/>
                          <a:latin typeface="+mn-lt"/>
                          <a:ea typeface="Calibri" charset="0"/>
                          <a:cs typeface="Cordia New" charset="0"/>
                        </a:rPr>
                        <a:t>Means: Objectives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6" name="Straight Arrow Connector 5"/>
          <p:cNvCxnSpPr/>
          <p:nvPr/>
        </p:nvCxnSpPr>
        <p:spPr>
          <a:xfrm>
            <a:off x="5214938" y="6233498"/>
            <a:ext cx="1948117"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0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 WHAT </a:t>
            </a:r>
            <a:r>
              <a:rPr lang="en-US" b="1" u="sng" dirty="0"/>
              <a:t>IS NEEDS ASSESSMENT?</a:t>
            </a:r>
            <a:r>
              <a:rPr lang="en-US" dirty="0"/>
              <a:t/>
            </a:r>
            <a:br>
              <a:rPr lang="en-US" dirty="0"/>
            </a:br>
            <a:endParaRPr lang="en-US" dirty="0"/>
          </a:p>
        </p:txBody>
      </p:sp>
      <p:sp>
        <p:nvSpPr>
          <p:cNvPr id="3" name="Content Placeholder 2"/>
          <p:cNvSpPr>
            <a:spLocks noGrp="1"/>
          </p:cNvSpPr>
          <p:nvPr>
            <p:ph idx="1"/>
          </p:nvPr>
        </p:nvSpPr>
        <p:spPr>
          <a:xfrm>
            <a:off x="294640" y="1310640"/>
            <a:ext cx="11551920" cy="4866323"/>
          </a:xfrm>
        </p:spPr>
        <p:txBody>
          <a:bodyPr>
            <a:normAutofit/>
          </a:bodyPr>
          <a:lstStyle/>
          <a:p>
            <a:pPr algn="just"/>
            <a:r>
              <a:rPr lang="en-US" sz="3200" dirty="0" smtClean="0"/>
              <a:t>This is </a:t>
            </a:r>
            <a:r>
              <a:rPr lang="en-US" sz="3200" dirty="0"/>
              <a:t>a systematic process for determining </a:t>
            </a:r>
            <a:r>
              <a:rPr lang="en-US" sz="3200" dirty="0" smtClean="0"/>
              <a:t>needs</a:t>
            </a:r>
            <a:r>
              <a:rPr lang="en-US" sz="3200" dirty="0"/>
              <a:t>, or “gaps” between current conditions and desired conditions or “wants”. </a:t>
            </a:r>
            <a:endParaRPr lang="en-US" sz="3200" dirty="0" smtClean="0"/>
          </a:p>
          <a:p>
            <a:pPr marL="0" indent="0" algn="just">
              <a:buNone/>
            </a:pPr>
            <a:endParaRPr lang="en-US" sz="3200" dirty="0" smtClean="0"/>
          </a:p>
          <a:p>
            <a:pPr algn="just"/>
            <a:r>
              <a:rPr lang="en-US" sz="3200" dirty="0" smtClean="0"/>
              <a:t>Looks at </a:t>
            </a:r>
            <a:r>
              <a:rPr lang="en-US" sz="3200" dirty="0"/>
              <a:t>discrepancy between the current condition and wanted </a:t>
            </a:r>
            <a:r>
              <a:rPr lang="en-US" sz="3200" dirty="0" smtClean="0"/>
              <a:t>condition. </a:t>
            </a:r>
          </a:p>
          <a:p>
            <a:pPr algn="just"/>
            <a:endParaRPr lang="en-US" sz="3200" dirty="0" smtClean="0"/>
          </a:p>
          <a:p>
            <a:pPr algn="just"/>
            <a:r>
              <a:rPr lang="en-US" sz="3200" dirty="0" smtClean="0"/>
              <a:t>It </a:t>
            </a:r>
            <a:r>
              <a:rPr lang="en-US" sz="3200" dirty="0"/>
              <a:t>is </a:t>
            </a:r>
            <a:r>
              <a:rPr lang="en-US" sz="3200" dirty="0" smtClean="0"/>
              <a:t>the basis </a:t>
            </a:r>
            <a:r>
              <a:rPr lang="en-US" sz="3200" dirty="0"/>
              <a:t>for the development of a business case that builds the foundation for determining the project objectives and serve as inputs to a project charter.</a:t>
            </a:r>
          </a:p>
        </p:txBody>
      </p:sp>
    </p:spTree>
    <p:extLst>
      <p:ext uri="{BB962C8B-B14F-4D97-AF65-F5344CB8AC3E}">
        <p14:creationId xmlns:p14="http://schemas.microsoft.com/office/powerpoint/2010/main" val="872222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365127"/>
            <a:ext cx="10754710" cy="1325563"/>
          </a:xfrm>
        </p:spPr>
        <p:txBody>
          <a:bodyPr/>
          <a:lstStyle/>
          <a:p>
            <a:r>
              <a:rPr lang="en-US" dirty="0" smtClean="0">
                <a:latin typeface="Arial" panose="020B0604020202020204" pitchFamily="34" charset="0"/>
                <a:cs typeface="Arial" panose="020B0604020202020204" pitchFamily="34" charset="0"/>
              </a:rPr>
              <a:t>Steps </a:t>
            </a:r>
            <a:r>
              <a:rPr lang="en-US" dirty="0">
                <a:latin typeface="Arial" panose="020B0604020202020204" pitchFamily="34" charset="0"/>
                <a:cs typeface="Arial" panose="020B0604020202020204" pitchFamily="34" charset="0"/>
              </a:rPr>
              <a:t>in Formulating an Objective Tree</a:t>
            </a:r>
          </a:p>
        </p:txBody>
      </p:sp>
      <p:sp>
        <p:nvSpPr>
          <p:cNvPr id="3" name="Content Placeholder 2"/>
          <p:cNvSpPr>
            <a:spLocks noGrp="1"/>
          </p:cNvSpPr>
          <p:nvPr>
            <p:ph idx="1"/>
          </p:nvPr>
        </p:nvSpPr>
        <p:spPr>
          <a:xfrm>
            <a:off x="252248" y="2064774"/>
            <a:ext cx="11687504" cy="4413496"/>
          </a:xfrm>
        </p:spPr>
        <p:txBody>
          <a:bodyPr>
            <a:normAutofit/>
          </a:bodyPr>
          <a:lstStyle/>
          <a:p>
            <a:pPr marL="669925" indent="-349250" algn="just">
              <a:lnSpc>
                <a:spcPct val="110000"/>
              </a:lnSpc>
              <a:spcAft>
                <a:spcPts val="600"/>
              </a:spcAft>
              <a:buClr>
                <a:schemeClr val="accent2"/>
              </a:buClr>
              <a:buFont typeface="Wingdings" charset="2"/>
              <a:buChar char="§"/>
            </a:pPr>
            <a:r>
              <a:rPr lang="en-US" dirty="0"/>
              <a:t>Once complete, the objective tree provides a summary picture of the desired future situation, including the indicative means by which ends can be achieved. </a:t>
            </a:r>
          </a:p>
          <a:p>
            <a:pPr marL="669925" indent="-349250" algn="just">
              <a:lnSpc>
                <a:spcPct val="110000"/>
              </a:lnSpc>
              <a:spcAft>
                <a:spcPts val="600"/>
              </a:spcAft>
              <a:buClr>
                <a:schemeClr val="accent2"/>
              </a:buClr>
              <a:buFont typeface="Wingdings" charset="2"/>
              <a:buChar char="§"/>
            </a:pPr>
            <a:r>
              <a:rPr lang="en-US" dirty="0"/>
              <a:t>As with the problem tree, the objective tree should provide a simplified but robust summary of reality. It is a tool to aid analysis and presentation of ideas/objectives. </a:t>
            </a:r>
          </a:p>
          <a:p>
            <a:pPr marL="669925" indent="-349250" algn="just">
              <a:lnSpc>
                <a:spcPct val="110000"/>
              </a:lnSpc>
              <a:buClr>
                <a:schemeClr val="accent2"/>
              </a:buClr>
              <a:buFont typeface="Wingdings" charset="2"/>
              <a:buChar char="§"/>
            </a:pPr>
            <a:r>
              <a:rPr lang="en-US" dirty="0"/>
              <a:t>Its main strength is that it keeps the analysis of potential project objectives firmly based on addressing a range of clearly identified priority problems.</a:t>
            </a:r>
          </a:p>
        </p:txBody>
      </p:sp>
    </p:spTree>
    <p:extLst>
      <p:ext uri="{BB962C8B-B14F-4D97-AF65-F5344CB8AC3E}">
        <p14:creationId xmlns:p14="http://schemas.microsoft.com/office/powerpoint/2010/main" val="1673666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Examples </a:t>
            </a:r>
            <a:r>
              <a:rPr lang="en-US" b="1" dirty="0">
                <a:latin typeface="Arial" panose="020B0604020202020204" pitchFamily="34" charset="0"/>
                <a:cs typeface="Arial" panose="020B0604020202020204" pitchFamily="34" charset="0"/>
              </a:rPr>
              <a:t>of Objective Tree</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9645" y="2280874"/>
            <a:ext cx="4586682" cy="429101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767583" y="2268937"/>
            <a:ext cx="4615180" cy="4296410"/>
          </a:xfrm>
          <a:prstGeom prst="rect">
            <a:avLst/>
          </a:prstGeom>
        </p:spPr>
      </p:pic>
      <p:sp>
        <p:nvSpPr>
          <p:cNvPr id="7" name="TextBox 6"/>
          <p:cNvSpPr txBox="1"/>
          <p:nvPr/>
        </p:nvSpPr>
        <p:spPr>
          <a:xfrm>
            <a:off x="7956366" y="6569589"/>
            <a:ext cx="3200931" cy="261610"/>
          </a:xfrm>
          <a:prstGeom prst="rect">
            <a:avLst/>
          </a:prstGeom>
          <a:noFill/>
        </p:spPr>
        <p:txBody>
          <a:bodyPr wrap="square" rtlCol="0">
            <a:spAutoFit/>
          </a:bodyPr>
          <a:lstStyle/>
          <a:p>
            <a:r>
              <a:rPr lang="en-US" sz="1100" dirty="0"/>
              <a:t>(adapted from </a:t>
            </a:r>
            <a:r>
              <a:rPr lang="en-US" sz="1100" dirty="0" err="1"/>
              <a:t>Norad</a:t>
            </a:r>
            <a:r>
              <a:rPr lang="en-US" sz="1100" dirty="0"/>
              <a:t> (1989) in </a:t>
            </a:r>
            <a:r>
              <a:rPr lang="en-US" sz="1100" dirty="0" err="1"/>
              <a:t>Groenendijk</a:t>
            </a:r>
            <a:r>
              <a:rPr lang="en-US" sz="1100" dirty="0"/>
              <a:t> (2003))</a:t>
            </a:r>
          </a:p>
        </p:txBody>
      </p:sp>
      <p:sp>
        <p:nvSpPr>
          <p:cNvPr id="8" name="TextBox 7"/>
          <p:cNvSpPr txBox="1"/>
          <p:nvPr/>
        </p:nvSpPr>
        <p:spPr>
          <a:xfrm>
            <a:off x="4598506" y="1799304"/>
            <a:ext cx="3142463" cy="400110"/>
          </a:xfrm>
          <a:prstGeom prst="rect">
            <a:avLst/>
          </a:prstGeom>
          <a:noFill/>
        </p:spPr>
        <p:txBody>
          <a:bodyPr wrap="none" rtlCol="0">
            <a:spAutoFit/>
          </a:bodyPr>
          <a:lstStyle/>
          <a:p>
            <a:r>
              <a:rPr lang="en-US" sz="2000" b="1" dirty="0"/>
              <a:t>An Example of Bus Accident</a:t>
            </a:r>
          </a:p>
        </p:txBody>
      </p:sp>
      <p:sp>
        <p:nvSpPr>
          <p:cNvPr id="9" name="TextBox 8"/>
          <p:cNvSpPr txBox="1"/>
          <p:nvPr/>
        </p:nvSpPr>
        <p:spPr>
          <a:xfrm>
            <a:off x="1158046" y="3164184"/>
            <a:ext cx="492443" cy="1512850"/>
          </a:xfrm>
          <a:prstGeom prst="rect">
            <a:avLst/>
          </a:prstGeom>
          <a:noFill/>
        </p:spPr>
        <p:txBody>
          <a:bodyPr vert="vert270" wrap="none" rtlCol="0">
            <a:spAutoFit/>
          </a:bodyPr>
          <a:lstStyle/>
          <a:p>
            <a:r>
              <a:rPr lang="en-US" sz="2000" b="1" dirty="0">
                <a:solidFill>
                  <a:schemeClr val="accent6">
                    <a:lumMod val="75000"/>
                  </a:schemeClr>
                </a:solidFill>
              </a:rPr>
              <a:t>Problem Tree</a:t>
            </a:r>
          </a:p>
        </p:txBody>
      </p:sp>
      <p:sp>
        <p:nvSpPr>
          <p:cNvPr id="10" name="TextBox 9"/>
          <p:cNvSpPr txBox="1"/>
          <p:nvPr/>
        </p:nvSpPr>
        <p:spPr>
          <a:xfrm>
            <a:off x="11055543" y="3060011"/>
            <a:ext cx="492443" cy="1625830"/>
          </a:xfrm>
          <a:prstGeom prst="rect">
            <a:avLst/>
          </a:prstGeom>
          <a:noFill/>
        </p:spPr>
        <p:txBody>
          <a:bodyPr vert="vert270" wrap="none" rtlCol="0">
            <a:spAutoFit/>
          </a:bodyPr>
          <a:lstStyle/>
          <a:p>
            <a:r>
              <a:rPr lang="en-US" sz="2000" b="1" dirty="0">
                <a:solidFill>
                  <a:srgbClr val="1830C0"/>
                </a:solidFill>
              </a:rPr>
              <a:t>Objective Tree</a:t>
            </a:r>
          </a:p>
        </p:txBody>
      </p:sp>
      <p:cxnSp>
        <p:nvCxnSpPr>
          <p:cNvPr id="12" name="Straight Arrow Connector 11"/>
          <p:cNvCxnSpPr/>
          <p:nvPr/>
        </p:nvCxnSpPr>
        <p:spPr>
          <a:xfrm>
            <a:off x="4616245" y="4249400"/>
            <a:ext cx="3465871"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26327" y="5227710"/>
            <a:ext cx="84125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26327" y="6250265"/>
            <a:ext cx="84125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00302" y="3359580"/>
            <a:ext cx="190015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29798" y="2577916"/>
            <a:ext cx="187065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93251" y="4271058"/>
            <a:ext cx="2804917" cy="369332"/>
          </a:xfrm>
          <a:prstGeom prst="rect">
            <a:avLst/>
          </a:prstGeom>
          <a:noFill/>
        </p:spPr>
        <p:txBody>
          <a:bodyPr wrap="square" rtlCol="0">
            <a:spAutoFit/>
          </a:bodyPr>
          <a:lstStyle/>
          <a:p>
            <a:r>
              <a:rPr lang="en-US" b="1" dirty="0">
                <a:solidFill>
                  <a:schemeClr val="accent2"/>
                </a:solidFill>
              </a:rPr>
              <a:t>Main Problem </a:t>
            </a:r>
            <a:r>
              <a:rPr lang="en-US" b="1">
                <a:solidFill>
                  <a:schemeClr val="accent2"/>
                </a:solidFill>
                <a:sym typeface="Wingdings"/>
              </a:rPr>
              <a:t> Purpose</a:t>
            </a:r>
            <a:endParaRPr lang="en-US" b="1">
              <a:solidFill>
                <a:schemeClr val="accent2"/>
              </a:solidFill>
            </a:endParaRPr>
          </a:p>
        </p:txBody>
      </p:sp>
      <p:sp>
        <p:nvSpPr>
          <p:cNvPr id="18" name="TextBox 17"/>
          <p:cNvSpPr txBox="1"/>
          <p:nvPr/>
        </p:nvSpPr>
        <p:spPr>
          <a:xfrm>
            <a:off x="5492893" y="3370162"/>
            <a:ext cx="1749253" cy="369332"/>
          </a:xfrm>
          <a:prstGeom prst="rect">
            <a:avLst/>
          </a:prstGeom>
          <a:noFill/>
        </p:spPr>
        <p:txBody>
          <a:bodyPr wrap="square" rtlCol="0">
            <a:spAutoFit/>
          </a:bodyPr>
          <a:lstStyle/>
          <a:p>
            <a:r>
              <a:rPr lang="en-US" b="1" dirty="0">
                <a:solidFill>
                  <a:schemeClr val="accent2"/>
                </a:solidFill>
              </a:rPr>
              <a:t>Effects </a:t>
            </a:r>
            <a:r>
              <a:rPr lang="en-US" b="1">
                <a:solidFill>
                  <a:schemeClr val="accent2"/>
                </a:solidFill>
                <a:sym typeface="Wingdings"/>
              </a:rPr>
              <a:t> Goals</a:t>
            </a:r>
            <a:endParaRPr lang="en-US" b="1" dirty="0">
              <a:solidFill>
                <a:schemeClr val="accent2"/>
              </a:solidFill>
            </a:endParaRPr>
          </a:p>
        </p:txBody>
      </p:sp>
      <p:sp>
        <p:nvSpPr>
          <p:cNvPr id="20" name="TextBox 19"/>
          <p:cNvSpPr txBox="1"/>
          <p:nvPr/>
        </p:nvSpPr>
        <p:spPr>
          <a:xfrm>
            <a:off x="5366316" y="5385982"/>
            <a:ext cx="1863505" cy="369332"/>
          </a:xfrm>
          <a:prstGeom prst="rect">
            <a:avLst/>
          </a:prstGeom>
          <a:noFill/>
        </p:spPr>
        <p:txBody>
          <a:bodyPr wrap="square" rtlCol="0">
            <a:spAutoFit/>
          </a:bodyPr>
          <a:lstStyle/>
          <a:p>
            <a:r>
              <a:rPr lang="en-US" b="1" dirty="0">
                <a:solidFill>
                  <a:schemeClr val="accent2"/>
                </a:solidFill>
              </a:rPr>
              <a:t>Causes </a:t>
            </a:r>
            <a:r>
              <a:rPr lang="en-US" b="1" dirty="0">
                <a:solidFill>
                  <a:schemeClr val="accent2"/>
                </a:solidFill>
                <a:sym typeface="Wingdings"/>
              </a:rPr>
              <a:t> Results</a:t>
            </a:r>
            <a:endParaRPr lang="en-US" b="1" dirty="0">
              <a:solidFill>
                <a:schemeClr val="accent2"/>
              </a:solidFill>
            </a:endParaRPr>
          </a:p>
        </p:txBody>
      </p:sp>
      <p:sp>
        <p:nvSpPr>
          <p:cNvPr id="21" name="TextBox 20"/>
          <p:cNvSpPr txBox="1"/>
          <p:nvPr/>
        </p:nvSpPr>
        <p:spPr>
          <a:xfrm>
            <a:off x="5426118" y="6418058"/>
            <a:ext cx="2097426" cy="369332"/>
          </a:xfrm>
          <a:prstGeom prst="rect">
            <a:avLst/>
          </a:prstGeom>
          <a:noFill/>
        </p:spPr>
        <p:txBody>
          <a:bodyPr wrap="square" rtlCol="0">
            <a:spAutoFit/>
          </a:bodyPr>
          <a:lstStyle/>
          <a:p>
            <a:r>
              <a:rPr lang="en-US" b="1" dirty="0">
                <a:solidFill>
                  <a:schemeClr val="accent2"/>
                </a:solidFill>
              </a:rPr>
              <a:t>Causes </a:t>
            </a:r>
            <a:r>
              <a:rPr lang="en-US" b="1">
                <a:solidFill>
                  <a:schemeClr val="accent2"/>
                </a:solidFill>
                <a:sym typeface="Wingdings"/>
              </a:rPr>
              <a:t> Activities</a:t>
            </a:r>
            <a:endParaRPr lang="en-US" b="1" dirty="0">
              <a:solidFill>
                <a:schemeClr val="accent2"/>
              </a:solidFill>
            </a:endParaRPr>
          </a:p>
        </p:txBody>
      </p:sp>
      <p:sp>
        <p:nvSpPr>
          <p:cNvPr id="22" name="TextBox 21"/>
          <p:cNvSpPr txBox="1"/>
          <p:nvPr/>
        </p:nvSpPr>
        <p:spPr>
          <a:xfrm>
            <a:off x="5506395" y="2596588"/>
            <a:ext cx="1749253" cy="369332"/>
          </a:xfrm>
          <a:prstGeom prst="rect">
            <a:avLst/>
          </a:prstGeom>
          <a:noFill/>
        </p:spPr>
        <p:txBody>
          <a:bodyPr wrap="square" rtlCol="0">
            <a:spAutoFit/>
          </a:bodyPr>
          <a:lstStyle/>
          <a:p>
            <a:r>
              <a:rPr lang="en-US" b="1" dirty="0">
                <a:solidFill>
                  <a:schemeClr val="accent2"/>
                </a:solidFill>
              </a:rPr>
              <a:t>Effects </a:t>
            </a:r>
            <a:r>
              <a:rPr lang="en-US" b="1">
                <a:solidFill>
                  <a:schemeClr val="accent2"/>
                </a:solidFill>
                <a:sym typeface="Wingdings"/>
              </a:rPr>
              <a:t> Goals</a:t>
            </a:r>
            <a:endParaRPr lang="en-US" b="1" dirty="0">
              <a:solidFill>
                <a:schemeClr val="accent2"/>
              </a:solidFill>
            </a:endParaRPr>
          </a:p>
        </p:txBody>
      </p:sp>
    </p:spTree>
    <p:extLst>
      <p:ext uri="{BB962C8B-B14F-4D97-AF65-F5344CB8AC3E}">
        <p14:creationId xmlns:p14="http://schemas.microsoft.com/office/powerpoint/2010/main" val="3350839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Examples </a:t>
            </a:r>
            <a:r>
              <a:rPr lang="en-US" b="1" dirty="0">
                <a:latin typeface="Arial" panose="020B0604020202020204" pitchFamily="34" charset="0"/>
                <a:cs typeface="Arial" panose="020B0604020202020204" pitchFamily="34" charset="0"/>
              </a:rPr>
              <a:t>of Objective Tree</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14400" y="1957539"/>
            <a:ext cx="7329948" cy="4849191"/>
          </a:xfrm>
          <a:prstGeom prst="rect">
            <a:avLst/>
          </a:prstGeom>
        </p:spPr>
      </p:pic>
      <p:sp>
        <p:nvSpPr>
          <p:cNvPr id="7" name="TextBox 6"/>
          <p:cNvSpPr txBox="1"/>
          <p:nvPr/>
        </p:nvSpPr>
        <p:spPr>
          <a:xfrm>
            <a:off x="7445477" y="3185651"/>
            <a:ext cx="4486613" cy="738664"/>
          </a:xfrm>
          <a:prstGeom prst="rect">
            <a:avLst/>
          </a:prstGeom>
          <a:noFill/>
        </p:spPr>
        <p:txBody>
          <a:bodyPr wrap="none" rtlCol="0">
            <a:spAutoFit/>
          </a:bodyPr>
          <a:lstStyle/>
          <a:p>
            <a:r>
              <a:rPr lang="en-US" sz="2400" dirty="0"/>
              <a:t>An Example of River Water Quality</a:t>
            </a:r>
          </a:p>
          <a:p>
            <a:pPr algn="ctr"/>
            <a:r>
              <a:rPr lang="en-US" dirty="0"/>
              <a:t> </a:t>
            </a:r>
            <a:r>
              <a:rPr lang="en-US" sz="1200" dirty="0"/>
              <a:t>(EC, 2004)</a:t>
            </a:r>
          </a:p>
        </p:txBody>
      </p:sp>
      <p:sp>
        <p:nvSpPr>
          <p:cNvPr id="8" name="TextBox 7"/>
          <p:cNvSpPr txBox="1"/>
          <p:nvPr/>
        </p:nvSpPr>
        <p:spPr>
          <a:xfrm>
            <a:off x="3593380" y="2067632"/>
            <a:ext cx="1886670" cy="461665"/>
          </a:xfrm>
          <a:prstGeom prst="rect">
            <a:avLst/>
          </a:prstGeom>
          <a:noFill/>
        </p:spPr>
        <p:txBody>
          <a:bodyPr vert="horz" wrap="none" rtlCol="0">
            <a:spAutoFit/>
          </a:bodyPr>
          <a:lstStyle/>
          <a:p>
            <a:r>
              <a:rPr lang="en-US" sz="2400" b="1" dirty="0">
                <a:solidFill>
                  <a:schemeClr val="accent6">
                    <a:lumMod val="75000"/>
                  </a:schemeClr>
                </a:solidFill>
              </a:rPr>
              <a:t>Problem Tree</a:t>
            </a:r>
          </a:p>
        </p:txBody>
      </p:sp>
      <p:sp>
        <p:nvSpPr>
          <p:cNvPr id="9" name="TextBox 8"/>
          <p:cNvSpPr txBox="1"/>
          <p:nvPr/>
        </p:nvSpPr>
        <p:spPr>
          <a:xfrm>
            <a:off x="2426265" y="3446947"/>
            <a:ext cx="1694823" cy="400110"/>
          </a:xfrm>
          <a:prstGeom prst="rect">
            <a:avLst/>
          </a:prstGeom>
          <a:noFill/>
        </p:spPr>
        <p:txBody>
          <a:bodyPr vert="horz" wrap="none" rtlCol="0">
            <a:spAutoFit/>
          </a:bodyPr>
          <a:lstStyle/>
          <a:p>
            <a:r>
              <a:rPr lang="en-US" sz="2000" b="1" dirty="0">
                <a:solidFill>
                  <a:schemeClr val="accent6">
                    <a:lumMod val="75000"/>
                  </a:schemeClr>
                </a:solidFill>
              </a:rPr>
              <a:t>Main Problem</a:t>
            </a:r>
          </a:p>
        </p:txBody>
      </p:sp>
      <p:sp>
        <p:nvSpPr>
          <p:cNvPr id="10" name="TextBox 9"/>
          <p:cNvSpPr txBox="1"/>
          <p:nvPr/>
        </p:nvSpPr>
        <p:spPr>
          <a:xfrm>
            <a:off x="1490644" y="2893291"/>
            <a:ext cx="890180" cy="400110"/>
          </a:xfrm>
          <a:prstGeom prst="rect">
            <a:avLst/>
          </a:prstGeom>
          <a:noFill/>
        </p:spPr>
        <p:txBody>
          <a:bodyPr vert="horz" wrap="none" rtlCol="0">
            <a:spAutoFit/>
          </a:bodyPr>
          <a:lstStyle/>
          <a:p>
            <a:r>
              <a:rPr lang="en-US" sz="2000" b="1">
                <a:solidFill>
                  <a:schemeClr val="accent6">
                    <a:lumMod val="75000"/>
                  </a:schemeClr>
                </a:solidFill>
              </a:rPr>
              <a:t>Effects</a:t>
            </a:r>
            <a:endParaRPr lang="en-US" sz="2000" b="1" dirty="0">
              <a:solidFill>
                <a:schemeClr val="accent6">
                  <a:lumMod val="75000"/>
                </a:schemeClr>
              </a:solidFill>
            </a:endParaRPr>
          </a:p>
        </p:txBody>
      </p:sp>
      <p:sp>
        <p:nvSpPr>
          <p:cNvPr id="11" name="TextBox 10"/>
          <p:cNvSpPr txBox="1"/>
          <p:nvPr/>
        </p:nvSpPr>
        <p:spPr>
          <a:xfrm>
            <a:off x="645692" y="4270679"/>
            <a:ext cx="920445" cy="400110"/>
          </a:xfrm>
          <a:prstGeom prst="rect">
            <a:avLst/>
          </a:prstGeom>
          <a:noFill/>
        </p:spPr>
        <p:txBody>
          <a:bodyPr vert="horz" wrap="none" rtlCol="0">
            <a:spAutoFit/>
          </a:bodyPr>
          <a:lstStyle/>
          <a:p>
            <a:r>
              <a:rPr lang="en-US" sz="2000" b="1">
                <a:solidFill>
                  <a:schemeClr val="accent6">
                    <a:lumMod val="75000"/>
                  </a:schemeClr>
                </a:solidFill>
              </a:rPr>
              <a:t>Causes</a:t>
            </a:r>
            <a:endParaRPr lang="en-US" sz="2000" b="1" dirty="0">
              <a:solidFill>
                <a:schemeClr val="accent6">
                  <a:lumMod val="75000"/>
                </a:schemeClr>
              </a:solidFill>
            </a:endParaRPr>
          </a:p>
        </p:txBody>
      </p:sp>
    </p:spTree>
    <p:extLst>
      <p:ext uri="{BB962C8B-B14F-4D97-AF65-F5344CB8AC3E}">
        <p14:creationId xmlns:p14="http://schemas.microsoft.com/office/powerpoint/2010/main" val="2515878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Examples </a:t>
            </a:r>
            <a:r>
              <a:rPr lang="en-US" b="1" dirty="0">
                <a:latin typeface="Arial" panose="020B0604020202020204" pitchFamily="34" charset="0"/>
                <a:cs typeface="Arial" panose="020B0604020202020204" pitchFamily="34" charset="0"/>
              </a:rPr>
              <a:t>of Objective Tree</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38200" y="1942997"/>
            <a:ext cx="8996516" cy="4717835"/>
          </a:xfrm>
          <a:prstGeom prst="rect">
            <a:avLst/>
          </a:prstGeom>
        </p:spPr>
      </p:pic>
      <p:sp>
        <p:nvSpPr>
          <p:cNvPr id="7" name="TextBox 6"/>
          <p:cNvSpPr txBox="1"/>
          <p:nvPr/>
        </p:nvSpPr>
        <p:spPr>
          <a:xfrm>
            <a:off x="7359445" y="3185651"/>
            <a:ext cx="4572645" cy="738664"/>
          </a:xfrm>
          <a:prstGeom prst="rect">
            <a:avLst/>
          </a:prstGeom>
          <a:noFill/>
        </p:spPr>
        <p:txBody>
          <a:bodyPr wrap="square" rtlCol="0">
            <a:spAutoFit/>
          </a:bodyPr>
          <a:lstStyle/>
          <a:p>
            <a:r>
              <a:rPr lang="en-US" sz="2400" dirty="0"/>
              <a:t>An Example of River Water Quality</a:t>
            </a:r>
          </a:p>
          <a:p>
            <a:pPr algn="ctr"/>
            <a:r>
              <a:rPr lang="en-US" dirty="0"/>
              <a:t> </a:t>
            </a:r>
            <a:r>
              <a:rPr lang="en-US" sz="1200" dirty="0"/>
              <a:t>(EC, 2004)</a:t>
            </a:r>
          </a:p>
        </p:txBody>
      </p:sp>
      <p:sp>
        <p:nvSpPr>
          <p:cNvPr id="8" name="TextBox 7"/>
          <p:cNvSpPr txBox="1"/>
          <p:nvPr/>
        </p:nvSpPr>
        <p:spPr>
          <a:xfrm>
            <a:off x="3981691" y="2017041"/>
            <a:ext cx="2023887" cy="461665"/>
          </a:xfrm>
          <a:prstGeom prst="rect">
            <a:avLst/>
          </a:prstGeom>
          <a:noFill/>
        </p:spPr>
        <p:txBody>
          <a:bodyPr vert="horz" wrap="none" rtlCol="0">
            <a:spAutoFit/>
          </a:bodyPr>
          <a:lstStyle/>
          <a:p>
            <a:r>
              <a:rPr lang="en-US" sz="2400" b="1" dirty="0">
                <a:solidFill>
                  <a:srgbClr val="1830C0"/>
                </a:solidFill>
              </a:rPr>
              <a:t>Objective Tree</a:t>
            </a:r>
          </a:p>
        </p:txBody>
      </p:sp>
      <p:sp>
        <p:nvSpPr>
          <p:cNvPr id="9" name="TextBox 8"/>
          <p:cNvSpPr txBox="1"/>
          <p:nvPr/>
        </p:nvSpPr>
        <p:spPr>
          <a:xfrm>
            <a:off x="3485909" y="3338484"/>
            <a:ext cx="1058303" cy="400110"/>
          </a:xfrm>
          <a:prstGeom prst="rect">
            <a:avLst/>
          </a:prstGeom>
          <a:noFill/>
        </p:spPr>
        <p:txBody>
          <a:bodyPr vert="horz" wrap="none" rtlCol="0">
            <a:spAutoFit/>
          </a:bodyPr>
          <a:lstStyle/>
          <a:p>
            <a:r>
              <a:rPr lang="en-US" sz="2000" b="1">
                <a:solidFill>
                  <a:srgbClr val="1830C0"/>
                </a:solidFill>
              </a:rPr>
              <a:t>Purpose</a:t>
            </a:r>
            <a:endParaRPr lang="en-US" sz="2000" b="1" dirty="0">
              <a:solidFill>
                <a:srgbClr val="1830C0"/>
              </a:solidFill>
            </a:endParaRPr>
          </a:p>
        </p:txBody>
      </p:sp>
      <p:sp>
        <p:nvSpPr>
          <p:cNvPr id="10" name="TextBox 9"/>
          <p:cNvSpPr txBox="1"/>
          <p:nvPr/>
        </p:nvSpPr>
        <p:spPr>
          <a:xfrm>
            <a:off x="628887" y="4034893"/>
            <a:ext cx="948914" cy="400110"/>
          </a:xfrm>
          <a:prstGeom prst="rect">
            <a:avLst/>
          </a:prstGeom>
          <a:noFill/>
        </p:spPr>
        <p:txBody>
          <a:bodyPr vert="horz" wrap="none" rtlCol="0">
            <a:spAutoFit/>
          </a:bodyPr>
          <a:lstStyle/>
          <a:p>
            <a:r>
              <a:rPr lang="en-US" sz="2000" b="1" dirty="0">
                <a:solidFill>
                  <a:srgbClr val="1830C0"/>
                </a:solidFill>
              </a:rPr>
              <a:t>Results</a:t>
            </a:r>
          </a:p>
        </p:txBody>
      </p:sp>
      <p:sp>
        <p:nvSpPr>
          <p:cNvPr id="11" name="TextBox 10"/>
          <p:cNvSpPr txBox="1"/>
          <p:nvPr/>
        </p:nvSpPr>
        <p:spPr>
          <a:xfrm>
            <a:off x="1154418" y="2970023"/>
            <a:ext cx="2822824" cy="400110"/>
          </a:xfrm>
          <a:prstGeom prst="rect">
            <a:avLst/>
          </a:prstGeom>
          <a:noFill/>
        </p:spPr>
        <p:txBody>
          <a:bodyPr vert="horz" wrap="none" rtlCol="0">
            <a:spAutoFit/>
          </a:bodyPr>
          <a:lstStyle/>
          <a:p>
            <a:r>
              <a:rPr lang="en-US" sz="2000" b="1">
                <a:solidFill>
                  <a:srgbClr val="1830C0"/>
                </a:solidFill>
              </a:rPr>
              <a:t>Goals/Overall Objectives</a:t>
            </a:r>
            <a:endParaRPr lang="en-US" sz="2000" b="1" dirty="0">
              <a:solidFill>
                <a:srgbClr val="1830C0"/>
              </a:solidFill>
            </a:endParaRPr>
          </a:p>
        </p:txBody>
      </p:sp>
      <p:sp>
        <p:nvSpPr>
          <p:cNvPr id="12" name="TextBox 11"/>
          <p:cNvSpPr txBox="1"/>
          <p:nvPr/>
        </p:nvSpPr>
        <p:spPr>
          <a:xfrm>
            <a:off x="596092" y="4580833"/>
            <a:ext cx="1165704" cy="400110"/>
          </a:xfrm>
          <a:prstGeom prst="rect">
            <a:avLst/>
          </a:prstGeom>
          <a:noFill/>
        </p:spPr>
        <p:txBody>
          <a:bodyPr vert="horz" wrap="none" rtlCol="0">
            <a:spAutoFit/>
          </a:bodyPr>
          <a:lstStyle/>
          <a:p>
            <a:r>
              <a:rPr lang="en-US" sz="2000" b="1">
                <a:solidFill>
                  <a:srgbClr val="1830C0"/>
                </a:solidFill>
              </a:rPr>
              <a:t>Activities</a:t>
            </a:r>
            <a:endParaRPr lang="en-US" sz="2000" b="1" dirty="0">
              <a:solidFill>
                <a:srgbClr val="1830C0"/>
              </a:solidFill>
            </a:endParaRPr>
          </a:p>
        </p:txBody>
      </p:sp>
    </p:spTree>
    <p:extLst>
      <p:ext uri="{BB962C8B-B14F-4D97-AF65-F5344CB8AC3E}">
        <p14:creationId xmlns:p14="http://schemas.microsoft.com/office/powerpoint/2010/main" val="1592307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190404"/>
          </a:xfrm>
        </p:spPr>
        <p:txBody>
          <a:bodyPr/>
          <a:lstStyle/>
          <a:p>
            <a:r>
              <a:rPr lang="en-US" dirty="0" smtClean="0">
                <a:latin typeface="Arial" panose="020B0604020202020204" pitchFamily="34" charset="0"/>
                <a:cs typeface="Arial" panose="020B0604020202020204" pitchFamily="34" charset="0"/>
              </a:rPr>
              <a:t>Exercises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spcAft>
                <a:spcPts val="1200"/>
              </a:spcAft>
              <a:buNone/>
            </a:pPr>
            <a:r>
              <a:rPr lang="en-US" dirty="0"/>
              <a:t>Group work on Objective Tree Analysis</a:t>
            </a:r>
          </a:p>
          <a:p>
            <a:pPr marL="904875" indent="-587375">
              <a:buClr>
                <a:schemeClr val="accent2"/>
              </a:buClr>
              <a:buFont typeface="Wingdings" charset="2"/>
              <a:buChar char="§"/>
            </a:pPr>
            <a:r>
              <a:rPr lang="en-US" sz="3000" dirty="0"/>
              <a:t>Exercise #1: Farming and Agriculture</a:t>
            </a:r>
          </a:p>
          <a:p>
            <a:pPr marL="904875" indent="-587375">
              <a:buClr>
                <a:schemeClr val="accent2"/>
              </a:buClr>
              <a:buFont typeface="Wingdings" charset="2"/>
              <a:buChar char="§"/>
            </a:pPr>
            <a:r>
              <a:rPr lang="en-US" sz="3000" dirty="0"/>
              <a:t>Exercise #2: Reproductive Health</a:t>
            </a:r>
          </a:p>
          <a:p>
            <a:pPr marL="904875" indent="-587375">
              <a:buClr>
                <a:schemeClr val="accent2"/>
              </a:buClr>
              <a:buFont typeface="Wingdings" charset="2"/>
              <a:buChar char="§"/>
            </a:pPr>
            <a:r>
              <a:rPr lang="en-US" sz="3000" dirty="0"/>
              <a:t>Exercise #3: General Health Care</a:t>
            </a:r>
          </a:p>
          <a:p>
            <a:pPr marL="904875" indent="-587375">
              <a:buClr>
                <a:schemeClr val="accent2"/>
              </a:buClr>
              <a:buFont typeface="Wingdings" charset="2"/>
              <a:buChar char="§"/>
            </a:pPr>
            <a:r>
              <a:rPr lang="en-US" sz="3000" dirty="0"/>
              <a:t>Exercise #4: Natural Resources Management</a:t>
            </a:r>
          </a:p>
          <a:p>
            <a:pPr marL="904875" indent="-587375">
              <a:buClr>
                <a:schemeClr val="accent2"/>
              </a:buClr>
              <a:buFont typeface="Wingdings" charset="2"/>
              <a:buChar char="§"/>
            </a:pPr>
            <a:r>
              <a:rPr lang="en-US" sz="3000" dirty="0"/>
              <a:t>Exercise #5: Strengthening Community Network</a:t>
            </a:r>
          </a:p>
        </p:txBody>
      </p:sp>
    </p:spTree>
    <p:extLst>
      <p:ext uri="{BB962C8B-B14F-4D97-AF65-F5344CB8AC3E}">
        <p14:creationId xmlns:p14="http://schemas.microsoft.com/office/powerpoint/2010/main" val="3137132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a:xfrm>
            <a:off x="346841" y="1825625"/>
            <a:ext cx="11613931" cy="4351338"/>
          </a:xfrm>
        </p:spPr>
        <p:txBody>
          <a:bodyPr/>
          <a:lstStyle/>
          <a:p>
            <a:pPr algn="just"/>
            <a:r>
              <a:rPr lang="en-US" sz="2400" dirty="0"/>
              <a:t>EC. (2004). Aid Delivery Methods: Project Cycle Management Guidelines. European Commission.</a:t>
            </a:r>
          </a:p>
          <a:p>
            <a:pPr algn="just"/>
            <a:r>
              <a:rPr lang="en-US" sz="2400" dirty="0" err="1"/>
              <a:t>Groenendijk</a:t>
            </a:r>
            <a:r>
              <a:rPr lang="en-US" sz="2400" dirty="0"/>
              <a:t>, L. (2003). Planning and Management Tools: a Reference Book. The International Institute for Go-Information Science and Earth Observation.</a:t>
            </a:r>
          </a:p>
          <a:p>
            <a:pPr algn="just"/>
            <a:r>
              <a:rPr lang="en-US" sz="2400" dirty="0"/>
              <a:t>Johns Hopkins University. (2013). Module 4: Designing a Program. Johns Hopkins University.</a:t>
            </a:r>
          </a:p>
          <a:p>
            <a:pPr algn="just"/>
            <a:endParaRPr lang="en-US" sz="2400" dirty="0"/>
          </a:p>
          <a:p>
            <a:pPr algn="just"/>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7411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Outline </a:t>
            </a:r>
            <a:endParaRPr lang="en-US" dirty="0"/>
          </a:p>
        </p:txBody>
      </p:sp>
      <p:sp>
        <p:nvSpPr>
          <p:cNvPr id="3" name="Content Placeholder 2"/>
          <p:cNvSpPr>
            <a:spLocks noGrp="1"/>
          </p:cNvSpPr>
          <p:nvPr>
            <p:ph sz="half" idx="1"/>
          </p:nvPr>
        </p:nvSpPr>
        <p:spPr>
          <a:xfrm>
            <a:off x="436880" y="1825625"/>
            <a:ext cx="5582920" cy="4351337"/>
          </a:xfrm>
        </p:spPr>
        <p:txBody>
          <a:bodyPr>
            <a:normAutofit/>
          </a:bodyPr>
          <a:lstStyle/>
          <a:p>
            <a:pPr lvl="0"/>
            <a:r>
              <a:rPr lang="en-GB" sz="3600" dirty="0"/>
              <a:t>Needs assessment</a:t>
            </a:r>
            <a:endParaRPr lang="en-US" sz="3600" dirty="0"/>
          </a:p>
          <a:p>
            <a:pPr lvl="0"/>
            <a:r>
              <a:rPr lang="en-GB" sz="3600" dirty="0"/>
              <a:t>Problem tree</a:t>
            </a:r>
            <a:endParaRPr lang="en-US" sz="3600" dirty="0"/>
          </a:p>
          <a:p>
            <a:pPr lvl="0"/>
            <a:r>
              <a:rPr lang="en-GB" sz="3600" dirty="0"/>
              <a:t>Objective tree </a:t>
            </a:r>
            <a:endParaRPr lang="en-US" sz="3600" dirty="0"/>
          </a:p>
          <a:p>
            <a:pPr lvl="0"/>
            <a:r>
              <a:rPr lang="en-GB" sz="3600" b="1" dirty="0">
                <a:solidFill>
                  <a:srgbClr val="FF0000"/>
                </a:solidFill>
              </a:rPr>
              <a:t>Stakeholder matrix</a:t>
            </a:r>
            <a:endParaRPr lang="en-US" sz="3600" b="1" dirty="0">
              <a:solidFill>
                <a:srgbClr val="FF0000"/>
              </a:solidFill>
            </a:endParaRPr>
          </a:p>
          <a:p>
            <a:pPr lvl="0"/>
            <a:r>
              <a:rPr lang="en-GB" sz="3600" dirty="0"/>
              <a:t>Project </a:t>
            </a:r>
            <a:r>
              <a:rPr lang="en-GB" sz="3600" dirty="0" smtClean="0"/>
              <a:t>schedules</a:t>
            </a:r>
            <a:endParaRPr lang="en-US" sz="3600" dirty="0"/>
          </a:p>
          <a:p>
            <a:pPr lvl="0"/>
            <a:r>
              <a:rPr lang="en-GB" sz="3600" dirty="0" smtClean="0"/>
              <a:t>Work </a:t>
            </a:r>
            <a:r>
              <a:rPr lang="en-GB" sz="3600" dirty="0"/>
              <a:t>Breakdown </a:t>
            </a:r>
            <a:r>
              <a:rPr lang="en-GB" sz="3600" dirty="0" smtClean="0"/>
              <a:t>Structures</a:t>
            </a:r>
            <a:endParaRPr lang="en-US" sz="3600" dirty="0"/>
          </a:p>
        </p:txBody>
      </p:sp>
      <p:sp>
        <p:nvSpPr>
          <p:cNvPr id="4" name="Content Placeholder 3"/>
          <p:cNvSpPr>
            <a:spLocks noGrp="1"/>
          </p:cNvSpPr>
          <p:nvPr>
            <p:ph sz="half" idx="2"/>
          </p:nvPr>
        </p:nvSpPr>
        <p:spPr>
          <a:xfrm>
            <a:off x="6126480" y="1825625"/>
            <a:ext cx="5770880" cy="4351338"/>
          </a:xfrm>
        </p:spPr>
        <p:txBody>
          <a:bodyPr>
            <a:normAutofit/>
          </a:bodyPr>
          <a:lstStyle/>
          <a:p>
            <a:pPr lvl="0"/>
            <a:r>
              <a:rPr lang="en-GB" sz="3600" dirty="0"/>
              <a:t>Activity </a:t>
            </a:r>
            <a:r>
              <a:rPr lang="en-GB" sz="3600" dirty="0" smtClean="0"/>
              <a:t>plan</a:t>
            </a:r>
            <a:endParaRPr lang="en-US" sz="3600" dirty="0"/>
          </a:p>
          <a:p>
            <a:pPr lvl="0"/>
            <a:r>
              <a:rPr lang="en-GB" sz="3600" dirty="0"/>
              <a:t>Resource </a:t>
            </a:r>
            <a:r>
              <a:rPr lang="en-GB" sz="3600" dirty="0" smtClean="0"/>
              <a:t>plan </a:t>
            </a:r>
            <a:endParaRPr lang="en-US" sz="3600" dirty="0"/>
          </a:p>
          <a:p>
            <a:pPr lvl="0"/>
            <a:r>
              <a:rPr lang="en-GB" sz="3600" dirty="0"/>
              <a:t>The Gantt Chart, </a:t>
            </a:r>
            <a:endParaRPr lang="en-US" sz="3600" dirty="0"/>
          </a:p>
          <a:p>
            <a:pPr lvl="0"/>
            <a:r>
              <a:rPr lang="en-GB" sz="3600" dirty="0"/>
              <a:t>The Critical Path </a:t>
            </a:r>
            <a:r>
              <a:rPr lang="en-GB" sz="3600" dirty="0" smtClean="0"/>
              <a:t>Method </a:t>
            </a:r>
            <a:endParaRPr lang="en-US" sz="3600" dirty="0"/>
          </a:p>
          <a:p>
            <a:pPr lvl="0"/>
            <a:r>
              <a:rPr lang="en-GB" sz="3600" dirty="0"/>
              <a:t>Program Evaluation &amp; Review </a:t>
            </a:r>
            <a:r>
              <a:rPr lang="en-GB" sz="3600" dirty="0" smtClean="0"/>
              <a:t>Technique </a:t>
            </a:r>
            <a:endParaRPr lang="en-US" sz="3600" dirty="0"/>
          </a:p>
          <a:p>
            <a:r>
              <a:rPr lang="en-GB" sz="3600" dirty="0"/>
              <a:t>Logical framework analysis</a:t>
            </a:r>
            <a:endParaRPr lang="en-US" sz="3600" dirty="0"/>
          </a:p>
          <a:p>
            <a:pPr marL="0" indent="0">
              <a:buNone/>
            </a:pPr>
            <a:endParaRPr lang="en-US" dirty="0"/>
          </a:p>
        </p:txBody>
      </p:sp>
    </p:spTree>
    <p:extLst>
      <p:ext uri="{BB962C8B-B14F-4D97-AF65-F5344CB8AC3E}">
        <p14:creationId xmlns:p14="http://schemas.microsoft.com/office/powerpoint/2010/main" val="3441921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 Stakeholder analysis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202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08386" y="428625"/>
            <a:ext cx="8802414" cy="857250"/>
          </a:xfrm>
        </p:spPr>
        <p:txBody>
          <a:bodyPr/>
          <a:lstStyle/>
          <a:p>
            <a:pPr eaLnBrk="1" hangingPunct="1"/>
            <a:r>
              <a:rPr lang="en-US" altLang="en-US" b="1" dirty="0" smtClean="0"/>
              <a:t>Definition of key terms </a:t>
            </a:r>
            <a:endParaRPr lang="en-US" altLang="en-US" dirty="0" smtClean="0"/>
          </a:p>
        </p:txBody>
      </p:sp>
      <p:sp>
        <p:nvSpPr>
          <p:cNvPr id="9222" name="Content Placeholder 2"/>
          <p:cNvSpPr>
            <a:spLocks noGrp="1"/>
          </p:cNvSpPr>
          <p:nvPr>
            <p:ph sz="quarter" idx="1"/>
          </p:nvPr>
        </p:nvSpPr>
        <p:spPr>
          <a:xfrm>
            <a:off x="378372" y="1357312"/>
            <a:ext cx="11267089" cy="4999039"/>
          </a:xfrm>
        </p:spPr>
        <p:txBody>
          <a:bodyPr/>
          <a:lstStyle/>
          <a:p>
            <a:pPr algn="just"/>
            <a:r>
              <a:rPr lang="en-US" altLang="en-US" sz="2400" dirty="0"/>
              <a:t>A </a:t>
            </a:r>
            <a:r>
              <a:rPr lang="en-US" altLang="en-US" sz="2400" b="1" dirty="0"/>
              <a:t>Stakeholder</a:t>
            </a:r>
            <a:r>
              <a:rPr lang="en-US" altLang="en-US" sz="2400" dirty="0"/>
              <a:t> is any person or organization, that can be positively or negatively affected by, or cause an impact on the actions of a company/project or organization</a:t>
            </a:r>
            <a:r>
              <a:rPr lang="en-US" altLang="en-US" sz="2400" dirty="0" smtClean="0"/>
              <a:t>.</a:t>
            </a:r>
          </a:p>
          <a:p>
            <a:pPr algn="just"/>
            <a:endParaRPr lang="en-GB" altLang="en-US" sz="2400" dirty="0"/>
          </a:p>
          <a:p>
            <a:pPr algn="just"/>
            <a:r>
              <a:rPr lang="en-GB" altLang="en-US" sz="2400" b="1" dirty="0"/>
              <a:t>Stakeholders</a:t>
            </a:r>
            <a:r>
              <a:rPr lang="en-GB" altLang="en-US" sz="2400" dirty="0"/>
              <a:t> are persons, groups, institutions or things with interests/a stake in a project or programme. </a:t>
            </a:r>
            <a:endParaRPr lang="en-GB" altLang="en-US" sz="2400" dirty="0" smtClean="0"/>
          </a:p>
          <a:p>
            <a:pPr algn="just"/>
            <a:endParaRPr lang="en-GB" altLang="en-US" sz="2400" dirty="0"/>
          </a:p>
          <a:p>
            <a:pPr algn="just"/>
            <a:r>
              <a:rPr lang="en-GB" altLang="en-US" sz="2400" dirty="0"/>
              <a:t>They can influence or be influenced by the project activities</a:t>
            </a:r>
            <a:r>
              <a:rPr lang="en-GB" altLang="en-US" sz="2400" dirty="0" smtClean="0"/>
              <a:t>.</a:t>
            </a:r>
          </a:p>
          <a:p>
            <a:pPr algn="just"/>
            <a:endParaRPr lang="en-GB" altLang="en-US" sz="2400" dirty="0"/>
          </a:p>
          <a:p>
            <a:pPr algn="just"/>
            <a:r>
              <a:rPr lang="en-US" altLang="en-US" sz="2400" b="1" dirty="0"/>
              <a:t>Stakeholders </a:t>
            </a:r>
            <a:r>
              <a:rPr lang="en-US" altLang="en-US" sz="2400" dirty="0"/>
              <a:t>are people &amp; </a:t>
            </a:r>
            <a:r>
              <a:rPr lang="en-US" altLang="en-US" sz="2400" dirty="0" err="1"/>
              <a:t>organisations</a:t>
            </a:r>
            <a:r>
              <a:rPr lang="en-US" altLang="en-US" sz="2400" dirty="0"/>
              <a:t> that are actively involved in the project, or whose interests may be positively or negatively affected by the project (Larson &amp; Gray, 2011)</a:t>
            </a:r>
          </a:p>
          <a:p>
            <a:pPr algn="just" eaLnBrk="1" hangingPunct="1">
              <a:buFont typeface="Wingdings 2" panose="05020102010507070707" pitchFamily="18" charset="2"/>
              <a:buNone/>
            </a:pPr>
            <a:endParaRPr lang="en-GB" altLang="en-US" sz="2400" dirty="0"/>
          </a:p>
          <a:p>
            <a:pPr eaLnBrk="1" hangingPunct="1"/>
            <a:endParaRPr lang="en-US" altLang="en-US" dirty="0" smtClean="0"/>
          </a:p>
        </p:txBody>
      </p:sp>
    </p:spTree>
    <p:extLst>
      <p:ext uri="{BB962C8B-B14F-4D97-AF65-F5344CB8AC3E}">
        <p14:creationId xmlns:p14="http://schemas.microsoft.com/office/powerpoint/2010/main" val="127978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357188"/>
            <a:ext cx="8229600" cy="857250"/>
          </a:xfrm>
        </p:spPr>
        <p:txBody>
          <a:bodyPr/>
          <a:lstStyle/>
          <a:p>
            <a:pPr eaLnBrk="1" hangingPunct="1"/>
            <a:r>
              <a:rPr lang="en-US" altLang="en-US" b="1" dirty="0" smtClean="0">
                <a:latin typeface="Arial" panose="020B0604020202020204" pitchFamily="34" charset="0"/>
                <a:cs typeface="Arial" panose="020B0604020202020204" pitchFamily="34" charset="0"/>
              </a:rPr>
              <a:t>Categories of stakeholders</a:t>
            </a:r>
          </a:p>
        </p:txBody>
      </p:sp>
      <p:sp>
        <p:nvSpPr>
          <p:cNvPr id="10246" name="Rectangle 3"/>
          <p:cNvSpPr>
            <a:spLocks noGrp="1" noChangeArrowheads="1"/>
          </p:cNvSpPr>
          <p:nvPr>
            <p:ph sz="quarter" idx="1"/>
          </p:nvPr>
        </p:nvSpPr>
        <p:spPr>
          <a:xfrm>
            <a:off x="315310" y="1500188"/>
            <a:ext cx="11414235" cy="4532312"/>
          </a:xfrm>
        </p:spPr>
        <p:txBody>
          <a:bodyPr>
            <a:normAutofit/>
          </a:bodyPr>
          <a:lstStyle/>
          <a:p>
            <a:r>
              <a:rPr lang="en-GB" altLang="en-US" sz="3200" b="1" dirty="0"/>
              <a:t>Primary stakeholders</a:t>
            </a:r>
            <a:r>
              <a:rPr lang="en-GB" altLang="en-US" sz="3200" dirty="0"/>
              <a:t>: Those ultimately affected either positively or negatively by the project. </a:t>
            </a:r>
          </a:p>
          <a:p>
            <a:pPr lvl="1"/>
            <a:r>
              <a:rPr lang="en-GB" altLang="en-US" sz="3200" dirty="0"/>
              <a:t>Double as the Internal Stakeholders (staff, direct beneficiary</a:t>
            </a:r>
            <a:r>
              <a:rPr lang="en-GB" altLang="en-US" sz="3200" dirty="0" smtClean="0"/>
              <a:t>)</a:t>
            </a:r>
          </a:p>
          <a:p>
            <a:pPr lvl="1"/>
            <a:endParaRPr lang="en-GB" altLang="en-US" sz="3200" dirty="0"/>
          </a:p>
          <a:p>
            <a:r>
              <a:rPr lang="en-GB" altLang="en-US" sz="3200" b="1" dirty="0"/>
              <a:t>Secondary stakeholders</a:t>
            </a:r>
            <a:r>
              <a:rPr lang="en-GB" altLang="en-US" sz="3200" dirty="0"/>
              <a:t>: Intermediaries in the delivery process</a:t>
            </a:r>
            <a:r>
              <a:rPr lang="en-GB" altLang="en-US" sz="3200" dirty="0" smtClean="0"/>
              <a:t>.</a:t>
            </a:r>
          </a:p>
          <a:p>
            <a:endParaRPr lang="en-GB" altLang="en-US" sz="3200" dirty="0"/>
          </a:p>
          <a:p>
            <a:r>
              <a:rPr lang="en-GB" altLang="en-US" sz="3200" b="1" dirty="0"/>
              <a:t>External stakeholders</a:t>
            </a:r>
            <a:r>
              <a:rPr lang="en-GB" altLang="en-US" sz="3200" dirty="0"/>
              <a:t>: Those affected by the project indirectly (development partners, gov’t).</a:t>
            </a:r>
          </a:p>
        </p:txBody>
      </p:sp>
    </p:spTree>
    <p:extLst>
      <p:ext uri="{BB962C8B-B14F-4D97-AF65-F5344CB8AC3E}">
        <p14:creationId xmlns:p14="http://schemas.microsoft.com/office/powerpoint/2010/main" val="115864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20" y="111760"/>
            <a:ext cx="11633200" cy="6065203"/>
          </a:xfrm>
        </p:spPr>
        <p:txBody>
          <a:bodyPr>
            <a:normAutofit/>
          </a:bodyPr>
          <a:lstStyle/>
          <a:p>
            <a:pPr algn="just"/>
            <a:r>
              <a:rPr lang="en-US" sz="3200" b="1" dirty="0"/>
              <a:t>In Project Management</a:t>
            </a:r>
            <a:r>
              <a:rPr lang="en-US" sz="3200" dirty="0"/>
              <a:t>, needs assessment </a:t>
            </a:r>
            <a:r>
              <a:rPr lang="en-US" sz="3200" dirty="0" smtClean="0"/>
              <a:t>is undertaken in the project </a:t>
            </a:r>
            <a:r>
              <a:rPr lang="en-US" sz="3200" dirty="0"/>
              <a:t>initiation </a:t>
            </a:r>
            <a:r>
              <a:rPr lang="en-US" sz="3200" dirty="0" smtClean="0"/>
              <a:t>phase, before project </a:t>
            </a:r>
            <a:r>
              <a:rPr lang="en-US" sz="3200" dirty="0"/>
              <a:t>work </a:t>
            </a:r>
            <a:r>
              <a:rPr lang="en-US" sz="3200" dirty="0" smtClean="0"/>
              <a:t>begins.</a:t>
            </a:r>
          </a:p>
          <a:p>
            <a:pPr algn="just"/>
            <a:endParaRPr lang="en-US" sz="3200" dirty="0" smtClean="0"/>
          </a:p>
          <a:p>
            <a:pPr algn="just"/>
            <a:endParaRPr lang="en-US" sz="3200" dirty="0" smtClean="0"/>
          </a:p>
          <a:p>
            <a:pPr algn="just"/>
            <a:r>
              <a:rPr lang="en-US" sz="3200" dirty="0" smtClean="0"/>
              <a:t>However</a:t>
            </a:r>
            <a:r>
              <a:rPr lang="en-US" sz="3200" dirty="0"/>
              <a:t>, during the course of a project, </a:t>
            </a:r>
            <a:r>
              <a:rPr lang="en-US" sz="3200" dirty="0" smtClean="0"/>
              <a:t>there is  need </a:t>
            </a:r>
            <a:r>
              <a:rPr lang="en-US" sz="3200" dirty="0"/>
              <a:t>to revisit the needs assessment and decisions made previously to ensure they are still </a:t>
            </a:r>
            <a:r>
              <a:rPr lang="en-US" sz="3200" dirty="0" smtClean="0"/>
              <a:t>valid.</a:t>
            </a:r>
            <a:endParaRPr lang="en-US" sz="3200" dirty="0"/>
          </a:p>
          <a:p>
            <a:endParaRPr lang="en-US" sz="3200" dirty="0" smtClean="0"/>
          </a:p>
          <a:p>
            <a:r>
              <a:rPr lang="en-US" dirty="0"/>
              <a:t>A needs assessment is a </a:t>
            </a:r>
            <a:r>
              <a:rPr lang="en-US" u="sng" dirty="0">
                <a:hlinkClick r:id="rId2"/>
              </a:rPr>
              <a:t>systematic process</a:t>
            </a:r>
            <a:r>
              <a:rPr lang="en-US" dirty="0"/>
              <a:t> you’ll use to evaluate the non-negotiable requirements of your project. This could include knowledge, skills, systems, tools, and more. </a:t>
            </a:r>
          </a:p>
          <a:p>
            <a:endParaRPr lang="en-US" sz="3200" dirty="0"/>
          </a:p>
        </p:txBody>
      </p:sp>
      <p:pic>
        <p:nvPicPr>
          <p:cNvPr id="5" name="Picture 4" descr="https://www.visual-paradigm.com/servlet/editor-content/project-management/what-is-need-assessment/sites/7/2019/12/project-management-need-assessment-300x190.png"/>
          <p:cNvPicPr/>
          <p:nvPr/>
        </p:nvPicPr>
        <p:blipFill>
          <a:blip r:embed="rId3">
            <a:extLst>
              <a:ext uri="{28A0092B-C50C-407E-A947-70E740481C1C}">
                <a14:useLocalDpi xmlns:a14="http://schemas.microsoft.com/office/drawing/2010/main" val="0"/>
              </a:ext>
            </a:extLst>
          </a:blip>
          <a:srcRect/>
          <a:stretch>
            <a:fillRect/>
          </a:stretch>
        </p:blipFill>
        <p:spPr bwMode="auto">
          <a:xfrm>
            <a:off x="9773265" y="560439"/>
            <a:ext cx="2205498" cy="1592825"/>
          </a:xfrm>
          <a:prstGeom prst="rect">
            <a:avLst/>
          </a:prstGeom>
          <a:noFill/>
          <a:ln>
            <a:noFill/>
          </a:ln>
        </p:spPr>
      </p:pic>
    </p:spTree>
    <p:extLst>
      <p:ext uri="{BB962C8B-B14F-4D97-AF65-F5344CB8AC3E}">
        <p14:creationId xmlns:p14="http://schemas.microsoft.com/office/powerpoint/2010/main" val="798128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357188"/>
            <a:ext cx="8229600" cy="857250"/>
          </a:xfrm>
        </p:spPr>
        <p:txBody>
          <a:bodyPr/>
          <a:lstStyle/>
          <a:p>
            <a:pPr eaLnBrk="1" hangingPunct="1"/>
            <a:r>
              <a:rPr lang="en-US" altLang="en-US" b="1" smtClean="0"/>
              <a:t>Composition of stakeholders</a:t>
            </a:r>
          </a:p>
        </p:txBody>
      </p:sp>
      <p:sp>
        <p:nvSpPr>
          <p:cNvPr id="11270" name="Rectangle 3"/>
          <p:cNvSpPr>
            <a:spLocks noGrp="1" noChangeArrowheads="1"/>
          </p:cNvSpPr>
          <p:nvPr>
            <p:ph sz="quarter" idx="1"/>
          </p:nvPr>
        </p:nvSpPr>
        <p:spPr>
          <a:xfrm>
            <a:off x="346841" y="1428751"/>
            <a:ext cx="11729545" cy="4519613"/>
          </a:xfrm>
        </p:spPr>
        <p:txBody>
          <a:bodyPr/>
          <a:lstStyle/>
          <a:p>
            <a:pPr eaLnBrk="1" hangingPunct="1">
              <a:lnSpc>
                <a:spcPct val="90000"/>
              </a:lnSpc>
              <a:buFont typeface="Wingdings" panose="05000000000000000000" pitchFamily="2" charset="2"/>
              <a:buNone/>
            </a:pPr>
            <a:r>
              <a:rPr lang="en-GB" altLang="en-US" b="1" dirty="0"/>
              <a:t>Stakeholders include:</a:t>
            </a:r>
          </a:p>
          <a:p>
            <a:r>
              <a:rPr lang="en-US" altLang="en-US" b="1" dirty="0"/>
              <a:t>Beneficiaries:</a:t>
            </a:r>
            <a:r>
              <a:rPr lang="en-US" altLang="en-US" dirty="0"/>
              <a:t> Of the project-both targeted and untargeted. Beneficiaries form the </a:t>
            </a:r>
            <a:r>
              <a:rPr lang="en-US" altLang="en-US" b="1" dirty="0"/>
              <a:t>User group,</a:t>
            </a:r>
            <a:r>
              <a:rPr lang="en-US" altLang="en-US" dirty="0"/>
              <a:t> People who use the resources or service in an area.</a:t>
            </a:r>
          </a:p>
          <a:p>
            <a:r>
              <a:rPr lang="en-US" altLang="en-US" b="1" dirty="0"/>
              <a:t>Interest group</a:t>
            </a:r>
            <a:r>
              <a:rPr lang="en-US" altLang="en-US" dirty="0"/>
              <a:t>: People who have an interest in, an opinion about, or who can affect the use of, a resource or service. </a:t>
            </a:r>
          </a:p>
          <a:p>
            <a:r>
              <a:rPr lang="en-US" altLang="en-US" b="1" dirty="0"/>
              <a:t>Decision makers: </a:t>
            </a:r>
            <a:r>
              <a:rPr lang="en-US" altLang="en-US" dirty="0"/>
              <a:t>People who make project decisions</a:t>
            </a:r>
            <a:r>
              <a:rPr lang="en-US" altLang="en-US" b="1" dirty="0"/>
              <a:t> </a:t>
            </a:r>
          </a:p>
          <a:p>
            <a:r>
              <a:rPr lang="en-US" altLang="en-US" dirty="0"/>
              <a:t>Those often excluded from the decision making process.  </a:t>
            </a:r>
          </a:p>
          <a:p>
            <a:pPr eaLnBrk="1" hangingPunct="1">
              <a:lnSpc>
                <a:spcPct val="90000"/>
              </a:lnSpc>
            </a:pPr>
            <a:endParaRPr lang="en-US" altLang="en-US" dirty="0"/>
          </a:p>
        </p:txBody>
      </p:sp>
    </p:spTree>
    <p:extLst>
      <p:ext uri="{BB962C8B-B14F-4D97-AF65-F5344CB8AC3E}">
        <p14:creationId xmlns:p14="http://schemas.microsoft.com/office/powerpoint/2010/main" val="169541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274639"/>
            <a:ext cx="8382000" cy="796925"/>
          </a:xfrm>
        </p:spPr>
        <p:txBody>
          <a:bodyPr/>
          <a:lstStyle/>
          <a:p>
            <a:pPr eaLnBrk="1" hangingPunct="1"/>
            <a:r>
              <a:rPr lang="en-US" altLang="en-US" dirty="0" smtClean="0">
                <a:latin typeface="Arial" panose="020B0604020202020204" pitchFamily="34" charset="0"/>
                <a:cs typeface="Arial" panose="020B0604020202020204" pitchFamily="34" charset="0"/>
              </a:rPr>
              <a:t>Examples of stakeholders</a:t>
            </a:r>
          </a:p>
        </p:txBody>
      </p:sp>
      <p:sp>
        <p:nvSpPr>
          <p:cNvPr id="12291" name="Content Placeholder 2"/>
          <p:cNvSpPr>
            <a:spLocks noGrp="1"/>
          </p:cNvSpPr>
          <p:nvPr>
            <p:ph sz="quarter" idx="1"/>
          </p:nvPr>
        </p:nvSpPr>
        <p:spPr>
          <a:xfrm>
            <a:off x="441435" y="1143000"/>
            <a:ext cx="5055476" cy="4876800"/>
          </a:xfrm>
        </p:spPr>
        <p:txBody>
          <a:bodyPr>
            <a:normAutofit/>
          </a:bodyPr>
          <a:lstStyle/>
          <a:p>
            <a:pPr marL="457200" indent="-457200"/>
            <a:r>
              <a:rPr lang="en-US" altLang="en-US" sz="3200" dirty="0"/>
              <a:t>Project team</a:t>
            </a:r>
          </a:p>
          <a:p>
            <a:pPr marL="457200" indent="-457200"/>
            <a:r>
              <a:rPr lang="en-US" altLang="en-US" sz="3200" dirty="0"/>
              <a:t>Project managers</a:t>
            </a:r>
          </a:p>
          <a:p>
            <a:pPr marL="457200" indent="-457200"/>
            <a:r>
              <a:rPr lang="en-US" altLang="en-US" sz="3200" dirty="0"/>
              <a:t>Top management</a:t>
            </a:r>
          </a:p>
          <a:p>
            <a:pPr marL="457200" indent="-457200"/>
            <a:r>
              <a:rPr lang="en-US" altLang="en-US" sz="3200" dirty="0"/>
              <a:t>Administrative support</a:t>
            </a:r>
          </a:p>
          <a:p>
            <a:pPr marL="457200" indent="-457200"/>
            <a:r>
              <a:rPr lang="en-US" altLang="en-US" sz="3200" dirty="0"/>
              <a:t>Functional managers</a:t>
            </a:r>
          </a:p>
          <a:p>
            <a:pPr marL="457200" indent="-457200"/>
            <a:r>
              <a:rPr lang="en-US" altLang="en-US" sz="3200" dirty="0"/>
              <a:t>Funders of the project</a:t>
            </a:r>
          </a:p>
          <a:p>
            <a:pPr marL="457200" indent="-457200"/>
            <a:r>
              <a:rPr lang="en-US" altLang="en-US" sz="3200" dirty="0"/>
              <a:t>Suppliers of </a:t>
            </a:r>
            <a:r>
              <a:rPr lang="en-US" altLang="en-US" sz="3200" dirty="0" err="1"/>
              <a:t>equipments</a:t>
            </a:r>
            <a:r>
              <a:rPr lang="en-US" altLang="en-US" sz="3200" dirty="0"/>
              <a:t> to the project.</a:t>
            </a:r>
          </a:p>
        </p:txBody>
      </p:sp>
      <p:sp>
        <p:nvSpPr>
          <p:cNvPr id="12292" name="Content Placeholder 3"/>
          <p:cNvSpPr>
            <a:spLocks noGrp="1"/>
          </p:cNvSpPr>
          <p:nvPr>
            <p:ph sz="quarter" idx="2"/>
          </p:nvPr>
        </p:nvSpPr>
        <p:spPr>
          <a:xfrm>
            <a:off x="6457951" y="1143000"/>
            <a:ext cx="4895849" cy="4876800"/>
          </a:xfrm>
        </p:spPr>
        <p:txBody>
          <a:bodyPr>
            <a:normAutofit/>
          </a:bodyPr>
          <a:lstStyle/>
          <a:p>
            <a:pPr marL="514350" indent="-514350">
              <a:defRPr/>
            </a:pPr>
            <a:r>
              <a:rPr lang="en-US" dirty="0"/>
              <a:t>Contractors</a:t>
            </a:r>
          </a:p>
          <a:p>
            <a:pPr marL="514350" indent="-514350">
              <a:defRPr/>
            </a:pPr>
            <a:r>
              <a:rPr lang="en-US" dirty="0"/>
              <a:t>Government agencies</a:t>
            </a:r>
          </a:p>
          <a:p>
            <a:pPr marL="514350" indent="-514350">
              <a:defRPr/>
            </a:pPr>
            <a:r>
              <a:rPr lang="en-US" dirty="0"/>
              <a:t>Other organizations</a:t>
            </a:r>
          </a:p>
          <a:p>
            <a:pPr marL="514350" indent="-514350">
              <a:defRPr/>
            </a:pPr>
            <a:r>
              <a:rPr lang="en-US" dirty="0"/>
              <a:t>The target group/s and beneficiaries of the project/customers.</a:t>
            </a:r>
            <a:endParaRPr lang="en-US" dirty="0" smtClean="0"/>
          </a:p>
          <a:p>
            <a:pPr eaLnBrk="1" hangingPunct="1">
              <a:defRPr/>
            </a:pPr>
            <a:endParaRPr lang="en-US" dirty="0" smtClean="0"/>
          </a:p>
        </p:txBody>
      </p:sp>
    </p:spTree>
    <p:extLst>
      <p:ext uri="{BB962C8B-B14F-4D97-AF65-F5344CB8AC3E}">
        <p14:creationId xmlns:p14="http://schemas.microsoft.com/office/powerpoint/2010/main" val="390523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1952625" y="201667"/>
            <a:ext cx="8229600" cy="857250"/>
          </a:xfrm>
        </p:spPr>
        <p:txBody>
          <a:bodyPr/>
          <a:lstStyle/>
          <a:p>
            <a:pPr eaLnBrk="1" hangingPunct="1"/>
            <a:r>
              <a:rPr lang="en-GB" altLang="en-US" b="1" dirty="0" smtClean="0">
                <a:latin typeface="Arial" panose="020B0604020202020204" pitchFamily="34" charset="0"/>
                <a:cs typeface="Arial" panose="020B0604020202020204" pitchFamily="34" charset="0"/>
              </a:rPr>
              <a:t>Stakeholder analysis</a:t>
            </a:r>
            <a:endParaRPr lang="en-US" altLang="en-US" b="1" dirty="0" smtClean="0">
              <a:latin typeface="Arial" panose="020B0604020202020204" pitchFamily="34" charset="0"/>
              <a:cs typeface="Arial" panose="020B0604020202020204" pitchFamily="34" charset="0"/>
            </a:endParaRPr>
          </a:p>
        </p:txBody>
      </p:sp>
      <p:sp>
        <p:nvSpPr>
          <p:cNvPr id="13318" name="Rectangle 1027"/>
          <p:cNvSpPr>
            <a:spLocks noGrp="1" noChangeArrowheads="1"/>
          </p:cNvSpPr>
          <p:nvPr>
            <p:ph sz="quarter" idx="1"/>
          </p:nvPr>
        </p:nvSpPr>
        <p:spPr>
          <a:xfrm>
            <a:off x="420413" y="1214438"/>
            <a:ext cx="11309131" cy="5143500"/>
          </a:xfrm>
        </p:spPr>
        <p:txBody>
          <a:bodyPr/>
          <a:lstStyle/>
          <a:p>
            <a:pPr algn="just">
              <a:lnSpc>
                <a:spcPct val="80000"/>
              </a:lnSpc>
            </a:pPr>
            <a:r>
              <a:rPr lang="en-GB" altLang="en-US" sz="3000" dirty="0"/>
              <a:t>Stakeholder analysis is a process of:</a:t>
            </a:r>
          </a:p>
          <a:p>
            <a:pPr lvl="1" algn="just" eaLnBrk="1" hangingPunct="1">
              <a:lnSpc>
                <a:spcPct val="80000"/>
              </a:lnSpc>
              <a:buFont typeface="Wingdings" panose="05000000000000000000" pitchFamily="2" charset="2"/>
              <a:buChar char="§"/>
            </a:pPr>
            <a:r>
              <a:rPr lang="en-GB" altLang="en-US" sz="3000" dirty="0"/>
              <a:t> identifying a project’s key stakeholders, </a:t>
            </a:r>
          </a:p>
          <a:p>
            <a:pPr lvl="1" algn="just" eaLnBrk="1" hangingPunct="1">
              <a:lnSpc>
                <a:spcPct val="80000"/>
              </a:lnSpc>
              <a:buFont typeface="Wingdings" panose="05000000000000000000" pitchFamily="2" charset="2"/>
              <a:buChar char="§"/>
            </a:pPr>
            <a:r>
              <a:rPr lang="en-GB" altLang="en-US" sz="3000" dirty="0"/>
              <a:t>their interests in the project and </a:t>
            </a:r>
          </a:p>
          <a:p>
            <a:pPr lvl="1" algn="just" eaLnBrk="1" hangingPunct="1">
              <a:lnSpc>
                <a:spcPct val="80000"/>
              </a:lnSpc>
              <a:buFont typeface="Wingdings" panose="05000000000000000000" pitchFamily="2" charset="2"/>
              <a:buChar char="§"/>
            </a:pPr>
            <a:r>
              <a:rPr lang="en-GB" altLang="en-US" sz="3000" dirty="0"/>
              <a:t>the ways those interests affect the risks or viability of the project. </a:t>
            </a:r>
            <a:endParaRPr lang="en-GB" altLang="en-US" sz="3000" dirty="0" smtClean="0"/>
          </a:p>
          <a:p>
            <a:pPr marL="457200" lvl="1" indent="0" algn="just" eaLnBrk="1" hangingPunct="1">
              <a:lnSpc>
                <a:spcPct val="80000"/>
              </a:lnSpc>
              <a:buNone/>
            </a:pPr>
            <a:endParaRPr lang="en-GB" altLang="en-US" sz="3000" dirty="0"/>
          </a:p>
          <a:p>
            <a:pPr algn="just">
              <a:lnSpc>
                <a:spcPct val="80000"/>
              </a:lnSpc>
            </a:pPr>
            <a:r>
              <a:rPr lang="en-GB" altLang="en-US" sz="3000" dirty="0"/>
              <a:t>It helps to identify the key persons or groups affected by a project and contributes to good project design and implementation</a:t>
            </a:r>
            <a:r>
              <a:rPr lang="en-GB" altLang="en-US" sz="3000" dirty="0" smtClean="0"/>
              <a:t>.</a:t>
            </a:r>
          </a:p>
          <a:p>
            <a:pPr algn="just">
              <a:lnSpc>
                <a:spcPct val="80000"/>
              </a:lnSpc>
            </a:pPr>
            <a:endParaRPr lang="en-GB" altLang="en-US" sz="3000" dirty="0"/>
          </a:p>
          <a:p>
            <a:pPr algn="just">
              <a:lnSpc>
                <a:spcPct val="80000"/>
              </a:lnSpc>
            </a:pPr>
            <a:r>
              <a:rPr lang="en-US" altLang="en-US" sz="3000" dirty="0"/>
              <a:t>This information is used to assess how the interests of those stakeholders should be addressed in the project plan</a:t>
            </a:r>
            <a:endParaRPr lang="en-GB" altLang="en-US" sz="3000" dirty="0"/>
          </a:p>
          <a:p>
            <a:pPr algn="just" eaLnBrk="1" hangingPunct="1">
              <a:lnSpc>
                <a:spcPct val="80000"/>
              </a:lnSpc>
            </a:pPr>
            <a:endParaRPr lang="en-US" altLang="en-US" sz="2400" dirty="0"/>
          </a:p>
        </p:txBody>
      </p:sp>
    </p:spTree>
    <p:extLst>
      <p:ext uri="{BB962C8B-B14F-4D97-AF65-F5344CB8AC3E}">
        <p14:creationId xmlns:p14="http://schemas.microsoft.com/office/powerpoint/2010/main" val="36633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52625" y="285750"/>
            <a:ext cx="8229600" cy="857250"/>
          </a:xfrm>
        </p:spPr>
        <p:txBody>
          <a:bodyPr/>
          <a:lstStyle/>
          <a:p>
            <a:pPr eaLnBrk="1" hangingPunct="1"/>
            <a:r>
              <a:rPr lang="en-US" altLang="en-US" b="1" dirty="0" smtClean="0">
                <a:latin typeface="Arial" panose="020B0604020202020204" pitchFamily="34" charset="0"/>
                <a:cs typeface="Arial" panose="020B0604020202020204" pitchFamily="34" charset="0"/>
              </a:rPr>
              <a:t>Why stakeholder analysis?</a:t>
            </a:r>
          </a:p>
        </p:txBody>
      </p:sp>
      <p:sp>
        <p:nvSpPr>
          <p:cNvPr id="14342" name="Rectangle 3"/>
          <p:cNvSpPr>
            <a:spLocks noGrp="1" noChangeArrowheads="1"/>
          </p:cNvSpPr>
          <p:nvPr>
            <p:ph sz="quarter" idx="1"/>
          </p:nvPr>
        </p:nvSpPr>
        <p:spPr>
          <a:xfrm>
            <a:off x="262759" y="1285875"/>
            <a:ext cx="11603420" cy="4929188"/>
          </a:xfrm>
        </p:spPr>
        <p:txBody>
          <a:bodyPr/>
          <a:lstStyle/>
          <a:p>
            <a:pPr marL="0" indent="0" algn="just" eaLnBrk="1" hangingPunct="1">
              <a:lnSpc>
                <a:spcPct val="80000"/>
              </a:lnSpc>
              <a:buNone/>
            </a:pPr>
            <a:r>
              <a:rPr lang="en-GB" altLang="en-US" sz="3600" dirty="0"/>
              <a:t>Helps Project managers to assess the project environment. It can also help to</a:t>
            </a:r>
            <a:r>
              <a:rPr lang="en-GB" altLang="en-US" sz="3600" dirty="0" smtClean="0"/>
              <a:t>:</a:t>
            </a:r>
          </a:p>
          <a:p>
            <a:pPr marL="0" indent="0" algn="just" eaLnBrk="1" hangingPunct="1">
              <a:lnSpc>
                <a:spcPct val="80000"/>
              </a:lnSpc>
              <a:buNone/>
            </a:pPr>
            <a:endParaRPr lang="en-GB" altLang="en-US" sz="3600" dirty="0"/>
          </a:p>
          <a:p>
            <a:pPr lvl="1" algn="just" eaLnBrk="1" hangingPunct="1">
              <a:lnSpc>
                <a:spcPct val="80000"/>
              </a:lnSpc>
            </a:pPr>
            <a:r>
              <a:rPr lang="en-GB" altLang="en-US" sz="2800" dirty="0"/>
              <a:t>Draw out the interests of stakeholders in relation to the problems which the project is seeking to address</a:t>
            </a:r>
          </a:p>
          <a:p>
            <a:pPr lvl="1" algn="just" eaLnBrk="1" hangingPunct="1">
              <a:lnSpc>
                <a:spcPct val="80000"/>
              </a:lnSpc>
            </a:pPr>
            <a:r>
              <a:rPr lang="en-GB" altLang="en-US" sz="2800" dirty="0"/>
              <a:t>Identify and resolve conflicts of interests between stakeholders which may influence the success of the project.</a:t>
            </a:r>
          </a:p>
          <a:p>
            <a:pPr lvl="1" algn="just" eaLnBrk="1" hangingPunct="1">
              <a:lnSpc>
                <a:spcPct val="80000"/>
              </a:lnSpc>
            </a:pPr>
            <a:r>
              <a:rPr lang="en-GB" altLang="en-US" sz="2800" dirty="0"/>
              <a:t>Identify relations with stakeholders that can be built upon to improve success.</a:t>
            </a:r>
          </a:p>
          <a:p>
            <a:pPr lvl="1" algn="just" eaLnBrk="1" hangingPunct="1">
              <a:lnSpc>
                <a:spcPct val="80000"/>
              </a:lnSpc>
            </a:pPr>
            <a:r>
              <a:rPr lang="en-US" altLang="en-US" sz="2800" dirty="0"/>
              <a:t>Identify those who have rights, interests, resources, skills and abilities to take part in, or influence the course of the project. </a:t>
            </a:r>
          </a:p>
          <a:p>
            <a:pPr lvl="1" algn="just" eaLnBrk="1" hangingPunct="1">
              <a:lnSpc>
                <a:spcPct val="80000"/>
              </a:lnSpc>
              <a:buFont typeface="Wingdings" panose="05000000000000000000" pitchFamily="2" charset="2"/>
              <a:buChar char="§"/>
            </a:pPr>
            <a:endParaRPr lang="en-GB" altLang="en-US" sz="2800" dirty="0"/>
          </a:p>
          <a:p>
            <a:pPr lvl="1" algn="just" eaLnBrk="1" hangingPunct="1">
              <a:lnSpc>
                <a:spcPct val="80000"/>
              </a:lnSpc>
              <a:buFont typeface="Wingdings" panose="05000000000000000000" pitchFamily="2" charset="2"/>
              <a:buChar char="§"/>
            </a:pPr>
            <a:endParaRPr lang="en-US" altLang="en-US" sz="2200" dirty="0"/>
          </a:p>
          <a:p>
            <a:pPr algn="just" eaLnBrk="1" hangingPunct="1">
              <a:lnSpc>
                <a:spcPct val="80000"/>
              </a:lnSpc>
            </a:pPr>
            <a:endParaRPr lang="en-US" altLang="en-US" sz="2400" dirty="0"/>
          </a:p>
        </p:txBody>
      </p:sp>
    </p:spTree>
    <p:extLst>
      <p:ext uri="{BB962C8B-B14F-4D97-AF65-F5344CB8AC3E}">
        <p14:creationId xmlns:p14="http://schemas.microsoft.com/office/powerpoint/2010/main" val="196863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18897" y="214313"/>
            <a:ext cx="8791903" cy="785812"/>
          </a:xfrm>
        </p:spPr>
        <p:txBody>
          <a:bodyPr/>
          <a:lstStyle/>
          <a:p>
            <a:pPr eaLnBrk="1" hangingPunct="1"/>
            <a:r>
              <a:rPr lang="en-US" altLang="en-US" b="1" dirty="0" smtClean="0">
                <a:latin typeface="Arial" panose="020B0604020202020204" pitchFamily="34" charset="0"/>
                <a:cs typeface="Arial" panose="020B0604020202020204" pitchFamily="34" charset="0"/>
              </a:rPr>
              <a:t>Why cont’s</a:t>
            </a:r>
            <a:endParaRPr lang="en-US" altLang="en-US" dirty="0" smtClean="0">
              <a:latin typeface="Arial" panose="020B0604020202020204" pitchFamily="34" charset="0"/>
              <a:cs typeface="Arial" panose="020B0604020202020204" pitchFamily="34" charset="0"/>
            </a:endParaRPr>
          </a:p>
        </p:txBody>
      </p:sp>
      <p:sp>
        <p:nvSpPr>
          <p:cNvPr id="15366" name="Content Placeholder 2"/>
          <p:cNvSpPr>
            <a:spLocks noGrp="1"/>
          </p:cNvSpPr>
          <p:nvPr>
            <p:ph sz="quarter" idx="1"/>
          </p:nvPr>
        </p:nvSpPr>
        <p:spPr>
          <a:xfrm>
            <a:off x="241739" y="1387366"/>
            <a:ext cx="11676992" cy="4716573"/>
          </a:xfrm>
        </p:spPr>
        <p:txBody>
          <a:bodyPr/>
          <a:lstStyle/>
          <a:p>
            <a:pPr lvl="1" algn="just" eaLnBrk="1" hangingPunct="1">
              <a:lnSpc>
                <a:spcPct val="80000"/>
              </a:lnSpc>
            </a:pPr>
            <a:r>
              <a:rPr lang="en-GB" altLang="en-US" sz="2800" dirty="0"/>
              <a:t>Assess the appropriate type of participation by different stakeholders at successive stages of the project. </a:t>
            </a:r>
          </a:p>
          <a:p>
            <a:pPr lvl="1" algn="just" eaLnBrk="1" hangingPunct="1">
              <a:lnSpc>
                <a:spcPct val="80000"/>
              </a:lnSpc>
            </a:pPr>
            <a:r>
              <a:rPr lang="en-GB" altLang="en-US" sz="2800" dirty="0"/>
              <a:t>Identify the different expectations</a:t>
            </a:r>
          </a:p>
          <a:p>
            <a:pPr lvl="1" algn="just" eaLnBrk="1" hangingPunct="1">
              <a:lnSpc>
                <a:spcPct val="80000"/>
              </a:lnSpc>
            </a:pPr>
            <a:r>
              <a:rPr lang="en-GB" altLang="en-US" sz="2800" dirty="0"/>
              <a:t>Form a basis for participatory planning and management and project sustainability strategy</a:t>
            </a:r>
          </a:p>
          <a:p>
            <a:pPr lvl="1" algn="just" eaLnBrk="1" hangingPunct="1">
              <a:lnSpc>
                <a:spcPct val="90000"/>
              </a:lnSpc>
            </a:pPr>
            <a:r>
              <a:rPr lang="en-GB" altLang="en-US" sz="2800" dirty="0"/>
              <a:t>Improve the project’s understanding of the needs of those affected by the problem</a:t>
            </a:r>
          </a:p>
          <a:p>
            <a:pPr lvl="1" algn="just" eaLnBrk="1" hangingPunct="1">
              <a:lnSpc>
                <a:spcPct val="90000"/>
              </a:lnSpc>
            </a:pPr>
            <a:r>
              <a:rPr lang="en-GB" altLang="en-US" sz="2800" dirty="0"/>
              <a:t>Identify potential winners and losers as a result of the project.</a:t>
            </a:r>
          </a:p>
          <a:p>
            <a:pPr lvl="1" algn="just" eaLnBrk="1" hangingPunct="1">
              <a:lnSpc>
                <a:spcPct val="90000"/>
              </a:lnSpc>
            </a:pPr>
            <a:r>
              <a:rPr lang="en-US" altLang="en-US" sz="2800" dirty="0"/>
              <a:t>Reduce or hopefully remove potential negative project impacts</a:t>
            </a:r>
          </a:p>
          <a:p>
            <a:pPr lvl="1" algn="just" eaLnBrk="1" hangingPunct="1">
              <a:lnSpc>
                <a:spcPct val="80000"/>
              </a:lnSpc>
              <a:buFont typeface="Wingdings" panose="05000000000000000000" pitchFamily="2" charset="2"/>
              <a:buChar char="§"/>
            </a:pPr>
            <a:endParaRPr lang="en-GB" altLang="en-US" sz="2800" dirty="0"/>
          </a:p>
        </p:txBody>
      </p:sp>
    </p:spTree>
    <p:extLst>
      <p:ext uri="{BB962C8B-B14F-4D97-AF65-F5344CB8AC3E}">
        <p14:creationId xmlns:p14="http://schemas.microsoft.com/office/powerpoint/2010/main" val="90491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952626" y="357188"/>
            <a:ext cx="8501063" cy="785812"/>
          </a:xfrm>
        </p:spPr>
        <p:txBody>
          <a:bodyPr/>
          <a:lstStyle/>
          <a:p>
            <a:pPr algn="ctr" eaLnBrk="1" hangingPunct="1"/>
            <a:r>
              <a:rPr lang="en-US" altLang="en-US" b="1" smtClean="0"/>
              <a:t>When to do a stakeholder analysis?</a:t>
            </a:r>
          </a:p>
        </p:txBody>
      </p:sp>
      <p:sp>
        <p:nvSpPr>
          <p:cNvPr id="16390" name="Rectangle 1027"/>
          <p:cNvSpPr>
            <a:spLocks noGrp="1" noChangeArrowheads="1"/>
          </p:cNvSpPr>
          <p:nvPr>
            <p:ph sz="quarter" idx="1"/>
          </p:nvPr>
        </p:nvSpPr>
        <p:spPr>
          <a:xfrm>
            <a:off x="346840" y="1643064"/>
            <a:ext cx="11477297" cy="4389437"/>
          </a:xfrm>
        </p:spPr>
        <p:txBody>
          <a:bodyPr/>
          <a:lstStyle/>
          <a:p>
            <a:pPr algn="just">
              <a:spcAft>
                <a:spcPts val="1200"/>
              </a:spcAft>
            </a:pPr>
            <a:r>
              <a:rPr lang="en-GB" altLang="en-US" sz="3000" dirty="0"/>
              <a:t>Always at the beginning of a project to draw out the main assumptions which are needed to make a project viable. </a:t>
            </a:r>
          </a:p>
          <a:p>
            <a:pPr algn="just">
              <a:spcAft>
                <a:spcPts val="1200"/>
              </a:spcAft>
            </a:pPr>
            <a:r>
              <a:rPr lang="en-GB" altLang="en-US" sz="3000" dirty="0"/>
              <a:t>Also when projects are reviewed, or revised and when they are evaluated. i.e., throughout the project cycle to check that the needs of the stakeholders are being adequately addressed.</a:t>
            </a:r>
            <a:endParaRPr lang="en-US" altLang="en-US" sz="3000" dirty="0"/>
          </a:p>
        </p:txBody>
      </p:sp>
    </p:spTree>
    <p:extLst>
      <p:ext uri="{BB962C8B-B14F-4D97-AF65-F5344CB8AC3E}">
        <p14:creationId xmlns:p14="http://schemas.microsoft.com/office/powerpoint/2010/main" val="79215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35724" y="274638"/>
            <a:ext cx="9879724" cy="654050"/>
          </a:xfrm>
        </p:spPr>
        <p:txBody>
          <a:bodyPr>
            <a:normAutofit/>
          </a:bodyPr>
          <a:lstStyle/>
          <a:p>
            <a:r>
              <a:rPr lang="en-US" altLang="en-US" sz="3600" b="1" dirty="0">
                <a:latin typeface="Arial" panose="020B0604020202020204" pitchFamily="34" charset="0"/>
                <a:cs typeface="Arial" panose="020B0604020202020204" pitchFamily="34" charset="0"/>
              </a:rPr>
              <a:t>Who should do the Stakeholder Analysis? </a:t>
            </a:r>
            <a:endParaRPr lang="en-US" altLang="en-US" sz="3600" dirty="0">
              <a:latin typeface="Arial" panose="020B0604020202020204" pitchFamily="34" charset="0"/>
              <a:cs typeface="Arial" panose="020B0604020202020204" pitchFamily="34" charset="0"/>
            </a:endParaRPr>
          </a:p>
        </p:txBody>
      </p:sp>
      <p:sp>
        <p:nvSpPr>
          <p:cNvPr id="17411" name="Content Placeholder 2"/>
          <p:cNvSpPr>
            <a:spLocks noGrp="1"/>
          </p:cNvSpPr>
          <p:nvPr>
            <p:ph sz="quarter" idx="1"/>
          </p:nvPr>
        </p:nvSpPr>
        <p:spPr>
          <a:xfrm>
            <a:off x="283779" y="1114096"/>
            <a:ext cx="11698014" cy="5242255"/>
          </a:xfrm>
        </p:spPr>
        <p:txBody>
          <a:bodyPr>
            <a:normAutofit fontScale="92500" lnSpcReduction="10000"/>
          </a:bodyPr>
          <a:lstStyle/>
          <a:p>
            <a:pPr algn="just">
              <a:spcBef>
                <a:spcPts val="600"/>
              </a:spcBef>
            </a:pPr>
            <a:r>
              <a:rPr lang="en-US" altLang="en-US" sz="3000" dirty="0"/>
              <a:t>Anyone can carry out the stakeholder analysis but it is most usefully done by the </a:t>
            </a:r>
            <a:r>
              <a:rPr lang="en-US" altLang="en-US" sz="3000" b="1" dirty="0"/>
              <a:t>project management t</a:t>
            </a:r>
            <a:r>
              <a:rPr lang="en-US" altLang="en-US" sz="3000" dirty="0"/>
              <a:t>eam</a:t>
            </a:r>
            <a:r>
              <a:rPr lang="en-US" altLang="en-US" sz="3000" dirty="0" smtClean="0"/>
              <a:t>.</a:t>
            </a:r>
          </a:p>
          <a:p>
            <a:pPr algn="just">
              <a:spcBef>
                <a:spcPts val="600"/>
              </a:spcBef>
            </a:pPr>
            <a:endParaRPr lang="en-US" altLang="en-US" sz="3000" dirty="0"/>
          </a:p>
          <a:p>
            <a:pPr algn="just">
              <a:spcBef>
                <a:spcPts val="600"/>
              </a:spcBef>
            </a:pPr>
            <a:r>
              <a:rPr lang="en-US" altLang="en-US" sz="3000" dirty="0"/>
              <a:t> A group of stakeholders can also do the analysis</a:t>
            </a:r>
            <a:r>
              <a:rPr lang="en-US" altLang="en-US" sz="3000" dirty="0" smtClean="0"/>
              <a:t>.</a:t>
            </a:r>
          </a:p>
          <a:p>
            <a:pPr algn="just">
              <a:spcBef>
                <a:spcPts val="600"/>
              </a:spcBef>
            </a:pPr>
            <a:endParaRPr lang="en-US" altLang="en-US" sz="3000" dirty="0"/>
          </a:p>
          <a:p>
            <a:pPr algn="just">
              <a:spcBef>
                <a:spcPts val="600"/>
              </a:spcBef>
            </a:pPr>
            <a:r>
              <a:rPr lang="en-US" altLang="en-US" sz="3000" dirty="0"/>
              <a:t>A </a:t>
            </a:r>
            <a:r>
              <a:rPr lang="en-US" altLang="en-US" sz="3000" b="1" dirty="0"/>
              <a:t>participatory approach </a:t>
            </a:r>
            <a:r>
              <a:rPr lang="en-US" altLang="en-US" sz="3000" dirty="0"/>
              <a:t>will normally produce better results.</a:t>
            </a:r>
          </a:p>
          <a:p>
            <a:pPr algn="just">
              <a:spcBef>
                <a:spcPts val="600"/>
              </a:spcBef>
            </a:pPr>
            <a:r>
              <a:rPr lang="en-US" altLang="en-US" sz="3000" dirty="0"/>
              <a:t>External persons can be involved but many stakeholders may have covert or hidden agendas. </a:t>
            </a:r>
            <a:endParaRPr lang="en-US" altLang="en-US" sz="3000" dirty="0" smtClean="0"/>
          </a:p>
          <a:p>
            <a:pPr algn="just">
              <a:spcBef>
                <a:spcPts val="600"/>
              </a:spcBef>
            </a:pPr>
            <a:endParaRPr lang="en-US" altLang="en-US" sz="3000" dirty="0"/>
          </a:p>
          <a:p>
            <a:pPr algn="just">
              <a:spcBef>
                <a:spcPts val="600"/>
              </a:spcBef>
            </a:pPr>
            <a:r>
              <a:rPr lang="en-US" altLang="en-US" sz="3200" dirty="0"/>
              <a:t>In summary it should be done in a participatory manner by top management, Monitoring and Evaluation team, Planners and Implementers.</a:t>
            </a:r>
          </a:p>
          <a:p>
            <a:pPr algn="just">
              <a:spcAft>
                <a:spcPts val="1200"/>
              </a:spcAft>
              <a:buFont typeface="Wingdings" panose="05000000000000000000" pitchFamily="2" charset="2"/>
              <a:buChar char="q"/>
            </a:pPr>
            <a:endParaRPr lang="en-US" altLang="en-US" sz="3000" dirty="0"/>
          </a:p>
          <a:p>
            <a:endParaRPr lang="en-US" altLang="en-US" dirty="0" smtClean="0"/>
          </a:p>
        </p:txBody>
      </p:sp>
    </p:spTree>
    <p:extLst>
      <p:ext uri="{BB962C8B-B14F-4D97-AF65-F5344CB8AC3E}">
        <p14:creationId xmlns:p14="http://schemas.microsoft.com/office/powerpoint/2010/main" val="27491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977462" y="214314"/>
            <a:ext cx="9233338" cy="928687"/>
          </a:xfrm>
        </p:spPr>
        <p:txBody>
          <a:bodyPr>
            <a:normAutofit/>
          </a:bodyPr>
          <a:lstStyle/>
          <a:p>
            <a:pPr eaLnBrk="1" hangingPunct="1"/>
            <a:r>
              <a:rPr lang="en-US" altLang="en-US" b="1" dirty="0" smtClean="0">
                <a:latin typeface="Arial" panose="020B0604020202020204" pitchFamily="34" charset="0"/>
                <a:cs typeface="Arial" panose="020B0604020202020204" pitchFamily="34" charset="0"/>
              </a:rPr>
              <a:t>The 5 concerns of the analysis</a:t>
            </a:r>
          </a:p>
        </p:txBody>
      </p:sp>
      <p:sp>
        <p:nvSpPr>
          <p:cNvPr id="13316" name="Rectangle 1027"/>
          <p:cNvSpPr>
            <a:spLocks noGrp="1" noChangeArrowheads="1"/>
          </p:cNvSpPr>
          <p:nvPr>
            <p:ph sz="quarter" idx="1"/>
          </p:nvPr>
        </p:nvSpPr>
        <p:spPr>
          <a:xfrm>
            <a:off x="273269" y="1214439"/>
            <a:ext cx="11708524" cy="5214937"/>
          </a:xfrm>
        </p:spPr>
        <p:txBody>
          <a:bodyPr>
            <a:normAutofit/>
          </a:bodyPr>
          <a:lstStyle/>
          <a:p>
            <a:pPr marL="711200" indent="-711200">
              <a:spcBef>
                <a:spcPts val="580"/>
              </a:spcBef>
              <a:buClr>
                <a:schemeClr val="accent3"/>
              </a:buClr>
              <a:buFont typeface="Wingdings" pitchFamily="2" charset="2"/>
              <a:buChar char="q"/>
              <a:defRPr/>
            </a:pPr>
            <a:r>
              <a:rPr lang="en-US" sz="3000" dirty="0"/>
              <a:t>The analysis is concerned about the identification of</a:t>
            </a:r>
            <a:r>
              <a:rPr lang="en-US" sz="3000" dirty="0" smtClean="0"/>
              <a:t>:</a:t>
            </a:r>
          </a:p>
          <a:p>
            <a:pPr marL="711200" indent="-711200">
              <a:spcBef>
                <a:spcPts val="580"/>
              </a:spcBef>
              <a:buClr>
                <a:schemeClr val="accent3"/>
              </a:buClr>
              <a:buFont typeface="Wingdings" pitchFamily="2" charset="2"/>
              <a:buChar char="q"/>
              <a:defRPr/>
            </a:pPr>
            <a:endParaRPr lang="en-US" sz="3000" dirty="0"/>
          </a:p>
          <a:p>
            <a:pPr marL="1076960" lvl="1" indent="-711200" algn="just">
              <a:spcBef>
                <a:spcPts val="370"/>
              </a:spcBef>
              <a:buFont typeface="Wingdings 2"/>
              <a:buChar char=""/>
              <a:defRPr/>
            </a:pPr>
            <a:r>
              <a:rPr lang="en-US" sz="3000" b="1" dirty="0"/>
              <a:t>Need</a:t>
            </a:r>
            <a:r>
              <a:rPr lang="en-US" sz="3000" dirty="0"/>
              <a:t>: What is needed from stakeholders for your success?</a:t>
            </a:r>
          </a:p>
          <a:p>
            <a:pPr marL="1076960" lvl="1" indent="-711200" algn="just">
              <a:spcBef>
                <a:spcPts val="370"/>
              </a:spcBef>
              <a:buFont typeface="Wingdings 2"/>
              <a:buChar char=""/>
              <a:defRPr/>
            </a:pPr>
            <a:r>
              <a:rPr lang="en-US" sz="3000" b="1" dirty="0"/>
              <a:t>Support</a:t>
            </a:r>
            <a:r>
              <a:rPr lang="en-US" sz="3000" dirty="0"/>
              <a:t>: What support do you have from the stakeholders? Are they for you, against you or they are neutral?</a:t>
            </a:r>
          </a:p>
          <a:p>
            <a:pPr marL="1076960" lvl="1" indent="-711200" algn="just">
              <a:spcBef>
                <a:spcPts val="370"/>
              </a:spcBef>
              <a:buFont typeface="Wingdings 2"/>
              <a:buChar char=""/>
              <a:defRPr/>
            </a:pPr>
            <a:r>
              <a:rPr lang="en-US" sz="3000" b="1" dirty="0"/>
              <a:t>Impact:</a:t>
            </a:r>
            <a:r>
              <a:rPr lang="en-US" sz="3000" dirty="0"/>
              <a:t> What is the effect of your success on your stakeholders?</a:t>
            </a:r>
          </a:p>
          <a:p>
            <a:pPr marL="1076960" lvl="1" indent="-711200" algn="just">
              <a:spcBef>
                <a:spcPts val="370"/>
              </a:spcBef>
              <a:buFont typeface="Wingdings 2"/>
              <a:buChar char=""/>
              <a:defRPr/>
            </a:pPr>
            <a:r>
              <a:rPr lang="en-GB" sz="3000" b="1" dirty="0" smtClean="0"/>
              <a:t>Power</a:t>
            </a:r>
            <a:r>
              <a:rPr lang="en-GB" sz="3000" b="1" dirty="0"/>
              <a:t>: </a:t>
            </a:r>
            <a:r>
              <a:rPr lang="en-GB" sz="3000" dirty="0"/>
              <a:t>What is the degree of power which the stakeholders have in relation to your ability to achieve your project goal?</a:t>
            </a:r>
          </a:p>
          <a:p>
            <a:pPr marL="1076960" lvl="1" indent="-711200" algn="just">
              <a:spcBef>
                <a:spcPts val="370"/>
              </a:spcBef>
              <a:buFont typeface="Wingdings 2"/>
              <a:buChar char=""/>
              <a:defRPr/>
            </a:pPr>
            <a:r>
              <a:rPr lang="en-GB" sz="3000" b="1" dirty="0"/>
              <a:t>Influence: </a:t>
            </a:r>
            <a:r>
              <a:rPr lang="en-GB" sz="3000" dirty="0"/>
              <a:t>What is the degree of influence the stakeholders have in relation to your ability to achieve your project goal</a:t>
            </a:r>
            <a:endParaRPr lang="en-US" sz="3000" dirty="0"/>
          </a:p>
          <a:p>
            <a:pPr marL="1076960" lvl="1" indent="-711200">
              <a:spcBef>
                <a:spcPts val="370"/>
              </a:spcBef>
              <a:buFont typeface="Wingdings" pitchFamily="2" charset="2"/>
              <a:buChar char="§"/>
              <a:defRPr/>
            </a:pPr>
            <a:endParaRPr lang="en-US" dirty="0" smtClean="0"/>
          </a:p>
          <a:p>
            <a:pPr marL="711200" indent="-711200">
              <a:spcBef>
                <a:spcPts val="580"/>
              </a:spcBef>
              <a:buClr>
                <a:schemeClr val="accent3"/>
              </a:buClr>
              <a:buFontTx/>
              <a:buChar char="-"/>
              <a:defRPr/>
            </a:pPr>
            <a:endParaRPr lang="en-US" dirty="0" smtClean="0"/>
          </a:p>
        </p:txBody>
      </p:sp>
    </p:spTree>
    <p:extLst>
      <p:ext uri="{BB962C8B-B14F-4D97-AF65-F5344CB8AC3E}">
        <p14:creationId xmlns:p14="http://schemas.microsoft.com/office/powerpoint/2010/main" val="133278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5628" y="357189"/>
            <a:ext cx="9022311" cy="642937"/>
          </a:xfrm>
        </p:spPr>
        <p:txBody>
          <a:bodyPr>
            <a:normAutofit fontScale="90000"/>
          </a:bodyPr>
          <a:lstStyle/>
          <a:p>
            <a:pPr eaLnBrk="1" hangingPunct="1"/>
            <a:r>
              <a:rPr lang="en-US" altLang="en-US" b="1" dirty="0" smtClean="0">
                <a:latin typeface="Arial" panose="020B0604020202020204" pitchFamily="34" charset="0"/>
                <a:cs typeface="Arial" panose="020B0604020202020204" pitchFamily="34" charset="0"/>
              </a:rPr>
              <a:t>Framework of the analysis</a:t>
            </a:r>
          </a:p>
        </p:txBody>
      </p:sp>
      <p:graphicFrame>
        <p:nvGraphicFramePr>
          <p:cNvPr id="26656" name="Group 32"/>
          <p:cNvGraphicFramePr>
            <a:graphicFrameLocks noGrp="1"/>
          </p:cNvGraphicFramePr>
          <p:nvPr>
            <p:ph type="tbl" idx="1"/>
            <p:extLst>
              <p:ext uri="{D42A27DB-BD31-4B8C-83A1-F6EECF244321}">
                <p14:modId xmlns:p14="http://schemas.microsoft.com/office/powerpoint/2010/main" val="3883360218"/>
              </p:ext>
            </p:extLst>
          </p:nvPr>
        </p:nvGraphicFramePr>
        <p:xfrm>
          <a:off x="945930" y="1639614"/>
          <a:ext cx="9507760" cy="4361136"/>
        </p:xfrm>
        <a:graphic>
          <a:graphicData uri="http://schemas.openxmlformats.org/drawingml/2006/table">
            <a:tbl>
              <a:tblPr/>
              <a:tblGrid>
                <a:gridCol w="2238704">
                  <a:extLst>
                    <a:ext uri="{9D8B030D-6E8A-4147-A177-3AD203B41FA5}">
                      <a16:colId xmlns:a16="http://schemas.microsoft.com/office/drawing/2014/main" xmlns="" val="20000"/>
                    </a:ext>
                  </a:extLst>
                </a:gridCol>
                <a:gridCol w="1923248">
                  <a:extLst>
                    <a:ext uri="{9D8B030D-6E8A-4147-A177-3AD203B41FA5}">
                      <a16:colId xmlns:a16="http://schemas.microsoft.com/office/drawing/2014/main" xmlns="" val="20001"/>
                    </a:ext>
                  </a:extLst>
                </a:gridCol>
                <a:gridCol w="1914514">
                  <a:extLst>
                    <a:ext uri="{9D8B030D-6E8A-4147-A177-3AD203B41FA5}">
                      <a16:colId xmlns:a16="http://schemas.microsoft.com/office/drawing/2014/main" xmlns="" val="20002"/>
                    </a:ext>
                  </a:extLst>
                </a:gridCol>
                <a:gridCol w="1831274">
                  <a:extLst>
                    <a:ext uri="{9D8B030D-6E8A-4147-A177-3AD203B41FA5}">
                      <a16:colId xmlns:a16="http://schemas.microsoft.com/office/drawing/2014/main" xmlns="" val="20003"/>
                    </a:ext>
                  </a:extLst>
                </a:gridCol>
                <a:gridCol w="1600020">
                  <a:extLst>
                    <a:ext uri="{9D8B030D-6E8A-4147-A177-3AD203B41FA5}">
                      <a16:colId xmlns:a16="http://schemas.microsoft.com/office/drawing/2014/main" xmlns="" val="20004"/>
                    </a:ext>
                  </a:extLst>
                </a:gridCol>
              </a:tblGrid>
              <a:tr h="194378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sng" strike="noStrike" cap="none" normalizeH="0" baseline="0" dirty="0" smtClean="0">
                          <a:ln>
                            <a:noFill/>
                          </a:ln>
                          <a:solidFill>
                            <a:schemeClr val="tx1"/>
                          </a:solidFill>
                          <a:effectLst/>
                          <a:latin typeface="Arial" charset="0"/>
                        </a:rPr>
                        <a:t>Stakeholders</a:t>
                      </a:r>
                    </a:p>
                  </a:txBody>
                  <a:tcPr marL="91439" marR="9143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sz="3200" b="1" u="sng" dirty="0" smtClean="0"/>
                        <a:t>Problems</a:t>
                      </a:r>
                    </a:p>
                    <a:p>
                      <a:r>
                        <a:rPr lang="en-US" sz="2400" b="1" dirty="0" smtClean="0"/>
                        <a:t>What</a:t>
                      </a:r>
                      <a:r>
                        <a:rPr lang="en-US" sz="2400" b="1" baseline="0" dirty="0" smtClean="0"/>
                        <a:t> problems do they face?</a:t>
                      </a:r>
                      <a:endParaRPr lang="en-US" sz="2400" b="1" dirty="0" smtClean="0"/>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sng" strike="noStrike" cap="none" normalizeH="0" baseline="0" dirty="0" smtClean="0">
                          <a:ln>
                            <a:noFill/>
                          </a:ln>
                          <a:solidFill>
                            <a:schemeClr val="tx1"/>
                          </a:solidFill>
                          <a:effectLst/>
                          <a:latin typeface="Arial" charset="0"/>
                        </a:rPr>
                        <a:t>Interests </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Likely impact on the project</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Priority</a:t>
                      </a:r>
                    </a:p>
                  </a:txBody>
                  <a:tcPr marL="91439" marR="9143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904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Primary</a:t>
                      </a:r>
                    </a:p>
                  </a:txBody>
                  <a:tcPr marL="91439" marR="9143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Determine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e.g, High  </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Determine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e.g., High </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High priority </a:t>
                      </a:r>
                    </a:p>
                  </a:txBody>
                  <a:tcPr marL="91439" marR="9143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831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Secondary</a:t>
                      </a:r>
                    </a:p>
                  </a:txBody>
                  <a:tcPr marL="91439" marR="9143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Determine the level</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Determine High or low</a:t>
                      </a:r>
                    </a:p>
                  </a:txBody>
                  <a:tcPr marL="91439" marR="9143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Possibly low</a:t>
                      </a:r>
                    </a:p>
                  </a:txBody>
                  <a:tcPr marL="91439" marR="9143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83135398"/>
      </p:ext>
    </p:extLst>
  </p:cSld>
  <p:clrMapOvr>
    <a:masterClrMapping/>
  </p:clrMapOvr>
  <p:transition spd="med">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09813" y="500063"/>
            <a:ext cx="8001000" cy="666750"/>
          </a:xfrm>
        </p:spPr>
        <p:txBody>
          <a:bodyPr/>
          <a:lstStyle/>
          <a:p>
            <a:pPr algn="ctr" eaLnBrk="1" hangingPunct="1"/>
            <a:r>
              <a:rPr lang="en-US" altLang="en-US" sz="3200" b="1" dirty="0">
                <a:latin typeface="Arial" panose="020B0604020202020204" pitchFamily="34" charset="0"/>
                <a:cs typeface="Arial" panose="020B0604020202020204" pitchFamily="34" charset="0"/>
              </a:rPr>
              <a:t>Power/Influence and Stakeholders</a:t>
            </a:r>
          </a:p>
        </p:txBody>
      </p:sp>
      <p:graphicFrame>
        <p:nvGraphicFramePr>
          <p:cNvPr id="1074" name="Group 50"/>
          <p:cNvGraphicFramePr>
            <a:graphicFrameLocks noGrp="1"/>
          </p:cNvGraphicFramePr>
          <p:nvPr>
            <p:ph type="tbl" idx="1"/>
          </p:nvPr>
        </p:nvGraphicFramePr>
        <p:xfrm>
          <a:off x="3095625" y="1571625"/>
          <a:ext cx="6553200" cy="4071938"/>
        </p:xfrm>
        <a:graphic>
          <a:graphicData uri="http://schemas.openxmlformats.org/drawingml/2006/table">
            <a:tbl>
              <a:tblPr/>
              <a:tblGrid>
                <a:gridCol w="3167064">
                  <a:extLst>
                    <a:ext uri="{9D8B030D-6E8A-4147-A177-3AD203B41FA5}">
                      <a16:colId xmlns:a16="http://schemas.microsoft.com/office/drawing/2014/main" xmlns="" val="20000"/>
                    </a:ext>
                  </a:extLst>
                </a:gridCol>
                <a:gridCol w="3386136">
                  <a:extLst>
                    <a:ext uri="{9D8B030D-6E8A-4147-A177-3AD203B41FA5}">
                      <a16:colId xmlns:a16="http://schemas.microsoft.com/office/drawing/2014/main" xmlns="" val="20001"/>
                    </a:ext>
                  </a:extLst>
                </a:gridCol>
              </a:tblGrid>
              <a:tr h="214942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Monitor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Maximum co-operation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2250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Ignore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Monitor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0497" name="Line 19"/>
          <p:cNvSpPr>
            <a:spLocks noChangeShapeType="1"/>
          </p:cNvSpPr>
          <p:nvPr/>
        </p:nvSpPr>
        <p:spPr bwMode="auto">
          <a:xfrm>
            <a:off x="2667000" y="6143625"/>
            <a:ext cx="76327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8" name="Line 20"/>
          <p:cNvSpPr>
            <a:spLocks noChangeShapeType="1"/>
          </p:cNvSpPr>
          <p:nvPr/>
        </p:nvSpPr>
        <p:spPr bwMode="auto">
          <a:xfrm>
            <a:off x="2424113" y="3573463"/>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9" name="Line 27"/>
          <p:cNvSpPr>
            <a:spLocks noChangeShapeType="1"/>
          </p:cNvSpPr>
          <p:nvPr/>
        </p:nvSpPr>
        <p:spPr bwMode="auto">
          <a:xfrm flipV="1">
            <a:off x="2452689" y="1500189"/>
            <a:ext cx="46037" cy="4071937"/>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0" name="Text Box 30"/>
          <p:cNvSpPr txBox="1">
            <a:spLocks noChangeArrowheads="1"/>
          </p:cNvSpPr>
          <p:nvPr/>
        </p:nvSpPr>
        <p:spPr bwMode="auto">
          <a:xfrm>
            <a:off x="3309939" y="578643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Low</a:t>
            </a:r>
          </a:p>
        </p:txBody>
      </p:sp>
      <p:sp>
        <p:nvSpPr>
          <p:cNvPr id="20501" name="Text Box 31"/>
          <p:cNvSpPr txBox="1">
            <a:spLocks noChangeArrowheads="1"/>
          </p:cNvSpPr>
          <p:nvPr/>
        </p:nvSpPr>
        <p:spPr bwMode="auto">
          <a:xfrm>
            <a:off x="7953376" y="5786438"/>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High</a:t>
            </a:r>
          </a:p>
        </p:txBody>
      </p:sp>
      <p:sp>
        <p:nvSpPr>
          <p:cNvPr id="20502" name="Text Box 38"/>
          <p:cNvSpPr txBox="1">
            <a:spLocks noChangeArrowheads="1"/>
          </p:cNvSpPr>
          <p:nvPr/>
        </p:nvSpPr>
        <p:spPr bwMode="auto">
          <a:xfrm>
            <a:off x="1738313" y="28575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High </a:t>
            </a:r>
          </a:p>
        </p:txBody>
      </p:sp>
      <p:sp>
        <p:nvSpPr>
          <p:cNvPr id="20503" name="Text Box 39"/>
          <p:cNvSpPr txBox="1">
            <a:spLocks noChangeArrowheads="1"/>
          </p:cNvSpPr>
          <p:nvPr/>
        </p:nvSpPr>
        <p:spPr bwMode="auto">
          <a:xfrm>
            <a:off x="2952750" y="5715000"/>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L</a:t>
            </a:r>
          </a:p>
        </p:txBody>
      </p:sp>
      <p:sp>
        <p:nvSpPr>
          <p:cNvPr id="20504" name="Text Box 41"/>
          <p:cNvSpPr txBox="1">
            <a:spLocks noChangeArrowheads="1"/>
          </p:cNvSpPr>
          <p:nvPr/>
        </p:nvSpPr>
        <p:spPr bwMode="auto">
          <a:xfrm>
            <a:off x="6096000" y="6215063"/>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Influence</a:t>
            </a:r>
          </a:p>
        </p:txBody>
      </p:sp>
      <p:sp>
        <p:nvSpPr>
          <p:cNvPr id="20505" name="Text Box 49"/>
          <p:cNvSpPr txBox="1">
            <a:spLocks noChangeArrowheads="1"/>
          </p:cNvSpPr>
          <p:nvPr/>
        </p:nvSpPr>
        <p:spPr bwMode="auto">
          <a:xfrm>
            <a:off x="2524126" y="2428875"/>
            <a:ext cx="5048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Powe</a:t>
            </a:r>
          </a:p>
          <a:p>
            <a:pPr eaLnBrk="1" hangingPunct="1">
              <a:spcBef>
                <a:spcPct val="50000"/>
              </a:spcBef>
            </a:pPr>
            <a:r>
              <a:rPr lang="en-US" altLang="en-US"/>
              <a:t>r</a:t>
            </a:r>
          </a:p>
        </p:txBody>
      </p:sp>
    </p:spTree>
    <p:extLst>
      <p:ext uri="{BB962C8B-B14F-4D97-AF65-F5344CB8AC3E}">
        <p14:creationId xmlns:p14="http://schemas.microsoft.com/office/powerpoint/2010/main" val="1237175054"/>
      </p:ext>
    </p:extLst>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How to Conduct and Use Needs </a:t>
            </a:r>
            <a:r>
              <a:rPr lang="en-US" b="1" u="sng" dirty="0" smtClean="0"/>
              <a:t>Assessment</a:t>
            </a:r>
            <a:endParaRPr lang="en-US" dirty="0"/>
          </a:p>
        </p:txBody>
      </p:sp>
      <p:sp>
        <p:nvSpPr>
          <p:cNvPr id="3" name="Content Placeholder 2"/>
          <p:cNvSpPr>
            <a:spLocks noGrp="1"/>
          </p:cNvSpPr>
          <p:nvPr>
            <p:ph idx="1"/>
          </p:nvPr>
        </p:nvSpPr>
        <p:spPr>
          <a:xfrm>
            <a:off x="157315" y="1474839"/>
            <a:ext cx="11838039" cy="4881513"/>
          </a:xfrm>
        </p:spPr>
        <p:txBody>
          <a:bodyPr>
            <a:normAutofit/>
          </a:bodyPr>
          <a:lstStyle/>
          <a:p>
            <a:pPr algn="just"/>
            <a:r>
              <a:rPr lang="en-US" sz="3200" dirty="0"/>
              <a:t>Sometimes needs assessments aren’t included as part of the scoping stage of a project because those involved simply don’t know how to conduct a good one, or how important they really are. </a:t>
            </a:r>
            <a:endParaRPr lang="en-US" sz="3200" dirty="0" smtClean="0"/>
          </a:p>
          <a:p>
            <a:pPr algn="just"/>
            <a:r>
              <a:rPr lang="en-US" sz="3200" dirty="0" smtClean="0"/>
              <a:t>Some find it hard </a:t>
            </a:r>
            <a:r>
              <a:rPr lang="en-US" sz="3200" dirty="0"/>
              <a:t>to carry out a thorough and timely needs assessment due to difficulties </a:t>
            </a:r>
            <a:r>
              <a:rPr lang="en-US" sz="3200" dirty="0" smtClean="0"/>
              <a:t>associated with development work.</a:t>
            </a:r>
          </a:p>
          <a:p>
            <a:pPr algn="just"/>
            <a:r>
              <a:rPr lang="en-US" sz="3200" dirty="0" smtClean="0"/>
              <a:t>We </a:t>
            </a:r>
            <a:r>
              <a:rPr lang="en-US" sz="3200" dirty="0"/>
              <a:t>recommend to form a team </a:t>
            </a:r>
            <a:r>
              <a:rPr lang="en-US" sz="3200" dirty="0" smtClean="0"/>
              <a:t>with </a:t>
            </a:r>
            <a:r>
              <a:rPr lang="en-US" sz="3200" dirty="0"/>
              <a:t>different stakeholders </a:t>
            </a:r>
            <a:r>
              <a:rPr lang="en-US" sz="3200" dirty="0" smtClean="0"/>
              <a:t>to </a:t>
            </a:r>
            <a:r>
              <a:rPr lang="en-US" sz="3200" dirty="0"/>
              <a:t>conduct a gap analysis as a starting point. </a:t>
            </a:r>
            <a:endParaRPr lang="en-US" sz="3200" dirty="0" smtClean="0"/>
          </a:p>
          <a:p>
            <a:pPr algn="just"/>
            <a:r>
              <a:rPr lang="en-US" sz="3200" dirty="0" smtClean="0"/>
              <a:t>It is important to conduct </a:t>
            </a:r>
            <a:r>
              <a:rPr lang="en-US" sz="3200" dirty="0"/>
              <a:t>a more formal and thorough needs assessment if you have the resources and </a:t>
            </a:r>
            <a:r>
              <a:rPr lang="en-US" sz="3200" dirty="0" smtClean="0"/>
              <a:t>time</a:t>
            </a:r>
            <a:endParaRPr lang="en-US" sz="3200" dirty="0"/>
          </a:p>
        </p:txBody>
      </p:sp>
    </p:spTree>
    <p:extLst>
      <p:ext uri="{BB962C8B-B14F-4D97-AF65-F5344CB8AC3E}">
        <p14:creationId xmlns:p14="http://schemas.microsoft.com/office/powerpoint/2010/main" val="1222339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2625" y="428626"/>
            <a:ext cx="8229600" cy="714375"/>
          </a:xfrm>
        </p:spPr>
        <p:txBody>
          <a:bodyPr/>
          <a:lstStyle/>
          <a:p>
            <a:pPr algn="ctr" eaLnBrk="1" hangingPunct="1"/>
            <a:r>
              <a:rPr lang="en-US" altLang="en-US" b="1"/>
              <a:t>Issues in stakeholder analysis</a:t>
            </a:r>
          </a:p>
        </p:txBody>
      </p:sp>
      <p:sp>
        <p:nvSpPr>
          <p:cNvPr id="21510" name="Rectangle 3"/>
          <p:cNvSpPr>
            <a:spLocks noGrp="1" noChangeArrowheads="1"/>
          </p:cNvSpPr>
          <p:nvPr>
            <p:ph sz="quarter" idx="1"/>
          </p:nvPr>
        </p:nvSpPr>
        <p:spPr>
          <a:xfrm>
            <a:off x="420414" y="1285876"/>
            <a:ext cx="11298620" cy="4733925"/>
          </a:xfrm>
        </p:spPr>
        <p:txBody>
          <a:bodyPr/>
          <a:lstStyle/>
          <a:p>
            <a:pPr algn="just"/>
            <a:r>
              <a:rPr lang="en-US" altLang="en-US" sz="3200" b="1" dirty="0"/>
              <a:t>Actors:</a:t>
            </a:r>
            <a:r>
              <a:rPr lang="en-US" altLang="en-US" sz="3200" dirty="0"/>
              <a:t> Those organizations and people who can take actions that influence the project</a:t>
            </a:r>
            <a:r>
              <a:rPr lang="en-US" altLang="en-US" sz="3200" dirty="0" smtClean="0"/>
              <a:t>.</a:t>
            </a:r>
          </a:p>
          <a:p>
            <a:pPr algn="just"/>
            <a:endParaRPr lang="en-US" altLang="en-US" sz="3200" dirty="0"/>
          </a:p>
          <a:p>
            <a:pPr algn="just"/>
            <a:r>
              <a:rPr lang="en-US" altLang="en-US" sz="3200" b="1" dirty="0"/>
              <a:t>Factors:</a:t>
            </a:r>
            <a:r>
              <a:rPr lang="en-US" altLang="en-US" sz="3200" dirty="0"/>
              <a:t> Those that are not able to take actions but simply exist as part of the environment and can affect the project success (E.g. Inflation, cross cutting issues)  	</a:t>
            </a:r>
          </a:p>
        </p:txBody>
      </p:sp>
    </p:spTree>
    <p:extLst>
      <p:ext uri="{BB962C8B-B14F-4D97-AF65-F5344CB8AC3E}">
        <p14:creationId xmlns:p14="http://schemas.microsoft.com/office/powerpoint/2010/main" val="180868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85751"/>
            <a:ext cx="8229600" cy="785813"/>
          </a:xfrm>
        </p:spPr>
        <p:txBody>
          <a:bodyPr/>
          <a:lstStyle/>
          <a:p>
            <a:pPr algn="ctr" eaLnBrk="1" hangingPunct="1"/>
            <a:r>
              <a:rPr lang="en-US" altLang="en-US" b="1" smtClean="0"/>
              <a:t>Stakeholder Management Strategies</a:t>
            </a:r>
          </a:p>
        </p:txBody>
      </p:sp>
      <p:sp>
        <p:nvSpPr>
          <p:cNvPr id="22534" name="Rectangle 3"/>
          <p:cNvSpPr>
            <a:spLocks noGrp="1" noChangeArrowheads="1"/>
          </p:cNvSpPr>
          <p:nvPr>
            <p:ph sz="quarter" idx="1"/>
          </p:nvPr>
        </p:nvSpPr>
        <p:spPr>
          <a:xfrm>
            <a:off x="672662" y="1714500"/>
            <a:ext cx="10951779" cy="3786188"/>
          </a:xfrm>
        </p:spPr>
        <p:txBody>
          <a:bodyPr/>
          <a:lstStyle/>
          <a:p>
            <a:pPr marL="0" indent="0" algn="just">
              <a:buNone/>
            </a:pPr>
            <a:r>
              <a:rPr lang="en-GB" altLang="en-US" sz="3200" dirty="0"/>
              <a:t>Stakeholder analysis may use two basic approaches</a:t>
            </a:r>
            <a:r>
              <a:rPr lang="en-GB" altLang="en-US" sz="3200" dirty="0" smtClean="0"/>
              <a:t>:</a:t>
            </a:r>
          </a:p>
          <a:p>
            <a:pPr marL="0" indent="0" algn="just">
              <a:buNone/>
            </a:pPr>
            <a:endParaRPr lang="en-GB" altLang="en-US" sz="3200" dirty="0"/>
          </a:p>
          <a:p>
            <a:pPr marL="942975" lvl="1" indent="-577850" algn="just"/>
            <a:r>
              <a:rPr lang="en-GB" altLang="en-US" sz="3200" b="1" dirty="0"/>
              <a:t>Buffering: </a:t>
            </a:r>
            <a:r>
              <a:rPr lang="en-GB" altLang="en-US" sz="3200" dirty="0"/>
              <a:t>How to protect the project from stakeholder influence/power.</a:t>
            </a:r>
          </a:p>
          <a:p>
            <a:pPr marL="942975" lvl="1" indent="-577850" algn="just"/>
            <a:r>
              <a:rPr lang="en-GB" altLang="en-US" sz="3200" b="1" dirty="0"/>
              <a:t>Bridging:</a:t>
            </a:r>
            <a:r>
              <a:rPr lang="en-GB" altLang="en-US" sz="3200" dirty="0"/>
              <a:t> How to cooperate and build interdependencies with key stakeholders</a:t>
            </a:r>
          </a:p>
          <a:p>
            <a:pPr marL="577850" indent="-577850" algn="just">
              <a:buNone/>
            </a:pPr>
            <a:endParaRPr lang="en-GB" altLang="en-US" dirty="0" smtClean="0"/>
          </a:p>
        </p:txBody>
      </p:sp>
    </p:spTree>
    <p:extLst>
      <p:ext uri="{BB962C8B-B14F-4D97-AF65-F5344CB8AC3E}">
        <p14:creationId xmlns:p14="http://schemas.microsoft.com/office/powerpoint/2010/main" val="9281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52247" y="274638"/>
            <a:ext cx="9958553" cy="582612"/>
          </a:xfrm>
        </p:spPr>
        <p:txBody>
          <a:bodyPr>
            <a:normAutofit fontScale="90000"/>
          </a:bodyPr>
          <a:lstStyle/>
          <a:p>
            <a:pPr>
              <a:defRPr/>
            </a:pPr>
            <a:r>
              <a:rPr lang="en-US" b="1" dirty="0" smtClean="0">
                <a:latin typeface="Arial" panose="020B0604020202020204" pitchFamily="34" charset="0"/>
                <a:cs typeface="Arial" panose="020B0604020202020204" pitchFamily="34" charset="0"/>
              </a:rPr>
              <a:t>Actions that can be used in Buffering </a:t>
            </a:r>
          </a:p>
        </p:txBody>
      </p:sp>
      <p:sp>
        <p:nvSpPr>
          <p:cNvPr id="23558" name="Rectangle 3"/>
          <p:cNvSpPr>
            <a:spLocks noGrp="1" noChangeArrowheads="1"/>
          </p:cNvSpPr>
          <p:nvPr>
            <p:ph sz="quarter" idx="1"/>
          </p:nvPr>
        </p:nvSpPr>
        <p:spPr>
          <a:xfrm>
            <a:off x="252247" y="1000126"/>
            <a:ext cx="11740055" cy="5324475"/>
          </a:xfrm>
        </p:spPr>
        <p:txBody>
          <a:bodyPr>
            <a:normAutofit/>
          </a:bodyPr>
          <a:lstStyle/>
          <a:p>
            <a:pPr algn="just">
              <a:spcBef>
                <a:spcPts val="600"/>
              </a:spcBef>
              <a:spcAft>
                <a:spcPts val="600"/>
              </a:spcAft>
            </a:pPr>
            <a:r>
              <a:rPr lang="en-US" altLang="en-US" dirty="0"/>
              <a:t>Insurance policies (Risk transfer)</a:t>
            </a:r>
          </a:p>
          <a:p>
            <a:pPr algn="just">
              <a:spcBef>
                <a:spcPts val="600"/>
              </a:spcBef>
              <a:spcAft>
                <a:spcPts val="600"/>
              </a:spcAft>
            </a:pPr>
            <a:r>
              <a:rPr lang="en-US" altLang="en-US" dirty="0"/>
              <a:t>Dealing with the Press cautiously/with care</a:t>
            </a:r>
          </a:p>
          <a:p>
            <a:pPr algn="just">
              <a:spcBef>
                <a:spcPts val="600"/>
              </a:spcBef>
              <a:spcAft>
                <a:spcPts val="600"/>
              </a:spcAft>
            </a:pPr>
            <a:r>
              <a:rPr lang="en-US" altLang="en-US" dirty="0"/>
              <a:t>Physical barriers and security systems, protecting the project assets</a:t>
            </a:r>
          </a:p>
          <a:p>
            <a:pPr algn="just">
              <a:spcBef>
                <a:spcPts val="600"/>
              </a:spcBef>
              <a:spcAft>
                <a:spcPts val="600"/>
              </a:spcAft>
            </a:pPr>
            <a:r>
              <a:rPr lang="en-US" altLang="en-US" dirty="0"/>
              <a:t>Signing agreements on matters agreed upon</a:t>
            </a:r>
          </a:p>
          <a:p>
            <a:pPr algn="just">
              <a:spcBef>
                <a:spcPts val="600"/>
              </a:spcBef>
              <a:spcAft>
                <a:spcPts val="600"/>
              </a:spcAft>
            </a:pPr>
            <a:r>
              <a:rPr lang="en-US" altLang="en-US" dirty="0"/>
              <a:t>Generating baseline information to guard against challenging the project success.</a:t>
            </a:r>
          </a:p>
          <a:p>
            <a:pPr algn="just">
              <a:spcBef>
                <a:spcPts val="600"/>
              </a:spcBef>
              <a:spcAft>
                <a:spcPts val="600"/>
              </a:spcAft>
            </a:pPr>
            <a:r>
              <a:rPr lang="en-US" altLang="en-US" dirty="0"/>
              <a:t>Setting up one group against the other to avoid joint action</a:t>
            </a:r>
          </a:p>
          <a:p>
            <a:pPr algn="just">
              <a:spcBef>
                <a:spcPts val="600"/>
              </a:spcBef>
              <a:spcAft>
                <a:spcPts val="600"/>
              </a:spcAft>
            </a:pPr>
            <a:r>
              <a:rPr lang="en-US" altLang="en-US" dirty="0"/>
              <a:t>Stakeholder against the other to avoid joint action.</a:t>
            </a:r>
          </a:p>
          <a:p>
            <a:pPr algn="just">
              <a:spcBef>
                <a:spcPts val="600"/>
              </a:spcBef>
            </a:pPr>
            <a:r>
              <a:rPr lang="en-US" altLang="en-US" dirty="0"/>
              <a:t>Use of Celebrities to support your cause</a:t>
            </a:r>
          </a:p>
          <a:p>
            <a:pPr algn="just">
              <a:spcBef>
                <a:spcPts val="600"/>
              </a:spcBef>
            </a:pPr>
            <a:r>
              <a:rPr lang="en-US" altLang="en-US" dirty="0"/>
              <a:t>Joint public appearances (All stakeholders)</a:t>
            </a:r>
          </a:p>
          <a:p>
            <a:pPr algn="just">
              <a:spcAft>
                <a:spcPts val="600"/>
              </a:spcAft>
              <a:buFont typeface="Wingdings" panose="05000000000000000000" pitchFamily="2" charset="2"/>
              <a:buChar char="q"/>
            </a:pPr>
            <a:endParaRPr lang="en-US" altLang="en-US" dirty="0"/>
          </a:p>
          <a:p>
            <a:pPr algn="just">
              <a:spcAft>
                <a:spcPts val="1200"/>
              </a:spcAft>
              <a:buFont typeface="Wingdings" panose="05000000000000000000" pitchFamily="2" charset="2"/>
              <a:buChar char="q"/>
            </a:pPr>
            <a:endParaRPr lang="en-US" altLang="en-US" sz="3200" dirty="0"/>
          </a:p>
          <a:p>
            <a:pPr algn="just" eaLnBrk="1" hangingPunct="1">
              <a:lnSpc>
                <a:spcPct val="90000"/>
              </a:lnSpc>
              <a:buFont typeface="Wingdings 2" panose="05020102010507070707" pitchFamily="18" charset="2"/>
              <a:buNone/>
            </a:pPr>
            <a:endParaRPr lang="en-US" altLang="en-US" sz="3200" dirty="0"/>
          </a:p>
        </p:txBody>
      </p:sp>
    </p:spTree>
    <p:extLst>
      <p:ext uri="{BB962C8B-B14F-4D97-AF65-F5344CB8AC3E}">
        <p14:creationId xmlns:p14="http://schemas.microsoft.com/office/powerpoint/2010/main" val="326900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25" y="357189"/>
            <a:ext cx="8229600" cy="714375"/>
          </a:xfrm>
        </p:spPr>
        <p:txBody>
          <a:bodyPr>
            <a:normAutofit/>
          </a:bodyPr>
          <a:lstStyle/>
          <a:p>
            <a:pPr>
              <a:defRPr/>
            </a:pPr>
            <a:r>
              <a:rPr lang="en-US" b="1" dirty="0" smtClean="0"/>
              <a:t>Actions that can be used in Bridging</a:t>
            </a:r>
          </a:p>
        </p:txBody>
      </p:sp>
      <p:sp>
        <p:nvSpPr>
          <p:cNvPr id="24582" name="Rectangle 3"/>
          <p:cNvSpPr>
            <a:spLocks noGrp="1" noChangeArrowheads="1"/>
          </p:cNvSpPr>
          <p:nvPr>
            <p:ph sz="quarter" idx="1"/>
          </p:nvPr>
        </p:nvSpPr>
        <p:spPr>
          <a:xfrm>
            <a:off x="357351" y="1143001"/>
            <a:ext cx="11508827" cy="5213351"/>
          </a:xfrm>
        </p:spPr>
        <p:txBody>
          <a:bodyPr>
            <a:normAutofit/>
          </a:bodyPr>
          <a:lstStyle/>
          <a:p>
            <a:r>
              <a:rPr lang="en-US" altLang="en-US" dirty="0"/>
              <a:t>Regular meetings with stakeholders</a:t>
            </a:r>
          </a:p>
          <a:p>
            <a:r>
              <a:rPr lang="en-US" altLang="en-US" dirty="0"/>
              <a:t>Consultations on major decisions</a:t>
            </a:r>
          </a:p>
          <a:p>
            <a:r>
              <a:rPr lang="en-US" altLang="en-US" dirty="0"/>
              <a:t>Networking/collaboration and partnering</a:t>
            </a:r>
          </a:p>
          <a:p>
            <a:r>
              <a:rPr lang="en-US" altLang="en-US" dirty="0"/>
              <a:t>Daily briefs to key stakeholders</a:t>
            </a:r>
          </a:p>
          <a:p>
            <a:r>
              <a:rPr lang="en-US" altLang="en-US" dirty="0"/>
              <a:t>Use of liaison officers/Public Relations Officers</a:t>
            </a:r>
          </a:p>
          <a:p>
            <a:r>
              <a:rPr lang="en-US" altLang="en-US" dirty="0"/>
              <a:t>Stakeholder participation in decision making throughout the whole project cycle. This is likely to result in: </a:t>
            </a:r>
          </a:p>
          <a:p>
            <a:pPr marL="898525" lvl="1" indent="-533400">
              <a:spcBef>
                <a:spcPct val="0"/>
              </a:spcBef>
              <a:buFont typeface="Wingdings" panose="05000000000000000000" pitchFamily="2" charset="2"/>
              <a:buChar char="§"/>
            </a:pPr>
            <a:r>
              <a:rPr lang="en-US" altLang="en-US" sz="2600" dirty="0"/>
              <a:t>Improved effectiveness, </a:t>
            </a:r>
          </a:p>
          <a:p>
            <a:pPr marL="898525" lvl="1" indent="-533400">
              <a:spcBef>
                <a:spcPct val="0"/>
              </a:spcBef>
              <a:buFont typeface="Wingdings" panose="05000000000000000000" pitchFamily="2" charset="2"/>
              <a:buChar char="§"/>
            </a:pPr>
            <a:r>
              <a:rPr lang="en-US" altLang="en-US" sz="2600" dirty="0"/>
              <a:t>Enhanced responsibility, and </a:t>
            </a:r>
          </a:p>
          <a:p>
            <a:pPr marL="898525" lvl="1" indent="-533400">
              <a:spcBef>
                <a:spcPct val="0"/>
              </a:spcBef>
              <a:buFont typeface="Wingdings" panose="05000000000000000000" pitchFamily="2" charset="2"/>
              <a:buChar char="§"/>
            </a:pPr>
            <a:r>
              <a:rPr lang="en-US" altLang="en-US" sz="2600" dirty="0"/>
              <a:t>Improved sustainability.</a:t>
            </a:r>
          </a:p>
          <a:p>
            <a:pPr marL="533400" indent="-533400"/>
            <a:endParaRPr lang="en-US" altLang="en-US" dirty="0" smtClean="0"/>
          </a:p>
          <a:p>
            <a:pPr marL="533400" indent="-533400">
              <a:buFont typeface="Wingdings" panose="05000000000000000000" pitchFamily="2" charset="2"/>
              <a:buChar char="q"/>
            </a:pPr>
            <a:endParaRPr lang="en-US" altLang="en-US" sz="3000" dirty="0"/>
          </a:p>
          <a:p>
            <a:pPr marL="533400" indent="-533400">
              <a:buNone/>
            </a:pPr>
            <a:endParaRPr lang="en-US" altLang="en-US" sz="3000" dirty="0"/>
          </a:p>
        </p:txBody>
      </p:sp>
    </p:spTree>
    <p:extLst>
      <p:ext uri="{BB962C8B-B14F-4D97-AF65-F5344CB8AC3E}">
        <p14:creationId xmlns:p14="http://schemas.microsoft.com/office/powerpoint/2010/main" val="80469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050"/>
          <p:cNvSpPr>
            <a:spLocks noGrp="1" noChangeArrowheads="1"/>
          </p:cNvSpPr>
          <p:nvPr>
            <p:ph type="title"/>
          </p:nvPr>
        </p:nvSpPr>
        <p:spPr>
          <a:xfrm>
            <a:off x="462455" y="285750"/>
            <a:ext cx="10731062" cy="642938"/>
          </a:xfrm>
        </p:spPr>
        <p:txBody>
          <a:bodyPr>
            <a:normAutofit fontScale="90000"/>
          </a:bodyPr>
          <a:lstStyle/>
          <a:p>
            <a:pPr algn="ctr">
              <a:defRPr/>
            </a:pPr>
            <a:r>
              <a:rPr lang="en-US" b="1" dirty="0" smtClean="0">
                <a:latin typeface="Arial" panose="020B0604020202020204" pitchFamily="34" charset="0"/>
                <a:cs typeface="Arial" panose="020B0604020202020204" pitchFamily="34" charset="0"/>
              </a:rPr>
              <a:t>How to carry out a stakeholder analysis</a:t>
            </a:r>
          </a:p>
        </p:txBody>
      </p:sp>
      <p:sp>
        <p:nvSpPr>
          <p:cNvPr id="28678" name="Rectangle 2051"/>
          <p:cNvSpPr>
            <a:spLocks noGrp="1" noChangeArrowheads="1"/>
          </p:cNvSpPr>
          <p:nvPr>
            <p:ph sz="quarter" idx="1"/>
          </p:nvPr>
        </p:nvSpPr>
        <p:spPr>
          <a:xfrm>
            <a:off x="462455" y="928688"/>
            <a:ext cx="11277600" cy="5357812"/>
          </a:xfrm>
        </p:spPr>
        <p:txBody>
          <a:bodyPr/>
          <a:lstStyle/>
          <a:p>
            <a:pPr marL="533400" indent="-533400">
              <a:buFont typeface="+mj-lt"/>
              <a:buAutoNum type="arabicPeriod"/>
              <a:defRPr/>
            </a:pPr>
            <a:endParaRPr lang="en-US" sz="3000" dirty="0" smtClean="0"/>
          </a:p>
          <a:p>
            <a:pPr marL="533400" indent="-533400">
              <a:buFont typeface="+mj-lt"/>
              <a:buAutoNum type="arabicPeriod"/>
              <a:defRPr/>
            </a:pPr>
            <a:r>
              <a:rPr lang="en-US" sz="3000" dirty="0" smtClean="0"/>
              <a:t>Scan </a:t>
            </a:r>
            <a:r>
              <a:rPr lang="en-US" sz="3000" dirty="0"/>
              <a:t>the project environment and identify potentially relevant actors and factors.</a:t>
            </a:r>
          </a:p>
          <a:p>
            <a:pPr marL="533400" indent="-533400">
              <a:buFont typeface="+mj-lt"/>
              <a:buAutoNum type="arabicPeriod"/>
              <a:defRPr/>
            </a:pPr>
            <a:r>
              <a:rPr lang="en-US" sz="3000" dirty="0"/>
              <a:t>Screen actors and factors for:</a:t>
            </a:r>
          </a:p>
          <a:p>
            <a:pPr marL="898525" lvl="1" indent="-533400">
              <a:buFont typeface="Wingdings" pitchFamily="2" charset="2"/>
              <a:buChar char="§"/>
              <a:defRPr/>
            </a:pPr>
            <a:r>
              <a:rPr lang="en-US" dirty="0" smtClean="0"/>
              <a:t>Dependency: How important are the actors and factors to the successful outcome of the project</a:t>
            </a:r>
          </a:p>
          <a:p>
            <a:pPr marL="898525" lvl="1" indent="-533400">
              <a:buFont typeface="Wingdings" pitchFamily="2" charset="2"/>
              <a:buChar char="§"/>
              <a:defRPr/>
            </a:pPr>
            <a:r>
              <a:rPr lang="en-US" dirty="0" smtClean="0"/>
              <a:t>Risk: The likelihood of something going wrong</a:t>
            </a:r>
          </a:p>
          <a:p>
            <a:pPr marL="898525" lvl="1" indent="-533400">
              <a:buFont typeface="Wingdings" pitchFamily="2" charset="2"/>
              <a:buChar char="§"/>
              <a:defRPr/>
            </a:pPr>
            <a:r>
              <a:rPr lang="en-US" dirty="0" smtClean="0"/>
              <a:t>Power: How much control or influence can be exercised over the actor or factor</a:t>
            </a:r>
          </a:p>
          <a:p>
            <a:pPr eaLnBrk="1" hangingPunct="1">
              <a:buFont typeface="Wingdings 2" panose="05020102010507070707" pitchFamily="18" charset="2"/>
              <a:buNone/>
              <a:defRPr/>
            </a:pPr>
            <a:r>
              <a:rPr lang="en-US" sz="3000" dirty="0"/>
              <a:t>3. Identify potential problem of actors and factors. </a:t>
            </a:r>
          </a:p>
          <a:p>
            <a:pPr lvl="1" eaLnBrk="1" hangingPunct="1">
              <a:buFont typeface="Wingdings" pitchFamily="2" charset="2"/>
              <a:buChar char="§"/>
              <a:defRPr/>
            </a:pPr>
            <a:r>
              <a:rPr lang="en-US" dirty="0" smtClean="0"/>
              <a:t>Pay special attention to those with these characteristics: </a:t>
            </a:r>
          </a:p>
          <a:p>
            <a:pPr lvl="2">
              <a:spcBef>
                <a:spcPts val="0"/>
              </a:spcBef>
              <a:defRPr/>
            </a:pPr>
            <a:r>
              <a:rPr lang="en-US" dirty="0" smtClean="0"/>
              <a:t>High dependency, </a:t>
            </a:r>
          </a:p>
          <a:p>
            <a:pPr lvl="2">
              <a:spcBef>
                <a:spcPts val="0"/>
              </a:spcBef>
              <a:defRPr/>
            </a:pPr>
            <a:r>
              <a:rPr lang="en-US" dirty="0" smtClean="0"/>
              <a:t>High risks, and </a:t>
            </a:r>
          </a:p>
          <a:p>
            <a:pPr lvl="2">
              <a:spcBef>
                <a:spcPts val="0"/>
              </a:spcBef>
              <a:defRPr/>
            </a:pPr>
            <a:r>
              <a:rPr lang="en-US" dirty="0" smtClean="0"/>
              <a:t>Power.</a:t>
            </a:r>
          </a:p>
          <a:p>
            <a:pPr marL="898525" lvl="1" indent="-533400">
              <a:buNone/>
              <a:defRPr/>
            </a:pPr>
            <a:endParaRPr lang="en-US" sz="2600" dirty="0"/>
          </a:p>
          <a:p>
            <a:pPr marL="533400" indent="-533400">
              <a:buFont typeface="Wingdings" pitchFamily="2" charset="2"/>
              <a:buChar char="q"/>
              <a:defRPr/>
            </a:pPr>
            <a:endParaRPr lang="en-US" dirty="0" smtClean="0"/>
          </a:p>
        </p:txBody>
      </p:sp>
    </p:spTree>
    <p:extLst>
      <p:ext uri="{BB962C8B-B14F-4D97-AF65-F5344CB8AC3E}">
        <p14:creationId xmlns:p14="http://schemas.microsoft.com/office/powerpoint/2010/main" val="422620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85750"/>
            <a:ext cx="8229600" cy="642938"/>
          </a:xfrm>
        </p:spPr>
        <p:txBody>
          <a:bodyPr>
            <a:normAutofit fontScale="90000"/>
          </a:bodyPr>
          <a:lstStyle/>
          <a:p>
            <a:pPr eaLnBrk="1" hangingPunct="1"/>
            <a:r>
              <a:rPr lang="en-US" altLang="en-US" b="1" dirty="0" smtClean="0">
                <a:latin typeface="Arial" panose="020B0604020202020204" pitchFamily="34" charset="0"/>
                <a:cs typeface="Arial" panose="020B0604020202020204" pitchFamily="34" charset="0"/>
              </a:rPr>
              <a:t>How cont’s</a:t>
            </a:r>
          </a:p>
        </p:txBody>
      </p:sp>
      <p:sp>
        <p:nvSpPr>
          <p:cNvPr id="26630" name="Rectangle 3"/>
          <p:cNvSpPr>
            <a:spLocks noGrp="1" noChangeArrowheads="1"/>
          </p:cNvSpPr>
          <p:nvPr>
            <p:ph sz="quarter" idx="1"/>
          </p:nvPr>
        </p:nvSpPr>
        <p:spPr>
          <a:xfrm>
            <a:off x="504497" y="1828800"/>
            <a:ext cx="11403724" cy="4495801"/>
          </a:xfrm>
        </p:spPr>
        <p:txBody>
          <a:bodyPr/>
          <a:lstStyle/>
          <a:p>
            <a:pPr eaLnBrk="1" hangingPunct="1">
              <a:buFont typeface="Wingdings 2" panose="05020102010507070707" pitchFamily="18" charset="2"/>
              <a:buNone/>
            </a:pPr>
            <a:r>
              <a:rPr lang="en-US" altLang="en-US" dirty="0" smtClean="0"/>
              <a:t>4. </a:t>
            </a:r>
            <a:r>
              <a:rPr lang="en-US" altLang="en-US" sz="3000" dirty="0" smtClean="0"/>
              <a:t>Develop </a:t>
            </a:r>
            <a:r>
              <a:rPr lang="en-US" altLang="en-US" sz="3000" dirty="0"/>
              <a:t>strategies to deal with problem actors or factors and act on them. </a:t>
            </a:r>
          </a:p>
          <a:p>
            <a:pPr eaLnBrk="1" hangingPunct="1">
              <a:buFont typeface="Wingdings 2" panose="05020102010507070707" pitchFamily="18" charset="2"/>
              <a:buNone/>
            </a:pPr>
            <a:r>
              <a:rPr lang="en-US" altLang="en-US" sz="3000" dirty="0"/>
              <a:t>5. In general, your goal should be to reduce dependency and risks and increase your low power over key actors. </a:t>
            </a:r>
          </a:p>
          <a:p>
            <a:pPr eaLnBrk="1" hangingPunct="1">
              <a:buFont typeface="Wingdings 2" panose="05020102010507070707" pitchFamily="18" charset="2"/>
              <a:buNone/>
            </a:pPr>
            <a:r>
              <a:rPr lang="en-US" altLang="en-US" sz="3000" dirty="0"/>
              <a:t>6. Repeat these steps throughout implementation. This type of context analysis should not be a one-time activity. </a:t>
            </a:r>
          </a:p>
          <a:p>
            <a:pPr eaLnBrk="1" hangingPunct="1">
              <a:buFont typeface="Wingdings 2" panose="05020102010507070707" pitchFamily="18" charset="2"/>
              <a:buNone/>
            </a:pPr>
            <a:r>
              <a:rPr lang="en-US" altLang="en-US" sz="3000" dirty="0"/>
              <a:t>7. Conditions in the environment are always changing, so management strategies and contingencies will also need to change.</a:t>
            </a:r>
          </a:p>
          <a:p>
            <a:pP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109162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Group Task</a:t>
            </a:r>
          </a:p>
        </p:txBody>
      </p:sp>
      <p:sp>
        <p:nvSpPr>
          <p:cNvPr id="27651" name="Content Placeholder 2"/>
          <p:cNvSpPr>
            <a:spLocks noGrp="1"/>
          </p:cNvSpPr>
          <p:nvPr>
            <p:ph sz="quarter" idx="1"/>
          </p:nvPr>
        </p:nvSpPr>
        <p:spPr/>
        <p:txBody>
          <a:bodyPr/>
          <a:lstStyle/>
          <a:p>
            <a:r>
              <a:rPr lang="en-US" altLang="en-US" smtClean="0"/>
              <a:t>Come up with a stakeholder analysis for your identified project</a:t>
            </a:r>
          </a:p>
        </p:txBody>
      </p:sp>
    </p:spTree>
    <p:extLst>
      <p:ext uri="{BB962C8B-B14F-4D97-AF65-F5344CB8AC3E}">
        <p14:creationId xmlns:p14="http://schemas.microsoft.com/office/powerpoint/2010/main" val="310154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38400" y="274638"/>
            <a:ext cx="7772400" cy="868362"/>
          </a:xfrm>
        </p:spPr>
        <p:txBody>
          <a:bodyPr/>
          <a:lstStyle/>
          <a:p>
            <a:r>
              <a:rPr lang="en-US" altLang="en-US" b="1" dirty="0" smtClean="0">
                <a:latin typeface="Arial" panose="020B0604020202020204" pitchFamily="34" charset="0"/>
                <a:cs typeface="Arial" panose="020B0604020202020204" pitchFamily="34" charset="0"/>
              </a:rPr>
              <a:t>Template to use</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914259641"/>
              </p:ext>
            </p:extLst>
          </p:nvPr>
        </p:nvGraphicFramePr>
        <p:xfrm>
          <a:off x="441433" y="1142998"/>
          <a:ext cx="11235560" cy="5037084"/>
        </p:xfrm>
        <a:graphic>
          <a:graphicData uri="http://schemas.openxmlformats.org/drawingml/2006/table">
            <a:tbl>
              <a:tblPr firstRow="1" bandRow="1">
                <a:tableStyleId>{073A0DAA-6AF3-43AB-8588-CEC1D06C72B9}</a:tableStyleId>
              </a:tblPr>
              <a:tblGrid>
                <a:gridCol w="2588121">
                  <a:extLst>
                    <a:ext uri="{9D8B030D-6E8A-4147-A177-3AD203B41FA5}">
                      <a16:colId xmlns:a16="http://schemas.microsoft.com/office/drawing/2014/main" xmlns="" val="20000"/>
                    </a:ext>
                  </a:extLst>
                </a:gridCol>
                <a:gridCol w="2137963">
                  <a:extLst>
                    <a:ext uri="{9D8B030D-6E8A-4147-A177-3AD203B41FA5}">
                      <a16:colId xmlns:a16="http://schemas.microsoft.com/office/drawing/2014/main" xmlns="" val="20001"/>
                    </a:ext>
                  </a:extLst>
                </a:gridCol>
                <a:gridCol w="2229286">
                  <a:extLst>
                    <a:ext uri="{9D8B030D-6E8A-4147-A177-3AD203B41FA5}">
                      <a16:colId xmlns:a16="http://schemas.microsoft.com/office/drawing/2014/main" xmlns="" val="20002"/>
                    </a:ext>
                  </a:extLst>
                </a:gridCol>
                <a:gridCol w="2050943">
                  <a:extLst>
                    <a:ext uri="{9D8B030D-6E8A-4147-A177-3AD203B41FA5}">
                      <a16:colId xmlns:a16="http://schemas.microsoft.com/office/drawing/2014/main" xmlns="" val="20003"/>
                    </a:ext>
                  </a:extLst>
                </a:gridCol>
                <a:gridCol w="2229247">
                  <a:extLst>
                    <a:ext uri="{9D8B030D-6E8A-4147-A177-3AD203B41FA5}">
                      <a16:colId xmlns:a16="http://schemas.microsoft.com/office/drawing/2014/main" xmlns="" val="20004"/>
                    </a:ext>
                  </a:extLst>
                </a:gridCol>
              </a:tblGrid>
              <a:tr h="2210316">
                <a:tc>
                  <a:txBody>
                    <a:bodyPr/>
                    <a:lstStyle/>
                    <a:p>
                      <a:r>
                        <a:rPr lang="en-US" sz="2400" u="sng" dirty="0" smtClean="0">
                          <a:latin typeface="Constantia" pitchFamily="18" charset="0"/>
                        </a:rPr>
                        <a:t>Stakeholders </a:t>
                      </a:r>
                      <a:r>
                        <a:rPr lang="en-US" sz="2400" u="sng" baseline="0" dirty="0" smtClean="0">
                          <a:latin typeface="Constantia" pitchFamily="18" charset="0"/>
                        </a:rPr>
                        <a:t> basic characteristics</a:t>
                      </a:r>
                      <a:endParaRPr lang="en-US" sz="2400" u="sng" dirty="0">
                        <a:latin typeface="Constantia" pitchFamily="18" charset="0"/>
                      </a:endParaRPr>
                    </a:p>
                  </a:txBody>
                  <a:tcPr marL="91439" marR="91439" marT="45713" marB="45713"/>
                </a:tc>
                <a:tc>
                  <a:txBody>
                    <a:bodyPr/>
                    <a:lstStyle/>
                    <a:p>
                      <a:r>
                        <a:rPr lang="en-US" sz="2400" u="sng" dirty="0" smtClean="0">
                          <a:latin typeface="Constantia" pitchFamily="18" charset="0"/>
                        </a:rPr>
                        <a:t>Problems</a:t>
                      </a:r>
                    </a:p>
                    <a:p>
                      <a:r>
                        <a:rPr lang="en-US" sz="1800" dirty="0" smtClean="0">
                          <a:latin typeface="Constantia" pitchFamily="18" charset="0"/>
                        </a:rPr>
                        <a:t>What</a:t>
                      </a:r>
                      <a:r>
                        <a:rPr lang="en-US" sz="1800" baseline="0" dirty="0" smtClean="0">
                          <a:latin typeface="Constantia" pitchFamily="18" charset="0"/>
                        </a:rPr>
                        <a:t> problems do they face?</a:t>
                      </a:r>
                      <a:endParaRPr lang="en-US" sz="1800" dirty="0">
                        <a:latin typeface="Constantia" pitchFamily="18" charset="0"/>
                      </a:endParaRPr>
                    </a:p>
                  </a:txBody>
                  <a:tcPr marL="91439" marR="91439" marT="45713" marB="45713"/>
                </a:tc>
                <a:tc>
                  <a:txBody>
                    <a:bodyPr/>
                    <a:lstStyle/>
                    <a:p>
                      <a:r>
                        <a:rPr lang="en-US" sz="2400" u="sng" dirty="0" smtClean="0">
                          <a:latin typeface="Constantia" pitchFamily="18" charset="0"/>
                        </a:rPr>
                        <a:t>Interests</a:t>
                      </a:r>
                    </a:p>
                    <a:p>
                      <a:r>
                        <a:rPr lang="en-US" sz="1800" dirty="0" smtClean="0">
                          <a:latin typeface="Constantia" pitchFamily="18" charset="0"/>
                        </a:rPr>
                        <a:t>What do they want from the projec</a:t>
                      </a:r>
                      <a:r>
                        <a:rPr lang="en-US" sz="2400" dirty="0" smtClean="0">
                          <a:latin typeface="Constantia" pitchFamily="18" charset="0"/>
                        </a:rPr>
                        <a:t>t?</a:t>
                      </a:r>
                      <a:endParaRPr lang="en-US" sz="2400" dirty="0">
                        <a:latin typeface="Constantia" pitchFamily="18" charset="0"/>
                      </a:endParaRPr>
                    </a:p>
                  </a:txBody>
                  <a:tcPr marL="91439" marR="91439" marT="45713" marB="45713"/>
                </a:tc>
                <a:tc>
                  <a:txBody>
                    <a:bodyPr/>
                    <a:lstStyle/>
                    <a:p>
                      <a:r>
                        <a:rPr lang="en-US" sz="2400" u="sng" dirty="0" smtClean="0">
                          <a:latin typeface="Constantia" pitchFamily="18" charset="0"/>
                        </a:rPr>
                        <a:t>Potential</a:t>
                      </a:r>
                    </a:p>
                    <a:p>
                      <a:r>
                        <a:rPr lang="en-US" sz="1800" dirty="0" smtClean="0">
                          <a:latin typeface="Constantia" pitchFamily="18" charset="0"/>
                        </a:rPr>
                        <a:t>What might</a:t>
                      </a:r>
                      <a:r>
                        <a:rPr lang="en-US" sz="1800" baseline="0" dirty="0" smtClean="0">
                          <a:latin typeface="Constantia" pitchFamily="18" charset="0"/>
                        </a:rPr>
                        <a:t> they bring to the projec</a:t>
                      </a:r>
                      <a:r>
                        <a:rPr lang="en-US" sz="2400" baseline="0" dirty="0" smtClean="0">
                          <a:latin typeface="Constantia" pitchFamily="18" charset="0"/>
                        </a:rPr>
                        <a:t>t?</a:t>
                      </a:r>
                      <a:endParaRPr lang="en-US" sz="2400" dirty="0">
                        <a:latin typeface="Constantia" pitchFamily="18" charset="0"/>
                      </a:endParaRPr>
                    </a:p>
                  </a:txBody>
                  <a:tcPr marL="91439" marR="91439" marT="45713" marB="45713"/>
                </a:tc>
                <a:tc>
                  <a:txBody>
                    <a:bodyPr/>
                    <a:lstStyle/>
                    <a:p>
                      <a:r>
                        <a:rPr lang="en-US" sz="2400" u="sng" dirty="0" smtClean="0">
                          <a:latin typeface="Constantia" pitchFamily="18" charset="0"/>
                        </a:rPr>
                        <a:t>Linkages</a:t>
                      </a:r>
                    </a:p>
                    <a:p>
                      <a:r>
                        <a:rPr lang="en-US" sz="1800" u="none" dirty="0" smtClean="0">
                          <a:latin typeface="Constantia" pitchFamily="18" charset="0"/>
                        </a:rPr>
                        <a:t>Are there</a:t>
                      </a:r>
                      <a:r>
                        <a:rPr lang="en-US" sz="1800" u="none" baseline="0" dirty="0" smtClean="0">
                          <a:latin typeface="Constantia" pitchFamily="18" charset="0"/>
                        </a:rPr>
                        <a:t> any points of:</a:t>
                      </a:r>
                    </a:p>
                    <a:p>
                      <a:r>
                        <a:rPr lang="en-US" sz="1800" u="none" baseline="0" dirty="0" smtClean="0">
                          <a:latin typeface="Constantia" pitchFamily="18" charset="0"/>
                        </a:rPr>
                        <a:t>Conflict?</a:t>
                      </a:r>
                    </a:p>
                    <a:p>
                      <a:r>
                        <a:rPr lang="en-US" sz="1800" u="none" baseline="0" dirty="0" smtClean="0">
                          <a:latin typeface="Constantia" pitchFamily="18" charset="0"/>
                        </a:rPr>
                        <a:t>Cooperation?</a:t>
                      </a:r>
                    </a:p>
                    <a:p>
                      <a:r>
                        <a:rPr lang="en-US" sz="1800" u="none" baseline="0" dirty="0" smtClean="0">
                          <a:latin typeface="Constantia" pitchFamily="18" charset="0"/>
                        </a:rPr>
                        <a:t>Dependency?</a:t>
                      </a:r>
                      <a:endParaRPr lang="en-US" sz="1800" u="none" dirty="0">
                        <a:latin typeface="Constantia" pitchFamily="18" charset="0"/>
                      </a:endParaRPr>
                    </a:p>
                  </a:txBody>
                  <a:tcPr marL="91439" marR="91439" marT="45713" marB="45713"/>
                </a:tc>
                <a:extLst>
                  <a:ext uri="{0D108BD9-81ED-4DB2-BD59-A6C34878D82A}">
                    <a16:rowId xmlns:a16="http://schemas.microsoft.com/office/drawing/2014/main" xmlns="" val="10000"/>
                  </a:ext>
                </a:extLst>
              </a:tr>
              <a:tr h="706692">
                <a:tc>
                  <a:txBody>
                    <a:bodyPr/>
                    <a:lstStyle/>
                    <a:p>
                      <a:r>
                        <a:rPr lang="en-US" sz="1800" dirty="0" smtClean="0"/>
                        <a:t>1.</a:t>
                      </a:r>
                      <a:endParaRPr lang="en-US" sz="1800" dirty="0"/>
                    </a:p>
                  </a:txBody>
                  <a:tcPr marL="91439" marR="91439" marT="45713" marB="45713"/>
                </a:tc>
                <a:tc>
                  <a:txBody>
                    <a:bodyPr/>
                    <a:lstStyle/>
                    <a:p>
                      <a:endParaRPr lang="en-US" sz="1800"/>
                    </a:p>
                  </a:txBody>
                  <a:tcPr marL="91439" marR="91439" marT="45713" marB="45713"/>
                </a:tc>
                <a:tc>
                  <a:txBody>
                    <a:bodyPr/>
                    <a:lstStyle/>
                    <a:p>
                      <a:endParaRPr lang="en-US" sz="1800"/>
                    </a:p>
                  </a:txBody>
                  <a:tcPr marL="91439" marR="91439" marT="45713" marB="45713"/>
                </a:tc>
                <a:tc>
                  <a:txBody>
                    <a:bodyPr/>
                    <a:lstStyle/>
                    <a:p>
                      <a:endParaRPr lang="en-US" sz="1800"/>
                    </a:p>
                  </a:txBody>
                  <a:tcPr marL="91439" marR="91439" marT="45713" marB="45713"/>
                </a:tc>
                <a:tc>
                  <a:txBody>
                    <a:bodyPr/>
                    <a:lstStyle/>
                    <a:p>
                      <a:endParaRPr lang="en-US" sz="1800"/>
                    </a:p>
                  </a:txBody>
                  <a:tcPr marL="91439" marR="91439" marT="45713" marB="45713"/>
                </a:tc>
                <a:extLst>
                  <a:ext uri="{0D108BD9-81ED-4DB2-BD59-A6C34878D82A}">
                    <a16:rowId xmlns:a16="http://schemas.microsoft.com/office/drawing/2014/main" xmlns="" val="10001"/>
                  </a:ext>
                </a:extLst>
              </a:tr>
              <a:tr h="706692">
                <a:tc>
                  <a:txBody>
                    <a:bodyPr/>
                    <a:lstStyle/>
                    <a:p>
                      <a:r>
                        <a:rPr lang="en-US" sz="1800" dirty="0" smtClean="0"/>
                        <a:t>2.</a:t>
                      </a:r>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extLst>
                  <a:ext uri="{0D108BD9-81ED-4DB2-BD59-A6C34878D82A}">
                    <a16:rowId xmlns:a16="http://schemas.microsoft.com/office/drawing/2014/main" xmlns="" val="10002"/>
                  </a:ext>
                </a:extLst>
              </a:tr>
              <a:tr h="706692">
                <a:tc>
                  <a:txBody>
                    <a:bodyPr/>
                    <a:lstStyle/>
                    <a:p>
                      <a:r>
                        <a:rPr lang="en-US" sz="1800" dirty="0" smtClean="0"/>
                        <a:t>3.</a:t>
                      </a:r>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extLst>
                  <a:ext uri="{0D108BD9-81ED-4DB2-BD59-A6C34878D82A}">
                    <a16:rowId xmlns:a16="http://schemas.microsoft.com/office/drawing/2014/main" xmlns="" val="10003"/>
                  </a:ext>
                </a:extLst>
              </a:tr>
              <a:tr h="706692">
                <a:tc>
                  <a:txBody>
                    <a:bodyPr/>
                    <a:lstStyle/>
                    <a:p>
                      <a:r>
                        <a:rPr lang="en-US" sz="1800" dirty="0" smtClean="0"/>
                        <a:t>4. </a:t>
                      </a:r>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tc>
                  <a:txBody>
                    <a:bodyPr/>
                    <a:lstStyle/>
                    <a:p>
                      <a:endParaRPr lang="en-US" sz="1800" dirty="0"/>
                    </a:p>
                  </a:txBody>
                  <a:tcPr marL="91439" marR="91439" marT="45713" marB="45713"/>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8959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Use this stakeholder matrix</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36423727"/>
              </p:ext>
            </p:extLst>
          </p:nvPr>
        </p:nvGraphicFramePr>
        <p:xfrm>
          <a:off x="838198" y="1954923"/>
          <a:ext cx="10849304" cy="4401428"/>
        </p:xfrm>
        <a:graphic>
          <a:graphicData uri="http://schemas.openxmlformats.org/drawingml/2006/table">
            <a:tbl>
              <a:tblPr firstRow="1" bandRow="1">
                <a:tableStyleId>{073A0DAA-6AF3-43AB-8588-CEC1D06C72B9}</a:tableStyleId>
              </a:tblPr>
              <a:tblGrid>
                <a:gridCol w="2712326">
                  <a:extLst>
                    <a:ext uri="{9D8B030D-6E8A-4147-A177-3AD203B41FA5}">
                      <a16:colId xmlns:a16="http://schemas.microsoft.com/office/drawing/2014/main" xmlns="" val="20000"/>
                    </a:ext>
                  </a:extLst>
                </a:gridCol>
                <a:gridCol w="2712326">
                  <a:extLst>
                    <a:ext uri="{9D8B030D-6E8A-4147-A177-3AD203B41FA5}">
                      <a16:colId xmlns:a16="http://schemas.microsoft.com/office/drawing/2014/main" xmlns="" val="20001"/>
                    </a:ext>
                  </a:extLst>
                </a:gridCol>
                <a:gridCol w="2712326">
                  <a:extLst>
                    <a:ext uri="{9D8B030D-6E8A-4147-A177-3AD203B41FA5}">
                      <a16:colId xmlns:a16="http://schemas.microsoft.com/office/drawing/2014/main" xmlns="" val="20002"/>
                    </a:ext>
                  </a:extLst>
                </a:gridCol>
                <a:gridCol w="2712326">
                  <a:extLst>
                    <a:ext uri="{9D8B030D-6E8A-4147-A177-3AD203B41FA5}">
                      <a16:colId xmlns:a16="http://schemas.microsoft.com/office/drawing/2014/main" xmlns="" val="20003"/>
                    </a:ext>
                  </a:extLst>
                </a:gridCol>
              </a:tblGrid>
              <a:tr h="2787161">
                <a:tc>
                  <a:txBody>
                    <a:bodyPr/>
                    <a:lstStyle/>
                    <a:p>
                      <a:pPr algn="ctr"/>
                      <a:r>
                        <a:rPr lang="en-US" sz="2400" dirty="0" smtClean="0"/>
                        <a:t>Stakeholder &amp; basic characteristics</a:t>
                      </a:r>
                      <a:endParaRPr lang="en-US" sz="2400" dirty="0"/>
                    </a:p>
                  </a:txBody>
                  <a:tcPr marL="91439" marR="91439" marT="45704" marB="45704"/>
                </a:tc>
                <a:tc>
                  <a:txBody>
                    <a:bodyPr/>
                    <a:lstStyle/>
                    <a:p>
                      <a:pPr algn="ctr"/>
                      <a:r>
                        <a:rPr lang="en-US" sz="2400" dirty="0" smtClean="0"/>
                        <a:t>Interests &amp; how affected by the problem</a:t>
                      </a:r>
                      <a:endParaRPr lang="en-US" sz="2400" dirty="0"/>
                    </a:p>
                  </a:txBody>
                  <a:tcPr marL="91439" marR="91439" marT="45704" marB="45704"/>
                </a:tc>
                <a:tc>
                  <a:txBody>
                    <a:bodyPr/>
                    <a:lstStyle/>
                    <a:p>
                      <a:pPr algn="ctr"/>
                      <a:r>
                        <a:rPr lang="en-US" sz="2400" dirty="0" smtClean="0"/>
                        <a:t>Capacity &amp; motivation to bring about change</a:t>
                      </a:r>
                      <a:endParaRPr lang="en-US" sz="2400" dirty="0"/>
                    </a:p>
                  </a:txBody>
                  <a:tcPr marL="91439" marR="91439" marT="45704" marB="45704"/>
                </a:tc>
                <a:tc>
                  <a:txBody>
                    <a:bodyPr/>
                    <a:lstStyle/>
                    <a:p>
                      <a:pPr algn="ctr"/>
                      <a:r>
                        <a:rPr lang="en-US" sz="2400" dirty="0" smtClean="0"/>
                        <a:t>Possible</a:t>
                      </a:r>
                      <a:r>
                        <a:rPr lang="en-US" sz="2400" baseline="0" dirty="0" smtClean="0"/>
                        <a:t> actions to address stakeholder interests</a:t>
                      </a:r>
                      <a:endParaRPr lang="en-US" sz="2400" dirty="0"/>
                    </a:p>
                  </a:txBody>
                  <a:tcPr marL="91439" marR="91439" marT="45704" marB="45704"/>
                </a:tc>
                <a:extLst>
                  <a:ext uri="{0D108BD9-81ED-4DB2-BD59-A6C34878D82A}">
                    <a16:rowId xmlns:a16="http://schemas.microsoft.com/office/drawing/2014/main" xmlns="" val="10000"/>
                  </a:ext>
                </a:extLst>
              </a:tr>
              <a:tr h="538089">
                <a:tc>
                  <a:txBody>
                    <a:bodyPr/>
                    <a:lstStyle/>
                    <a:p>
                      <a:endParaRPr lang="en-US" sz="1800" dirty="0"/>
                    </a:p>
                  </a:txBody>
                  <a:tcPr marL="91439" marR="91439" marT="45704" marB="45704"/>
                </a:tc>
                <a:tc>
                  <a:txBody>
                    <a:bodyPr/>
                    <a:lstStyle/>
                    <a:p>
                      <a:endParaRPr lang="en-US" sz="1800"/>
                    </a:p>
                  </a:txBody>
                  <a:tcPr marL="91439" marR="91439" marT="45704" marB="45704"/>
                </a:tc>
                <a:tc>
                  <a:txBody>
                    <a:bodyPr/>
                    <a:lstStyle/>
                    <a:p>
                      <a:endParaRPr lang="en-US" sz="1800"/>
                    </a:p>
                  </a:txBody>
                  <a:tcPr marL="91439" marR="91439" marT="45704" marB="45704"/>
                </a:tc>
                <a:tc>
                  <a:txBody>
                    <a:bodyPr/>
                    <a:lstStyle/>
                    <a:p>
                      <a:endParaRPr lang="en-US" sz="1800" dirty="0"/>
                    </a:p>
                  </a:txBody>
                  <a:tcPr marL="91439" marR="91439" marT="45704" marB="45704"/>
                </a:tc>
                <a:extLst>
                  <a:ext uri="{0D108BD9-81ED-4DB2-BD59-A6C34878D82A}">
                    <a16:rowId xmlns:a16="http://schemas.microsoft.com/office/drawing/2014/main" xmlns="" val="10001"/>
                  </a:ext>
                </a:extLst>
              </a:tr>
              <a:tr h="538089">
                <a:tc>
                  <a:txBody>
                    <a:bodyPr/>
                    <a:lstStyle/>
                    <a:p>
                      <a:endParaRPr lang="en-US" sz="1800" dirty="0"/>
                    </a:p>
                  </a:txBody>
                  <a:tcPr marL="91439" marR="91439" marT="45704" marB="45704"/>
                </a:tc>
                <a:tc>
                  <a:txBody>
                    <a:bodyPr/>
                    <a:lstStyle/>
                    <a:p>
                      <a:endParaRPr lang="en-US" sz="1800"/>
                    </a:p>
                  </a:txBody>
                  <a:tcPr marL="91439" marR="91439" marT="45704" marB="45704"/>
                </a:tc>
                <a:tc>
                  <a:txBody>
                    <a:bodyPr/>
                    <a:lstStyle/>
                    <a:p>
                      <a:endParaRPr lang="en-US" sz="1800"/>
                    </a:p>
                  </a:txBody>
                  <a:tcPr marL="91439" marR="91439" marT="45704" marB="45704"/>
                </a:tc>
                <a:tc>
                  <a:txBody>
                    <a:bodyPr/>
                    <a:lstStyle/>
                    <a:p>
                      <a:endParaRPr lang="en-US" sz="1800" dirty="0"/>
                    </a:p>
                  </a:txBody>
                  <a:tcPr marL="91439" marR="91439" marT="45704" marB="45704"/>
                </a:tc>
                <a:extLst>
                  <a:ext uri="{0D108BD9-81ED-4DB2-BD59-A6C34878D82A}">
                    <a16:rowId xmlns:a16="http://schemas.microsoft.com/office/drawing/2014/main" xmlns="" val="10002"/>
                  </a:ext>
                </a:extLst>
              </a:tr>
              <a:tr h="538089">
                <a:tc>
                  <a:txBody>
                    <a:bodyPr/>
                    <a:lstStyle/>
                    <a:p>
                      <a:endParaRPr lang="en-US" sz="1800" dirty="0"/>
                    </a:p>
                  </a:txBody>
                  <a:tcPr marL="91439" marR="91439" marT="45704" marB="45704"/>
                </a:tc>
                <a:tc>
                  <a:txBody>
                    <a:bodyPr/>
                    <a:lstStyle/>
                    <a:p>
                      <a:endParaRPr lang="en-US" sz="1800"/>
                    </a:p>
                  </a:txBody>
                  <a:tcPr marL="91439" marR="91439" marT="45704" marB="45704"/>
                </a:tc>
                <a:tc>
                  <a:txBody>
                    <a:bodyPr/>
                    <a:lstStyle/>
                    <a:p>
                      <a:endParaRPr lang="en-US" sz="1800"/>
                    </a:p>
                  </a:txBody>
                  <a:tcPr marL="91439" marR="91439" marT="45704" marB="45704"/>
                </a:tc>
                <a:tc>
                  <a:txBody>
                    <a:bodyPr/>
                    <a:lstStyle/>
                    <a:p>
                      <a:endParaRPr lang="en-US" sz="1800" dirty="0"/>
                    </a:p>
                  </a:txBody>
                  <a:tcPr marL="91439" marR="91439" marT="45704" marB="45704"/>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6830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effectLst>
                  <a:outerShdw blurRad="38100" dist="38100" dir="2700000" algn="tl">
                    <a:srgbClr val="000000">
                      <a:alpha val="43137"/>
                    </a:srgbClr>
                  </a:outerShdw>
                </a:effectLst>
              </a:rPr>
              <a:t>Outline </a:t>
            </a:r>
            <a:endParaRPr lang="en-US" dirty="0"/>
          </a:p>
        </p:txBody>
      </p:sp>
      <p:sp>
        <p:nvSpPr>
          <p:cNvPr id="3" name="Content Placeholder 2"/>
          <p:cNvSpPr>
            <a:spLocks noGrp="1"/>
          </p:cNvSpPr>
          <p:nvPr>
            <p:ph sz="half" idx="1"/>
          </p:nvPr>
        </p:nvSpPr>
        <p:spPr>
          <a:xfrm>
            <a:off x="436880" y="1825625"/>
            <a:ext cx="5582920" cy="4351337"/>
          </a:xfrm>
        </p:spPr>
        <p:txBody>
          <a:bodyPr/>
          <a:lstStyle/>
          <a:p>
            <a:pPr lvl="0"/>
            <a:r>
              <a:rPr lang="en-GB" sz="3600" dirty="0"/>
              <a:t>Needs assessment</a:t>
            </a:r>
            <a:endParaRPr lang="en-US" sz="3600" dirty="0"/>
          </a:p>
          <a:p>
            <a:pPr lvl="0"/>
            <a:r>
              <a:rPr lang="en-GB" sz="3600" dirty="0"/>
              <a:t>Problem tree</a:t>
            </a:r>
            <a:endParaRPr lang="en-US" sz="3600" dirty="0"/>
          </a:p>
          <a:p>
            <a:pPr lvl="0"/>
            <a:r>
              <a:rPr lang="en-GB" sz="3600" dirty="0"/>
              <a:t>Objective tree </a:t>
            </a:r>
            <a:endParaRPr lang="en-US" sz="3600" dirty="0"/>
          </a:p>
          <a:p>
            <a:pPr lvl="0"/>
            <a:r>
              <a:rPr lang="en-GB" sz="3600" dirty="0"/>
              <a:t>Stakeholder matrix</a:t>
            </a:r>
            <a:endParaRPr lang="en-US" sz="3600" dirty="0"/>
          </a:p>
          <a:p>
            <a:r>
              <a:rPr lang="en-GB" sz="3600" b="1" dirty="0">
                <a:solidFill>
                  <a:srgbClr val="FF0000"/>
                </a:solidFill>
              </a:rPr>
              <a:t>Project schedules</a:t>
            </a:r>
            <a:endParaRPr lang="en-US" sz="3600" b="1" dirty="0">
              <a:solidFill>
                <a:srgbClr val="FF0000"/>
              </a:solidFill>
            </a:endParaRPr>
          </a:p>
          <a:p>
            <a:pPr lvl="0"/>
            <a:r>
              <a:rPr lang="en-GB" sz="3600" dirty="0" smtClean="0"/>
              <a:t>Work </a:t>
            </a:r>
            <a:r>
              <a:rPr lang="en-GB" sz="3600" dirty="0"/>
              <a:t>Breakdown Structures</a:t>
            </a:r>
            <a:endParaRPr lang="en-US" sz="3600" dirty="0"/>
          </a:p>
          <a:p>
            <a:endParaRPr lang="en-US" dirty="0"/>
          </a:p>
        </p:txBody>
      </p:sp>
      <p:sp>
        <p:nvSpPr>
          <p:cNvPr id="4" name="Content Placeholder 3"/>
          <p:cNvSpPr>
            <a:spLocks noGrp="1"/>
          </p:cNvSpPr>
          <p:nvPr>
            <p:ph sz="half" idx="2"/>
          </p:nvPr>
        </p:nvSpPr>
        <p:spPr>
          <a:xfrm>
            <a:off x="6126480" y="1825625"/>
            <a:ext cx="5770880" cy="4351338"/>
          </a:xfrm>
        </p:spPr>
        <p:txBody>
          <a:bodyPr/>
          <a:lstStyle/>
          <a:p>
            <a:pPr lvl="0"/>
            <a:r>
              <a:rPr lang="en-GB" sz="3600" dirty="0"/>
              <a:t>Activity </a:t>
            </a:r>
            <a:r>
              <a:rPr lang="en-GB" sz="3600" dirty="0" smtClean="0"/>
              <a:t>plan</a:t>
            </a:r>
            <a:endParaRPr lang="en-US" sz="3600" dirty="0"/>
          </a:p>
          <a:p>
            <a:pPr lvl="0"/>
            <a:r>
              <a:rPr lang="en-GB" sz="3600" dirty="0"/>
              <a:t>Resource </a:t>
            </a:r>
            <a:r>
              <a:rPr lang="en-GB" sz="3600" dirty="0" smtClean="0"/>
              <a:t>plan </a:t>
            </a:r>
            <a:endParaRPr lang="en-US" sz="3600" dirty="0"/>
          </a:p>
          <a:p>
            <a:pPr lvl="0"/>
            <a:r>
              <a:rPr lang="en-GB" sz="3600" dirty="0"/>
              <a:t>The Gantt Chart, </a:t>
            </a:r>
            <a:endParaRPr lang="en-US" sz="3600" dirty="0"/>
          </a:p>
          <a:p>
            <a:pPr lvl="0"/>
            <a:r>
              <a:rPr lang="en-GB" sz="3600" dirty="0"/>
              <a:t>The Critical Path </a:t>
            </a:r>
            <a:r>
              <a:rPr lang="en-GB" sz="3600" dirty="0" smtClean="0"/>
              <a:t>Method </a:t>
            </a:r>
            <a:endParaRPr lang="en-US" sz="3600" dirty="0"/>
          </a:p>
          <a:p>
            <a:pPr lvl="0"/>
            <a:r>
              <a:rPr lang="en-GB" sz="3600" dirty="0"/>
              <a:t>Program Evaluation &amp; Review </a:t>
            </a:r>
            <a:r>
              <a:rPr lang="en-GB" sz="3600" dirty="0" smtClean="0"/>
              <a:t>Technique </a:t>
            </a:r>
            <a:endParaRPr lang="en-US" sz="3600" dirty="0"/>
          </a:p>
          <a:p>
            <a:r>
              <a:rPr lang="en-GB" sz="3600" dirty="0"/>
              <a:t>Logical framework analysis</a:t>
            </a:r>
            <a:endParaRPr lang="en-US" sz="3600" dirty="0"/>
          </a:p>
          <a:p>
            <a:pPr marL="0" indent="0">
              <a:buNone/>
            </a:pPr>
            <a:endParaRPr lang="en-US" dirty="0"/>
          </a:p>
        </p:txBody>
      </p:sp>
    </p:spTree>
    <p:extLst>
      <p:ext uri="{BB962C8B-B14F-4D97-AF65-F5344CB8AC3E}">
        <p14:creationId xmlns:p14="http://schemas.microsoft.com/office/powerpoint/2010/main" val="246167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324465"/>
            <a:ext cx="11680723" cy="5744344"/>
          </a:xfrm>
        </p:spPr>
        <p:txBody>
          <a:bodyPr/>
          <a:lstStyle/>
          <a:p>
            <a:pPr marL="0" lvl="0" indent="0">
              <a:buNone/>
            </a:pPr>
            <a:r>
              <a:rPr lang="en-US" b="1" dirty="0" smtClean="0"/>
              <a:t>Needs assessment takes 3 steps i.e. </a:t>
            </a:r>
          </a:p>
          <a:p>
            <a:pPr marL="0" lvl="0" indent="0">
              <a:buNone/>
            </a:pPr>
            <a:endParaRPr lang="en-US" b="1" dirty="0" smtClean="0"/>
          </a:p>
          <a:p>
            <a:pPr marL="514350" lvl="0" indent="-514350">
              <a:buFont typeface="+mj-lt"/>
              <a:buAutoNum type="arabicPeriod"/>
            </a:pPr>
            <a:r>
              <a:rPr lang="en-US" dirty="0" smtClean="0"/>
              <a:t>Perform </a:t>
            </a:r>
            <a:r>
              <a:rPr lang="en-US" dirty="0"/>
              <a:t>a “Gap” Analysis – Compare the performance of your organization/people against the existing and target situation (also known as as-is and to-be analysis</a:t>
            </a:r>
            <a:r>
              <a:rPr lang="en-US" dirty="0" smtClean="0"/>
              <a:t>)</a:t>
            </a:r>
          </a:p>
          <a:p>
            <a:pPr marL="0" lvl="0" indent="0">
              <a:buNone/>
            </a:pPr>
            <a:endParaRPr lang="en-US" dirty="0" smtClean="0"/>
          </a:p>
          <a:p>
            <a:pPr marL="0" lvl="0" indent="0">
              <a:buNone/>
            </a:pPr>
            <a:endParaRPr lang="en-US" dirty="0" smtClean="0"/>
          </a:p>
          <a:p>
            <a:pPr marL="0" lvl="0" indent="0">
              <a:buNone/>
            </a:pPr>
            <a:endParaRPr lang="en-US" dirty="0"/>
          </a:p>
          <a:p>
            <a:pPr marL="514350" lvl="0" indent="-514350">
              <a:buFont typeface="+mj-lt"/>
              <a:buAutoNum type="arabicPeriod"/>
            </a:pPr>
            <a:endParaRPr lang="en-US" dirty="0"/>
          </a:p>
        </p:txBody>
      </p:sp>
      <p:pic>
        <p:nvPicPr>
          <p:cNvPr id="5" name="Picture 4" descr="Gap Analysis"/>
          <p:cNvPicPr/>
          <p:nvPr/>
        </p:nvPicPr>
        <p:blipFill>
          <a:blip r:embed="rId2">
            <a:extLst>
              <a:ext uri="{28A0092B-C50C-407E-A947-70E740481C1C}">
                <a14:useLocalDpi xmlns:a14="http://schemas.microsoft.com/office/drawing/2010/main" val="0"/>
              </a:ext>
            </a:extLst>
          </a:blip>
          <a:srcRect/>
          <a:stretch>
            <a:fillRect/>
          </a:stretch>
        </p:blipFill>
        <p:spPr bwMode="auto">
          <a:xfrm>
            <a:off x="5761703" y="2585884"/>
            <a:ext cx="4955458" cy="3271857"/>
          </a:xfrm>
          <a:prstGeom prst="rect">
            <a:avLst/>
          </a:prstGeom>
          <a:noFill/>
          <a:ln>
            <a:noFill/>
          </a:ln>
        </p:spPr>
      </p:pic>
    </p:spTree>
    <p:extLst>
      <p:ext uri="{BB962C8B-B14F-4D97-AF65-F5344CB8AC3E}">
        <p14:creationId xmlns:p14="http://schemas.microsoft.com/office/powerpoint/2010/main" val="638716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4" y="1709740"/>
            <a:ext cx="12076386" cy="2852737"/>
          </a:xfrm>
        </p:spPr>
        <p:txBody>
          <a:bodyPr/>
          <a:lstStyle/>
          <a:p>
            <a:pPr lvl="0" algn="ctr"/>
            <a:r>
              <a:rPr lang="en-GB" b="1" dirty="0">
                <a:effectLst>
                  <a:outerShdw blurRad="38100" dist="38100" dir="2700000" algn="tl">
                    <a:srgbClr val="000000">
                      <a:alpha val="43137"/>
                    </a:srgbClr>
                  </a:outerShdw>
                </a:effectLst>
              </a:rPr>
              <a:t>6</a:t>
            </a:r>
            <a:r>
              <a:rPr lang="en-GB" b="1" dirty="0" smtClean="0">
                <a:effectLst>
                  <a:outerShdw blurRad="38100" dist="38100" dir="2700000" algn="tl">
                    <a:srgbClr val="000000">
                      <a:alpha val="43137"/>
                    </a:srgbClr>
                  </a:outerShdw>
                </a:effectLst>
              </a:rPr>
              <a:t>. Scheduling a Project/project schedules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41339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95" y="207473"/>
            <a:ext cx="10515600" cy="748970"/>
          </a:xfrm>
        </p:spPr>
        <p:txBody>
          <a:bodyPr/>
          <a:lstStyle/>
          <a:p>
            <a:r>
              <a:rPr lang="en-US" b="1" dirty="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Project Schedule</a:t>
            </a:r>
            <a:endParaRPr lang="en-US" dirty="0"/>
          </a:p>
        </p:txBody>
      </p:sp>
      <p:sp>
        <p:nvSpPr>
          <p:cNvPr id="3" name="Content Placeholder 2"/>
          <p:cNvSpPr>
            <a:spLocks noGrp="1"/>
          </p:cNvSpPr>
          <p:nvPr>
            <p:ph idx="1"/>
          </p:nvPr>
        </p:nvSpPr>
        <p:spPr>
          <a:xfrm>
            <a:off x="176047" y="956443"/>
            <a:ext cx="12015953" cy="5325623"/>
          </a:xfrm>
        </p:spPr>
        <p:txBody>
          <a:bodyPr/>
          <a:lstStyle/>
          <a:p>
            <a:r>
              <a:rPr lang="en-US" dirty="0"/>
              <a:t>Scheduling project work is an essential element of project management</a:t>
            </a:r>
            <a:endParaRPr lang="en-US" dirty="0" smtClean="0"/>
          </a:p>
          <a:p>
            <a:endParaRPr lang="en-US" dirty="0" smtClean="0"/>
          </a:p>
          <a:p>
            <a:r>
              <a:rPr lang="en-US" dirty="0" smtClean="0"/>
              <a:t>A </a:t>
            </a:r>
            <a:r>
              <a:rPr lang="en-US" dirty="0"/>
              <a:t>project schedule is a timetable that shows the start and end date of all project tasks, how the tasks relate to each other and usually which team members or other resources are responsible for delivery.</a:t>
            </a:r>
            <a:br>
              <a:rPr lang="en-US" dirty="0"/>
            </a:br>
            <a:r>
              <a:rPr lang="en-US" dirty="0"/>
              <a:t/>
            </a:r>
            <a:br>
              <a:rPr lang="en-US" dirty="0"/>
            </a:br>
            <a:r>
              <a:rPr lang="en-US" dirty="0"/>
              <a:t>It is a dynamic document that is created during initial the planning stage. The approved project schedule acts as a baseline to work to, but it is maintained and updated throughout the project as things change</a:t>
            </a:r>
            <a:r>
              <a:rPr lang="en-US" dirty="0" smtClean="0"/>
              <a:t>.</a:t>
            </a:r>
          </a:p>
          <a:p>
            <a:endParaRPr lang="en-US" dirty="0" smtClean="0"/>
          </a:p>
          <a:p>
            <a:r>
              <a:rPr lang="en-US" dirty="0"/>
              <a:t>While schedules are often thought of as planning and control tools, they are also critical </a:t>
            </a:r>
            <a:r>
              <a:rPr lang="en-US" u="sng" dirty="0">
                <a:hlinkClick r:id="rId2"/>
              </a:rPr>
              <a:t>communication tools for team members and stakeholders</a:t>
            </a:r>
            <a:r>
              <a:rPr lang="en-US" dirty="0"/>
              <a:t>.</a:t>
            </a:r>
          </a:p>
        </p:txBody>
      </p:sp>
    </p:spTree>
    <p:extLst>
      <p:ext uri="{BB962C8B-B14F-4D97-AF65-F5344CB8AC3E}">
        <p14:creationId xmlns:p14="http://schemas.microsoft.com/office/powerpoint/2010/main" val="3085688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Why Project Schedule?</a:t>
            </a:r>
            <a:endParaRPr lang="en-US" dirty="0"/>
          </a:p>
        </p:txBody>
      </p:sp>
      <p:sp>
        <p:nvSpPr>
          <p:cNvPr id="3" name="Content Placeholder 2"/>
          <p:cNvSpPr>
            <a:spLocks noGrp="1"/>
          </p:cNvSpPr>
          <p:nvPr>
            <p:ph idx="1"/>
          </p:nvPr>
        </p:nvSpPr>
        <p:spPr>
          <a:xfrm>
            <a:off x="273269" y="1524000"/>
            <a:ext cx="11729545" cy="5192109"/>
          </a:xfrm>
        </p:spPr>
        <p:txBody>
          <a:bodyPr>
            <a:normAutofit/>
          </a:bodyPr>
          <a:lstStyle/>
          <a:p>
            <a:pPr algn="just"/>
            <a:r>
              <a:rPr lang="en-US" dirty="0"/>
              <a:t>O</a:t>
            </a:r>
            <a:r>
              <a:rPr lang="en-US" dirty="0" smtClean="0"/>
              <a:t>utlines </a:t>
            </a:r>
            <a:r>
              <a:rPr lang="en-US" dirty="0"/>
              <a:t>the time needed for the required tasks</a:t>
            </a:r>
          </a:p>
          <a:p>
            <a:pPr algn="just"/>
            <a:r>
              <a:rPr lang="en-US" dirty="0"/>
              <a:t>E</a:t>
            </a:r>
            <a:r>
              <a:rPr lang="en-US" dirty="0" smtClean="0"/>
              <a:t>stablishes </a:t>
            </a:r>
            <a:r>
              <a:rPr lang="en-US" dirty="0"/>
              <a:t>milestones to be met to complete the project on time</a:t>
            </a:r>
          </a:p>
          <a:p>
            <a:pPr algn="just"/>
            <a:r>
              <a:rPr lang="en-US" dirty="0"/>
              <a:t>A</a:t>
            </a:r>
            <a:r>
              <a:rPr lang="en-US" dirty="0" smtClean="0"/>
              <a:t>llocates </a:t>
            </a:r>
            <a:r>
              <a:rPr lang="en-US" dirty="0"/>
              <a:t>resources across tasks</a:t>
            </a:r>
          </a:p>
          <a:p>
            <a:pPr algn="just"/>
            <a:r>
              <a:rPr lang="en-US" dirty="0"/>
              <a:t>C</a:t>
            </a:r>
            <a:r>
              <a:rPr lang="en-US" dirty="0" smtClean="0"/>
              <a:t>an </a:t>
            </a:r>
            <a:r>
              <a:rPr lang="en-US" dirty="0"/>
              <a:t>be presented in various forms to suit different </a:t>
            </a:r>
            <a:r>
              <a:rPr lang="en-US" dirty="0" smtClean="0"/>
              <a:t>stakeholders</a:t>
            </a:r>
          </a:p>
          <a:p>
            <a:pPr marL="0" indent="0" algn="just">
              <a:buNone/>
            </a:pPr>
            <a:endParaRPr lang="en-US" dirty="0"/>
          </a:p>
          <a:p>
            <a:pPr algn="just"/>
            <a:r>
              <a:rPr lang="en-US" b="1" dirty="0">
                <a:solidFill>
                  <a:srgbClr val="00B0F0"/>
                </a:solidFill>
              </a:rPr>
              <a:t>"​At its simplest, a project schedule is a list of the project tasks, and how long each will take. Typically, it also includes the resources required to complete the task which enables the resource cost of the task to be calculated. It’s a fundamental planning, control, and communication tool</a:t>
            </a:r>
            <a:r>
              <a:rPr lang="en-US" b="1" dirty="0" smtClean="0">
                <a:solidFill>
                  <a:srgbClr val="00B0F0"/>
                </a:solidFill>
              </a:rPr>
              <a:t>.“</a:t>
            </a:r>
          </a:p>
          <a:p>
            <a:pPr marL="0" indent="0" algn="just">
              <a:buNone/>
            </a:pPr>
            <a:r>
              <a:rPr lang="en-US" b="1" dirty="0">
                <a:solidFill>
                  <a:srgbClr val="00B0F0"/>
                </a:solidFill>
              </a:rPr>
              <a:t/>
            </a:r>
            <a:br>
              <a:rPr lang="en-US" b="1" dirty="0">
                <a:solidFill>
                  <a:srgbClr val="00B0F0"/>
                </a:solidFill>
              </a:rPr>
            </a:br>
            <a:endParaRPr lang="en-US" b="1" dirty="0">
              <a:solidFill>
                <a:srgbClr val="00B0F0"/>
              </a:solidFill>
            </a:endParaRPr>
          </a:p>
        </p:txBody>
      </p:sp>
    </p:spTree>
    <p:extLst>
      <p:ext uri="{BB962C8B-B14F-4D97-AF65-F5344CB8AC3E}">
        <p14:creationId xmlns:p14="http://schemas.microsoft.com/office/powerpoint/2010/main" val="11456763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179894"/>
          </a:xfrm>
        </p:spPr>
        <p:txBody>
          <a:bodyPr/>
          <a:lstStyle/>
          <a:p>
            <a:r>
              <a:rPr lang="en-US" b="1" dirty="0"/>
              <a:t>The three main types of project schedule</a:t>
            </a:r>
          </a:p>
        </p:txBody>
      </p:sp>
      <p:sp>
        <p:nvSpPr>
          <p:cNvPr id="3" name="Content Placeholder 2"/>
          <p:cNvSpPr>
            <a:spLocks noGrp="1"/>
          </p:cNvSpPr>
          <p:nvPr>
            <p:ph idx="1"/>
          </p:nvPr>
        </p:nvSpPr>
        <p:spPr>
          <a:xfrm>
            <a:off x="157655" y="1825624"/>
            <a:ext cx="11950262" cy="4932528"/>
          </a:xfrm>
        </p:spPr>
        <p:txBody>
          <a:bodyPr>
            <a:normAutofit/>
          </a:bodyPr>
          <a:lstStyle/>
          <a:p>
            <a:pPr algn="just"/>
            <a:r>
              <a:rPr lang="en-US" b="1" dirty="0"/>
              <a:t>Master project schedule</a:t>
            </a:r>
            <a:r>
              <a:rPr lang="en-US" dirty="0"/>
              <a:t>: a summary level schedule that highlights the key tasks and their estimated duration. This is useful as a high-level overview document for senior management or external stakeholders who don’t need the detail</a:t>
            </a:r>
            <a:r>
              <a:rPr lang="en-US" dirty="0" smtClean="0"/>
              <a:t>.</a:t>
            </a:r>
          </a:p>
          <a:p>
            <a:pPr algn="just"/>
            <a:endParaRPr lang="en-US" dirty="0"/>
          </a:p>
          <a:p>
            <a:pPr algn="just"/>
            <a:r>
              <a:rPr lang="en-US" b="1" dirty="0"/>
              <a:t>Milestone schedule</a:t>
            </a:r>
            <a:r>
              <a:rPr lang="en-US" dirty="0"/>
              <a:t>: tracks major milestones but not every task or deliverable. It’s great for reporting status and helping teams see their progress at a glance</a:t>
            </a:r>
            <a:r>
              <a:rPr lang="en-US" dirty="0" smtClean="0"/>
              <a:t>.</a:t>
            </a:r>
          </a:p>
          <a:p>
            <a:pPr algn="just"/>
            <a:endParaRPr lang="en-US" dirty="0"/>
          </a:p>
          <a:p>
            <a:pPr algn="just"/>
            <a:r>
              <a:rPr lang="en-US" dirty="0"/>
              <a:t>​</a:t>
            </a:r>
            <a:r>
              <a:rPr lang="en-US" b="1" dirty="0"/>
              <a:t>Detailed project schedule</a:t>
            </a:r>
            <a:r>
              <a:rPr lang="en-US" dirty="0"/>
              <a:t>: this is a more operational level schedule that tracks every project activity. It’s designed for the project team and managers to keep track of every element of the project.</a:t>
            </a:r>
          </a:p>
        </p:txBody>
      </p:sp>
    </p:spTree>
    <p:extLst>
      <p:ext uri="{BB962C8B-B14F-4D97-AF65-F5344CB8AC3E}">
        <p14:creationId xmlns:p14="http://schemas.microsoft.com/office/powerpoint/2010/main" val="6442204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365128"/>
            <a:ext cx="10985938" cy="812032"/>
          </a:xfrm>
        </p:spPr>
        <p:txBody>
          <a:bodyPr/>
          <a:lstStyle/>
          <a:p>
            <a:r>
              <a:rPr lang="en-US" b="1" u="sng" dirty="0" smtClean="0"/>
              <a:t>Key </a:t>
            </a:r>
            <a:r>
              <a:rPr lang="en-US" b="1" u="sng" dirty="0"/>
              <a:t>c</a:t>
            </a:r>
            <a:r>
              <a:rPr lang="en-US" b="1" u="sng" dirty="0" smtClean="0"/>
              <a:t>ontents of a project schedule</a:t>
            </a:r>
            <a:endParaRPr lang="en-US" b="1" u="sng" dirty="0"/>
          </a:p>
        </p:txBody>
      </p:sp>
      <p:sp>
        <p:nvSpPr>
          <p:cNvPr id="3" name="Content Placeholder 2"/>
          <p:cNvSpPr>
            <a:spLocks noGrp="1"/>
          </p:cNvSpPr>
          <p:nvPr>
            <p:ph idx="1"/>
          </p:nvPr>
        </p:nvSpPr>
        <p:spPr>
          <a:xfrm>
            <a:off x="199698" y="1313793"/>
            <a:ext cx="11824136" cy="5360276"/>
          </a:xfrm>
        </p:spPr>
        <p:txBody>
          <a:bodyPr>
            <a:normAutofit fontScale="92500" lnSpcReduction="20000"/>
          </a:bodyPr>
          <a:lstStyle/>
          <a:p>
            <a:r>
              <a:rPr lang="en-US" dirty="0" smtClean="0"/>
              <a:t>Typically</a:t>
            </a:r>
            <a:r>
              <a:rPr lang="en-US" dirty="0"/>
              <a:t>, the project schedule should include the following information</a:t>
            </a:r>
            <a:r>
              <a:rPr lang="en-US" dirty="0" smtClean="0"/>
              <a:t>:</a:t>
            </a:r>
          </a:p>
          <a:p>
            <a:pPr marL="0" indent="0">
              <a:buNone/>
            </a:pPr>
            <a:endParaRPr lang="en-US" dirty="0" smtClean="0"/>
          </a:p>
          <a:p>
            <a:r>
              <a:rPr lang="en-US" sz="3000" b="1" dirty="0" smtClean="0"/>
              <a:t>Deliverables:</a:t>
            </a:r>
            <a:r>
              <a:rPr lang="en-US" sz="3000" dirty="0"/>
              <a:t> A description of the outputs created by the work done</a:t>
            </a:r>
          </a:p>
          <a:p>
            <a:r>
              <a:rPr lang="en-US" sz="3000" i="1" dirty="0"/>
              <a:t>Example: </a:t>
            </a:r>
            <a:r>
              <a:rPr lang="en-US" sz="3000" dirty="0"/>
              <a:t>An app will be created that enables users to record their daily food intake</a:t>
            </a:r>
            <a:br>
              <a:rPr lang="en-US" sz="3000" dirty="0"/>
            </a:br>
            <a:r>
              <a:rPr lang="en-US" sz="3000" dirty="0"/>
              <a:t> </a:t>
            </a:r>
          </a:p>
          <a:p>
            <a:r>
              <a:rPr lang="en-US" sz="3000" b="1" dirty="0"/>
              <a:t>Task </a:t>
            </a:r>
            <a:r>
              <a:rPr lang="en-US" sz="3000" b="1" dirty="0" smtClean="0"/>
              <a:t>description</a:t>
            </a:r>
            <a:r>
              <a:rPr lang="en-US" sz="3000" dirty="0" smtClean="0"/>
              <a:t>: </a:t>
            </a:r>
            <a:r>
              <a:rPr lang="en-US" sz="3000" dirty="0"/>
              <a:t>A description of the outcomes you want to produce</a:t>
            </a:r>
          </a:p>
          <a:p>
            <a:r>
              <a:rPr lang="en-US" sz="3000" i="1" dirty="0"/>
              <a:t>Example:</a:t>
            </a:r>
            <a:r>
              <a:rPr lang="en-US" sz="3000" dirty="0"/>
              <a:t> One of the tasks is writing a user help guide containing FAQs</a:t>
            </a:r>
            <a:br>
              <a:rPr lang="en-US" sz="3000" dirty="0"/>
            </a:br>
            <a:r>
              <a:rPr lang="en-US" sz="3000" dirty="0"/>
              <a:t> </a:t>
            </a:r>
          </a:p>
          <a:p>
            <a:r>
              <a:rPr lang="en-US" sz="3000" b="1" dirty="0"/>
              <a:t>Task </a:t>
            </a:r>
            <a:r>
              <a:rPr lang="en-US" sz="3000" b="1" dirty="0" smtClean="0"/>
              <a:t>duration:</a:t>
            </a:r>
            <a:r>
              <a:rPr lang="en-US" sz="3000" dirty="0"/>
              <a:t> The entire time taken to complete a task</a:t>
            </a:r>
          </a:p>
          <a:p>
            <a:r>
              <a:rPr lang="en-US" sz="3000" i="1" dirty="0"/>
              <a:t>Example:</a:t>
            </a:r>
            <a:r>
              <a:rPr lang="en-US" sz="3000" dirty="0"/>
              <a:t> We estimate that the creation of the user help guide will take one person three working days</a:t>
            </a:r>
            <a:br>
              <a:rPr lang="en-US" sz="3000" dirty="0"/>
            </a:br>
            <a:r>
              <a:rPr lang="en-US" sz="3000" dirty="0"/>
              <a:t> </a:t>
            </a:r>
            <a:br>
              <a:rPr lang="en-US" sz="3000" dirty="0"/>
            </a:br>
            <a:r>
              <a:rPr lang="en-US" dirty="0"/>
              <a:t> </a:t>
            </a:r>
          </a:p>
          <a:p>
            <a:endParaRPr lang="en-US" dirty="0"/>
          </a:p>
        </p:txBody>
      </p:sp>
    </p:spTree>
    <p:extLst>
      <p:ext uri="{BB962C8B-B14F-4D97-AF65-F5344CB8AC3E}">
        <p14:creationId xmlns:p14="http://schemas.microsoft.com/office/powerpoint/2010/main" val="38014075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 y="0"/>
            <a:ext cx="12097407" cy="6684579"/>
          </a:xfrm>
        </p:spPr>
        <p:txBody>
          <a:bodyPr>
            <a:normAutofit fontScale="92500" lnSpcReduction="20000"/>
          </a:bodyPr>
          <a:lstStyle/>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Task </a:t>
            </a:r>
            <a:r>
              <a:rPr lang="en-US" b="1" dirty="0">
                <a:latin typeface="Arial" panose="020B0604020202020204" pitchFamily="34" charset="0"/>
                <a:cs typeface="Arial" panose="020B0604020202020204" pitchFamily="34" charset="0"/>
              </a:rPr>
              <a:t>start and end </a:t>
            </a:r>
            <a:r>
              <a:rPr lang="en-US" b="1" dirty="0" smtClean="0">
                <a:latin typeface="Arial" panose="020B0604020202020204" pitchFamily="34" charset="0"/>
                <a:cs typeface="Arial" panose="020B0604020202020204" pitchFamily="34" charset="0"/>
              </a:rPr>
              <a:t>date:</a:t>
            </a:r>
            <a:r>
              <a:rPr lang="en-US" dirty="0">
                <a:latin typeface="Arial" panose="020B0604020202020204" pitchFamily="34" charset="0"/>
                <a:cs typeface="Arial" panose="020B0604020202020204" pitchFamily="34" charset="0"/>
              </a:rPr>
              <a:t> The dates the task will start and finish</a:t>
            </a:r>
          </a:p>
          <a:p>
            <a:r>
              <a:rPr lang="en-US" i="1" dirty="0">
                <a:latin typeface="Arial" panose="020B0604020202020204" pitchFamily="34" charset="0"/>
                <a:cs typeface="Arial" panose="020B0604020202020204" pitchFamily="34" charset="0"/>
              </a:rPr>
              <a:t>Example</a:t>
            </a:r>
            <a:r>
              <a:rPr lang="en-US" dirty="0">
                <a:latin typeface="Arial" panose="020B0604020202020204" pitchFamily="34" charset="0"/>
                <a:cs typeface="Arial" panose="020B0604020202020204" pitchFamily="34" charset="0"/>
              </a:rPr>
              <a:t>: We have scheduled the user guide to be created between 4 May – 8 May</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Task dependencies: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Relationships between tasks</a:t>
            </a:r>
          </a:p>
          <a:p>
            <a:r>
              <a:rPr lang="en-US" dirty="0">
                <a:latin typeface="Arial" panose="020B0604020202020204" pitchFamily="34" charset="0"/>
                <a:cs typeface="Arial" panose="020B0604020202020204" pitchFamily="34" charset="0"/>
              </a:rPr>
              <a:t>Example:</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 cannot commence building the app until after design </a:t>
            </a:r>
            <a:r>
              <a:rPr lang="en-US" dirty="0" smtClean="0">
                <a:latin typeface="Arial" panose="020B0604020202020204" pitchFamily="34" charset="0"/>
                <a:cs typeface="Arial" panose="020B0604020202020204" pitchFamily="34" charset="0"/>
              </a:rPr>
              <a:t>approval</a:t>
            </a: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Project calendar</a:t>
            </a:r>
            <a:r>
              <a:rPr lang="en-US" dirty="0" smtClean="0">
                <a:latin typeface="Arial" panose="020B0604020202020204" pitchFamily="34" charset="0"/>
                <a:cs typeface="Arial" panose="020B0604020202020204" pitchFamily="34" charset="0"/>
              </a:rPr>
              <a:t>: Defines the working and non-working times</a:t>
            </a:r>
          </a:p>
          <a:p>
            <a:r>
              <a:rPr lang="en-US" i="1" dirty="0" smtClean="0">
                <a:latin typeface="Arial" panose="020B0604020202020204" pitchFamily="34" charset="0"/>
                <a:cs typeface="Arial" panose="020B0604020202020204" pitchFamily="34" charset="0"/>
              </a:rPr>
              <a:t>Example:</a:t>
            </a:r>
            <a:r>
              <a:rPr lang="en-US" dirty="0" smtClean="0">
                <a:latin typeface="Arial" panose="020B0604020202020204" pitchFamily="34" charset="0"/>
                <a:cs typeface="Arial" panose="020B0604020202020204" pitchFamily="34" charset="0"/>
              </a:rPr>
              <a:t> Weekends are not included as workdays in our schedule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p>
          <a:p>
            <a:r>
              <a:rPr lang="en-US" b="1" dirty="0" smtClean="0">
                <a:latin typeface="Arial" panose="020B0604020202020204" pitchFamily="34" charset="0"/>
                <a:cs typeface="Arial" panose="020B0604020202020204" pitchFamily="34" charset="0"/>
              </a:rPr>
              <a:t>Work packages</a:t>
            </a:r>
            <a:r>
              <a:rPr lang="en-US" dirty="0" smtClean="0">
                <a:latin typeface="Arial" panose="020B0604020202020204" pitchFamily="34" charset="0"/>
                <a:cs typeface="Arial" panose="020B0604020202020204" pitchFamily="34" charset="0"/>
              </a:rPr>
              <a:t>: A group of related tasks within a project</a:t>
            </a:r>
          </a:p>
          <a:p>
            <a:pPr>
              <a:lnSpc>
                <a:spcPct val="120000"/>
              </a:lnSpc>
            </a:pPr>
            <a:r>
              <a:rPr lang="en-US" i="1" dirty="0" smtClean="0">
                <a:latin typeface="Arial" panose="020B0604020202020204" pitchFamily="34" charset="0"/>
                <a:cs typeface="Arial" panose="020B0604020202020204" pitchFamily="34" charset="0"/>
              </a:rPr>
              <a:t>Example: </a:t>
            </a:r>
            <a:r>
              <a:rPr lang="en-US" dirty="0" smtClean="0">
                <a:latin typeface="Arial" panose="020B0604020202020204" pitchFamily="34" charset="0"/>
                <a:cs typeface="Arial" panose="020B0604020202020204" pitchFamily="34" charset="0"/>
              </a:rPr>
              <a:t>The app needs testing before it is launched. Testing is work package, and tasks within the work package include compatibility testing, interface testing, security testing, and beta testing</a:t>
            </a: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4298908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145" y="420414"/>
            <a:ext cx="11929241" cy="6201103"/>
          </a:xfrm>
        </p:spPr>
        <p:txBody>
          <a:bodyPr>
            <a:normAutofit/>
          </a:bodyPr>
          <a:lstStyle/>
          <a:p>
            <a:r>
              <a:rPr lang="en-US" b="1" dirty="0" smtClean="0"/>
              <a:t>Budgets</a:t>
            </a:r>
            <a:r>
              <a:rPr lang="en-US" dirty="0" smtClean="0"/>
              <a:t>:</a:t>
            </a:r>
            <a:r>
              <a:rPr lang="en-US" dirty="0"/>
              <a:t> A detailed estimate of all costs expected during the project</a:t>
            </a:r>
          </a:p>
          <a:p>
            <a:r>
              <a:rPr lang="en-US" i="1" dirty="0"/>
              <a:t>Example:</a:t>
            </a:r>
            <a:r>
              <a:rPr lang="en-US" dirty="0"/>
              <a:t> We have included $85,000 in the budget for the sub-contracted app designer</a:t>
            </a:r>
            <a:br>
              <a:rPr lang="en-US" dirty="0"/>
            </a:br>
            <a:r>
              <a:rPr lang="en-US" dirty="0"/>
              <a:t> </a:t>
            </a:r>
          </a:p>
          <a:p>
            <a:r>
              <a:rPr lang="en-US" b="1" dirty="0"/>
              <a:t>Resource </a:t>
            </a:r>
            <a:r>
              <a:rPr lang="en-US" b="1" dirty="0" smtClean="0"/>
              <a:t>availability</a:t>
            </a:r>
            <a:r>
              <a:rPr lang="en-US" dirty="0" smtClean="0"/>
              <a:t>:</a:t>
            </a:r>
            <a:r>
              <a:rPr lang="en-US" dirty="0"/>
              <a:t> What resources you have available, when they are available, and any conditions of the availability</a:t>
            </a:r>
          </a:p>
          <a:p>
            <a:r>
              <a:rPr lang="en-US" i="1" dirty="0"/>
              <a:t>Example: </a:t>
            </a:r>
            <a:r>
              <a:rPr lang="en-US" dirty="0"/>
              <a:t>Sam, our writer, is available for the first week of May to complete the user help guide</a:t>
            </a:r>
            <a:br>
              <a:rPr lang="en-US" dirty="0"/>
            </a:br>
            <a:r>
              <a:rPr lang="en-US" dirty="0"/>
              <a:t> </a:t>
            </a:r>
          </a:p>
          <a:p>
            <a:r>
              <a:rPr lang="en-US" b="1" dirty="0"/>
              <a:t>Schedule risk </a:t>
            </a:r>
            <a:r>
              <a:rPr lang="en-US" b="1" dirty="0" smtClean="0"/>
              <a:t>analysis:</a:t>
            </a:r>
            <a:r>
              <a:rPr lang="en-US" dirty="0"/>
              <a:t> A technique to connect the risk profile of tasks to the schedule</a:t>
            </a:r>
          </a:p>
          <a:p>
            <a:r>
              <a:rPr lang="en-US" i="1" dirty="0"/>
              <a:t>Example: </a:t>
            </a:r>
            <a:r>
              <a:rPr lang="en-US" dirty="0"/>
              <a:t>Considering possible staff absence, the task completion date is set at 9 May</a:t>
            </a:r>
          </a:p>
        </p:txBody>
      </p:sp>
    </p:spTree>
    <p:extLst>
      <p:ext uri="{BB962C8B-B14F-4D97-AF65-F5344CB8AC3E}">
        <p14:creationId xmlns:p14="http://schemas.microsoft.com/office/powerpoint/2010/main" val="2946532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
            </a:r>
            <a:r>
              <a:rPr lang="en-US" b="1" dirty="0" smtClean="0"/>
              <a:t>enefits </a:t>
            </a:r>
            <a:r>
              <a:rPr lang="en-US" b="1" dirty="0"/>
              <a:t>of effective project scheduling</a:t>
            </a:r>
          </a:p>
        </p:txBody>
      </p:sp>
      <p:sp>
        <p:nvSpPr>
          <p:cNvPr id="3" name="Content Placeholder 2"/>
          <p:cNvSpPr>
            <a:spLocks noGrp="1"/>
          </p:cNvSpPr>
          <p:nvPr>
            <p:ph idx="1"/>
          </p:nvPr>
        </p:nvSpPr>
        <p:spPr>
          <a:xfrm>
            <a:off x="231227" y="1825625"/>
            <a:ext cx="11571889" cy="4351338"/>
          </a:xfrm>
        </p:spPr>
        <p:txBody>
          <a:bodyPr>
            <a:normAutofit fontScale="85000" lnSpcReduction="10000"/>
          </a:bodyPr>
          <a:lstStyle/>
          <a:p>
            <a:pPr algn="just">
              <a:lnSpc>
                <a:spcPct val="150000"/>
              </a:lnSpc>
            </a:pPr>
            <a:endParaRPr lang="en-US" dirty="0" smtClean="0"/>
          </a:p>
          <a:p>
            <a:pPr algn="just">
              <a:lnSpc>
                <a:spcPct val="170000"/>
              </a:lnSpc>
            </a:pPr>
            <a:r>
              <a:rPr lang="en-US" sz="3000" dirty="0" smtClean="0"/>
              <a:t>The </a:t>
            </a:r>
            <a:r>
              <a:rPr lang="en-US" sz="3000" dirty="0"/>
              <a:t>project schedule guides the project team as they deliver the project. It communicates progress to the team, management, and other stakeholders. Done well, it makes the entire project run more smoothly and helps you finish up on time and on budget. Data suggests only </a:t>
            </a:r>
            <a:r>
              <a:rPr lang="en-US" sz="3000" u="sng" dirty="0">
                <a:hlinkClick r:id="rId2"/>
              </a:rPr>
              <a:t>30% of </a:t>
            </a:r>
            <a:r>
              <a:rPr lang="en-US" sz="3000" u="sng" dirty="0" err="1">
                <a:hlinkClick r:id="rId2"/>
              </a:rPr>
              <a:t>organisations</a:t>
            </a:r>
            <a:r>
              <a:rPr lang="en-US" sz="3000" u="sng" dirty="0">
                <a:hlinkClick r:id="rId2"/>
              </a:rPr>
              <a:t> are likely to deliver projects that are on time</a:t>
            </a:r>
            <a:r>
              <a:rPr lang="en-US" sz="3000" dirty="0"/>
              <a:t>, but more effective scheduling will help.</a:t>
            </a:r>
          </a:p>
        </p:txBody>
      </p:sp>
    </p:spTree>
    <p:extLst>
      <p:ext uri="{BB962C8B-B14F-4D97-AF65-F5344CB8AC3E}">
        <p14:creationId xmlns:p14="http://schemas.microsoft.com/office/powerpoint/2010/main" val="33678511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75" y="252248"/>
            <a:ext cx="11676993" cy="5924715"/>
          </a:xfrm>
        </p:spPr>
        <p:txBody>
          <a:bodyPr>
            <a:normAutofit/>
          </a:bodyPr>
          <a:lstStyle/>
          <a:p>
            <a:r>
              <a:rPr lang="en-US" sz="3200" dirty="0"/>
              <a:t>Contributes heavily to project success</a:t>
            </a:r>
          </a:p>
          <a:p>
            <a:r>
              <a:rPr lang="en-US" sz="3200" dirty="0"/>
              <a:t>Provides a clear roadmap to everyone at the beginning of the project</a:t>
            </a:r>
          </a:p>
          <a:p>
            <a:r>
              <a:rPr lang="en-US" sz="3200" dirty="0"/>
              <a:t>Manages stakeholder expectations</a:t>
            </a:r>
          </a:p>
          <a:p>
            <a:r>
              <a:rPr lang="en-US" sz="3200" dirty="0"/>
              <a:t>Monitors and communicates project progress</a:t>
            </a:r>
          </a:p>
          <a:p>
            <a:r>
              <a:rPr lang="en-US" sz="3200" dirty="0"/>
              <a:t>Ensures buy-in and accountability for tasks and deadlines</a:t>
            </a:r>
          </a:p>
          <a:p>
            <a:r>
              <a:rPr lang="en-US" sz="3200" dirty="0"/>
              <a:t>Lets the team know which tasks rely on others</a:t>
            </a:r>
          </a:p>
          <a:p>
            <a:r>
              <a:rPr lang="en-US" sz="3200" dirty="0"/>
              <a:t>Serves as an early warning system for potential project issues</a:t>
            </a:r>
          </a:p>
          <a:p>
            <a:r>
              <a:rPr lang="en-US" sz="3200" dirty="0"/>
              <a:t>Reserves your resources for when you need them</a:t>
            </a:r>
          </a:p>
        </p:txBody>
      </p:sp>
    </p:spTree>
    <p:extLst>
      <p:ext uri="{BB962C8B-B14F-4D97-AF65-F5344CB8AC3E}">
        <p14:creationId xmlns:p14="http://schemas.microsoft.com/office/powerpoint/2010/main" val="33112722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t>Project scheduling </a:t>
            </a:r>
            <a:r>
              <a:rPr lang="en-US" b="1" dirty="0"/>
              <a:t>process</a:t>
            </a:r>
            <a:endParaRPr lang="en-US" b="1" dirty="0" smtClean="0"/>
          </a:p>
        </p:txBody>
      </p:sp>
      <p:sp>
        <p:nvSpPr>
          <p:cNvPr id="25603" name="Content Placeholder 2"/>
          <p:cNvSpPr>
            <a:spLocks noGrp="1"/>
          </p:cNvSpPr>
          <p:nvPr>
            <p:ph idx="1"/>
          </p:nvPr>
        </p:nvSpPr>
        <p:spPr>
          <a:xfrm>
            <a:off x="304800" y="1825625"/>
            <a:ext cx="11049000" cy="4680278"/>
          </a:xfrm>
        </p:spPr>
        <p:txBody>
          <a:bodyPr/>
          <a:lstStyle/>
          <a:p>
            <a:r>
              <a:rPr lang="en-US" dirty="0" smtClean="0"/>
              <a:t>The scheduling process includes  ;</a:t>
            </a:r>
          </a:p>
          <a:p>
            <a:r>
              <a:rPr lang="en-US" dirty="0"/>
              <a:t>Identify activities</a:t>
            </a:r>
          </a:p>
          <a:p>
            <a:r>
              <a:rPr lang="en-US" dirty="0"/>
              <a:t>Identify activity dependencies</a:t>
            </a:r>
          </a:p>
          <a:p>
            <a:r>
              <a:rPr lang="en-US" dirty="0"/>
              <a:t>Estimate resources for activities</a:t>
            </a:r>
          </a:p>
          <a:p>
            <a:r>
              <a:rPr lang="en-US" dirty="0"/>
              <a:t>Allocate people to activities</a:t>
            </a:r>
          </a:p>
          <a:p>
            <a:r>
              <a:rPr lang="en-US" dirty="0"/>
              <a:t>Create project charts </a:t>
            </a:r>
          </a:p>
          <a:p>
            <a:pPr>
              <a:buFont typeface="Wingdings" pitchFamily="2" charset="2"/>
              <a:buNone/>
            </a:pPr>
            <a:endParaRPr lang="en-US" sz="2000" dirty="0"/>
          </a:p>
        </p:txBody>
      </p:sp>
    </p:spTree>
    <p:extLst>
      <p:ext uri="{BB962C8B-B14F-4D97-AF65-F5344CB8AC3E}">
        <p14:creationId xmlns:p14="http://schemas.microsoft.com/office/powerpoint/2010/main" val="90109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dirty="0" smtClean="0"/>
              <a:t>2. Form </a:t>
            </a:r>
            <a:r>
              <a:rPr lang="en-US" dirty="0"/>
              <a:t>Team and Priorities &amp; Importance – Prioritize those needs in view of their importance to your organizational goals, realities, and constraints</a:t>
            </a:r>
            <a:r>
              <a:rPr lang="en-US" dirty="0" smtClean="0"/>
              <a:t>.</a:t>
            </a:r>
          </a:p>
          <a:p>
            <a:pPr marL="0" lvl="0" indent="0">
              <a:buNone/>
            </a:pPr>
            <a:endParaRPr lang="en-US" dirty="0"/>
          </a:p>
          <a:p>
            <a:pPr marL="0" lvl="0" indent="0">
              <a:buNone/>
            </a:pPr>
            <a:r>
              <a:rPr lang="en-US" dirty="0" smtClean="0"/>
              <a:t>3. Integrate </a:t>
            </a:r>
            <a:r>
              <a:rPr lang="en-US" dirty="0"/>
              <a:t>Prioritized Needs to Develop Business Case</a:t>
            </a:r>
          </a:p>
        </p:txBody>
      </p:sp>
    </p:spTree>
    <p:extLst>
      <p:ext uri="{BB962C8B-B14F-4D97-AF65-F5344CB8AC3E}">
        <p14:creationId xmlns:p14="http://schemas.microsoft.com/office/powerpoint/2010/main" val="26770585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Project scheduling tools and techniques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9903" y="1292772"/>
            <a:ext cx="11603421" cy="5349766"/>
          </a:xfrm>
        </p:spPr>
        <p:txBody>
          <a:bodyPr>
            <a:normAutofit/>
          </a:bodyPr>
          <a:lstStyle/>
          <a:p>
            <a:r>
              <a:rPr lang="en-US" dirty="0" smtClean="0"/>
              <a:t>Project </a:t>
            </a:r>
            <a:r>
              <a:rPr lang="en-US" dirty="0"/>
              <a:t>managers use a range of tools and techniques to create, track and control their project schedules. These days, the tools are almost always digital. Here’s a brief description of some of the most common tools and techniques</a:t>
            </a:r>
            <a:r>
              <a:rPr lang="en-US" dirty="0" smtClean="0"/>
              <a:t>:</a:t>
            </a:r>
          </a:p>
          <a:p>
            <a:endParaRPr lang="en-US" dirty="0" smtClean="0"/>
          </a:p>
          <a:p>
            <a:r>
              <a:rPr lang="en-US" dirty="0" smtClean="0"/>
              <a:t>Work </a:t>
            </a:r>
            <a:r>
              <a:rPr lang="en-US" dirty="0"/>
              <a:t>breakdown </a:t>
            </a:r>
            <a:r>
              <a:rPr lang="en-US" dirty="0" smtClean="0"/>
              <a:t>structure</a:t>
            </a:r>
          </a:p>
          <a:p>
            <a:r>
              <a:rPr lang="en-US" dirty="0" smtClean="0"/>
              <a:t>Resource plan</a:t>
            </a:r>
          </a:p>
          <a:p>
            <a:r>
              <a:rPr lang="en-US" dirty="0" smtClean="0"/>
              <a:t>Gantt charts</a:t>
            </a:r>
            <a:endParaRPr lang="en-US" dirty="0"/>
          </a:p>
          <a:p>
            <a:r>
              <a:rPr lang="en-US" dirty="0"/>
              <a:t>Critical Path analysis</a:t>
            </a:r>
          </a:p>
          <a:p>
            <a:r>
              <a:rPr lang="en-US" dirty="0"/>
              <a:t>PERT (programme Evaluation and Review </a:t>
            </a:r>
            <a:r>
              <a:rPr lang="en-US" dirty="0" smtClean="0"/>
              <a:t>Technique)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5849510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365127"/>
            <a:ext cx="11038490" cy="1325563"/>
          </a:xfrm>
        </p:spPr>
        <p:txBody>
          <a:bodyPr/>
          <a:lstStyle/>
          <a:p>
            <a:r>
              <a:rPr lang="en-US" b="1" dirty="0" smtClean="0">
                <a:latin typeface="Arial" panose="020B0604020202020204" pitchFamily="34" charset="0"/>
                <a:cs typeface="Arial" panose="020B0604020202020204" pitchFamily="34" charset="0"/>
              </a:rPr>
              <a:t>Project scheduling tools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5309" y="1825624"/>
            <a:ext cx="11792607" cy="5032375"/>
          </a:xfrm>
        </p:spPr>
        <p:txBody>
          <a:bodyPr>
            <a:normAutofit lnSpcReduction="10000"/>
          </a:bodyPr>
          <a:lstStyle/>
          <a:p>
            <a:pPr marL="0" indent="0" algn="just">
              <a:buNone/>
            </a:pPr>
            <a:r>
              <a:rPr lang="en-US" b="1" dirty="0" smtClean="0"/>
              <a:t>1. GANTT chart</a:t>
            </a:r>
          </a:p>
          <a:p>
            <a:pPr marL="0" indent="0" algn="just">
              <a:buNone/>
            </a:pPr>
            <a:r>
              <a:rPr lang="en-US" dirty="0" smtClean="0"/>
              <a:t>The </a:t>
            </a:r>
            <a:r>
              <a:rPr lang="en-US" dirty="0"/>
              <a:t>most common form of project schedule is the GANTT chart. It’s a horizontal bar chart that tracks activities over time. Depending on resource allocation and task relationships, the bars might be running in parallel or sequentially. It can be produced with differing levels of detail depending on the needs of the target audience</a:t>
            </a:r>
            <a:r>
              <a:rPr lang="en-US" dirty="0" smtClean="0"/>
              <a:t>.</a:t>
            </a:r>
          </a:p>
          <a:p>
            <a:pPr marL="0" indent="0" algn="just">
              <a:buNone/>
            </a:pPr>
            <a:r>
              <a:rPr lang="en-US" dirty="0" smtClean="0"/>
              <a:t/>
            </a:r>
            <a:br>
              <a:rPr lang="en-US" dirty="0" smtClean="0"/>
            </a:br>
            <a:r>
              <a:rPr lang="en-US" b="1" dirty="0" smtClean="0"/>
              <a:t/>
            </a:r>
            <a:br>
              <a:rPr lang="en-US" b="1" dirty="0" smtClean="0"/>
            </a:br>
            <a:r>
              <a:rPr lang="en-US" b="1" dirty="0" smtClean="0"/>
              <a:t>2. Work breakdown structure</a:t>
            </a:r>
          </a:p>
          <a:p>
            <a:pPr marL="0" indent="0" algn="just">
              <a:buNone/>
            </a:pPr>
            <a:r>
              <a:rPr lang="en-US" dirty="0" smtClean="0"/>
              <a:t>A </a:t>
            </a:r>
            <a:r>
              <a:rPr lang="en-US" dirty="0"/>
              <a:t>graphic that details the deliverables by presenting key milestones within a hierarchy. It simplifies projects into smaller, more manageable groups. It also provides the necessary framework for detailed cost estimating and control along with providing guidance for schedule development and control.</a:t>
            </a:r>
          </a:p>
        </p:txBody>
      </p:sp>
    </p:spTree>
    <p:extLst>
      <p:ext uri="{BB962C8B-B14F-4D97-AF65-F5344CB8AC3E}">
        <p14:creationId xmlns:p14="http://schemas.microsoft.com/office/powerpoint/2010/main" val="118503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738" y="189186"/>
            <a:ext cx="11950262" cy="5987777"/>
          </a:xfrm>
        </p:spPr>
        <p:txBody>
          <a:bodyPr>
            <a:normAutofit/>
          </a:bodyPr>
          <a:lstStyle/>
          <a:p>
            <a:r>
              <a:rPr lang="en-US" dirty="0"/>
              <a:t>Schedule network analysis</a:t>
            </a:r>
            <a:br>
              <a:rPr lang="en-US" dirty="0"/>
            </a:br>
            <a:r>
              <a:rPr lang="en-US" dirty="0"/>
              <a:t>A graphic that depicts the interrelationships and timing of all project activities in chronological order.</a:t>
            </a:r>
            <a:br>
              <a:rPr lang="en-US" dirty="0"/>
            </a:br>
            <a:r>
              <a:rPr lang="en-US" dirty="0"/>
              <a:t/>
            </a:r>
            <a:br>
              <a:rPr lang="en-US" dirty="0"/>
            </a:br>
            <a:r>
              <a:rPr lang="en-US" dirty="0"/>
              <a:t>Critical path method</a:t>
            </a:r>
            <a:br>
              <a:rPr lang="en-US" dirty="0"/>
            </a:br>
            <a:r>
              <a:rPr lang="en-US" dirty="0"/>
              <a:t>The critical path method adds the times of all critical activities, taking into account dependencies, to determine the earliest time that the project can be completed.</a:t>
            </a:r>
            <a:br>
              <a:rPr lang="en-US" dirty="0"/>
            </a:br>
            <a:r>
              <a:rPr lang="en-US" dirty="0"/>
              <a:t/>
            </a:r>
            <a:br>
              <a:rPr lang="en-US" dirty="0"/>
            </a:br>
            <a:r>
              <a:rPr lang="en-US" dirty="0"/>
              <a:t>PERT charts</a:t>
            </a:r>
            <a:br>
              <a:rPr lang="en-US" dirty="0"/>
            </a:br>
            <a:r>
              <a:rPr lang="en-US" dirty="0"/>
              <a:t>The program evaluation and review technique uses a different method to calculate time compared to the critical path method. For each activity, the shortest time, the longest time, and the most likely time are estimated for each task. The time estimate for each task is the weighted average of the three estimates.</a:t>
            </a:r>
          </a:p>
        </p:txBody>
      </p:sp>
    </p:spTree>
    <p:extLst>
      <p:ext uri="{BB962C8B-B14F-4D97-AF65-F5344CB8AC3E}">
        <p14:creationId xmlns:p14="http://schemas.microsoft.com/office/powerpoint/2010/main" val="4890213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3600" dirty="0"/>
              <a:t/>
            </a:r>
            <a:br>
              <a:rPr lang="en-US" sz="3600" dirty="0"/>
            </a:br>
            <a:r>
              <a:rPr lang="en-US" sz="3200" b="1" dirty="0">
                <a:latin typeface="Arial" panose="020B0604020202020204" pitchFamily="34" charset="0"/>
                <a:cs typeface="Arial" panose="020B0604020202020204" pitchFamily="34" charset="0"/>
              </a:rPr>
              <a:t>Scheduling  Simple Project</a:t>
            </a:r>
            <a:endParaRPr lang="en-US" sz="3600" b="1" dirty="0">
              <a:latin typeface="Arial" panose="020B0604020202020204" pitchFamily="34" charset="0"/>
              <a:cs typeface="Arial" panose="020B0604020202020204" pitchFamily="34" charset="0"/>
            </a:endParaRPr>
          </a:p>
        </p:txBody>
      </p:sp>
      <p:sp>
        <p:nvSpPr>
          <p:cNvPr id="32771" name="Content Placeholder 2"/>
          <p:cNvSpPr>
            <a:spLocks noGrp="1"/>
          </p:cNvSpPr>
          <p:nvPr>
            <p:ph idx="1"/>
          </p:nvPr>
        </p:nvSpPr>
        <p:spPr>
          <a:xfrm>
            <a:off x="420414" y="1752601"/>
            <a:ext cx="11603420" cy="5105399"/>
          </a:xfrm>
        </p:spPr>
        <p:txBody>
          <a:bodyPr>
            <a:normAutofit/>
          </a:bodyPr>
          <a:lstStyle/>
          <a:p>
            <a:pPr>
              <a:defRPr/>
            </a:pPr>
            <a:endParaRPr lang="en-US" kern="1200" dirty="0" smtClean="0"/>
          </a:p>
          <a:p>
            <a:pPr>
              <a:defRPr/>
            </a:pPr>
            <a:r>
              <a:rPr lang="en-US" sz="3200" kern="1200" dirty="0" smtClean="0"/>
              <a:t>Examples might be coordinating delivery of resources for a workshop session, implementing a small marketing plan, or organizing  a weeding , birth day party .</a:t>
            </a:r>
          </a:p>
          <a:p>
            <a:pPr>
              <a:defRPr/>
            </a:pPr>
            <a:endParaRPr lang="en-US" dirty="0"/>
          </a:p>
          <a:p>
            <a:pPr>
              <a:buFont typeface="Wingdings" pitchFamily="2" charset="2"/>
              <a:buNone/>
            </a:pPr>
            <a:endParaRPr lang="en-US" sz="2400" dirty="0"/>
          </a:p>
          <a:p>
            <a:pPr>
              <a:defRPr/>
            </a:pPr>
            <a:endParaRPr lang="en-US" dirty="0" smtClean="0"/>
          </a:p>
        </p:txBody>
      </p:sp>
    </p:spTree>
    <p:extLst>
      <p:ext uri="{BB962C8B-B14F-4D97-AF65-F5344CB8AC3E}">
        <p14:creationId xmlns:p14="http://schemas.microsoft.com/office/powerpoint/2010/main" val="120275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920248" cy="2387600"/>
          </a:xfrm>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 Work breakdown structure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9475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72055" y="1"/>
            <a:ext cx="10625959" cy="1420813"/>
          </a:xfrm>
        </p:spPr>
        <p:txBody>
          <a:bodyPr>
            <a:normAutofit fontScale="90000"/>
          </a:bodyPr>
          <a:lstStyle/>
          <a:p>
            <a:pPr algn="ctr"/>
            <a:r>
              <a:rPr lang="en-US" dirty="0"/>
              <a:t/>
            </a:r>
            <a:br>
              <a:rPr lang="en-US" dirty="0"/>
            </a:br>
            <a:r>
              <a:rPr lang="en-US" b="1" dirty="0">
                <a:latin typeface="Arial" panose="020B0604020202020204" pitchFamily="34" charset="0"/>
                <a:cs typeface="Arial" panose="020B0604020202020204" pitchFamily="34" charset="0"/>
              </a:rPr>
              <a:t>Managing projects in time and with in cost</a:t>
            </a:r>
            <a:r>
              <a:rPr lang="en-US" b="1" dirty="0" smtClean="0">
                <a:latin typeface="Arial" panose="020B0604020202020204" pitchFamily="34" charset="0"/>
                <a:cs typeface="Arial" panose="020B0604020202020204" pitchFamily="34" charset="0"/>
              </a:rPr>
              <a:t> </a:t>
            </a:r>
            <a:br>
              <a:rPr lang="en-US" b="1" dirty="0" smtClean="0">
                <a:latin typeface="Arial" panose="020B0604020202020204" pitchFamily="34" charset="0"/>
                <a:cs typeface="Arial" panose="020B0604020202020204" pitchFamily="34" charset="0"/>
              </a:rPr>
            </a:br>
            <a:endParaRPr lang="en-US" b="1" dirty="0" smtClean="0">
              <a:latin typeface="Arial" panose="020B0604020202020204" pitchFamily="34" charset="0"/>
              <a:cs typeface="Arial" panose="020B0604020202020204" pitchFamily="34" charset="0"/>
            </a:endParaRPr>
          </a:p>
        </p:txBody>
      </p:sp>
      <p:sp>
        <p:nvSpPr>
          <p:cNvPr id="21507" name="Content Placeholder 2"/>
          <p:cNvSpPr>
            <a:spLocks noGrp="1"/>
          </p:cNvSpPr>
          <p:nvPr>
            <p:ph idx="1"/>
          </p:nvPr>
        </p:nvSpPr>
        <p:spPr>
          <a:xfrm>
            <a:off x="838199" y="1420814"/>
            <a:ext cx="11027979" cy="5242745"/>
          </a:xfrm>
        </p:spPr>
        <p:txBody>
          <a:bodyPr/>
          <a:lstStyle/>
          <a:p>
            <a:pPr>
              <a:buFont typeface="Wingdings" pitchFamily="2" charset="2"/>
              <a:buNone/>
            </a:pPr>
            <a:r>
              <a:rPr lang="en-US" dirty="0" smtClean="0"/>
              <a:t>Work Break down Structures(WBS) </a:t>
            </a:r>
          </a:p>
          <a:p>
            <a:pPr>
              <a:buFont typeface="Wingdings" pitchFamily="2" charset="2"/>
              <a:buChar char="ü"/>
            </a:pPr>
            <a:r>
              <a:rPr lang="en-US" sz="2400" dirty="0"/>
              <a:t>A deliverable-oriented hierarchical decomposition of the work to be executed by the project team to accomplish the project objectives and create the required deliverables</a:t>
            </a:r>
            <a:r>
              <a:rPr lang="sw-KE" sz="2400" dirty="0"/>
              <a:t> </a:t>
            </a:r>
          </a:p>
          <a:p>
            <a:pPr>
              <a:buFont typeface="Wingdings" pitchFamily="2" charset="2"/>
              <a:buNone/>
            </a:pPr>
            <a:r>
              <a:rPr lang="en-US" sz="2400" dirty="0"/>
              <a:t>It is used to define;</a:t>
            </a:r>
          </a:p>
          <a:p>
            <a:r>
              <a:rPr lang="en-US" sz="2400" dirty="0"/>
              <a:t>The what?</a:t>
            </a:r>
          </a:p>
          <a:p>
            <a:r>
              <a:rPr lang="en-US" sz="2400" dirty="0"/>
              <a:t>The who?</a:t>
            </a:r>
          </a:p>
          <a:p>
            <a:r>
              <a:rPr lang="en-US" sz="2400" dirty="0"/>
              <a:t>The how?</a:t>
            </a:r>
          </a:p>
          <a:p>
            <a:r>
              <a:rPr lang="en-US" sz="2400" dirty="0"/>
              <a:t>The when?</a:t>
            </a:r>
          </a:p>
          <a:p>
            <a:r>
              <a:rPr lang="en-US" sz="2400" dirty="0"/>
              <a:t>The how much?</a:t>
            </a:r>
          </a:p>
          <a:p>
            <a:pPr>
              <a:buFont typeface="Wingdings" pitchFamily="2" charset="2"/>
              <a:buChar char="ü"/>
            </a:pPr>
            <a:r>
              <a:rPr lang="en-US" sz="2400" dirty="0"/>
              <a:t>Work is broken down into small tasks(WBS)</a:t>
            </a:r>
          </a:p>
          <a:p>
            <a:pPr>
              <a:buFont typeface="Wingdings" pitchFamily="2" charset="2"/>
              <a:buNone/>
            </a:pPr>
            <a:endParaRPr lang="en-US" sz="2400" dirty="0"/>
          </a:p>
          <a:p>
            <a:endParaRPr lang="en-US" sz="2000" dirty="0"/>
          </a:p>
          <a:p>
            <a:endParaRPr lang="en-US" dirty="0" smtClean="0"/>
          </a:p>
        </p:txBody>
      </p:sp>
    </p:spTree>
    <p:extLst>
      <p:ext uri="{BB962C8B-B14F-4D97-AF65-F5344CB8AC3E}">
        <p14:creationId xmlns:p14="http://schemas.microsoft.com/office/powerpoint/2010/main" val="127866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dirty="0" smtClean="0"/>
              <a:t>Work Breakdown Structure</a:t>
            </a:r>
          </a:p>
        </p:txBody>
      </p:sp>
      <p:sp>
        <p:nvSpPr>
          <p:cNvPr id="6148" name="Rectangle 3"/>
          <p:cNvSpPr>
            <a:spLocks noGrp="1" noChangeArrowheads="1"/>
          </p:cNvSpPr>
          <p:nvPr>
            <p:ph type="body" sz="half" idx="1"/>
          </p:nvPr>
        </p:nvSpPr>
        <p:spPr>
          <a:xfrm>
            <a:off x="609600" y="1909381"/>
            <a:ext cx="10972800" cy="4525963"/>
          </a:xfrm>
        </p:spPr>
        <p:txBody>
          <a:bodyPr/>
          <a:lstStyle/>
          <a:p>
            <a:pPr eaLnBrk="1" hangingPunct="1">
              <a:lnSpc>
                <a:spcPct val="90000"/>
              </a:lnSpc>
              <a:buFontTx/>
              <a:buNone/>
            </a:pPr>
            <a:r>
              <a:rPr lang="en-US" altLang="en-US" dirty="0" smtClean="0"/>
              <a:t>WBS = breaking down the project into a cohesive set of synchronous and  specific tasks</a:t>
            </a:r>
          </a:p>
          <a:p>
            <a:pPr eaLnBrk="1" hangingPunct="1">
              <a:lnSpc>
                <a:spcPct val="90000"/>
              </a:lnSpc>
              <a:buFontTx/>
              <a:buNone/>
            </a:pPr>
            <a:endParaRPr lang="en-US" altLang="en-US" dirty="0" smtClean="0"/>
          </a:p>
        </p:txBody>
      </p:sp>
      <p:grpSp>
        <p:nvGrpSpPr>
          <p:cNvPr id="6149" name="Group 48"/>
          <p:cNvGrpSpPr>
            <a:grpSpLocks/>
          </p:cNvGrpSpPr>
          <p:nvPr/>
        </p:nvGrpSpPr>
        <p:grpSpPr bwMode="auto">
          <a:xfrm>
            <a:off x="2711669" y="3284539"/>
            <a:ext cx="7742019" cy="2952240"/>
            <a:chOff x="113" y="750"/>
            <a:chExt cx="5512" cy="3154"/>
          </a:xfrm>
        </p:grpSpPr>
        <p:sp>
          <p:nvSpPr>
            <p:cNvPr id="6150" name="Rectangle 6"/>
            <p:cNvSpPr>
              <a:spLocks noChangeArrowheads="1"/>
            </p:cNvSpPr>
            <p:nvPr/>
          </p:nvSpPr>
          <p:spPr bwMode="auto">
            <a:xfrm>
              <a:off x="2358" y="3520"/>
              <a:ext cx="3072" cy="2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dirty="0">
                  <a:solidFill>
                    <a:schemeClr val="bg2"/>
                  </a:solidFill>
                </a:rPr>
                <a:t>	</a:t>
              </a:r>
              <a:r>
                <a:rPr lang="en-US" altLang="en-US" sz="1200" b="1" dirty="0"/>
                <a:t>Work Packages are individual project activities</a:t>
              </a:r>
            </a:p>
          </p:txBody>
        </p:sp>
        <p:grpSp>
          <p:nvGrpSpPr>
            <p:cNvPr id="6151" name="Group 7"/>
            <p:cNvGrpSpPr>
              <a:grpSpLocks/>
            </p:cNvGrpSpPr>
            <p:nvPr/>
          </p:nvGrpSpPr>
          <p:grpSpPr bwMode="auto">
            <a:xfrm>
              <a:off x="113" y="750"/>
              <a:ext cx="3289" cy="3154"/>
              <a:chOff x="113" y="958"/>
              <a:chExt cx="3289" cy="3154"/>
            </a:xfrm>
          </p:grpSpPr>
          <p:grpSp>
            <p:nvGrpSpPr>
              <p:cNvPr id="6162" name="Group 8"/>
              <p:cNvGrpSpPr>
                <a:grpSpLocks/>
              </p:cNvGrpSpPr>
              <p:nvPr/>
            </p:nvGrpSpPr>
            <p:grpSpPr bwMode="auto">
              <a:xfrm>
                <a:off x="240" y="958"/>
                <a:ext cx="3072" cy="3154"/>
                <a:chOff x="240" y="958"/>
                <a:chExt cx="3072" cy="3154"/>
              </a:xfrm>
            </p:grpSpPr>
            <p:sp>
              <p:nvSpPr>
                <p:cNvPr id="6181" name="Text Box 9"/>
                <p:cNvSpPr txBox="1">
                  <a:spLocks noChangeArrowheads="1"/>
                </p:cNvSpPr>
                <p:nvPr/>
              </p:nvSpPr>
              <p:spPr bwMode="auto">
                <a:xfrm>
                  <a:off x="1088" y="958"/>
                  <a:ext cx="817" cy="230"/>
                </a:xfrm>
                <a:prstGeom prst="rect">
                  <a:avLst/>
                </a:prstGeom>
                <a:solidFill>
                  <a:srgbClr val="CC99FF"/>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1.0</a:t>
                  </a:r>
                </a:p>
              </p:txBody>
            </p:sp>
            <p:sp>
              <p:nvSpPr>
                <p:cNvPr id="6182" name="Text Box 10"/>
                <p:cNvSpPr txBox="1">
                  <a:spLocks noChangeArrowheads="1"/>
                </p:cNvSpPr>
                <p:nvPr/>
              </p:nvSpPr>
              <p:spPr bwMode="auto">
                <a:xfrm>
                  <a:off x="240" y="1487"/>
                  <a:ext cx="817" cy="230"/>
                </a:xfrm>
                <a:prstGeom prst="rect">
                  <a:avLst/>
                </a:prstGeom>
                <a:solidFill>
                  <a:srgbClr val="FFCC00"/>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a:t>
                  </a:r>
                </a:p>
              </p:txBody>
            </p:sp>
            <p:sp>
              <p:nvSpPr>
                <p:cNvPr id="6183" name="Text Box 11"/>
                <p:cNvSpPr txBox="1">
                  <a:spLocks noChangeArrowheads="1"/>
                </p:cNvSpPr>
                <p:nvPr/>
              </p:nvSpPr>
              <p:spPr bwMode="auto">
                <a:xfrm>
                  <a:off x="1392" y="1487"/>
                  <a:ext cx="817" cy="230"/>
                </a:xfrm>
                <a:prstGeom prst="rect">
                  <a:avLst/>
                </a:prstGeom>
                <a:solidFill>
                  <a:srgbClr val="FFCC00"/>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1.3</a:t>
                  </a:r>
                </a:p>
              </p:txBody>
            </p:sp>
            <p:sp>
              <p:nvSpPr>
                <p:cNvPr id="6184" name="Text Box 12"/>
                <p:cNvSpPr txBox="1">
                  <a:spLocks noChangeArrowheads="1"/>
                </p:cNvSpPr>
                <p:nvPr/>
              </p:nvSpPr>
              <p:spPr bwMode="auto">
                <a:xfrm>
                  <a:off x="2495" y="1487"/>
                  <a:ext cx="817" cy="230"/>
                </a:xfrm>
                <a:prstGeom prst="rect">
                  <a:avLst/>
                </a:prstGeom>
                <a:solidFill>
                  <a:srgbClr val="FFCC00"/>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1.4</a:t>
                  </a:r>
                </a:p>
              </p:txBody>
            </p:sp>
            <p:sp>
              <p:nvSpPr>
                <p:cNvPr id="6185" name="Text Box 13"/>
                <p:cNvSpPr txBox="1">
                  <a:spLocks noChangeArrowheads="1"/>
                </p:cNvSpPr>
                <p:nvPr/>
              </p:nvSpPr>
              <p:spPr bwMode="auto">
                <a:xfrm>
                  <a:off x="567" y="2023"/>
                  <a:ext cx="816" cy="230"/>
                </a:xfrm>
                <a:prstGeom prst="rect">
                  <a:avLst/>
                </a:prstGeom>
                <a:solidFill>
                  <a:schemeClr val="accent1"/>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1.2.1</a:t>
                  </a:r>
                </a:p>
              </p:txBody>
            </p:sp>
            <p:sp>
              <p:nvSpPr>
                <p:cNvPr id="6186" name="Text Box 14"/>
                <p:cNvSpPr txBox="1">
                  <a:spLocks noChangeArrowheads="1"/>
                </p:cNvSpPr>
                <p:nvPr/>
              </p:nvSpPr>
              <p:spPr bwMode="auto">
                <a:xfrm>
                  <a:off x="567" y="2503"/>
                  <a:ext cx="816" cy="230"/>
                </a:xfrm>
                <a:prstGeom prst="rect">
                  <a:avLst/>
                </a:prstGeom>
                <a:solidFill>
                  <a:schemeClr val="accent1"/>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1.2.2</a:t>
                  </a:r>
                </a:p>
              </p:txBody>
            </p:sp>
            <p:sp>
              <p:nvSpPr>
                <p:cNvPr id="6187" name="Text Box 15"/>
                <p:cNvSpPr txBox="1">
                  <a:spLocks noChangeArrowheads="1"/>
                </p:cNvSpPr>
                <p:nvPr/>
              </p:nvSpPr>
              <p:spPr bwMode="auto">
                <a:xfrm>
                  <a:off x="567" y="2983"/>
                  <a:ext cx="816" cy="230"/>
                </a:xfrm>
                <a:prstGeom prst="rect">
                  <a:avLst/>
                </a:prstGeom>
                <a:solidFill>
                  <a:schemeClr val="accent1"/>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1.2.3</a:t>
                  </a:r>
                </a:p>
              </p:txBody>
            </p:sp>
            <p:sp>
              <p:nvSpPr>
                <p:cNvPr id="6188" name="Text Box 16"/>
                <p:cNvSpPr txBox="1">
                  <a:spLocks noChangeArrowheads="1"/>
                </p:cNvSpPr>
                <p:nvPr/>
              </p:nvSpPr>
              <p:spPr bwMode="auto">
                <a:xfrm>
                  <a:off x="1824" y="2016"/>
                  <a:ext cx="817" cy="230"/>
                </a:xfrm>
                <a:prstGeom prst="rect">
                  <a:avLst/>
                </a:prstGeom>
                <a:solidFill>
                  <a:schemeClr val="accent1"/>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1.3.1</a:t>
                  </a:r>
                </a:p>
              </p:txBody>
            </p:sp>
            <p:sp>
              <p:nvSpPr>
                <p:cNvPr id="6189" name="Text Box 17"/>
                <p:cNvSpPr txBox="1">
                  <a:spLocks noChangeArrowheads="1"/>
                </p:cNvSpPr>
                <p:nvPr/>
              </p:nvSpPr>
              <p:spPr bwMode="auto">
                <a:xfrm>
                  <a:off x="1824" y="2494"/>
                  <a:ext cx="817" cy="230"/>
                </a:xfrm>
                <a:prstGeom prst="rect">
                  <a:avLst/>
                </a:prstGeom>
                <a:solidFill>
                  <a:schemeClr val="accent1"/>
                </a:solid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1.3.2</a:t>
                  </a:r>
                </a:p>
              </p:txBody>
            </p:sp>
            <p:sp>
              <p:nvSpPr>
                <p:cNvPr id="6190" name="Text Box 18"/>
                <p:cNvSpPr txBox="1">
                  <a:spLocks noChangeArrowheads="1"/>
                </p:cNvSpPr>
                <p:nvPr/>
              </p:nvSpPr>
              <p:spPr bwMode="auto">
                <a:xfrm>
                  <a:off x="815" y="3405"/>
                  <a:ext cx="862" cy="230"/>
                </a:xfrm>
                <a:prstGeom prst="rect">
                  <a:avLst/>
                </a:prstGeom>
                <a:solidFill>
                  <a:srgbClr val="CCFFCC"/>
                </a:solidFill>
                <a:ln w="254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1.2.3.1</a:t>
                  </a:r>
                </a:p>
              </p:txBody>
            </p:sp>
            <p:sp>
              <p:nvSpPr>
                <p:cNvPr id="6191" name="Text Box 19"/>
                <p:cNvSpPr txBox="1">
                  <a:spLocks noChangeArrowheads="1"/>
                </p:cNvSpPr>
                <p:nvPr/>
              </p:nvSpPr>
              <p:spPr bwMode="auto">
                <a:xfrm>
                  <a:off x="840" y="3882"/>
                  <a:ext cx="862" cy="230"/>
                </a:xfrm>
                <a:prstGeom prst="rect">
                  <a:avLst/>
                </a:prstGeom>
                <a:solidFill>
                  <a:srgbClr val="CCFFCC"/>
                </a:solidFill>
                <a:ln w="254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
                      <a:solidFill>
                        <a:schemeClr val="bg2"/>
                      </a:solidFill>
                    </a:rPr>
                    <a:t>1.2.3.2</a:t>
                  </a:r>
                </a:p>
              </p:txBody>
            </p:sp>
          </p:grpSp>
          <p:grpSp>
            <p:nvGrpSpPr>
              <p:cNvPr id="6163" name="Group 20"/>
              <p:cNvGrpSpPr>
                <a:grpSpLocks/>
              </p:cNvGrpSpPr>
              <p:nvPr/>
            </p:nvGrpSpPr>
            <p:grpSpPr bwMode="auto">
              <a:xfrm>
                <a:off x="113" y="1205"/>
                <a:ext cx="3289" cy="2792"/>
                <a:chOff x="113" y="1205"/>
                <a:chExt cx="3289" cy="2792"/>
              </a:xfrm>
            </p:grpSpPr>
            <p:grpSp>
              <p:nvGrpSpPr>
                <p:cNvPr id="6164" name="Group 21"/>
                <p:cNvGrpSpPr>
                  <a:grpSpLocks/>
                </p:cNvGrpSpPr>
                <p:nvPr/>
              </p:nvGrpSpPr>
              <p:grpSpPr bwMode="auto">
                <a:xfrm>
                  <a:off x="1632" y="1729"/>
                  <a:ext cx="193" cy="912"/>
                  <a:chOff x="1632" y="1729"/>
                  <a:chExt cx="193" cy="912"/>
                </a:xfrm>
              </p:grpSpPr>
              <p:sp>
                <p:nvSpPr>
                  <p:cNvPr id="6178" name="Line 22"/>
                  <p:cNvSpPr>
                    <a:spLocks noChangeShapeType="1"/>
                  </p:cNvSpPr>
                  <p:nvPr/>
                </p:nvSpPr>
                <p:spPr bwMode="auto">
                  <a:xfrm>
                    <a:off x="1633" y="1729"/>
                    <a:ext cx="0" cy="9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23"/>
                  <p:cNvSpPr>
                    <a:spLocks noChangeShapeType="1"/>
                  </p:cNvSpPr>
                  <p:nvPr/>
                </p:nvSpPr>
                <p:spPr bwMode="auto">
                  <a:xfrm flipH="1">
                    <a:off x="1632" y="2640"/>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24"/>
                  <p:cNvSpPr>
                    <a:spLocks noChangeShapeType="1"/>
                  </p:cNvSpPr>
                  <p:nvPr/>
                </p:nvSpPr>
                <p:spPr bwMode="auto">
                  <a:xfrm flipH="1">
                    <a:off x="1633" y="2137"/>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65" name="Group 25"/>
                <p:cNvGrpSpPr>
                  <a:grpSpLocks/>
                </p:cNvGrpSpPr>
                <p:nvPr/>
              </p:nvGrpSpPr>
              <p:grpSpPr bwMode="auto">
                <a:xfrm>
                  <a:off x="363" y="1729"/>
                  <a:ext cx="205" cy="1384"/>
                  <a:chOff x="363" y="1729"/>
                  <a:chExt cx="205" cy="1384"/>
                </a:xfrm>
              </p:grpSpPr>
              <p:sp>
                <p:nvSpPr>
                  <p:cNvPr id="6174" name="Line 26"/>
                  <p:cNvSpPr>
                    <a:spLocks noChangeShapeType="1"/>
                  </p:cNvSpPr>
                  <p:nvPr/>
                </p:nvSpPr>
                <p:spPr bwMode="auto">
                  <a:xfrm>
                    <a:off x="363" y="1729"/>
                    <a:ext cx="0" cy="1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27"/>
                  <p:cNvSpPr>
                    <a:spLocks noChangeShapeType="1"/>
                  </p:cNvSpPr>
                  <p:nvPr/>
                </p:nvSpPr>
                <p:spPr bwMode="auto">
                  <a:xfrm flipH="1">
                    <a:off x="363" y="2636"/>
                    <a:ext cx="2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28"/>
                  <p:cNvSpPr>
                    <a:spLocks noChangeShapeType="1"/>
                  </p:cNvSpPr>
                  <p:nvPr/>
                </p:nvSpPr>
                <p:spPr bwMode="auto">
                  <a:xfrm flipH="1">
                    <a:off x="363" y="2137"/>
                    <a:ext cx="2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29"/>
                  <p:cNvSpPr>
                    <a:spLocks noChangeShapeType="1"/>
                  </p:cNvSpPr>
                  <p:nvPr/>
                </p:nvSpPr>
                <p:spPr bwMode="auto">
                  <a:xfrm flipH="1">
                    <a:off x="363" y="3113"/>
                    <a:ext cx="2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66" name="Line 30"/>
                <p:cNvSpPr>
                  <a:spLocks noChangeShapeType="1"/>
                </p:cNvSpPr>
                <p:nvPr/>
              </p:nvSpPr>
              <p:spPr bwMode="auto">
                <a:xfrm>
                  <a:off x="113" y="1344"/>
                  <a:ext cx="328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31"/>
                <p:cNvSpPr>
                  <a:spLocks noChangeShapeType="1"/>
                </p:cNvSpPr>
                <p:nvPr/>
              </p:nvSpPr>
              <p:spPr bwMode="auto">
                <a:xfrm>
                  <a:off x="1487" y="1205"/>
                  <a:ext cx="0" cy="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8" name="Line 32"/>
                <p:cNvSpPr>
                  <a:spLocks noChangeShapeType="1"/>
                </p:cNvSpPr>
                <p:nvPr/>
              </p:nvSpPr>
              <p:spPr bwMode="auto">
                <a:xfrm>
                  <a:off x="612" y="1344"/>
                  <a:ext cx="0" cy="1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33"/>
                <p:cNvSpPr>
                  <a:spLocks noChangeShapeType="1"/>
                </p:cNvSpPr>
                <p:nvPr/>
              </p:nvSpPr>
              <p:spPr bwMode="auto">
                <a:xfrm>
                  <a:off x="1769" y="1344"/>
                  <a:ext cx="0" cy="1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34"/>
                <p:cNvSpPr>
                  <a:spLocks noChangeShapeType="1"/>
                </p:cNvSpPr>
                <p:nvPr/>
              </p:nvSpPr>
              <p:spPr bwMode="auto">
                <a:xfrm>
                  <a:off x="2880" y="1344"/>
                  <a:ext cx="0" cy="1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Line 35"/>
                <p:cNvSpPr>
                  <a:spLocks noChangeShapeType="1"/>
                </p:cNvSpPr>
                <p:nvPr/>
              </p:nvSpPr>
              <p:spPr bwMode="auto">
                <a:xfrm>
                  <a:off x="657" y="3226"/>
                  <a:ext cx="0" cy="7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2" name="Line 36"/>
                <p:cNvSpPr>
                  <a:spLocks noChangeShapeType="1"/>
                </p:cNvSpPr>
                <p:nvPr/>
              </p:nvSpPr>
              <p:spPr bwMode="auto">
                <a:xfrm>
                  <a:off x="657" y="3521"/>
                  <a:ext cx="15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Line 37"/>
                <p:cNvSpPr>
                  <a:spLocks noChangeShapeType="1"/>
                </p:cNvSpPr>
                <p:nvPr/>
              </p:nvSpPr>
              <p:spPr bwMode="auto">
                <a:xfrm>
                  <a:off x="657" y="3997"/>
                  <a:ext cx="1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152" name="Rectangle 38"/>
            <p:cNvSpPr>
              <a:spLocks noChangeArrowheads="1"/>
            </p:cNvSpPr>
            <p:nvPr/>
          </p:nvSpPr>
          <p:spPr bwMode="auto">
            <a:xfrm>
              <a:off x="3833" y="1684"/>
              <a:ext cx="1723" cy="65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1000" dirty="0">
                  <a:solidFill>
                    <a:schemeClr val="bg2"/>
                  </a:solidFill>
                </a:rPr>
                <a:t>	</a:t>
              </a:r>
              <a:r>
                <a:rPr lang="en-US" altLang="en-US" sz="1200" b="1" dirty="0"/>
                <a:t>Deliverables are major project components</a:t>
              </a:r>
            </a:p>
          </p:txBody>
        </p:sp>
        <p:cxnSp>
          <p:nvCxnSpPr>
            <p:cNvPr id="6153" name="AutoShape 39"/>
            <p:cNvCxnSpPr>
              <a:cxnSpLocks noChangeShapeType="1"/>
              <a:stCxn id="6150" idx="1"/>
              <a:endCxn id="6190" idx="3"/>
            </p:cNvCxnSpPr>
            <p:nvPr/>
          </p:nvCxnSpPr>
          <p:spPr bwMode="auto">
            <a:xfrm flipH="1" flipV="1">
              <a:off x="1686" y="3303"/>
              <a:ext cx="672" cy="439"/>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154" name="AutoShape 40"/>
            <p:cNvCxnSpPr>
              <a:cxnSpLocks noChangeShapeType="1"/>
              <a:stCxn id="6150" idx="1"/>
              <a:endCxn id="6191" idx="3"/>
            </p:cNvCxnSpPr>
            <p:nvPr/>
          </p:nvCxnSpPr>
          <p:spPr bwMode="auto">
            <a:xfrm flipH="1">
              <a:off x="1709" y="3742"/>
              <a:ext cx="649" cy="38"/>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6155" name="Rectangle 41"/>
            <p:cNvSpPr>
              <a:spLocks noChangeArrowheads="1"/>
            </p:cNvSpPr>
            <p:nvPr/>
          </p:nvSpPr>
          <p:spPr bwMode="auto">
            <a:xfrm>
              <a:off x="3039" y="2750"/>
              <a:ext cx="2313" cy="4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1000" dirty="0">
                  <a:solidFill>
                    <a:schemeClr val="bg2"/>
                  </a:solidFill>
                </a:rPr>
                <a:t>	</a:t>
              </a:r>
              <a:r>
                <a:rPr lang="en-US" altLang="en-US" sz="1200" b="1" dirty="0" err="1"/>
                <a:t>Subdeliverables</a:t>
              </a:r>
              <a:r>
                <a:rPr lang="en-US" altLang="en-US" sz="1200" b="1" dirty="0"/>
                <a:t> are supporting deliverables</a:t>
              </a:r>
            </a:p>
          </p:txBody>
        </p:sp>
        <p:cxnSp>
          <p:nvCxnSpPr>
            <p:cNvPr id="6156" name="AutoShape 42"/>
            <p:cNvCxnSpPr>
              <a:cxnSpLocks noChangeShapeType="1"/>
              <a:stCxn id="6155" idx="1"/>
              <a:endCxn id="6189" idx="3"/>
            </p:cNvCxnSpPr>
            <p:nvPr/>
          </p:nvCxnSpPr>
          <p:spPr bwMode="auto">
            <a:xfrm flipH="1" flipV="1">
              <a:off x="2648" y="2392"/>
              <a:ext cx="391" cy="574"/>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157" name="AutoShape 43"/>
            <p:cNvCxnSpPr>
              <a:cxnSpLocks noChangeShapeType="1"/>
              <a:stCxn id="6155" idx="1"/>
              <a:endCxn id="6187" idx="3"/>
            </p:cNvCxnSpPr>
            <p:nvPr/>
          </p:nvCxnSpPr>
          <p:spPr bwMode="auto">
            <a:xfrm flipH="1" flipV="1">
              <a:off x="1391" y="2880"/>
              <a:ext cx="1648" cy="86"/>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6158" name="Rectangle 44"/>
            <p:cNvSpPr>
              <a:spLocks noChangeArrowheads="1"/>
            </p:cNvSpPr>
            <p:nvPr/>
          </p:nvSpPr>
          <p:spPr bwMode="auto">
            <a:xfrm>
              <a:off x="3515" y="754"/>
              <a:ext cx="2110" cy="65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1000" dirty="0">
                  <a:solidFill>
                    <a:schemeClr val="bg2"/>
                  </a:solidFill>
                </a:rPr>
                <a:t>	</a:t>
              </a:r>
              <a:r>
                <a:rPr lang="en-US" altLang="en-US" sz="1200" b="1" dirty="0"/>
                <a:t>The project is the overall project under development</a:t>
              </a:r>
            </a:p>
          </p:txBody>
        </p:sp>
        <p:cxnSp>
          <p:nvCxnSpPr>
            <p:cNvPr id="6159" name="AutoShape 45"/>
            <p:cNvCxnSpPr>
              <a:cxnSpLocks noChangeShapeType="1"/>
              <a:stCxn id="6152" idx="1"/>
              <a:endCxn id="6184" idx="3"/>
            </p:cNvCxnSpPr>
            <p:nvPr/>
          </p:nvCxnSpPr>
          <p:spPr bwMode="auto">
            <a:xfrm flipH="1" flipV="1">
              <a:off x="3320" y="1384"/>
              <a:ext cx="513" cy="629"/>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160" name="AutoShape 46"/>
            <p:cNvCxnSpPr>
              <a:cxnSpLocks noChangeShapeType="1"/>
              <a:stCxn id="6152" idx="1"/>
              <a:endCxn id="6183" idx="3"/>
            </p:cNvCxnSpPr>
            <p:nvPr/>
          </p:nvCxnSpPr>
          <p:spPr bwMode="auto">
            <a:xfrm flipH="1" flipV="1">
              <a:off x="2216" y="1384"/>
              <a:ext cx="1617" cy="629"/>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161" name="AutoShape 47"/>
            <p:cNvCxnSpPr>
              <a:cxnSpLocks noChangeShapeType="1"/>
              <a:stCxn id="6158" idx="1"/>
              <a:endCxn id="6181" idx="3"/>
            </p:cNvCxnSpPr>
            <p:nvPr/>
          </p:nvCxnSpPr>
          <p:spPr bwMode="auto">
            <a:xfrm flipH="1" flipV="1">
              <a:off x="1912" y="854"/>
              <a:ext cx="1603" cy="229"/>
            </a:xfrm>
            <a:prstGeom prst="straightConnector1">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476701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46234" y="228600"/>
            <a:ext cx="9543941" cy="990600"/>
          </a:xfrm>
        </p:spPr>
        <p:txBody>
          <a:bodyPr/>
          <a:lstStyle/>
          <a:p>
            <a:pPr eaLnBrk="1" hangingPunct="1"/>
            <a:r>
              <a:rPr lang="en-US" altLang="en-US" b="1" dirty="0" smtClean="0"/>
              <a:t>Work Breakdown Structure (WBS)</a:t>
            </a:r>
          </a:p>
        </p:txBody>
      </p:sp>
      <p:sp>
        <p:nvSpPr>
          <p:cNvPr id="2051" name="Rectangle 3"/>
          <p:cNvSpPr>
            <a:spLocks noGrp="1" noChangeArrowheads="1"/>
          </p:cNvSpPr>
          <p:nvPr>
            <p:ph sz="quarter" idx="1"/>
          </p:nvPr>
        </p:nvSpPr>
        <p:spPr>
          <a:xfrm>
            <a:off x="462455" y="1600199"/>
            <a:ext cx="11645462" cy="5147441"/>
          </a:xfrm>
        </p:spPr>
        <p:txBody>
          <a:bodyPr/>
          <a:lstStyle/>
          <a:p>
            <a:pPr eaLnBrk="1" hangingPunct="1"/>
            <a:r>
              <a:rPr lang="en-US" altLang="en-US" dirty="0" smtClean="0">
                <a:ea typeface="MS Mincho" pitchFamily="49" charset="-128"/>
              </a:rPr>
              <a:t>The WBS represents a logical decomposition of the work to be performed and focuses on how the product, service, or result is naturally subdivided. It is an outline of what work is to be performed.</a:t>
            </a:r>
            <a:r>
              <a:rPr lang="en-US" altLang="en-US" dirty="0" smtClean="0"/>
              <a:t> </a:t>
            </a:r>
          </a:p>
        </p:txBody>
      </p:sp>
      <p:graphicFrame>
        <p:nvGraphicFramePr>
          <p:cNvPr id="4" name="Table 3"/>
          <p:cNvGraphicFramePr>
            <a:graphicFrameLocks noGrp="1"/>
          </p:cNvGraphicFramePr>
          <p:nvPr/>
        </p:nvGraphicFramePr>
        <p:xfrm>
          <a:off x="3216275" y="4221163"/>
          <a:ext cx="6096000" cy="2225676"/>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946">
                <a:tc>
                  <a:txBody>
                    <a:bodyPr/>
                    <a:lstStyle/>
                    <a:p>
                      <a:pPr algn="ctr"/>
                      <a:r>
                        <a:rPr lang="en-US" sz="1600" b="1" dirty="0" smtClean="0">
                          <a:latin typeface="Comic Sans MS" pitchFamily="66" charset="0"/>
                        </a:rPr>
                        <a:t>LEVEL</a:t>
                      </a:r>
                      <a:endParaRPr lang="en-IN" sz="1600" b="1" dirty="0">
                        <a:latin typeface="Comic Sans MS" pitchFamily="66" charset="0"/>
                      </a:endParaRPr>
                    </a:p>
                  </a:txBody>
                  <a:tcPr marT="45733" marB="45733"/>
                </a:tc>
                <a:tc>
                  <a:txBody>
                    <a:bodyPr/>
                    <a:lstStyle/>
                    <a:p>
                      <a:pPr algn="ctr"/>
                      <a:r>
                        <a:rPr lang="en-US" sz="1600" b="1" dirty="0" smtClean="0">
                          <a:latin typeface="Comic Sans MS" pitchFamily="66" charset="0"/>
                        </a:rPr>
                        <a:t>ELEMENT</a:t>
                      </a:r>
                      <a:r>
                        <a:rPr lang="en-US" sz="1600" b="1" baseline="0" dirty="0" smtClean="0">
                          <a:latin typeface="Comic Sans MS" pitchFamily="66" charset="0"/>
                        </a:rPr>
                        <a:t> DESCRIPTION</a:t>
                      </a:r>
                      <a:endParaRPr lang="en-IN" sz="1600" b="1" dirty="0">
                        <a:latin typeface="Comic Sans MS" pitchFamily="66" charset="0"/>
                      </a:endParaRPr>
                    </a:p>
                  </a:txBody>
                  <a:tcPr marT="45733" marB="45733"/>
                </a:tc>
                <a:extLst>
                  <a:ext uri="{0D108BD9-81ED-4DB2-BD59-A6C34878D82A}">
                    <a16:rowId xmlns:a16="http://schemas.microsoft.com/office/drawing/2014/main" xmlns="" val="10000"/>
                  </a:ext>
                </a:extLst>
              </a:tr>
              <a:tr h="370946">
                <a:tc>
                  <a:txBody>
                    <a:bodyPr/>
                    <a:lstStyle/>
                    <a:p>
                      <a:pPr algn="ctr"/>
                      <a:r>
                        <a:rPr lang="en-US" sz="1600" b="1" dirty="0" smtClean="0">
                          <a:latin typeface="Comic Sans MS" pitchFamily="66" charset="0"/>
                        </a:rPr>
                        <a:t>1</a:t>
                      </a:r>
                      <a:endParaRPr lang="en-IN" sz="1600" b="1" dirty="0">
                        <a:latin typeface="Comic Sans MS" pitchFamily="66" charset="0"/>
                      </a:endParaRPr>
                    </a:p>
                  </a:txBody>
                  <a:tcPr marT="45733" marB="45733"/>
                </a:tc>
                <a:tc>
                  <a:txBody>
                    <a:bodyPr/>
                    <a:lstStyle/>
                    <a:p>
                      <a:pPr algn="ctr"/>
                      <a:r>
                        <a:rPr lang="en-US" sz="1600" b="1" dirty="0" smtClean="0">
                          <a:latin typeface="Comic Sans MS" pitchFamily="66" charset="0"/>
                        </a:rPr>
                        <a:t>Project</a:t>
                      </a:r>
                      <a:endParaRPr lang="en-IN" sz="1600" b="1" dirty="0">
                        <a:latin typeface="Comic Sans MS" pitchFamily="66" charset="0"/>
                      </a:endParaRPr>
                    </a:p>
                  </a:txBody>
                  <a:tcPr marT="45733" marB="45733"/>
                </a:tc>
                <a:extLst>
                  <a:ext uri="{0D108BD9-81ED-4DB2-BD59-A6C34878D82A}">
                    <a16:rowId xmlns:a16="http://schemas.microsoft.com/office/drawing/2014/main" xmlns="" val="10001"/>
                  </a:ext>
                </a:extLst>
              </a:tr>
              <a:tr h="370946">
                <a:tc>
                  <a:txBody>
                    <a:bodyPr/>
                    <a:lstStyle/>
                    <a:p>
                      <a:pPr algn="ctr"/>
                      <a:r>
                        <a:rPr lang="en-US" sz="1600" b="1" dirty="0" smtClean="0">
                          <a:latin typeface="Comic Sans MS" pitchFamily="66" charset="0"/>
                        </a:rPr>
                        <a:t>2</a:t>
                      </a:r>
                      <a:endParaRPr lang="en-IN" sz="1600" b="1" dirty="0">
                        <a:latin typeface="Comic Sans MS" pitchFamily="66" charset="0"/>
                      </a:endParaRPr>
                    </a:p>
                  </a:txBody>
                  <a:tcPr marT="45733" marB="45733"/>
                </a:tc>
                <a:tc>
                  <a:txBody>
                    <a:bodyPr/>
                    <a:lstStyle/>
                    <a:p>
                      <a:pPr algn="ctr"/>
                      <a:r>
                        <a:rPr lang="en-US" sz="1600" b="1" dirty="0" smtClean="0">
                          <a:latin typeface="Comic Sans MS" pitchFamily="66" charset="0"/>
                        </a:rPr>
                        <a:t>Category</a:t>
                      </a:r>
                      <a:endParaRPr lang="en-IN" sz="1600" b="1" dirty="0">
                        <a:latin typeface="Comic Sans MS" pitchFamily="66" charset="0"/>
                      </a:endParaRPr>
                    </a:p>
                  </a:txBody>
                  <a:tcPr marT="45733" marB="45733"/>
                </a:tc>
                <a:extLst>
                  <a:ext uri="{0D108BD9-81ED-4DB2-BD59-A6C34878D82A}">
                    <a16:rowId xmlns:a16="http://schemas.microsoft.com/office/drawing/2014/main" xmlns="" val="10002"/>
                  </a:ext>
                </a:extLst>
              </a:tr>
              <a:tr h="370946">
                <a:tc>
                  <a:txBody>
                    <a:bodyPr/>
                    <a:lstStyle/>
                    <a:p>
                      <a:pPr algn="ctr"/>
                      <a:r>
                        <a:rPr lang="en-US" sz="1600" b="1" dirty="0" smtClean="0">
                          <a:latin typeface="Comic Sans MS" pitchFamily="66" charset="0"/>
                        </a:rPr>
                        <a:t>3</a:t>
                      </a:r>
                      <a:endParaRPr lang="en-IN" sz="1600" b="1" dirty="0">
                        <a:latin typeface="Comic Sans MS" pitchFamily="66" charset="0"/>
                      </a:endParaRPr>
                    </a:p>
                  </a:txBody>
                  <a:tcPr marT="45733" marB="45733"/>
                </a:tc>
                <a:tc>
                  <a:txBody>
                    <a:bodyPr/>
                    <a:lstStyle/>
                    <a:p>
                      <a:pPr algn="ctr"/>
                      <a:r>
                        <a:rPr lang="en-US" sz="1600" b="1" dirty="0" smtClean="0">
                          <a:latin typeface="Comic Sans MS" pitchFamily="66" charset="0"/>
                        </a:rPr>
                        <a:t>Subcategory</a:t>
                      </a:r>
                      <a:endParaRPr lang="en-IN" sz="1600" b="1" dirty="0">
                        <a:latin typeface="Comic Sans MS" pitchFamily="66" charset="0"/>
                      </a:endParaRPr>
                    </a:p>
                  </a:txBody>
                  <a:tcPr marT="45733" marB="45733"/>
                </a:tc>
                <a:extLst>
                  <a:ext uri="{0D108BD9-81ED-4DB2-BD59-A6C34878D82A}">
                    <a16:rowId xmlns:a16="http://schemas.microsoft.com/office/drawing/2014/main" xmlns="" val="10003"/>
                  </a:ext>
                </a:extLst>
              </a:tr>
              <a:tr h="370946">
                <a:tc>
                  <a:txBody>
                    <a:bodyPr/>
                    <a:lstStyle/>
                    <a:p>
                      <a:pPr algn="ctr"/>
                      <a:r>
                        <a:rPr lang="en-US" sz="1600" b="1" dirty="0" smtClean="0">
                          <a:latin typeface="Comic Sans MS" pitchFamily="66" charset="0"/>
                        </a:rPr>
                        <a:t>4</a:t>
                      </a:r>
                      <a:endParaRPr lang="en-IN" sz="1600" b="1" dirty="0">
                        <a:latin typeface="Comic Sans MS" pitchFamily="66" charset="0"/>
                      </a:endParaRPr>
                    </a:p>
                  </a:txBody>
                  <a:tcPr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Comic Sans MS" pitchFamily="66" charset="0"/>
                        </a:rPr>
                        <a:t>Sub-Subcategory</a:t>
                      </a:r>
                      <a:endParaRPr lang="en-IN" sz="1600" b="1" dirty="0">
                        <a:latin typeface="Comic Sans MS" pitchFamily="66" charset="0"/>
                      </a:endParaRPr>
                    </a:p>
                  </a:txBody>
                  <a:tcPr marT="45733" marB="45733"/>
                </a:tc>
                <a:extLst>
                  <a:ext uri="{0D108BD9-81ED-4DB2-BD59-A6C34878D82A}">
                    <a16:rowId xmlns:a16="http://schemas.microsoft.com/office/drawing/2014/main" xmlns="" val="10004"/>
                  </a:ext>
                </a:extLst>
              </a:tr>
              <a:tr h="370946">
                <a:tc>
                  <a:txBody>
                    <a:bodyPr/>
                    <a:lstStyle/>
                    <a:p>
                      <a:pPr algn="ctr"/>
                      <a:r>
                        <a:rPr lang="en-US" sz="1600" b="1" dirty="0" smtClean="0">
                          <a:latin typeface="Comic Sans MS" pitchFamily="66" charset="0"/>
                        </a:rPr>
                        <a:t>5</a:t>
                      </a:r>
                      <a:endParaRPr lang="en-IN" sz="1600" b="1" dirty="0">
                        <a:latin typeface="Comic Sans MS" pitchFamily="66" charset="0"/>
                      </a:endParaRPr>
                    </a:p>
                  </a:txBody>
                  <a:tcPr marT="45733" marB="45733"/>
                </a:tc>
                <a:tc>
                  <a:txBody>
                    <a:bodyPr/>
                    <a:lstStyle/>
                    <a:p>
                      <a:pPr algn="ctr"/>
                      <a:r>
                        <a:rPr lang="en-US" sz="1600" b="1" dirty="0" smtClean="0">
                          <a:latin typeface="Comic Sans MS" pitchFamily="66" charset="0"/>
                        </a:rPr>
                        <a:t>Work Package</a:t>
                      </a:r>
                      <a:endParaRPr lang="en-IN" sz="1600" b="1" dirty="0">
                        <a:latin typeface="Comic Sans MS" pitchFamily="66" charset="0"/>
                      </a:endParaRPr>
                    </a:p>
                  </a:txBody>
                  <a:tcPr marT="45733" marB="45733"/>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16290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6775" y="228600"/>
            <a:ext cx="8153400" cy="990600"/>
          </a:xfrm>
        </p:spPr>
        <p:txBody>
          <a:bodyPr/>
          <a:lstStyle/>
          <a:p>
            <a:pPr eaLnBrk="1" hangingPunct="1"/>
            <a:r>
              <a:rPr lang="en-US" altLang="en-US" smtClean="0"/>
              <a:t>Work Package</a:t>
            </a:r>
          </a:p>
        </p:txBody>
      </p:sp>
      <p:pic>
        <p:nvPicPr>
          <p:cNvPr id="3075" name="Picture 3" descr="c06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256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6775" y="228600"/>
            <a:ext cx="8153400" cy="990600"/>
          </a:xfrm>
        </p:spPr>
        <p:txBody>
          <a:bodyPr/>
          <a:lstStyle/>
          <a:p>
            <a:pPr eaLnBrk="1" hangingPunct="1"/>
            <a:r>
              <a:rPr lang="en-US" altLang="en-US" b="1" dirty="0" smtClean="0">
                <a:ea typeface="MS Mincho" pitchFamily="49" charset="-128"/>
              </a:rPr>
              <a:t>Deliverables and Milestones</a:t>
            </a:r>
            <a:r>
              <a:rPr lang="en-US" altLang="en-US" b="1" dirty="0" smtClean="0"/>
              <a:t> </a:t>
            </a:r>
          </a:p>
        </p:txBody>
      </p:sp>
      <p:sp>
        <p:nvSpPr>
          <p:cNvPr id="54275" name="Rectangle 3"/>
          <p:cNvSpPr>
            <a:spLocks noGrp="1" noChangeArrowheads="1"/>
          </p:cNvSpPr>
          <p:nvPr>
            <p:ph sz="quarter" idx="1"/>
          </p:nvPr>
        </p:nvSpPr>
        <p:spPr>
          <a:xfrm>
            <a:off x="483476" y="1219200"/>
            <a:ext cx="11340662" cy="5328745"/>
          </a:xfrm>
        </p:spPr>
        <p:txBody>
          <a:bodyPr rtlCol="0">
            <a:noAutofit/>
          </a:bodyPr>
          <a:lstStyle/>
          <a:p>
            <a:pPr>
              <a:defRPr/>
            </a:pPr>
            <a:r>
              <a:rPr lang="en-US" dirty="0" smtClean="0"/>
              <a:t>Deliverables</a:t>
            </a:r>
          </a:p>
          <a:p>
            <a:pPr lvl="1">
              <a:defRPr/>
            </a:pPr>
            <a:r>
              <a:rPr lang="en-US" sz="2800" dirty="0" smtClean="0"/>
              <a:t>Tangible, verifiable work products</a:t>
            </a:r>
          </a:p>
          <a:p>
            <a:pPr lvl="1">
              <a:defRPr/>
            </a:pPr>
            <a:r>
              <a:rPr lang="en-US" sz="2800" dirty="0" smtClean="0"/>
              <a:t>Reports, presentations, prototypes, etc.</a:t>
            </a:r>
          </a:p>
          <a:p>
            <a:pPr lvl="1">
              <a:buNone/>
              <a:defRPr/>
            </a:pPr>
            <a:endParaRPr lang="en-US" sz="2800" dirty="0" smtClean="0"/>
          </a:p>
          <a:p>
            <a:pPr>
              <a:defRPr/>
            </a:pPr>
            <a:r>
              <a:rPr lang="en-US" dirty="0" smtClean="0"/>
              <a:t>Milestones</a:t>
            </a:r>
          </a:p>
          <a:p>
            <a:pPr lvl="1">
              <a:defRPr/>
            </a:pPr>
            <a:r>
              <a:rPr lang="en-US" sz="2800" dirty="0" smtClean="0"/>
              <a:t>Significant events or achievements</a:t>
            </a:r>
          </a:p>
          <a:p>
            <a:pPr lvl="1">
              <a:defRPr/>
            </a:pPr>
            <a:r>
              <a:rPr lang="en-US" sz="2800" dirty="0" smtClean="0"/>
              <a:t>Acceptance of deliverables or phase completion</a:t>
            </a:r>
          </a:p>
          <a:p>
            <a:pPr lvl="1">
              <a:defRPr/>
            </a:pPr>
            <a:r>
              <a:rPr lang="en-US" sz="2800" dirty="0" smtClean="0"/>
              <a:t>Cruxes (proof of concepts)</a:t>
            </a:r>
          </a:p>
          <a:p>
            <a:pPr lvl="1">
              <a:defRPr/>
            </a:pPr>
            <a:r>
              <a:rPr lang="en-US" sz="2800" dirty="0" smtClean="0"/>
              <a:t>Quality control </a:t>
            </a:r>
          </a:p>
          <a:p>
            <a:pPr lvl="1">
              <a:defRPr/>
            </a:pPr>
            <a:r>
              <a:rPr lang="en-US" sz="2800" dirty="0" smtClean="0"/>
              <a:t>Keeps team focused</a:t>
            </a:r>
            <a:endParaRPr lang="en-US" sz="2800" dirty="0" smtClean="0">
              <a:ea typeface="MS Mincho" charset="-128"/>
            </a:endParaRPr>
          </a:p>
        </p:txBody>
      </p:sp>
    </p:spTree>
    <p:extLst>
      <p:ext uri="{BB962C8B-B14F-4D97-AF65-F5344CB8AC3E}">
        <p14:creationId xmlns:p14="http://schemas.microsoft.com/office/powerpoint/2010/main" val="334334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Why is a needs assessment important?</a:t>
            </a:r>
            <a:endParaRPr lang="en-US" dirty="0"/>
          </a:p>
        </p:txBody>
      </p:sp>
      <p:sp>
        <p:nvSpPr>
          <p:cNvPr id="3" name="Content Placeholder 2"/>
          <p:cNvSpPr>
            <a:spLocks noGrp="1"/>
          </p:cNvSpPr>
          <p:nvPr>
            <p:ph idx="1"/>
          </p:nvPr>
        </p:nvSpPr>
        <p:spPr/>
        <p:txBody>
          <a:bodyPr/>
          <a:lstStyle/>
          <a:p>
            <a:endParaRPr lang="en-US" dirty="0" smtClean="0"/>
          </a:p>
          <a:p>
            <a:pPr algn="ctr"/>
            <a:r>
              <a:rPr lang="en-US" sz="4000" i="1" dirty="0" smtClean="0"/>
              <a:t>In your groups, discuss the reasons for undertaking needs assessment exercise in project.</a:t>
            </a:r>
          </a:p>
          <a:p>
            <a:pPr algn="ctr"/>
            <a:endParaRPr lang="en-US" sz="4000" dirty="0"/>
          </a:p>
        </p:txBody>
      </p:sp>
    </p:spTree>
    <p:extLst>
      <p:ext uri="{BB962C8B-B14F-4D97-AF65-F5344CB8AC3E}">
        <p14:creationId xmlns:p14="http://schemas.microsoft.com/office/powerpoint/2010/main" val="42816769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WBS</a:t>
            </a:r>
            <a:endParaRPr lang="en-US" b="1" dirty="0"/>
          </a:p>
        </p:txBody>
      </p:sp>
      <p:sp>
        <p:nvSpPr>
          <p:cNvPr id="3" name="Content Placeholder 2"/>
          <p:cNvSpPr>
            <a:spLocks noGrp="1"/>
          </p:cNvSpPr>
          <p:nvPr>
            <p:ph idx="1"/>
          </p:nvPr>
        </p:nvSpPr>
        <p:spPr>
          <a:xfrm>
            <a:off x="838200" y="1587062"/>
            <a:ext cx="10515600" cy="4589901"/>
          </a:xfrm>
        </p:spPr>
        <p:txBody>
          <a:bodyPr>
            <a:normAutofit/>
          </a:bodyPr>
          <a:lstStyle/>
          <a:p>
            <a:pPr algn="just">
              <a:lnSpc>
                <a:spcPct val="90000"/>
              </a:lnSpc>
              <a:buFont typeface="Wingdings" pitchFamily="2" charset="2"/>
              <a:buChar char="ü"/>
            </a:pPr>
            <a:r>
              <a:rPr lang="en-US" dirty="0"/>
              <a:t>Helps more accurately and specifically define and </a:t>
            </a:r>
            <a:r>
              <a:rPr lang="en-US" dirty="0" err="1"/>
              <a:t>organise</a:t>
            </a:r>
            <a:r>
              <a:rPr lang="en-US" dirty="0"/>
              <a:t> the scope of the total project. </a:t>
            </a:r>
          </a:p>
          <a:p>
            <a:pPr algn="just">
              <a:lnSpc>
                <a:spcPct val="90000"/>
              </a:lnSpc>
              <a:buFont typeface="Wingdings" pitchFamily="2" charset="2"/>
              <a:buChar char="ü"/>
            </a:pPr>
            <a:r>
              <a:rPr lang="en-US" dirty="0"/>
              <a:t>Helps with assigning responsibilities, resource allocation, monitoring the project, and controlling the project. </a:t>
            </a:r>
          </a:p>
          <a:p>
            <a:pPr algn="just">
              <a:lnSpc>
                <a:spcPct val="90000"/>
              </a:lnSpc>
              <a:buFont typeface="Wingdings" pitchFamily="2" charset="2"/>
              <a:buChar char="ü"/>
            </a:pPr>
            <a:r>
              <a:rPr lang="en-US" dirty="0"/>
              <a:t>The WBS makes the deliverables more precise and concrete so that the project team knows exactly what has to be accomplished within each deliverable. </a:t>
            </a:r>
          </a:p>
          <a:p>
            <a:pPr algn="just">
              <a:lnSpc>
                <a:spcPct val="90000"/>
              </a:lnSpc>
              <a:buFont typeface="Wingdings" pitchFamily="2" charset="2"/>
              <a:buChar char="ü"/>
            </a:pPr>
            <a:r>
              <a:rPr lang="en-US" dirty="0"/>
              <a:t>Allows double check of all the deliverables' specifics with the stakeholders and make sure there is nothing missing or overlapping.</a:t>
            </a:r>
            <a:endParaRPr lang="sw-KE" dirty="0"/>
          </a:p>
          <a:p>
            <a:pPr algn="just">
              <a:buNone/>
            </a:pPr>
            <a:endParaRPr lang="en-US" dirty="0"/>
          </a:p>
        </p:txBody>
      </p:sp>
    </p:spTree>
    <p:extLst>
      <p:ext uri="{BB962C8B-B14F-4D97-AF65-F5344CB8AC3E}">
        <p14:creationId xmlns:p14="http://schemas.microsoft.com/office/powerpoint/2010/main" val="391742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AutoShape 21"/>
          <p:cNvCxnSpPr>
            <a:cxnSpLocks noChangeShapeType="1"/>
            <a:endCxn id="5134" idx="0"/>
          </p:cNvCxnSpPr>
          <p:nvPr/>
        </p:nvCxnSpPr>
        <p:spPr bwMode="auto">
          <a:xfrm rot="5400000">
            <a:off x="5753101" y="4762501"/>
            <a:ext cx="533400" cy="317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125" name="Rectangle 2"/>
          <p:cNvSpPr>
            <a:spLocks noGrp="1" noChangeArrowheads="1"/>
          </p:cNvSpPr>
          <p:nvPr>
            <p:ph type="title"/>
          </p:nvPr>
        </p:nvSpPr>
        <p:spPr/>
        <p:txBody>
          <a:bodyPr/>
          <a:lstStyle/>
          <a:p>
            <a:pPr eaLnBrk="1" hangingPunct="1"/>
            <a:r>
              <a:rPr lang="en-US" altLang="en-US" b="1" dirty="0" smtClean="0"/>
              <a:t>Example of WBS: “Going for a Holiday”</a:t>
            </a:r>
          </a:p>
        </p:txBody>
      </p:sp>
      <p:sp>
        <p:nvSpPr>
          <p:cNvPr id="5126" name="Rectangle 3"/>
          <p:cNvSpPr>
            <a:spLocks noChangeArrowheads="1"/>
          </p:cNvSpPr>
          <p:nvPr/>
        </p:nvSpPr>
        <p:spPr bwMode="auto">
          <a:xfrm>
            <a:off x="5257800" y="20574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holiday</a:t>
            </a:r>
          </a:p>
        </p:txBody>
      </p:sp>
      <p:sp>
        <p:nvSpPr>
          <p:cNvPr id="5127" name="Rectangle 4"/>
          <p:cNvSpPr>
            <a:spLocks noChangeArrowheads="1"/>
          </p:cNvSpPr>
          <p:nvPr/>
        </p:nvSpPr>
        <p:spPr bwMode="auto">
          <a:xfrm>
            <a:off x="2590800" y="31242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travel </a:t>
            </a:r>
          </a:p>
          <a:p>
            <a:pPr algn="ctr" eaLnBrk="1" hangingPunct="1"/>
            <a:r>
              <a:rPr lang="en-US" altLang="en-US" sz="1600">
                <a:latin typeface="Times New Roman" panose="02020603050405020304" pitchFamily="18" charset="0"/>
              </a:rPr>
              <a:t>documents</a:t>
            </a:r>
          </a:p>
        </p:txBody>
      </p:sp>
      <p:sp>
        <p:nvSpPr>
          <p:cNvPr id="5128" name="Rectangle 5"/>
          <p:cNvSpPr>
            <a:spLocks noChangeArrowheads="1"/>
          </p:cNvSpPr>
          <p:nvPr/>
        </p:nvSpPr>
        <p:spPr bwMode="auto">
          <a:xfrm>
            <a:off x="1828800" y="4038600"/>
            <a:ext cx="12954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passport</a:t>
            </a:r>
          </a:p>
        </p:txBody>
      </p:sp>
      <p:sp>
        <p:nvSpPr>
          <p:cNvPr id="5129" name="Rectangle 6"/>
          <p:cNvSpPr>
            <a:spLocks noChangeArrowheads="1"/>
          </p:cNvSpPr>
          <p:nvPr/>
        </p:nvSpPr>
        <p:spPr bwMode="auto">
          <a:xfrm>
            <a:off x="3429000" y="40386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tickets</a:t>
            </a:r>
          </a:p>
        </p:txBody>
      </p:sp>
      <p:sp>
        <p:nvSpPr>
          <p:cNvPr id="5130" name="Rectangle 7"/>
          <p:cNvSpPr>
            <a:spLocks noChangeArrowheads="1"/>
          </p:cNvSpPr>
          <p:nvPr/>
        </p:nvSpPr>
        <p:spPr bwMode="auto">
          <a:xfrm>
            <a:off x="2590800" y="48006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insurance</a:t>
            </a:r>
          </a:p>
        </p:txBody>
      </p:sp>
      <p:sp>
        <p:nvSpPr>
          <p:cNvPr id="5131" name="Rectangle 8"/>
          <p:cNvSpPr>
            <a:spLocks noChangeArrowheads="1"/>
          </p:cNvSpPr>
          <p:nvPr/>
        </p:nvSpPr>
        <p:spPr bwMode="auto">
          <a:xfrm>
            <a:off x="5257800" y="32004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booking</a:t>
            </a:r>
          </a:p>
        </p:txBody>
      </p:sp>
      <p:sp>
        <p:nvSpPr>
          <p:cNvPr id="5132" name="Rectangle 9"/>
          <p:cNvSpPr>
            <a:spLocks noChangeArrowheads="1"/>
          </p:cNvSpPr>
          <p:nvPr/>
        </p:nvSpPr>
        <p:spPr bwMode="auto">
          <a:xfrm>
            <a:off x="5257800" y="4038600"/>
            <a:ext cx="12192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choose </a:t>
            </a:r>
          </a:p>
          <a:p>
            <a:pPr algn="ctr" eaLnBrk="1" hangingPunct="1"/>
            <a:r>
              <a:rPr lang="en-US" altLang="en-US" sz="1600">
                <a:latin typeface="Times New Roman" panose="02020603050405020304" pitchFamily="18" charset="0"/>
              </a:rPr>
              <a:t>resort</a:t>
            </a:r>
          </a:p>
        </p:txBody>
      </p:sp>
      <p:sp>
        <p:nvSpPr>
          <p:cNvPr id="5133" name="Rectangle 10"/>
          <p:cNvSpPr>
            <a:spLocks noChangeArrowheads="1"/>
          </p:cNvSpPr>
          <p:nvPr/>
        </p:nvSpPr>
        <p:spPr bwMode="auto">
          <a:xfrm>
            <a:off x="6781800" y="4038600"/>
            <a:ext cx="12192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confirm</a:t>
            </a:r>
          </a:p>
        </p:txBody>
      </p:sp>
      <p:sp>
        <p:nvSpPr>
          <p:cNvPr id="5134" name="Rectangle 11"/>
          <p:cNvSpPr>
            <a:spLocks noChangeArrowheads="1"/>
          </p:cNvSpPr>
          <p:nvPr/>
        </p:nvSpPr>
        <p:spPr bwMode="auto">
          <a:xfrm>
            <a:off x="5257800" y="50292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brochures</a:t>
            </a:r>
          </a:p>
        </p:txBody>
      </p:sp>
      <p:sp>
        <p:nvSpPr>
          <p:cNvPr id="5135" name="Rectangle 12"/>
          <p:cNvSpPr>
            <a:spLocks noChangeArrowheads="1"/>
          </p:cNvSpPr>
          <p:nvPr/>
        </p:nvSpPr>
        <p:spPr bwMode="auto">
          <a:xfrm>
            <a:off x="8153400" y="32004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household</a:t>
            </a:r>
          </a:p>
        </p:txBody>
      </p:sp>
      <p:sp>
        <p:nvSpPr>
          <p:cNvPr id="5136" name="Rectangle 13"/>
          <p:cNvSpPr>
            <a:spLocks noChangeArrowheads="1"/>
          </p:cNvSpPr>
          <p:nvPr/>
        </p:nvSpPr>
        <p:spPr bwMode="auto">
          <a:xfrm>
            <a:off x="8153400" y="4114800"/>
            <a:ext cx="1524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cat!</a:t>
            </a:r>
          </a:p>
        </p:txBody>
      </p:sp>
      <p:cxnSp>
        <p:nvCxnSpPr>
          <p:cNvPr id="5137" name="AutoShape 14"/>
          <p:cNvCxnSpPr>
            <a:cxnSpLocks noChangeShapeType="1"/>
            <a:stCxn id="5126" idx="3"/>
            <a:endCxn id="5135" idx="0"/>
          </p:cNvCxnSpPr>
          <p:nvPr/>
        </p:nvCxnSpPr>
        <p:spPr bwMode="auto">
          <a:xfrm>
            <a:off x="6781800" y="2286000"/>
            <a:ext cx="2133600" cy="9144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38" name="AutoShape 15"/>
          <p:cNvCxnSpPr>
            <a:cxnSpLocks noChangeShapeType="1"/>
            <a:stCxn id="5126" idx="1"/>
            <a:endCxn id="5127" idx="0"/>
          </p:cNvCxnSpPr>
          <p:nvPr/>
        </p:nvCxnSpPr>
        <p:spPr bwMode="auto">
          <a:xfrm rot="10800000" flipV="1">
            <a:off x="3352800" y="2286000"/>
            <a:ext cx="1905000" cy="8382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39" name="AutoShape 16"/>
          <p:cNvCxnSpPr>
            <a:cxnSpLocks noChangeShapeType="1"/>
            <a:stCxn id="5127" idx="1"/>
            <a:endCxn id="5128" idx="0"/>
          </p:cNvCxnSpPr>
          <p:nvPr/>
        </p:nvCxnSpPr>
        <p:spPr bwMode="auto">
          <a:xfrm rot="10800000" flipV="1">
            <a:off x="2476500" y="3352800"/>
            <a:ext cx="114300" cy="6858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0" name="AutoShape 17"/>
          <p:cNvCxnSpPr>
            <a:cxnSpLocks noChangeShapeType="1"/>
            <a:stCxn id="5127" idx="3"/>
          </p:cNvCxnSpPr>
          <p:nvPr/>
        </p:nvCxnSpPr>
        <p:spPr bwMode="auto">
          <a:xfrm>
            <a:off x="4114800" y="3352800"/>
            <a:ext cx="228600" cy="6096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1" name="AutoShape 18"/>
          <p:cNvCxnSpPr>
            <a:cxnSpLocks noChangeShapeType="1"/>
            <a:stCxn id="5127" idx="2"/>
            <a:endCxn id="5130" idx="0"/>
          </p:cNvCxnSpPr>
          <p:nvPr/>
        </p:nvCxnSpPr>
        <p:spPr bwMode="auto">
          <a:xfrm rot="5400000">
            <a:off x="2743201" y="4191001"/>
            <a:ext cx="1219200" cy="317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2" name="AutoShape 19"/>
          <p:cNvCxnSpPr>
            <a:cxnSpLocks noChangeShapeType="1"/>
            <a:stCxn id="5126" idx="2"/>
            <a:endCxn id="5131" idx="0"/>
          </p:cNvCxnSpPr>
          <p:nvPr/>
        </p:nvCxnSpPr>
        <p:spPr bwMode="auto">
          <a:xfrm rot="5400000">
            <a:off x="5676901" y="2857501"/>
            <a:ext cx="685800" cy="317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3" name="AutoShape 20"/>
          <p:cNvCxnSpPr>
            <a:cxnSpLocks noChangeShapeType="1"/>
            <a:endCxn id="5132" idx="0"/>
          </p:cNvCxnSpPr>
          <p:nvPr/>
        </p:nvCxnSpPr>
        <p:spPr bwMode="auto">
          <a:xfrm rot="5400000">
            <a:off x="5678488" y="3848100"/>
            <a:ext cx="379412" cy="1588"/>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4" name="AutoShape 22"/>
          <p:cNvCxnSpPr>
            <a:cxnSpLocks noChangeShapeType="1"/>
            <a:stCxn id="5131" idx="3"/>
            <a:endCxn id="5133" idx="0"/>
          </p:cNvCxnSpPr>
          <p:nvPr/>
        </p:nvCxnSpPr>
        <p:spPr bwMode="auto">
          <a:xfrm>
            <a:off x="6781800" y="3429000"/>
            <a:ext cx="609600" cy="6096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45" name="AutoShape 23"/>
          <p:cNvCxnSpPr>
            <a:cxnSpLocks noChangeShapeType="1"/>
            <a:stCxn id="5135" idx="2"/>
            <a:endCxn id="5136" idx="0"/>
          </p:cNvCxnSpPr>
          <p:nvPr/>
        </p:nvCxnSpPr>
        <p:spPr bwMode="auto">
          <a:xfrm rot="5400000">
            <a:off x="8686801" y="3886201"/>
            <a:ext cx="457200" cy="317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58112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6775" y="228600"/>
            <a:ext cx="8153400" cy="990600"/>
          </a:xfrm>
        </p:spPr>
        <p:txBody>
          <a:bodyPr/>
          <a:lstStyle/>
          <a:p>
            <a:pPr eaLnBrk="1" hangingPunct="1"/>
            <a:r>
              <a:rPr lang="en-US" altLang="en-US" sz="3600" b="1" dirty="0">
                <a:latin typeface="Arial" panose="020B0604020202020204" pitchFamily="34" charset="0"/>
                <a:cs typeface="Arial" panose="020B0604020202020204" pitchFamily="34" charset="0"/>
              </a:rPr>
              <a:t>Example Work Breakdown Schedule</a:t>
            </a:r>
          </a:p>
        </p:txBody>
      </p:sp>
      <p:pic>
        <p:nvPicPr>
          <p:cNvPr id="7171" name="Picture 3" descr="c06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540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462455" y="228600"/>
            <a:ext cx="11508828" cy="990600"/>
          </a:xfrm>
        </p:spPr>
        <p:txBody>
          <a:bodyPr rtlCol="0">
            <a:normAutofit fontScale="90000"/>
          </a:bodyPr>
          <a:lstStyle/>
          <a:p>
            <a:pPr>
              <a:defRPr/>
            </a:pPr>
            <a:r>
              <a:rPr lang="en-US" sz="4000" b="1" dirty="0">
                <a:latin typeface="Arial" panose="020B0604020202020204" pitchFamily="34" charset="0"/>
                <a:cs typeface="Arial" panose="020B0604020202020204" pitchFamily="34" charset="0"/>
              </a:rPr>
              <a:t>The WBS Should Follow the Work Package Concept</a:t>
            </a:r>
          </a:p>
        </p:txBody>
      </p:sp>
      <p:pic>
        <p:nvPicPr>
          <p:cNvPr id="8195" name="Picture 6" descr="c06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464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06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296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6775" y="228600"/>
            <a:ext cx="8153400" cy="990600"/>
          </a:xfrm>
        </p:spPr>
        <p:txBody>
          <a:bodyPr/>
          <a:lstStyle/>
          <a:p>
            <a:pPr eaLnBrk="1" hangingPunct="1"/>
            <a:r>
              <a:rPr lang="en-US" altLang="en-US" b="1" dirty="0" smtClean="0">
                <a:ea typeface="MS Mincho" pitchFamily="49" charset="-128"/>
              </a:rPr>
              <a:t>Developing the WBS</a:t>
            </a:r>
          </a:p>
        </p:txBody>
      </p:sp>
      <p:sp>
        <p:nvSpPr>
          <p:cNvPr id="59395" name="Rectangle 3"/>
          <p:cNvSpPr>
            <a:spLocks noGrp="1" noChangeArrowheads="1"/>
          </p:cNvSpPr>
          <p:nvPr>
            <p:ph sz="quarter" idx="1"/>
          </p:nvPr>
        </p:nvSpPr>
        <p:spPr>
          <a:xfrm>
            <a:off x="620110" y="1600200"/>
            <a:ext cx="11130456" cy="4884683"/>
          </a:xfrm>
        </p:spPr>
        <p:txBody>
          <a:bodyPr rtlCol="0">
            <a:normAutofit/>
          </a:bodyPr>
          <a:lstStyle/>
          <a:p>
            <a:pPr>
              <a:defRPr/>
            </a:pPr>
            <a:r>
              <a:rPr lang="en-US" dirty="0">
                <a:ea typeface="MS Mincho" charset="-128"/>
              </a:rPr>
              <a:t>The WBS Should Be Deliverable-Oriented</a:t>
            </a:r>
            <a:endParaRPr lang="en-US" dirty="0">
              <a:latin typeface="Courier New" pitchFamily="49" charset="0"/>
              <a:cs typeface="Times New Roman" charset="0"/>
            </a:endParaRPr>
          </a:p>
          <a:p>
            <a:pPr>
              <a:defRPr/>
            </a:pPr>
            <a:r>
              <a:rPr lang="en-US" dirty="0">
                <a:ea typeface="MS Mincho" charset="-128"/>
              </a:rPr>
              <a:t>The WBS Should Support the Project's MOV</a:t>
            </a:r>
            <a:endParaRPr lang="en-US" dirty="0">
              <a:latin typeface="Courier New" pitchFamily="49" charset="0"/>
              <a:cs typeface="Times New Roman" charset="0"/>
            </a:endParaRPr>
          </a:p>
          <a:p>
            <a:pPr lvl="1">
              <a:defRPr/>
            </a:pPr>
            <a:r>
              <a:rPr lang="en-US" dirty="0">
                <a:ea typeface="MS Mincho" charset="-128"/>
              </a:rPr>
              <a:t>Ensure WBS allows for the delivery of all the project’s deliverables as defined in project scope</a:t>
            </a:r>
            <a:endParaRPr lang="en-US" dirty="0">
              <a:latin typeface="Courier New" pitchFamily="49" charset="0"/>
              <a:cs typeface="Times New Roman" charset="0"/>
            </a:endParaRPr>
          </a:p>
          <a:p>
            <a:pPr lvl="1">
              <a:defRPr/>
            </a:pPr>
            <a:r>
              <a:rPr lang="en-US" dirty="0">
                <a:ea typeface="MS Mincho" charset="-128"/>
              </a:rPr>
              <a:t>100 percent rule</a:t>
            </a:r>
            <a:endParaRPr lang="en-US" dirty="0">
              <a:latin typeface="Courier New" pitchFamily="49" charset="0"/>
              <a:cs typeface="Times New Roman" charset="0"/>
            </a:endParaRPr>
          </a:p>
          <a:p>
            <a:pPr>
              <a:defRPr/>
            </a:pPr>
            <a:r>
              <a:rPr lang="en-US" dirty="0">
                <a:ea typeface="MS Mincho" charset="-128"/>
              </a:rPr>
              <a:t>The Level of Detail Should Support Planning and Control</a:t>
            </a:r>
            <a:endParaRPr lang="en-US" dirty="0">
              <a:latin typeface="Courier New" pitchFamily="49" charset="0"/>
              <a:cs typeface="Times New Roman" charset="0"/>
            </a:endParaRPr>
          </a:p>
          <a:p>
            <a:pPr>
              <a:defRPr/>
            </a:pPr>
            <a:r>
              <a:rPr lang="en-US" dirty="0">
                <a:ea typeface="MS Mincho" charset="-128"/>
              </a:rPr>
              <a:t>Developing the WBS Should Involve the People Who Will Be Doing the Work</a:t>
            </a:r>
            <a:endParaRPr lang="en-US" dirty="0">
              <a:latin typeface="Courier New" pitchFamily="49" charset="0"/>
              <a:cs typeface="Times New Roman" charset="0"/>
            </a:endParaRPr>
          </a:p>
          <a:p>
            <a:pPr>
              <a:defRPr/>
            </a:pPr>
            <a:r>
              <a:rPr lang="en-US" dirty="0">
                <a:ea typeface="MS Mincho" charset="-128"/>
              </a:rPr>
              <a:t>Learning Cycles and Lessons Learned Can Support the Development of a WBS</a:t>
            </a:r>
            <a:endParaRPr lang="en-US" dirty="0"/>
          </a:p>
        </p:txBody>
      </p:sp>
    </p:spTree>
    <p:extLst>
      <p:ext uri="{BB962C8B-B14F-4D97-AF65-F5344CB8AC3E}">
        <p14:creationId xmlns:p14="http://schemas.microsoft.com/office/powerpoint/2010/main" val="18254907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8763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4048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8991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250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6775" y="144517"/>
            <a:ext cx="8153400" cy="990600"/>
          </a:xfrm>
        </p:spPr>
        <p:txBody>
          <a:bodyPr/>
          <a:lstStyle/>
          <a:p>
            <a:pPr eaLnBrk="1" hangingPunct="1"/>
            <a:r>
              <a:rPr lang="en-US" altLang="en-US" b="1" dirty="0" smtClean="0"/>
              <a:t>Responsibility Matrix</a:t>
            </a:r>
            <a:endParaRPr lang="en-IN" altLang="en-US" b="1" dirty="0" smtClean="0"/>
          </a:p>
        </p:txBody>
      </p:sp>
      <p:sp>
        <p:nvSpPr>
          <p:cNvPr id="63491" name="Content Placeholder 3"/>
          <p:cNvSpPr>
            <a:spLocks noGrp="1"/>
          </p:cNvSpPr>
          <p:nvPr>
            <p:ph sz="quarter" idx="1"/>
          </p:nvPr>
        </p:nvSpPr>
        <p:spPr>
          <a:xfrm>
            <a:off x="756744" y="1600200"/>
            <a:ext cx="10752083" cy="4495800"/>
          </a:xfrm>
        </p:spPr>
        <p:txBody>
          <a:bodyPr rtlCol="0">
            <a:normAutofit/>
          </a:bodyPr>
          <a:lstStyle/>
          <a:p>
            <a:pPr>
              <a:lnSpc>
                <a:spcPct val="150000"/>
              </a:lnSpc>
              <a:defRPr/>
            </a:pPr>
            <a:r>
              <a:rPr lang="en-US" dirty="0" smtClean="0"/>
              <a:t>Intersection of WBS and organization structure</a:t>
            </a:r>
          </a:p>
          <a:p>
            <a:pPr>
              <a:lnSpc>
                <a:spcPct val="150000"/>
              </a:lnSpc>
              <a:defRPr/>
            </a:pPr>
            <a:r>
              <a:rPr lang="en-US" dirty="0" smtClean="0"/>
              <a:t>Rows = persons or functional positions</a:t>
            </a:r>
          </a:p>
          <a:p>
            <a:pPr>
              <a:lnSpc>
                <a:spcPct val="150000"/>
              </a:lnSpc>
              <a:defRPr/>
            </a:pPr>
            <a:r>
              <a:rPr lang="en-US" dirty="0" smtClean="0"/>
              <a:t>Columns = work tasks or packages for which each personnel is responsible</a:t>
            </a:r>
          </a:p>
          <a:p>
            <a:pPr>
              <a:lnSpc>
                <a:spcPct val="150000"/>
              </a:lnSpc>
              <a:defRPr/>
            </a:pPr>
            <a:r>
              <a:rPr lang="en-US" dirty="0" smtClean="0"/>
              <a:t>Useful for monitoring and control</a:t>
            </a:r>
          </a:p>
          <a:p>
            <a:pPr>
              <a:lnSpc>
                <a:spcPct val="150000"/>
              </a:lnSpc>
              <a:defRPr/>
            </a:pPr>
            <a:endParaRPr lang="en-IN" dirty="0" smtClean="0"/>
          </a:p>
        </p:txBody>
      </p:sp>
    </p:spTree>
    <p:extLst>
      <p:ext uri="{BB962C8B-B14F-4D97-AF65-F5344CB8AC3E}">
        <p14:creationId xmlns:p14="http://schemas.microsoft.com/office/powerpoint/2010/main" val="41973275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C:\Documents and Settings\shari\Application Data\Microsoft\Media Catalog\plan6.jpg"/>
          <p:cNvPicPr>
            <a:picLocks noChangeAspect="1" noChangeArrowheads="1"/>
          </p:cNvPicPr>
          <p:nvPr/>
        </p:nvPicPr>
        <p:blipFill>
          <a:blip r:embed="rId2">
            <a:extLst>
              <a:ext uri="{28A0092B-C50C-407E-A947-70E740481C1C}">
                <a14:useLocalDpi xmlns:a14="http://schemas.microsoft.com/office/drawing/2010/main" val="0"/>
              </a:ext>
            </a:extLst>
          </a:blip>
          <a:srcRect l="2313" t="1617" r="4024" b="9464"/>
          <a:stretch>
            <a:fillRect/>
          </a:stretch>
        </p:blipFill>
        <p:spPr bwMode="auto">
          <a:xfrm>
            <a:off x="1524001" y="152400"/>
            <a:ext cx="90900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7258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35724" y="228600"/>
            <a:ext cx="9554451" cy="822434"/>
          </a:xfrm>
        </p:spPr>
        <p:txBody>
          <a:bodyPr rtlCol="0">
            <a:normAutofit/>
          </a:bodyPr>
          <a:lstStyle/>
          <a:p>
            <a:pPr>
              <a:defRPr/>
            </a:pPr>
            <a:r>
              <a:rPr lang="en-US" sz="3600" b="1" dirty="0">
                <a:latin typeface="Arial" panose="020B0604020202020204" pitchFamily="34" charset="0"/>
                <a:cs typeface="Arial" panose="020B0604020202020204" pitchFamily="34" charset="0"/>
              </a:rPr>
              <a:t>Estimation </a:t>
            </a:r>
            <a:r>
              <a:rPr lang="en-US" sz="3600" b="1" dirty="0" smtClean="0">
                <a:latin typeface="Arial" panose="020B0604020202020204" pitchFamily="34" charset="0"/>
                <a:cs typeface="Arial" panose="020B0604020202020204" pitchFamily="34" charset="0"/>
              </a:rPr>
              <a:t>Techniques of WBS </a:t>
            </a:r>
            <a:endParaRPr lang="en-US" sz="3600" b="1" dirty="0">
              <a:latin typeface="Arial" panose="020B0604020202020204" pitchFamily="34" charset="0"/>
              <a:cs typeface="Arial" panose="020B0604020202020204" pitchFamily="34" charset="0"/>
            </a:endParaRPr>
          </a:p>
        </p:txBody>
      </p:sp>
      <p:sp>
        <p:nvSpPr>
          <p:cNvPr id="17411" name="Rectangle 3"/>
          <p:cNvSpPr>
            <a:spLocks noGrp="1" noChangeArrowheads="1"/>
          </p:cNvSpPr>
          <p:nvPr>
            <p:ph sz="quarter" idx="1"/>
          </p:nvPr>
        </p:nvSpPr>
        <p:spPr>
          <a:xfrm>
            <a:off x="210208" y="977462"/>
            <a:ext cx="11687502" cy="5118538"/>
          </a:xfrm>
        </p:spPr>
        <p:txBody>
          <a:bodyPr/>
          <a:lstStyle/>
          <a:p>
            <a:pPr eaLnBrk="1" hangingPunct="1"/>
            <a:endParaRPr lang="en-US" altLang="en-US" dirty="0" smtClean="0"/>
          </a:p>
          <a:p>
            <a:pPr eaLnBrk="1" hangingPunct="1"/>
            <a:r>
              <a:rPr lang="en-US" altLang="en-US" dirty="0" smtClean="0"/>
              <a:t>Guesstimating</a:t>
            </a:r>
          </a:p>
          <a:p>
            <a:pPr eaLnBrk="1" hangingPunct="1"/>
            <a:r>
              <a:rPr lang="en-US" altLang="en-US" dirty="0" smtClean="0"/>
              <a:t>Delphi Technique</a:t>
            </a:r>
          </a:p>
          <a:p>
            <a:pPr eaLnBrk="1" hangingPunct="1"/>
            <a:r>
              <a:rPr lang="en-US" altLang="en-US" dirty="0" smtClean="0"/>
              <a:t>Top-Down</a:t>
            </a:r>
          </a:p>
          <a:p>
            <a:pPr eaLnBrk="1" hangingPunct="1"/>
            <a:r>
              <a:rPr lang="en-US" altLang="en-US" dirty="0" smtClean="0"/>
              <a:t>Bottom Up</a:t>
            </a:r>
          </a:p>
          <a:p>
            <a:pPr eaLnBrk="1" hangingPunct="1"/>
            <a:r>
              <a:rPr lang="en-US" altLang="en-US" dirty="0" smtClean="0"/>
              <a:t>Analogous Estimates (Past experiences)</a:t>
            </a:r>
          </a:p>
          <a:p>
            <a:pPr eaLnBrk="1" hangingPunct="1"/>
            <a:r>
              <a:rPr lang="en-US" altLang="en-US" dirty="0" smtClean="0"/>
              <a:t>Parametric Modeling (Statistical)</a:t>
            </a:r>
          </a:p>
        </p:txBody>
      </p:sp>
    </p:spTree>
    <p:extLst>
      <p:ext uri="{BB962C8B-B14F-4D97-AF65-F5344CB8AC3E}">
        <p14:creationId xmlns:p14="http://schemas.microsoft.com/office/powerpoint/2010/main" val="209160280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TotalTime>
  <Words>8138</Words>
  <Application>Microsoft Office PowerPoint</Application>
  <PresentationFormat>Widescreen</PresentationFormat>
  <Paragraphs>1056</Paragraphs>
  <Slides>152</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152</vt:i4>
      </vt:variant>
    </vt:vector>
  </HeadingPairs>
  <TitlesOfParts>
    <vt:vector size="165" baseType="lpstr">
      <vt:lpstr>Arial</vt:lpstr>
      <vt:lpstr>Calibri</vt:lpstr>
      <vt:lpstr>Calibri Light</vt:lpstr>
      <vt:lpstr>Comic Sans MS</vt:lpstr>
      <vt:lpstr>Constantia</vt:lpstr>
      <vt:lpstr>Cordia New</vt:lpstr>
      <vt:lpstr>Courier New</vt:lpstr>
      <vt:lpstr>MS Mincho</vt:lpstr>
      <vt:lpstr>Times New Roman</vt:lpstr>
      <vt:lpstr>Tw Cen MT</vt:lpstr>
      <vt:lpstr>Wingdings</vt:lpstr>
      <vt:lpstr>Wingdings 2</vt:lpstr>
      <vt:lpstr>Office Theme</vt:lpstr>
      <vt:lpstr>Project Management Topic 3</vt:lpstr>
      <vt:lpstr>Outline </vt:lpstr>
      <vt:lpstr>1. NEEDS ASSESSMENT</vt:lpstr>
      <vt:lpstr>1. WHAT IS NEEDS ASSESSMENT? </vt:lpstr>
      <vt:lpstr>PowerPoint Presentation</vt:lpstr>
      <vt:lpstr>How to Conduct and Use Needs Assessment</vt:lpstr>
      <vt:lpstr>PowerPoint Presentation</vt:lpstr>
      <vt:lpstr>PowerPoint Presentation</vt:lpstr>
      <vt:lpstr>Why is a needs assessment important?</vt:lpstr>
      <vt:lpstr>Outline </vt:lpstr>
      <vt:lpstr>2. Problem Analysis</vt:lpstr>
      <vt:lpstr>What is a Problem Analysis in PI?</vt:lpstr>
      <vt:lpstr>What is a Problem Analysis?</vt:lpstr>
      <vt:lpstr>3. Why Problem Analysis is important?</vt:lpstr>
      <vt:lpstr>2. Why Problem Analysis is important?</vt:lpstr>
      <vt:lpstr>Recommended tool for Problem Analysis : Problem Tree Analysis</vt:lpstr>
      <vt:lpstr>PowerPoint Presentation</vt:lpstr>
      <vt:lpstr>How to Create a Problem Tree? </vt:lpstr>
      <vt:lpstr>How to Create a Problem Tree? </vt:lpstr>
      <vt:lpstr>How to Create a Problem Tree?  </vt:lpstr>
      <vt:lpstr>How to Create a Problem Tree?  </vt:lpstr>
      <vt:lpstr>How to Create a Problem Tree?  </vt:lpstr>
      <vt:lpstr>4. Recommended tool for Problem Analysis: Problem Tree Analysis</vt:lpstr>
      <vt:lpstr>PowerPoint Presentation</vt:lpstr>
      <vt:lpstr>Example of a Problem Tree Analysis</vt:lpstr>
      <vt:lpstr>Exercise</vt:lpstr>
      <vt:lpstr>References</vt:lpstr>
      <vt:lpstr>3. Objective analysis</vt:lpstr>
      <vt:lpstr>What is an Objective Tree Analysis</vt:lpstr>
      <vt:lpstr>What is an Objective Tree Analysis?</vt:lpstr>
      <vt:lpstr>What is an Objective Tree Analysis?</vt:lpstr>
      <vt:lpstr>What is an Objective Tree Analysis?</vt:lpstr>
      <vt:lpstr>Reformulating Problem Statements into Objective Statements</vt:lpstr>
      <vt:lpstr>PowerPoint Presentation</vt:lpstr>
      <vt:lpstr>PowerPoint Presentation</vt:lpstr>
      <vt:lpstr>PowerPoint Presentation</vt:lpstr>
      <vt:lpstr>Steps in Formulating an Objective Tree</vt:lpstr>
      <vt:lpstr>Steps in Formulating an Objective Tree</vt:lpstr>
      <vt:lpstr>Steps in Formulating an Objective Tree</vt:lpstr>
      <vt:lpstr>Steps in Formulating an Objective Tree</vt:lpstr>
      <vt:lpstr>Examples of Objective Tree</vt:lpstr>
      <vt:lpstr>Examples of Objective Tree</vt:lpstr>
      <vt:lpstr>Examples of Objective Tree</vt:lpstr>
      <vt:lpstr>Exercises</vt:lpstr>
      <vt:lpstr>References</vt:lpstr>
      <vt:lpstr>Outline </vt:lpstr>
      <vt:lpstr>4. Stakeholder analysis</vt:lpstr>
      <vt:lpstr>Definition of key terms </vt:lpstr>
      <vt:lpstr>Categories of stakeholders</vt:lpstr>
      <vt:lpstr>Composition of stakeholders</vt:lpstr>
      <vt:lpstr>Examples of stakeholders</vt:lpstr>
      <vt:lpstr>Stakeholder analysis</vt:lpstr>
      <vt:lpstr>Why stakeholder analysis?</vt:lpstr>
      <vt:lpstr>Why cont’s</vt:lpstr>
      <vt:lpstr>When to do a stakeholder analysis?</vt:lpstr>
      <vt:lpstr>Who should do the Stakeholder Analysis? </vt:lpstr>
      <vt:lpstr>The 5 concerns of the analysis</vt:lpstr>
      <vt:lpstr>Framework of the analysis</vt:lpstr>
      <vt:lpstr>Power/Influence and Stakeholders</vt:lpstr>
      <vt:lpstr>Issues in stakeholder analysis</vt:lpstr>
      <vt:lpstr>Stakeholder Management Strategies</vt:lpstr>
      <vt:lpstr>Actions that can be used in Buffering </vt:lpstr>
      <vt:lpstr>Actions that can be used in Bridging</vt:lpstr>
      <vt:lpstr>How to carry out a stakeholder analysis</vt:lpstr>
      <vt:lpstr>How cont’s</vt:lpstr>
      <vt:lpstr>Group Task</vt:lpstr>
      <vt:lpstr>Template to use</vt:lpstr>
      <vt:lpstr>Use this stakeholder matrix</vt:lpstr>
      <vt:lpstr>Outline </vt:lpstr>
      <vt:lpstr>6. Scheduling a Project/project schedules</vt:lpstr>
      <vt:lpstr>The Project Schedule</vt:lpstr>
      <vt:lpstr>Why Project Schedule?</vt:lpstr>
      <vt:lpstr>The three main types of project schedule</vt:lpstr>
      <vt:lpstr>Key contents of a project schedule</vt:lpstr>
      <vt:lpstr>PowerPoint Presentation</vt:lpstr>
      <vt:lpstr>PowerPoint Presentation</vt:lpstr>
      <vt:lpstr>Benefits of effective project scheduling</vt:lpstr>
      <vt:lpstr>PowerPoint Presentation</vt:lpstr>
      <vt:lpstr>Project scheduling process</vt:lpstr>
      <vt:lpstr>Project scheduling tools and techniques </vt:lpstr>
      <vt:lpstr>Project scheduling tools </vt:lpstr>
      <vt:lpstr>PowerPoint Presentation</vt:lpstr>
      <vt:lpstr> Scheduling  Simple Project</vt:lpstr>
      <vt:lpstr>6. Work breakdown structure</vt:lpstr>
      <vt:lpstr> Managing projects in time and with in cost  </vt:lpstr>
      <vt:lpstr>Work Breakdown Structure</vt:lpstr>
      <vt:lpstr>Work Breakdown Structure (WBS)</vt:lpstr>
      <vt:lpstr>Work Package</vt:lpstr>
      <vt:lpstr>Deliverables and Milestones </vt:lpstr>
      <vt:lpstr>Benefits of WBS</vt:lpstr>
      <vt:lpstr>Example of WBS: “Going for a Holiday”</vt:lpstr>
      <vt:lpstr>Example Work Breakdown Schedule</vt:lpstr>
      <vt:lpstr>The WBS Should Follow the Work Package Concept</vt:lpstr>
      <vt:lpstr>Developing the WBS</vt:lpstr>
      <vt:lpstr>PowerPoint Presentation</vt:lpstr>
      <vt:lpstr>PowerPoint Presentation</vt:lpstr>
      <vt:lpstr>Responsibility Matrix</vt:lpstr>
      <vt:lpstr>PowerPoint Presentation</vt:lpstr>
      <vt:lpstr>Estimation Techniques of WBS </vt:lpstr>
      <vt:lpstr>PowerPoint Presentation</vt:lpstr>
      <vt:lpstr>PowerPoint Presentation</vt:lpstr>
      <vt:lpstr>The advantages of the WBS </vt:lpstr>
      <vt:lpstr>Outline </vt:lpstr>
      <vt:lpstr>ACTIVITY PLAN</vt:lpstr>
      <vt:lpstr>Activity plan</vt:lpstr>
      <vt:lpstr>Resource Plan</vt:lpstr>
      <vt:lpstr>Resource plan</vt:lpstr>
      <vt:lpstr>Gantt Chart</vt:lpstr>
      <vt:lpstr>Examples of GANTT charts</vt:lpstr>
      <vt:lpstr>The advantages of the Gantt chart are </vt:lpstr>
      <vt:lpstr>To draw up a Gantt diagram, follow these steps:</vt:lpstr>
      <vt:lpstr>PowerPoint Presentation</vt:lpstr>
      <vt:lpstr>Critical Path Analysis &amp; PERT Charts</vt:lpstr>
      <vt:lpstr>Critical Path Analysis and PERT Charts</vt:lpstr>
      <vt:lpstr>Critical Path Analysis</vt:lpstr>
      <vt:lpstr>PowerPoint Presentation</vt:lpstr>
      <vt:lpstr>Components of CPA</vt:lpstr>
      <vt:lpstr>PowerPoint Presentation</vt:lpstr>
      <vt:lpstr>PowerPoint Presentation</vt:lpstr>
      <vt:lpstr>Benefits of CPA</vt:lpstr>
      <vt:lpstr>Benefits of CPA</vt:lpstr>
      <vt:lpstr>Drawing a Critical Path Analysis Chart </vt:lpstr>
      <vt:lpstr>Drawing a Critical Path Analysis Chart</vt:lpstr>
      <vt:lpstr>Drawing a Critical Path Analysis Chart</vt:lpstr>
      <vt:lpstr>Critical Path Analysis and PERT Charts</vt:lpstr>
      <vt:lpstr>Programme Evaluation and Review Technique (PERT) chart</vt:lpstr>
      <vt:lpstr>Programme evaluation and review technique (PERT) chart</vt:lpstr>
      <vt:lpstr>Programme Evaluation and Review Technique (PERT) chart</vt:lpstr>
      <vt:lpstr>Logical Framework Approach-LFA</vt:lpstr>
      <vt:lpstr>Logical framework Approach</vt:lpstr>
      <vt:lpstr>Why cont’d</vt:lpstr>
      <vt:lpstr>When to use the LFA?</vt:lpstr>
      <vt:lpstr>Who should be involved?</vt:lpstr>
      <vt:lpstr>The logical framework matrix</vt:lpstr>
      <vt:lpstr>Log frame matrix structure</vt:lpstr>
      <vt:lpstr>How to design a log frame?</vt:lpstr>
      <vt:lpstr>The idea is to come out with a logical relationship between the 5 Project elements.</vt:lpstr>
      <vt:lpstr>Structure Explained- GOAL </vt:lpstr>
      <vt:lpstr>Project Purpose:</vt:lpstr>
      <vt:lpstr>Project Outputs:</vt:lpstr>
      <vt:lpstr>Project Activities:</vt:lpstr>
      <vt:lpstr>Checklist on Project Activities:</vt:lpstr>
      <vt:lpstr>Checklist on Project Activities Cont:</vt:lpstr>
      <vt:lpstr>Inputs </vt:lpstr>
      <vt:lpstr>Objectively Verifiable  Indicators (OVIs)</vt:lpstr>
      <vt:lpstr>Objectively Verifiable  Indicators (OVIs)</vt:lpstr>
      <vt:lpstr>Means of Verification(MOV)</vt:lpstr>
      <vt:lpstr>Project Assumptions</vt:lpstr>
      <vt:lpstr>Risks and precondition </vt:lpstr>
      <vt:lpstr>Diagonal Logic</vt:lpstr>
      <vt:lpstr>Structure Of The Log Frame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Topic 3</dc:title>
  <dc:creator>HP</dc:creator>
  <cp:lastModifiedBy>Microsoft account</cp:lastModifiedBy>
  <cp:revision>58</cp:revision>
  <dcterms:created xsi:type="dcterms:W3CDTF">2021-11-15T16:29:58Z</dcterms:created>
  <dcterms:modified xsi:type="dcterms:W3CDTF">2024-01-30T16:28:26Z</dcterms:modified>
</cp:coreProperties>
</file>