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1" r:id="rId7"/>
    <p:sldId id="262" r:id="rId8"/>
    <p:sldId id="264" r:id="rId9"/>
    <p:sldId id="265" r:id="rId10"/>
    <p:sldId id="266" r:id="rId11"/>
    <p:sldId id="267" r:id="rId12"/>
    <p:sldId id="268" r:id="rId13"/>
    <p:sldId id="269"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5" d="100"/>
          <a:sy n="45" d="100"/>
        </p:scale>
        <p:origin x="82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534AD4-A08F-4C47-B39C-CF5CE6A4FC41}"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80997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534AD4-A08F-4C47-B39C-CF5CE6A4FC41}"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524395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534AD4-A08F-4C47-B39C-CF5CE6A4FC41}"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8A4F553-564E-49E2-8A93-A8DB457BF8C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61634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6830997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8A4F553-564E-49E2-8A93-A8DB457BF8C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585481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2017949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34AD4-A08F-4C47-B39C-CF5CE6A4FC41}"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22448377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34AD4-A08F-4C47-B39C-CF5CE6A4FC41}"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413990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34AD4-A08F-4C47-B39C-CF5CE6A4FC41}"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148279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534AD4-A08F-4C47-B39C-CF5CE6A4FC41}"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4239368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534AD4-A08F-4C47-B39C-CF5CE6A4FC41}"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4040988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534AD4-A08F-4C47-B39C-CF5CE6A4FC41}" type="datetimeFigureOut">
              <a:rPr lang="en-US" smtClean="0"/>
              <a:t>3/7/2024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2428120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534AD4-A08F-4C47-B39C-CF5CE6A4FC41}" type="datetimeFigureOut">
              <a:rPr lang="en-US" smtClean="0"/>
              <a:t>3/7/2024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2031405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34AD4-A08F-4C47-B39C-CF5CE6A4FC41}" type="datetimeFigureOut">
              <a:rPr lang="en-US" smtClean="0"/>
              <a:t>3/7/2024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773467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3575628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1922627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6534AD4-A08F-4C47-B39C-CF5CE6A4FC41}" type="datetimeFigureOut">
              <a:rPr lang="en-US" smtClean="0"/>
              <a:t>3/7/2024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8A4F553-564E-49E2-8A93-A8DB457BF8C8}" type="slidenum">
              <a:rPr lang="en-US" smtClean="0"/>
              <a:t>‹#›</a:t>
            </a:fld>
            <a:endParaRPr lang="en-US"/>
          </a:p>
        </p:txBody>
      </p:sp>
    </p:spTree>
    <p:extLst>
      <p:ext uri="{BB962C8B-B14F-4D97-AF65-F5344CB8AC3E}">
        <p14:creationId xmlns:p14="http://schemas.microsoft.com/office/powerpoint/2010/main" val="20506594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nvestopedia.com/terms/c/credit-history.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investopedia.com/terms/l/letterofcredit.as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investopedia.com/terms/o/openendcredit.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510748"/>
            <a:ext cx="8915399" cy="2093843"/>
          </a:xfrm>
        </p:spPr>
        <p:txBody>
          <a:bodyPr>
            <a:normAutofit/>
          </a:bodyPr>
          <a:lstStyle/>
          <a:p>
            <a:r>
              <a:rPr lang="en-US" b="1" dirty="0"/>
              <a:t>Building and Maintaining Good credit</a:t>
            </a:r>
          </a:p>
        </p:txBody>
      </p:sp>
      <p:sp>
        <p:nvSpPr>
          <p:cNvPr id="3" name="Subtitle 2"/>
          <p:cNvSpPr>
            <a:spLocks noGrp="1"/>
          </p:cNvSpPr>
          <p:nvPr>
            <p:ph type="subTitle" idx="1"/>
          </p:nvPr>
        </p:nvSpPr>
        <p:spPr>
          <a:xfrm>
            <a:off x="2514739" y="4081671"/>
            <a:ext cx="8915399" cy="1768984"/>
          </a:xfrm>
        </p:spPr>
        <p:txBody>
          <a:bodyPr>
            <a:normAutofit/>
          </a:bodyPr>
          <a:lstStyle/>
          <a:p>
            <a:r>
              <a:rPr lang="en-US" sz="4000" b="1" dirty="0"/>
              <a:t>Personal Finance</a:t>
            </a:r>
          </a:p>
          <a:p>
            <a:r>
              <a:rPr lang="en-US" sz="2800" dirty="0"/>
              <a:t>Bachelor of Science in Finance year one</a:t>
            </a:r>
          </a:p>
          <a:p>
            <a:r>
              <a:rPr lang="en-US" sz="2000" dirty="0"/>
              <a:t>                                        Facilitator- </a:t>
            </a:r>
            <a:r>
              <a:rPr lang="en-US" sz="2000" dirty="0" err="1"/>
              <a:t>Nabuule</a:t>
            </a:r>
            <a:r>
              <a:rPr lang="en-US" sz="2000" dirty="0"/>
              <a:t> Jackline</a:t>
            </a:r>
          </a:p>
        </p:txBody>
      </p:sp>
    </p:spTree>
    <p:extLst>
      <p:ext uri="{BB962C8B-B14F-4D97-AF65-F5344CB8AC3E}">
        <p14:creationId xmlns:p14="http://schemas.microsoft.com/office/powerpoint/2010/main" val="2811981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67026-C9BC-463A-AA2E-BCAE6BA2783E}"/>
              </a:ext>
            </a:extLst>
          </p:cNvPr>
          <p:cNvSpPr>
            <a:spLocks noGrp="1"/>
          </p:cNvSpPr>
          <p:nvPr>
            <p:ph type="title"/>
          </p:nvPr>
        </p:nvSpPr>
        <p:spPr/>
        <p:txBody>
          <a:bodyPr/>
          <a:lstStyle/>
          <a:p>
            <a:r>
              <a:rPr lang="en-US" b="1" dirty="0"/>
              <a:t>2. Capacity</a:t>
            </a:r>
          </a:p>
        </p:txBody>
      </p:sp>
      <p:sp>
        <p:nvSpPr>
          <p:cNvPr id="3" name="Content Placeholder 2">
            <a:extLst>
              <a:ext uri="{FF2B5EF4-FFF2-40B4-BE49-F238E27FC236}">
                <a16:creationId xmlns:a16="http://schemas.microsoft.com/office/drawing/2014/main" id="{85CA1416-FA9B-4E1D-8CA6-753C7D41B2C1}"/>
              </a:ext>
            </a:extLst>
          </p:cNvPr>
          <p:cNvSpPr>
            <a:spLocks noGrp="1"/>
          </p:cNvSpPr>
          <p:nvPr>
            <p:ph idx="1"/>
          </p:nvPr>
        </p:nvSpPr>
        <p:spPr/>
        <p:txBody>
          <a:bodyPr>
            <a:normAutofit/>
          </a:bodyPr>
          <a:lstStyle/>
          <a:p>
            <a:r>
              <a:rPr lang="en-US" sz="2400" dirty="0"/>
              <a:t>It measures the borrowers ability to repay a loan by comparing income against recurring debts and assessing borrowers debt to income ratio(DTI).</a:t>
            </a:r>
          </a:p>
          <a:p>
            <a:r>
              <a:rPr lang="en-US" sz="2400" dirty="0"/>
              <a:t>Lenders must be sure that the borrower has the ability to repay the loan based on the proposed amount .</a:t>
            </a:r>
          </a:p>
          <a:p>
            <a:r>
              <a:rPr lang="en-US" sz="2400" dirty="0"/>
              <a:t>You can improve your capacity by increasing your salary, reducing debts</a:t>
            </a:r>
          </a:p>
        </p:txBody>
      </p:sp>
    </p:spTree>
    <p:extLst>
      <p:ext uri="{BB962C8B-B14F-4D97-AF65-F5344CB8AC3E}">
        <p14:creationId xmlns:p14="http://schemas.microsoft.com/office/powerpoint/2010/main" val="4149510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AF25C-C830-4C26-9E80-6CECF4107F28}"/>
              </a:ext>
            </a:extLst>
          </p:cNvPr>
          <p:cNvSpPr>
            <a:spLocks noGrp="1"/>
          </p:cNvSpPr>
          <p:nvPr>
            <p:ph type="title"/>
          </p:nvPr>
        </p:nvSpPr>
        <p:spPr/>
        <p:txBody>
          <a:bodyPr/>
          <a:lstStyle/>
          <a:p>
            <a:r>
              <a:rPr lang="en-US" b="1" dirty="0"/>
              <a:t>3. Capital</a:t>
            </a:r>
          </a:p>
        </p:txBody>
      </p:sp>
      <p:sp>
        <p:nvSpPr>
          <p:cNvPr id="3" name="Content Placeholder 2">
            <a:extLst>
              <a:ext uri="{FF2B5EF4-FFF2-40B4-BE49-F238E27FC236}">
                <a16:creationId xmlns:a16="http://schemas.microsoft.com/office/drawing/2014/main" id="{E2B9F720-F77C-4BD8-B30C-48E9E5154579}"/>
              </a:ext>
            </a:extLst>
          </p:cNvPr>
          <p:cNvSpPr>
            <a:spLocks noGrp="1"/>
          </p:cNvSpPr>
          <p:nvPr>
            <p:ph idx="1"/>
          </p:nvPr>
        </p:nvSpPr>
        <p:spPr/>
        <p:txBody>
          <a:bodyPr>
            <a:normAutofit/>
          </a:bodyPr>
          <a:lstStyle/>
          <a:p>
            <a:r>
              <a:rPr lang="en-US" sz="2400" dirty="0"/>
              <a:t>Lenders also consider any capital that a borrower puts towards a potential investment</a:t>
            </a:r>
          </a:p>
          <a:p>
            <a:r>
              <a:rPr lang="en-US" sz="2400" dirty="0"/>
              <a:t>A large capital contribution by the borrower decreases the chance of default</a:t>
            </a:r>
          </a:p>
          <a:p>
            <a:r>
              <a:rPr lang="en-US" sz="2400" dirty="0"/>
              <a:t>Banks prefer a borrower with a lot of capital because that means the borrower has some skin in the game</a:t>
            </a:r>
          </a:p>
        </p:txBody>
      </p:sp>
    </p:spTree>
    <p:extLst>
      <p:ext uri="{BB962C8B-B14F-4D97-AF65-F5344CB8AC3E}">
        <p14:creationId xmlns:p14="http://schemas.microsoft.com/office/powerpoint/2010/main" val="3294168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02871-9656-4590-BDB4-D5439EEB57D0}"/>
              </a:ext>
            </a:extLst>
          </p:cNvPr>
          <p:cNvSpPr>
            <a:spLocks noGrp="1"/>
          </p:cNvSpPr>
          <p:nvPr>
            <p:ph type="title"/>
          </p:nvPr>
        </p:nvSpPr>
        <p:spPr/>
        <p:txBody>
          <a:bodyPr/>
          <a:lstStyle/>
          <a:p>
            <a:r>
              <a:rPr lang="en-US" b="1" dirty="0"/>
              <a:t>4. Collateral</a:t>
            </a:r>
          </a:p>
        </p:txBody>
      </p:sp>
      <p:sp>
        <p:nvSpPr>
          <p:cNvPr id="3" name="Content Placeholder 2">
            <a:extLst>
              <a:ext uri="{FF2B5EF4-FFF2-40B4-BE49-F238E27FC236}">
                <a16:creationId xmlns:a16="http://schemas.microsoft.com/office/drawing/2014/main" id="{6E642760-45C4-4565-B224-15C3C7142F65}"/>
              </a:ext>
            </a:extLst>
          </p:cNvPr>
          <p:cNvSpPr>
            <a:spLocks noGrp="1"/>
          </p:cNvSpPr>
          <p:nvPr>
            <p:ph idx="1"/>
          </p:nvPr>
        </p:nvSpPr>
        <p:spPr/>
        <p:txBody>
          <a:bodyPr>
            <a:normAutofit/>
          </a:bodyPr>
          <a:lstStyle/>
          <a:p>
            <a:r>
              <a:rPr lang="en-US" sz="2400" dirty="0"/>
              <a:t>Collateral can help a borrower secure loans.</a:t>
            </a:r>
          </a:p>
          <a:p>
            <a:r>
              <a:rPr lang="en-US" sz="2400" dirty="0"/>
              <a:t>It gives the lender the assurance that if the borrower defaults on the loan, the lender can get something back by repossessing the collateral</a:t>
            </a:r>
          </a:p>
          <a:p>
            <a:r>
              <a:rPr lang="en-US" sz="2400" dirty="0"/>
              <a:t>Collateral is often the object for which one is borrowing the money </a:t>
            </a:r>
            <a:r>
              <a:rPr lang="en-US" sz="2400" dirty="0" err="1"/>
              <a:t>e.g</a:t>
            </a:r>
            <a:r>
              <a:rPr lang="en-US" sz="2400" dirty="0"/>
              <a:t> cars, homes </a:t>
            </a:r>
            <a:r>
              <a:rPr lang="en-US" sz="2400" dirty="0" err="1"/>
              <a:t>etc</a:t>
            </a:r>
            <a:endParaRPr lang="en-US" sz="2400" dirty="0"/>
          </a:p>
        </p:txBody>
      </p:sp>
    </p:spTree>
    <p:extLst>
      <p:ext uri="{BB962C8B-B14F-4D97-AF65-F5344CB8AC3E}">
        <p14:creationId xmlns:p14="http://schemas.microsoft.com/office/powerpoint/2010/main" val="1978801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F1296-8759-4C2D-B534-27FF09105FFA}"/>
              </a:ext>
            </a:extLst>
          </p:cNvPr>
          <p:cNvSpPr>
            <a:spLocks noGrp="1"/>
          </p:cNvSpPr>
          <p:nvPr>
            <p:ph type="title"/>
          </p:nvPr>
        </p:nvSpPr>
        <p:spPr>
          <a:xfrm>
            <a:off x="2146852" y="624110"/>
            <a:ext cx="9357761" cy="1280890"/>
          </a:xfrm>
        </p:spPr>
        <p:txBody>
          <a:bodyPr/>
          <a:lstStyle/>
          <a:p>
            <a:r>
              <a:rPr lang="en-US" b="1" dirty="0"/>
              <a:t>Condition</a:t>
            </a:r>
          </a:p>
        </p:txBody>
      </p:sp>
      <p:sp>
        <p:nvSpPr>
          <p:cNvPr id="3" name="Content Placeholder 2">
            <a:extLst>
              <a:ext uri="{FF2B5EF4-FFF2-40B4-BE49-F238E27FC236}">
                <a16:creationId xmlns:a16="http://schemas.microsoft.com/office/drawing/2014/main" id="{57A792E3-A414-4F24-8AA4-730C41B87CA3}"/>
              </a:ext>
            </a:extLst>
          </p:cNvPr>
          <p:cNvSpPr>
            <a:spLocks noGrp="1"/>
          </p:cNvSpPr>
          <p:nvPr>
            <p:ph idx="1"/>
          </p:nvPr>
        </p:nvSpPr>
        <p:spPr/>
        <p:txBody>
          <a:bodyPr>
            <a:normAutofit/>
          </a:bodyPr>
          <a:lstStyle/>
          <a:p>
            <a:r>
              <a:rPr lang="en-US" sz="2400" dirty="0"/>
              <a:t>Lenders look at the general conditions relating to the loan. This may include the length of time that an applicant has been employed at their current job, how their industry is performing and future job stability</a:t>
            </a:r>
          </a:p>
          <a:p>
            <a:r>
              <a:rPr lang="en-US" sz="2400" dirty="0"/>
              <a:t>Condition can refer to how a borrower intends to use the money</a:t>
            </a:r>
          </a:p>
        </p:txBody>
      </p:sp>
    </p:spTree>
    <p:extLst>
      <p:ext uri="{BB962C8B-B14F-4D97-AF65-F5344CB8AC3E}">
        <p14:creationId xmlns:p14="http://schemas.microsoft.com/office/powerpoint/2010/main" val="2411810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1D48C-5851-4ED8-9F1D-24ECC46B9B95}"/>
              </a:ext>
            </a:extLst>
          </p:cNvPr>
          <p:cNvSpPr>
            <a:spLocks noGrp="1"/>
          </p:cNvSpPr>
          <p:nvPr>
            <p:ph type="title"/>
          </p:nvPr>
        </p:nvSpPr>
        <p:spPr/>
        <p:txBody>
          <a:bodyPr/>
          <a:lstStyle/>
          <a:p>
            <a:r>
              <a:rPr lang="en-US" b="1" dirty="0"/>
              <a:t>Benefits and costs of credit</a:t>
            </a:r>
          </a:p>
        </p:txBody>
      </p:sp>
      <p:sp>
        <p:nvSpPr>
          <p:cNvPr id="3" name="Text Placeholder 2">
            <a:extLst>
              <a:ext uri="{FF2B5EF4-FFF2-40B4-BE49-F238E27FC236}">
                <a16:creationId xmlns:a16="http://schemas.microsoft.com/office/drawing/2014/main" id="{844025EB-475A-4050-8A2E-9F51136BBB0B}"/>
              </a:ext>
            </a:extLst>
          </p:cNvPr>
          <p:cNvSpPr>
            <a:spLocks noGrp="1"/>
          </p:cNvSpPr>
          <p:nvPr>
            <p:ph type="body" idx="1"/>
          </p:nvPr>
        </p:nvSpPr>
        <p:spPr/>
        <p:txBody>
          <a:bodyPr/>
          <a:lstStyle/>
          <a:p>
            <a:r>
              <a:rPr lang="en-US" b="1" dirty="0"/>
              <a:t>Benefits</a:t>
            </a:r>
          </a:p>
        </p:txBody>
      </p:sp>
      <p:sp>
        <p:nvSpPr>
          <p:cNvPr id="4" name="Content Placeholder 3">
            <a:extLst>
              <a:ext uri="{FF2B5EF4-FFF2-40B4-BE49-F238E27FC236}">
                <a16:creationId xmlns:a16="http://schemas.microsoft.com/office/drawing/2014/main" id="{B516A98B-A665-4093-9468-B4BED985884F}"/>
              </a:ext>
            </a:extLst>
          </p:cNvPr>
          <p:cNvSpPr>
            <a:spLocks noGrp="1"/>
          </p:cNvSpPr>
          <p:nvPr>
            <p:ph sz="half" idx="2"/>
          </p:nvPr>
        </p:nvSpPr>
        <p:spPr/>
        <p:txBody>
          <a:bodyPr>
            <a:normAutofit/>
          </a:bodyPr>
          <a:lstStyle/>
          <a:p>
            <a:r>
              <a:rPr lang="en-US" sz="2400" dirty="0"/>
              <a:t>Its cheaper to borrow money</a:t>
            </a:r>
          </a:p>
          <a:p>
            <a:r>
              <a:rPr lang="en-US" sz="2400" dirty="0"/>
              <a:t>You get the best rates </a:t>
            </a:r>
          </a:p>
          <a:p>
            <a:r>
              <a:rPr lang="en-US" sz="2400" dirty="0"/>
              <a:t>You be better prepared for the future</a:t>
            </a:r>
          </a:p>
        </p:txBody>
      </p:sp>
      <p:sp>
        <p:nvSpPr>
          <p:cNvPr id="5" name="Text Placeholder 4">
            <a:extLst>
              <a:ext uri="{FF2B5EF4-FFF2-40B4-BE49-F238E27FC236}">
                <a16:creationId xmlns:a16="http://schemas.microsoft.com/office/drawing/2014/main" id="{C9D1C8FA-C8EA-40AF-A613-07462CE2CBE5}"/>
              </a:ext>
            </a:extLst>
          </p:cNvPr>
          <p:cNvSpPr>
            <a:spLocks noGrp="1"/>
          </p:cNvSpPr>
          <p:nvPr>
            <p:ph type="body" sz="quarter" idx="3"/>
          </p:nvPr>
        </p:nvSpPr>
        <p:spPr/>
        <p:txBody>
          <a:bodyPr/>
          <a:lstStyle/>
          <a:p>
            <a:r>
              <a:rPr lang="en-US" b="1" dirty="0"/>
              <a:t>Costs</a:t>
            </a:r>
          </a:p>
        </p:txBody>
      </p:sp>
      <p:sp>
        <p:nvSpPr>
          <p:cNvPr id="6" name="Content Placeholder 5">
            <a:extLst>
              <a:ext uri="{FF2B5EF4-FFF2-40B4-BE49-F238E27FC236}">
                <a16:creationId xmlns:a16="http://schemas.microsoft.com/office/drawing/2014/main" id="{C62C919B-C29D-4FCD-9443-919EA220AB2C}"/>
              </a:ext>
            </a:extLst>
          </p:cNvPr>
          <p:cNvSpPr>
            <a:spLocks noGrp="1"/>
          </p:cNvSpPr>
          <p:nvPr>
            <p:ph sz="quarter" idx="4"/>
          </p:nvPr>
        </p:nvSpPr>
        <p:spPr/>
        <p:txBody>
          <a:bodyPr>
            <a:normAutofit/>
          </a:bodyPr>
          <a:lstStyle/>
          <a:p>
            <a:r>
              <a:rPr lang="en-US" sz="2400" dirty="0"/>
              <a:t>High interest rates</a:t>
            </a:r>
          </a:p>
          <a:p>
            <a:r>
              <a:rPr lang="en-US" sz="2400" dirty="0"/>
              <a:t>Potential for over spending</a:t>
            </a:r>
          </a:p>
          <a:p>
            <a:r>
              <a:rPr lang="en-US" sz="2400" dirty="0"/>
              <a:t>High annual fees</a:t>
            </a:r>
          </a:p>
          <a:p>
            <a:r>
              <a:rPr lang="en-US" sz="2400" dirty="0"/>
              <a:t>Hidden costs</a:t>
            </a:r>
          </a:p>
        </p:txBody>
      </p:sp>
    </p:spTree>
    <p:extLst>
      <p:ext uri="{BB962C8B-B14F-4D97-AF65-F5344CB8AC3E}">
        <p14:creationId xmlns:p14="http://schemas.microsoft.com/office/powerpoint/2010/main" val="2334690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Credit</a:t>
            </a:r>
          </a:p>
        </p:txBody>
      </p:sp>
      <p:pic>
        <p:nvPicPr>
          <p:cNvPr id="5" name="Content Placeholder 4"/>
          <p:cNvPicPr>
            <a:picLocks noGrp="1" noChangeAspect="1"/>
          </p:cNvPicPr>
          <p:nvPr>
            <p:ph idx="1"/>
          </p:nvPr>
        </p:nvPicPr>
        <p:blipFill>
          <a:blip r:embed="rId2"/>
          <a:stretch>
            <a:fillRect/>
          </a:stretch>
        </p:blipFill>
        <p:spPr>
          <a:xfrm>
            <a:off x="1416676" y="1825625"/>
            <a:ext cx="8950817" cy="4626690"/>
          </a:xfrm>
          <a:prstGeom prst="rect">
            <a:avLst/>
          </a:prstGeom>
        </p:spPr>
      </p:pic>
    </p:spTree>
    <p:extLst>
      <p:ext uri="{BB962C8B-B14F-4D97-AF65-F5344CB8AC3E}">
        <p14:creationId xmlns:p14="http://schemas.microsoft.com/office/powerpoint/2010/main" val="2391752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Definition of Credit</a:t>
            </a:r>
          </a:p>
        </p:txBody>
      </p:sp>
      <p:sp>
        <p:nvSpPr>
          <p:cNvPr id="3" name="Content Placeholder 2"/>
          <p:cNvSpPr>
            <a:spLocks noGrp="1"/>
          </p:cNvSpPr>
          <p:nvPr>
            <p:ph idx="1"/>
          </p:nvPr>
        </p:nvSpPr>
        <p:spPr/>
        <p:txBody>
          <a:bodyPr/>
          <a:lstStyle/>
          <a:p>
            <a:r>
              <a:rPr lang="en-US" sz="2400" dirty="0"/>
              <a:t>A credit is a more flexible form of finance that allows you to access the amount of money loaned, according to your needs at any given time. </a:t>
            </a:r>
          </a:p>
          <a:p>
            <a:r>
              <a:rPr lang="en-US" sz="2400" dirty="0"/>
              <a:t>Credit can also refer to the creditworthiness or </a:t>
            </a:r>
            <a:r>
              <a:rPr lang="en-US" sz="2400" u="sng" dirty="0">
                <a:hlinkClick r:id="rId2"/>
              </a:rPr>
              <a:t>credit history</a:t>
            </a:r>
            <a:r>
              <a:rPr lang="en-US" sz="2400" dirty="0"/>
              <a:t> of an individual or a company</a:t>
            </a:r>
          </a:p>
          <a:p>
            <a:pPr marL="0" indent="0">
              <a:buNone/>
            </a:pPr>
            <a:endParaRPr lang="en-US" dirty="0"/>
          </a:p>
        </p:txBody>
      </p:sp>
    </p:spTree>
    <p:extLst>
      <p:ext uri="{BB962C8B-B14F-4D97-AF65-F5344CB8AC3E}">
        <p14:creationId xmlns:p14="http://schemas.microsoft.com/office/powerpoint/2010/main" val="2495066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Examples of credit</a:t>
            </a:r>
          </a:p>
        </p:txBody>
      </p:sp>
      <p:sp>
        <p:nvSpPr>
          <p:cNvPr id="3" name="Content Placeholder 2"/>
          <p:cNvSpPr>
            <a:spLocks noGrp="1"/>
          </p:cNvSpPr>
          <p:nvPr>
            <p:ph idx="1"/>
          </p:nvPr>
        </p:nvSpPr>
        <p:spPr/>
        <p:txBody>
          <a:bodyPr>
            <a:normAutofit/>
          </a:bodyPr>
          <a:lstStyle/>
          <a:p>
            <a:r>
              <a:rPr lang="en-US" sz="2400" dirty="0"/>
              <a:t>There are many different forms of credit. </a:t>
            </a:r>
          </a:p>
          <a:p>
            <a:endParaRPr lang="en-US" sz="2400" dirty="0"/>
          </a:p>
          <a:p>
            <a:r>
              <a:rPr lang="en-US" sz="2400" dirty="0"/>
              <a:t>Common examples include car loans, personal loans, and lines of credit. Essentially, when the bank or other financial institution makes a loan, it "credits" money to the borrower, who must pay it back at a future date.</a:t>
            </a:r>
          </a:p>
        </p:txBody>
      </p:sp>
    </p:spTree>
    <p:extLst>
      <p:ext uri="{BB962C8B-B14F-4D97-AF65-F5344CB8AC3E}">
        <p14:creationId xmlns:p14="http://schemas.microsoft.com/office/powerpoint/2010/main" val="2014744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Letter of credit</a:t>
            </a:r>
          </a:p>
        </p:txBody>
      </p:sp>
      <p:sp>
        <p:nvSpPr>
          <p:cNvPr id="3" name="Content Placeholder 2"/>
          <p:cNvSpPr>
            <a:spLocks noGrp="1"/>
          </p:cNvSpPr>
          <p:nvPr>
            <p:ph idx="1"/>
          </p:nvPr>
        </p:nvSpPr>
        <p:spPr/>
        <p:txBody>
          <a:bodyPr/>
          <a:lstStyle/>
          <a:p>
            <a:r>
              <a:rPr lang="en-US" sz="2400" dirty="0"/>
              <a:t>Letter of credit-Often used in international trade, a </a:t>
            </a:r>
            <a:r>
              <a:rPr lang="en-US" sz="2400" u="sng" dirty="0">
                <a:hlinkClick r:id="rId2"/>
              </a:rPr>
              <a:t>letter of credit</a:t>
            </a:r>
            <a:r>
              <a:rPr lang="en-US" sz="2400" dirty="0"/>
              <a:t> is a letter from a bank guaranteeing that a seller will receive the full amount that it is due from a buyer by a certain agreed-upon date. If the buyer fails to do so, the bank is on the hook for the money.</a:t>
            </a:r>
          </a:p>
          <a:p>
            <a:endParaRPr lang="en-US" dirty="0"/>
          </a:p>
        </p:txBody>
      </p:sp>
    </p:spTree>
    <p:extLst>
      <p:ext uri="{BB962C8B-B14F-4D97-AF65-F5344CB8AC3E}">
        <p14:creationId xmlns:p14="http://schemas.microsoft.com/office/powerpoint/2010/main" val="3590851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Line of credit</a:t>
            </a:r>
          </a:p>
        </p:txBody>
      </p:sp>
      <p:sp>
        <p:nvSpPr>
          <p:cNvPr id="3" name="Content Placeholder 2"/>
          <p:cNvSpPr>
            <a:spLocks noGrp="1"/>
          </p:cNvSpPr>
          <p:nvPr>
            <p:ph idx="1"/>
          </p:nvPr>
        </p:nvSpPr>
        <p:spPr/>
        <p:txBody>
          <a:bodyPr/>
          <a:lstStyle/>
          <a:p>
            <a:r>
              <a:rPr lang="en-US" sz="2400" dirty="0"/>
              <a:t>A line of credit refers to a loan from a bank or other financial institution that makes a certain amount of credit available to the borrower for them to draw on as needed, rather than taking all at once</a:t>
            </a:r>
          </a:p>
          <a:p>
            <a:endParaRPr lang="en-US" sz="2400" dirty="0"/>
          </a:p>
          <a:p>
            <a:endParaRPr lang="en-US" dirty="0"/>
          </a:p>
        </p:txBody>
      </p:sp>
    </p:spTree>
    <p:extLst>
      <p:ext uri="{BB962C8B-B14F-4D97-AF65-F5344CB8AC3E}">
        <p14:creationId xmlns:p14="http://schemas.microsoft.com/office/powerpoint/2010/main" val="3859455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Revolving Credit</a:t>
            </a:r>
          </a:p>
        </p:txBody>
      </p:sp>
      <p:sp>
        <p:nvSpPr>
          <p:cNvPr id="3" name="Content Placeholder 2"/>
          <p:cNvSpPr>
            <a:spLocks noGrp="1"/>
          </p:cNvSpPr>
          <p:nvPr>
            <p:ph idx="1"/>
          </p:nvPr>
        </p:nvSpPr>
        <p:spPr/>
        <p:txBody>
          <a:bodyPr>
            <a:normAutofit/>
          </a:bodyPr>
          <a:lstStyle/>
          <a:p>
            <a:r>
              <a:rPr lang="en-US" sz="2400" dirty="0"/>
              <a:t>Revolving credit involves a loan with no fixed end date—a credit card account being a good example. As long as the account is in good standing, the borrower can continue to borrow against it, up to whatever credit limit has been established. As the borrower makes payments toward the balance, the account is replenished. These kinds of loans are often referred to </a:t>
            </a:r>
            <a:r>
              <a:rPr lang="en-US" sz="2400" u="sng" dirty="0">
                <a:hlinkClick r:id="rId2"/>
              </a:rPr>
              <a:t>open-end credit</a:t>
            </a:r>
            <a:r>
              <a:rPr lang="en-US" sz="2400" dirty="0"/>
              <a:t>. Mortgages and car loans, by contrast, are considered closed-end credit because they come to an end on a certain date.</a:t>
            </a:r>
          </a:p>
        </p:txBody>
      </p:sp>
    </p:spTree>
    <p:extLst>
      <p:ext uri="{BB962C8B-B14F-4D97-AF65-F5344CB8AC3E}">
        <p14:creationId xmlns:p14="http://schemas.microsoft.com/office/powerpoint/2010/main" val="421293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B656C-2701-4682-894E-D6B63E2A4204}"/>
              </a:ext>
            </a:extLst>
          </p:cNvPr>
          <p:cNvSpPr>
            <a:spLocks noGrp="1"/>
          </p:cNvSpPr>
          <p:nvPr>
            <p:ph type="title"/>
          </p:nvPr>
        </p:nvSpPr>
        <p:spPr>
          <a:xfrm>
            <a:off x="2743200" y="338621"/>
            <a:ext cx="9448799" cy="1325563"/>
          </a:xfrm>
        </p:spPr>
        <p:txBody>
          <a:bodyPr/>
          <a:lstStyle/>
          <a:p>
            <a:r>
              <a:rPr lang="en-US" b="1" dirty="0"/>
              <a:t>5 C’s of Credit</a:t>
            </a:r>
          </a:p>
        </p:txBody>
      </p:sp>
      <p:sp>
        <p:nvSpPr>
          <p:cNvPr id="3" name="Content Placeholder 2">
            <a:extLst>
              <a:ext uri="{FF2B5EF4-FFF2-40B4-BE49-F238E27FC236}">
                <a16:creationId xmlns:a16="http://schemas.microsoft.com/office/drawing/2014/main" id="{56BFFF0A-A7C4-4063-8B19-422D8F5B4EE8}"/>
              </a:ext>
            </a:extLst>
          </p:cNvPr>
          <p:cNvSpPr>
            <a:spLocks noGrp="1"/>
          </p:cNvSpPr>
          <p:nvPr>
            <p:ph idx="1"/>
          </p:nvPr>
        </p:nvSpPr>
        <p:spPr/>
        <p:txBody>
          <a:bodyPr/>
          <a:lstStyle/>
          <a:p>
            <a:r>
              <a:rPr lang="en-US" sz="2400" dirty="0"/>
              <a:t>A system used by lenders to gauge the credit worthiness of potential borrowers</a:t>
            </a:r>
          </a:p>
          <a:p>
            <a:r>
              <a:rPr lang="en-US" sz="2400" dirty="0"/>
              <a:t>The five Cs are important because lenders use these factors to determine whether to approve you for a financial product.</a:t>
            </a:r>
          </a:p>
          <a:p>
            <a:r>
              <a:rPr lang="en-US" sz="2400" dirty="0"/>
              <a:t>They include Character, Capacity, Capital, Collateral and Conditions</a:t>
            </a:r>
          </a:p>
          <a:p>
            <a:endParaRPr lang="en-US" dirty="0"/>
          </a:p>
        </p:txBody>
      </p:sp>
    </p:spTree>
    <p:extLst>
      <p:ext uri="{BB962C8B-B14F-4D97-AF65-F5344CB8AC3E}">
        <p14:creationId xmlns:p14="http://schemas.microsoft.com/office/powerpoint/2010/main" val="4149966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EB179-E3E9-499C-9AC7-636957C449D5}"/>
              </a:ext>
            </a:extLst>
          </p:cNvPr>
          <p:cNvSpPr>
            <a:spLocks noGrp="1"/>
          </p:cNvSpPr>
          <p:nvPr>
            <p:ph type="title"/>
          </p:nvPr>
        </p:nvSpPr>
        <p:spPr/>
        <p:txBody>
          <a:bodyPr/>
          <a:lstStyle/>
          <a:p>
            <a:r>
              <a:rPr lang="en-US" b="1" dirty="0"/>
              <a:t>1. Character</a:t>
            </a:r>
          </a:p>
        </p:txBody>
      </p:sp>
      <p:sp>
        <p:nvSpPr>
          <p:cNvPr id="3" name="Content Placeholder 2">
            <a:extLst>
              <a:ext uri="{FF2B5EF4-FFF2-40B4-BE49-F238E27FC236}">
                <a16:creationId xmlns:a16="http://schemas.microsoft.com/office/drawing/2014/main" id="{C0936C70-5C8C-4145-A7D4-3C201E2CA43A}"/>
              </a:ext>
            </a:extLst>
          </p:cNvPr>
          <p:cNvSpPr>
            <a:spLocks noGrp="1"/>
          </p:cNvSpPr>
          <p:nvPr>
            <p:ph idx="1"/>
          </p:nvPr>
        </p:nvSpPr>
        <p:spPr/>
        <p:txBody>
          <a:bodyPr>
            <a:normAutofit/>
          </a:bodyPr>
          <a:lstStyle/>
          <a:p>
            <a:r>
              <a:rPr lang="en-US" sz="2400" dirty="0"/>
              <a:t>This is the first C more specifically refers to credit history which is a borrowers reputation or track record for repaying debts.</a:t>
            </a:r>
          </a:p>
          <a:p>
            <a:r>
              <a:rPr lang="en-US" sz="2400" dirty="0"/>
              <a:t>This information appears on the borrowers credit reports which are generated by the three major credit bureaus</a:t>
            </a:r>
          </a:p>
          <a:p>
            <a:r>
              <a:rPr lang="en-US" sz="2400" dirty="0"/>
              <a:t>Credit report contains detailed information about how much an applicant has borrowed in the past and whether they have repaid loans on time</a:t>
            </a:r>
          </a:p>
        </p:txBody>
      </p:sp>
    </p:spTree>
    <p:extLst>
      <p:ext uri="{BB962C8B-B14F-4D97-AF65-F5344CB8AC3E}">
        <p14:creationId xmlns:p14="http://schemas.microsoft.com/office/powerpoint/2010/main" val="291193381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1148</TotalTime>
  <Words>697</Words>
  <Application>Microsoft Office PowerPoint</Application>
  <PresentationFormat>Widescreen</PresentationFormat>
  <Paragraphs>51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Wisp</vt:lpstr>
      <vt:lpstr>Building and Maintaining Good credit</vt:lpstr>
      <vt:lpstr>Credit</vt:lpstr>
      <vt:lpstr>Definition of Credit</vt:lpstr>
      <vt:lpstr>Examples of credit</vt:lpstr>
      <vt:lpstr>Letter of credit</vt:lpstr>
      <vt:lpstr>Line of credit</vt:lpstr>
      <vt:lpstr>Revolving Credit</vt:lpstr>
      <vt:lpstr>5 C’s of Credit</vt:lpstr>
      <vt:lpstr>1. Character</vt:lpstr>
      <vt:lpstr>2. Capacity</vt:lpstr>
      <vt:lpstr>3. Capital</vt:lpstr>
      <vt:lpstr>4. Collateral</vt:lpstr>
      <vt:lpstr>Condition</vt:lpstr>
      <vt:lpstr>Benefits and costs of credit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and Maintaining Good credit</dc:title>
  <dc:creator>USER</dc:creator>
  <cp:lastModifiedBy>USER</cp:lastModifiedBy>
  <cp:revision>25</cp:revision>
  <dcterms:created xsi:type="dcterms:W3CDTF">2023-04-13T12:53:02Z</dcterms:created>
  <dcterms:modified xsi:type="dcterms:W3CDTF">2024-03-07T04:49:06Z</dcterms:modified>
</cp:coreProperties>
</file>