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63" r:id="rId5"/>
    <p:sldId id="261" r:id="rId6"/>
    <p:sldId id="264" r:id="rId7"/>
    <p:sldId id="260" r:id="rId8"/>
    <p:sldId id="265" r:id="rId9"/>
    <p:sldId id="259"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5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90B485-39C0-4F94-A53C-61702A6D3C84}"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759087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0B485-39C0-4F94-A53C-61702A6D3C84}"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3418669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0B485-39C0-4F94-A53C-61702A6D3C84}"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1841999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0B485-39C0-4F94-A53C-61702A6D3C84}"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3126820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90B485-39C0-4F94-A53C-61702A6D3C84}"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294039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90B485-39C0-4F94-A53C-61702A6D3C84}"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1001886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90B485-39C0-4F94-A53C-61702A6D3C84}" type="datetimeFigureOut">
              <a:rPr lang="en-US" smtClean="0"/>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18632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90B485-39C0-4F94-A53C-61702A6D3C84}" type="datetimeFigureOut">
              <a:rPr lang="en-US" smtClean="0"/>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249490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0B485-39C0-4F94-A53C-61702A6D3C84}" type="datetimeFigureOut">
              <a:rPr lang="en-US" smtClean="0"/>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2213319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0B485-39C0-4F94-A53C-61702A6D3C84}"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2797251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0B485-39C0-4F94-A53C-61702A6D3C84}"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0CEE04-6BA9-4FD6-97F1-984B7B6307F8}" type="slidenum">
              <a:rPr lang="en-US" smtClean="0"/>
              <a:t>‹#›</a:t>
            </a:fld>
            <a:endParaRPr lang="en-US"/>
          </a:p>
        </p:txBody>
      </p:sp>
    </p:spTree>
    <p:extLst>
      <p:ext uri="{BB962C8B-B14F-4D97-AF65-F5344CB8AC3E}">
        <p14:creationId xmlns:p14="http://schemas.microsoft.com/office/powerpoint/2010/main" val="544638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90B485-39C0-4F94-A53C-61702A6D3C84}" type="datetimeFigureOut">
              <a:rPr lang="en-US" smtClean="0"/>
              <a:t>4/18/2023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0CEE04-6BA9-4FD6-97F1-984B7B6307F8}" type="slidenum">
              <a:rPr lang="en-US" smtClean="0"/>
              <a:t>‹#›</a:t>
            </a:fld>
            <a:endParaRPr lang="en-US"/>
          </a:p>
        </p:txBody>
      </p:sp>
    </p:spTree>
    <p:extLst>
      <p:ext uri="{BB962C8B-B14F-4D97-AF65-F5344CB8AC3E}">
        <p14:creationId xmlns:p14="http://schemas.microsoft.com/office/powerpoint/2010/main" val="1105143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en-US" b="1" dirty="0" smtClean="0"/>
              <a:t>Social &amp; Cultural Environment</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By Juliet Joy Apio</a:t>
            </a:r>
            <a:endParaRPr lang="en-US" dirty="0"/>
          </a:p>
        </p:txBody>
      </p:sp>
    </p:spTree>
    <p:extLst>
      <p:ext uri="{BB962C8B-B14F-4D97-AF65-F5344CB8AC3E}">
        <p14:creationId xmlns:p14="http://schemas.microsoft.com/office/powerpoint/2010/main" val="825021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039" y="367990"/>
            <a:ext cx="10539761" cy="5808973"/>
          </a:xfrm>
        </p:spPr>
        <p:txBody>
          <a:bodyPr>
            <a:normAutofit fontScale="77500" lnSpcReduction="20000"/>
          </a:bodyPr>
          <a:lstStyle/>
          <a:p>
            <a:r>
              <a:rPr lang="en-US" dirty="0"/>
              <a:t>Workforce diversity: The culture of an organization can impact the way it manages diversity in the workplace. If the culture values diversity and inclusion, the organization may be more likely to recruit and retain a diverse workforce, and may have policies and practices in place to ensure that all employees feel valued and respected.</a:t>
            </a:r>
          </a:p>
          <a:p>
            <a:r>
              <a:rPr lang="en-US" dirty="0"/>
              <a:t>Organizational change: The culture of an organization can also impact its ability to adapt to change. If the culture is one of innovation and agility, the organization may be better equipped to respond to external changes and market shifts. On the other hand, if the culture is one of resistance to change, the organization may struggle to adapt to new challenges.</a:t>
            </a:r>
          </a:p>
          <a:p>
            <a:r>
              <a:rPr lang="en-US" dirty="0"/>
              <a:t>Leadership style: The culture of an organization can impact the leadership style that is most effective. If the culture values collaboration and teamwork, a more participatory leadership style may be most effective. If the culture values efficiency and results, a more directive leadership style may be preferred.</a:t>
            </a:r>
          </a:p>
          <a:p>
            <a:r>
              <a:rPr lang="en-US" dirty="0"/>
              <a:t>Employee retention: The culture of an organization can impact employee retention. If the culture is one of employee empowerment, recognition, and work-life balance, employees may be more likely to stay with the organization long-term. On the other hand, if the culture is one of micromanagement or a lack of work-life balance, employees may be more likely to leave.</a:t>
            </a:r>
          </a:p>
          <a:p>
            <a:r>
              <a:rPr lang="en-US" dirty="0"/>
              <a:t>Customer satisfaction: The culture of an organization can impact customer satisfaction. If the culture is one of customer-centricity and a focus on providing high-quality products and services, customers may be more likely to have a positive experience with the organization and become loyal customers</a:t>
            </a:r>
          </a:p>
          <a:p>
            <a:endParaRPr lang="en-US" dirty="0"/>
          </a:p>
        </p:txBody>
      </p:sp>
    </p:spTree>
    <p:extLst>
      <p:ext uri="{BB962C8B-B14F-4D97-AF65-F5344CB8AC3E}">
        <p14:creationId xmlns:p14="http://schemas.microsoft.com/office/powerpoint/2010/main" val="554560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049" y="866620"/>
            <a:ext cx="10515600" cy="4351338"/>
          </a:xfrm>
        </p:spPr>
        <p:txBody>
          <a:bodyPr>
            <a:normAutofit fontScale="62500" lnSpcReduction="20000"/>
          </a:bodyPr>
          <a:lstStyle/>
          <a:p>
            <a:r>
              <a:rPr lang="en-US" dirty="0"/>
              <a:t>Ethical standards: The culture of an organization can impact its ethical standards and behavior. If the culture is one of transparency and accountability, employees may be more likely to behave ethically and follow the organization's values and code of conduct. On the other hand, if the culture is one of cutting corners and achieving results at any cost, employees may be more likely to engage in unethical behavior.</a:t>
            </a:r>
          </a:p>
          <a:p>
            <a:r>
              <a:rPr lang="en-US" dirty="0"/>
              <a:t>Training and development: The culture of an organization can impact its approach to training and development. If the culture values learning and growth, the organization may invest in training and development programs for employees to help them develop new skills and improve their performance. On the other hand, if the culture values efficiency and cost-cutting, training and development may not be a priority.</a:t>
            </a:r>
          </a:p>
          <a:p>
            <a:r>
              <a:rPr lang="en-US" dirty="0"/>
              <a:t>Innovation: The culture of an organization can impact its ability to innovate. If the culture is one of experimentation and risk-taking, employees may be more likely to generate new ideas and try out new approaches to problems. On the other hand, if the culture is one of conformity and risk-aversion, employees may be less likely to innovate and try out new ideas.</a:t>
            </a:r>
          </a:p>
          <a:p>
            <a:r>
              <a:rPr lang="en-US" dirty="0"/>
              <a:t>Performance management: The culture of an organization can impact its approach to performance management. If the culture values employee empowerment and autonomy, the organization may use a more decentralized approach to performance management, where employees are responsible for setting and achieving their own goals. On the other hand, if the culture values control and oversight, the organization may use a more centralized approach to performance management, where managers set goals and monitor progress</a:t>
            </a:r>
          </a:p>
          <a:p>
            <a:endParaRPr lang="en-US" dirty="0"/>
          </a:p>
        </p:txBody>
      </p:sp>
    </p:spTree>
    <p:extLst>
      <p:ext uri="{BB962C8B-B14F-4D97-AF65-F5344CB8AC3E}">
        <p14:creationId xmlns:p14="http://schemas.microsoft.com/office/powerpoint/2010/main" val="1760935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marL="0" indent="0">
              <a:buNone/>
            </a:pPr>
            <a:r>
              <a:rPr lang="en-US" dirty="0"/>
              <a:t>The socio-cultural environment may be defined as all the social surroundings that affect the growth and operation of a business directly or indirectly.</a:t>
            </a:r>
          </a:p>
        </p:txBody>
      </p:sp>
    </p:spTree>
    <p:extLst>
      <p:ext uri="{BB962C8B-B14F-4D97-AF65-F5344CB8AC3E}">
        <p14:creationId xmlns:p14="http://schemas.microsoft.com/office/powerpoint/2010/main" val="2582048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2101"/>
            <a:ext cx="10515600" cy="1325563"/>
          </a:xfrm>
        </p:spPr>
        <p:txBody>
          <a:bodyPr>
            <a:normAutofit fontScale="90000"/>
          </a:bodyPr>
          <a:lstStyle/>
          <a:p>
            <a:pPr lvl="0"/>
            <a:r>
              <a:rPr lang="en-US" b="1" dirty="0" smtClean="0"/>
              <a:t/>
            </a:r>
            <a:br>
              <a:rPr lang="en-US" b="1" dirty="0" smtClean="0"/>
            </a:br>
            <a:r>
              <a:rPr lang="en-US" b="1" dirty="0" smtClean="0"/>
              <a:t>Components of the social-cultural environment factors</a:t>
            </a:r>
            <a:r>
              <a:rPr lang="en-US" dirty="0" smtClean="0"/>
              <a:t/>
            </a:r>
            <a:br>
              <a:rPr lang="en-US" dirty="0" smtClean="0"/>
            </a:br>
            <a:endParaRPr lang="en-US" dirty="0"/>
          </a:p>
        </p:txBody>
      </p:sp>
      <p:sp>
        <p:nvSpPr>
          <p:cNvPr id="3" name="Content Placeholder 2"/>
          <p:cNvSpPr>
            <a:spLocks noGrp="1"/>
          </p:cNvSpPr>
          <p:nvPr>
            <p:ph idx="1"/>
          </p:nvPr>
        </p:nvSpPr>
        <p:spPr>
          <a:xfrm>
            <a:off x="735980" y="1467664"/>
            <a:ext cx="10617820" cy="4709299"/>
          </a:xfrm>
        </p:spPr>
        <p:txBody>
          <a:bodyPr>
            <a:normAutofit fontScale="47500" lnSpcReduction="20000"/>
          </a:bodyPr>
          <a:lstStyle/>
          <a:p>
            <a:r>
              <a:rPr lang="en-US" sz="3800" dirty="0"/>
              <a:t>Demographics: The age, gender, income, education level, and other demographic factors of a population can affect the products and services that businesses offer, as well as their marketing strategies.</a:t>
            </a:r>
          </a:p>
          <a:p>
            <a:r>
              <a:rPr lang="en-US" sz="3800" dirty="0"/>
              <a:t>Cultural values: Cultural values and beliefs, such as attitudes toward work, family, and the role of government, can affect the way businesses operate and the types of products and services they offer.</a:t>
            </a:r>
          </a:p>
          <a:p>
            <a:r>
              <a:rPr lang="en-US" sz="3800" dirty="0"/>
              <a:t>Social trends: Social trends, such as changing attitudes toward health and wellness, sustainability, and technology, can create new business opportunities and shift consumer demand.</a:t>
            </a:r>
          </a:p>
          <a:p>
            <a:r>
              <a:rPr lang="en-US" sz="3800" dirty="0"/>
              <a:t>Consumer behavior: The way consumers make purchasing decisions can have a significant impact on businesses. Factors such as </a:t>
            </a:r>
            <a:r>
              <a:rPr lang="en-US" sz="3800" dirty="0" smtClean="0"/>
              <a:t>brand </a:t>
            </a:r>
            <a:r>
              <a:rPr lang="en-US" sz="3800" dirty="0"/>
              <a:t>loyalty can all affect consumer </a:t>
            </a:r>
            <a:r>
              <a:rPr lang="en-US" sz="3800" dirty="0" smtClean="0"/>
              <a:t>behavior</a:t>
            </a:r>
          </a:p>
          <a:p>
            <a:r>
              <a:rPr lang="en-US" sz="3800" dirty="0"/>
              <a:t>Social media: Social media platforms have become a powerful tool for businesses to engage with customers and promote their products and services. However, social media can also pose risks to businesses if negative reviews or comments go </a:t>
            </a:r>
            <a:r>
              <a:rPr lang="en-US" sz="3800" dirty="0" smtClean="0"/>
              <a:t>viral</a:t>
            </a:r>
          </a:p>
          <a:p>
            <a:r>
              <a:rPr lang="en-US" sz="3800" dirty="0"/>
              <a:t>Education and awareness: As consumers become more educated and aware of social and environmental issues, they may demand more sustainable and socially responsible products and services.</a:t>
            </a:r>
          </a:p>
          <a:p>
            <a:r>
              <a:rPr lang="en-US" sz="3800" dirty="0"/>
              <a:t>Urbanization: As more people move to cities, businesses must adapt to changing consumer preferences and behaviors, such as increased demand for convenient and accessible </a:t>
            </a:r>
            <a:r>
              <a:rPr lang="en-US" sz="3800" dirty="0" smtClean="0"/>
              <a:t>services</a:t>
            </a:r>
          </a:p>
          <a:p>
            <a:r>
              <a:rPr lang="en-US" sz="3800" dirty="0"/>
              <a:t>Diversity and inclusion: Increasingly, consumers and employees are seeking out companies that prioritize diversity and inclusion. Companies that embrace diversity and promote a culture of inclusivity are often seen as more attractive to customers and potential </a:t>
            </a:r>
            <a:r>
              <a:rPr lang="en-US" sz="3800" dirty="0" smtClean="0"/>
              <a:t>employees</a:t>
            </a:r>
          </a:p>
          <a:p>
            <a:endParaRPr lang="en-US" dirty="0"/>
          </a:p>
        </p:txBody>
      </p:sp>
    </p:spTree>
    <p:extLst>
      <p:ext uri="{BB962C8B-B14F-4D97-AF65-F5344CB8AC3E}">
        <p14:creationId xmlns:p14="http://schemas.microsoft.com/office/powerpoint/2010/main" val="3138346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Continued</a:t>
            </a:r>
            <a:endParaRPr lang="en-US" dirty="0"/>
          </a:p>
        </p:txBody>
      </p:sp>
      <p:sp>
        <p:nvSpPr>
          <p:cNvPr id="3" name="Content Placeholder 2"/>
          <p:cNvSpPr>
            <a:spLocks noGrp="1"/>
          </p:cNvSpPr>
          <p:nvPr>
            <p:ph idx="1"/>
          </p:nvPr>
        </p:nvSpPr>
        <p:spPr>
          <a:xfrm>
            <a:off x="838200" y="1405054"/>
            <a:ext cx="10515600" cy="4771909"/>
          </a:xfrm>
        </p:spPr>
        <p:txBody>
          <a:bodyPr>
            <a:normAutofit fontScale="62500" lnSpcReduction="20000"/>
          </a:bodyPr>
          <a:lstStyle/>
          <a:p>
            <a:endParaRPr lang="en-US" dirty="0" smtClean="0"/>
          </a:p>
          <a:p>
            <a:r>
              <a:rPr lang="en-US" dirty="0" smtClean="0"/>
              <a:t>Health and wellness: As consumers become more health-conscious, businesses may need to adapt their products and services to meet this demand. This could include offering healthier food options or providing wellness programs for employees.</a:t>
            </a:r>
          </a:p>
          <a:p>
            <a:r>
              <a:rPr lang="en-US" dirty="0" smtClean="0"/>
              <a:t>Family values: Changes in family structure, such as the rise of single-parent households or the increasing number of dual-income families, can impact the products and services that businesses offer, as well as the marketing strategies they use to reach their target audience.</a:t>
            </a:r>
          </a:p>
          <a:p>
            <a:r>
              <a:rPr lang="en-US" dirty="0" smtClean="0"/>
              <a:t>Consumer privacy: In an era of increasing concern over data privacy and security, businesses must take steps to protect their customers' personal information. Failing to do so can lead to lost business and legal repercussions</a:t>
            </a:r>
          </a:p>
          <a:p>
            <a:r>
              <a:rPr lang="en-US" dirty="0" smtClean="0"/>
              <a:t>consumer preferences for entertainment and leisure activities can impact businesses that operate in these industries. For example, the rise of streaming services has disrupted traditional cable and broadcast TV businesses.</a:t>
            </a:r>
          </a:p>
          <a:p>
            <a:r>
              <a:rPr lang="en-US" dirty="0"/>
              <a:t>Religious and cultural traditions: Religious and cultural traditions can impact the way businesses operate in certain markets. Companies that are sensitive to these traditions and adapt their products and services accordingly may be more successful in these markets</a:t>
            </a:r>
            <a:r>
              <a:rPr lang="en-US" dirty="0" smtClean="0"/>
              <a:t>.</a:t>
            </a:r>
          </a:p>
          <a:p>
            <a:r>
              <a:rPr lang="en-US" dirty="0" smtClean="0"/>
              <a:t>Language</a:t>
            </a:r>
          </a:p>
          <a:p>
            <a:r>
              <a:rPr lang="en-US" dirty="0" smtClean="0"/>
              <a:t>Class structure</a:t>
            </a:r>
            <a:endParaRPr lang="en-US" dirty="0"/>
          </a:p>
        </p:txBody>
      </p:sp>
    </p:spTree>
    <p:extLst>
      <p:ext uri="{BB962C8B-B14F-4D97-AF65-F5344CB8AC3E}">
        <p14:creationId xmlns:p14="http://schemas.microsoft.com/office/powerpoint/2010/main" val="1702920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Business participation in social and cultural affairs</a:t>
            </a:r>
            <a:r>
              <a:rPr lang="en-US" dirty="0" smtClean="0"/>
              <a:t/>
            </a:r>
            <a:br>
              <a:rPr lang="en-US" dirty="0" smtClean="0"/>
            </a:br>
            <a:endParaRPr lang="en-US" dirty="0"/>
          </a:p>
        </p:txBody>
      </p:sp>
      <p:sp>
        <p:nvSpPr>
          <p:cNvPr id="3" name="Content Placeholder 2"/>
          <p:cNvSpPr>
            <a:spLocks noGrp="1"/>
          </p:cNvSpPr>
          <p:nvPr>
            <p:ph idx="1"/>
          </p:nvPr>
        </p:nvSpPr>
        <p:spPr>
          <a:xfrm>
            <a:off x="838200" y="1438507"/>
            <a:ext cx="10515600" cy="4738456"/>
          </a:xfrm>
        </p:spPr>
        <p:txBody>
          <a:bodyPr>
            <a:normAutofit fontScale="70000" lnSpcReduction="20000"/>
          </a:bodyPr>
          <a:lstStyle/>
          <a:p>
            <a:pPr marL="0" indent="0">
              <a:buNone/>
            </a:pPr>
            <a:r>
              <a:rPr lang="en-US" dirty="0"/>
              <a:t>Businesses can participate in social and cultural affairs in various ways, including:</a:t>
            </a:r>
          </a:p>
          <a:p>
            <a:r>
              <a:rPr lang="en-US" dirty="0"/>
              <a:t>Corporate social responsibility (CSR): Many companies engage in CSR initiatives, which involve using their resources and influence to make a positive impact on society and the environment. This can include supporting charities and nonprofit organizations, promoting sustainable business practices, and investing in community development projects.</a:t>
            </a:r>
          </a:p>
          <a:p>
            <a:r>
              <a:rPr lang="en-US" dirty="0"/>
              <a:t>Diversity and inclusion: Businesses can promote diversity and inclusion by creating a welcoming and inclusive workplace culture, and by ensuring that their hiring practices and policies are fair and equitable.</a:t>
            </a:r>
          </a:p>
          <a:p>
            <a:r>
              <a:rPr lang="en-US" dirty="0"/>
              <a:t>Cultural events and festivals: Businesses can participate in cultural events and festivals by sponsoring or hosting them, or by offering products or services that are relevant to the event. This can help businesses connect with their local community and build goodwill.</a:t>
            </a:r>
          </a:p>
          <a:p>
            <a:r>
              <a:rPr lang="en-US" dirty="0"/>
              <a:t>Philanthropy: Businesses can also participate in philanthropic activities by donating money or resources to charitable organizations or causes that align with their values.</a:t>
            </a:r>
          </a:p>
          <a:p>
            <a:r>
              <a:rPr lang="en-US" dirty="0"/>
              <a:t>Advocacy and lobbying: Businesses can use their influence to advocate for social and cultural issues that align with their values. This can include lobbying for policy changes that support their industry or cause, or speaking out on social issues that affect their employees or </a:t>
            </a:r>
            <a:r>
              <a:rPr lang="en-US" dirty="0" smtClean="0"/>
              <a:t>customers</a:t>
            </a:r>
          </a:p>
          <a:p>
            <a:r>
              <a:rPr lang="en-US" dirty="0" smtClean="0"/>
              <a:t>Ethical </a:t>
            </a:r>
            <a:r>
              <a:rPr lang="en-US" dirty="0"/>
              <a:t>and moral considerations: Consumers are increasingly demanding that businesses act ethically and responsibly, which can influence business practices and decision-making</a:t>
            </a:r>
          </a:p>
        </p:txBody>
      </p:sp>
    </p:spTree>
    <p:extLst>
      <p:ext uri="{BB962C8B-B14F-4D97-AF65-F5344CB8AC3E}">
        <p14:creationId xmlns:p14="http://schemas.microsoft.com/office/powerpoint/2010/main" val="2690012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6341" y="1248937"/>
            <a:ext cx="10517459" cy="4928026"/>
          </a:xfrm>
        </p:spPr>
        <p:txBody>
          <a:bodyPr>
            <a:normAutofit fontScale="77500" lnSpcReduction="20000"/>
          </a:bodyPr>
          <a:lstStyle/>
          <a:p>
            <a:r>
              <a:rPr lang="en-US" dirty="0"/>
              <a:t>Environmental sustainability: Businesses can participate in environmental sustainability efforts by implementing green business practices and reducing their carbon footprint. This can include investing in renewable energy, using eco-friendly products and packaging, and reducing waste.</a:t>
            </a:r>
          </a:p>
          <a:p>
            <a:r>
              <a:rPr lang="en-US" dirty="0"/>
              <a:t>Education and training: Businesses can participate in social and cultural affairs by providing education and training opportunities to their employees and the wider community. This can include offering training programs, sponsoring scholarships or internships, and partnering with educational institutions.</a:t>
            </a:r>
          </a:p>
          <a:p>
            <a:r>
              <a:rPr lang="en-US" dirty="0"/>
              <a:t>Volunteerism: Many businesses encourage their employees to volunteer in their communities and provide paid time off for volunteer work. This can help build employee morale and engagement, while also benefiting the community.</a:t>
            </a:r>
          </a:p>
          <a:p>
            <a:r>
              <a:rPr lang="en-US" dirty="0"/>
              <a:t>Human rights: Businesses can participate in social and cultural affairs by advocating for human rights and social justice. This can include supporting initiatives to promote gender equality, combat discrimination, and protect marginalized communities.</a:t>
            </a:r>
          </a:p>
          <a:p>
            <a:r>
              <a:rPr lang="en-US" dirty="0"/>
              <a:t>Art and culture: Businesses can participate in social and cultural affairs by supporting arts and cultural organizations, such as museums, theaters, and galleries. This can help build a vibrant arts community, while also creating opportunities for businesses to showcase their products and services</a:t>
            </a:r>
          </a:p>
          <a:p>
            <a:endParaRPr lang="en-US" dirty="0"/>
          </a:p>
        </p:txBody>
      </p:sp>
    </p:spTree>
    <p:extLst>
      <p:ext uri="{BB962C8B-B14F-4D97-AF65-F5344CB8AC3E}">
        <p14:creationId xmlns:p14="http://schemas.microsoft.com/office/powerpoint/2010/main" val="1118369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537" y="242462"/>
            <a:ext cx="10515600" cy="1325563"/>
          </a:xfrm>
        </p:spPr>
        <p:txBody>
          <a:bodyPr>
            <a:normAutofit fontScale="90000"/>
          </a:bodyPr>
          <a:lstStyle/>
          <a:p>
            <a:pPr lvl="0"/>
            <a:r>
              <a:rPr lang="en-US" b="1" dirty="0" smtClean="0"/>
              <a:t/>
            </a:r>
            <a:br>
              <a:rPr lang="en-US" b="1" dirty="0" smtClean="0"/>
            </a:br>
            <a:r>
              <a:rPr lang="en-US" b="1" dirty="0" smtClean="0"/>
              <a:t>Demographic dividends &amp; its impact on business growth</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Demographic dividend refers to the economic growth that can result from a shift in a population's age structure. Specifically, it occurs when a country's working-age population (typically aged </a:t>
            </a:r>
            <a:r>
              <a:rPr lang="en-US" dirty="0" smtClean="0"/>
              <a:t>16-64</a:t>
            </a:r>
            <a:r>
              <a:rPr lang="en-US" dirty="0"/>
              <a:t>) grows faster than its dependent population (those under 15 and over 65).</a:t>
            </a:r>
          </a:p>
          <a:p>
            <a:pPr marL="0" indent="0">
              <a:buNone/>
            </a:pPr>
            <a:r>
              <a:rPr lang="en-US" dirty="0"/>
              <a:t>The demographic dividend can have a significant impact on business growth, as a larger working-age population can lead to increased productivity, innovation, and consumer spending. Here are some ways that the demographic dividend can impact businesses:</a:t>
            </a:r>
          </a:p>
          <a:p>
            <a:r>
              <a:rPr lang="en-US" dirty="0"/>
              <a:t>Increased consumer spending: With a larger working-age population, there is a greater potential market for goods and services. As people earn more income, they tend to increase their consumption, which can benefit businesses across a range of industries.</a:t>
            </a:r>
          </a:p>
          <a:p>
            <a:r>
              <a:rPr lang="en-US" dirty="0"/>
              <a:t>Greater innovation: As the working-age population grows, so too does the pool of potential entrepreneurs, innovators, and skilled workers. This can lead to increased innovation, which can drive business growth and economic development.</a:t>
            </a:r>
          </a:p>
          <a:p>
            <a:r>
              <a:rPr lang="en-US" dirty="0"/>
              <a:t>Higher productivity: With a larger working-age population, there is a greater potential labor force, which can lead to increased productivity. This can result in higher profits for businesses that are able to take advantage of the increased labor supply.</a:t>
            </a:r>
          </a:p>
          <a:p>
            <a:r>
              <a:rPr lang="en-US" dirty="0"/>
              <a:t>Skilled workforce: As the working-age population grows, businesses have access to a larger pool of skilled workers. This can help to address skills shortages and improve the quality of the workforce, leading to increased productivity and competitiveness.</a:t>
            </a:r>
          </a:p>
          <a:p>
            <a:r>
              <a:rPr lang="en-US" dirty="0"/>
              <a:t>Business expansion: With a larger potential market and a skilled workforce, businesses may be more likely to expand their operations and invest in growth. This can lead to increased profits and job creation, benefiting both the business and the wider economy</a:t>
            </a:r>
          </a:p>
          <a:p>
            <a:endParaRPr lang="en-US" dirty="0"/>
          </a:p>
        </p:txBody>
      </p:sp>
    </p:spTree>
    <p:extLst>
      <p:ext uri="{BB962C8B-B14F-4D97-AF65-F5344CB8AC3E}">
        <p14:creationId xmlns:p14="http://schemas.microsoft.com/office/powerpoint/2010/main" val="2623831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039" y="925551"/>
            <a:ext cx="10539761" cy="5251412"/>
          </a:xfrm>
        </p:spPr>
        <p:txBody>
          <a:bodyPr>
            <a:normAutofit fontScale="47500" lnSpcReduction="20000"/>
          </a:bodyPr>
          <a:lstStyle/>
          <a:p>
            <a:r>
              <a:rPr lang="en-US" dirty="0"/>
              <a:t>Increased demand for education and training: With a larger working-age population, there may be increased demand for education and training programs to help individuals develop the skills needed to succeed in the workforce. This can create opportunities for businesses that offer training and education services.</a:t>
            </a:r>
          </a:p>
          <a:p>
            <a:r>
              <a:rPr lang="en-US" dirty="0"/>
              <a:t>Increased demand for healthcare: As the working-age population grows, so too does the demand for healthcare services. This can create opportunities for businesses that operate in the healthcare industry, such as pharmaceutical companies, medical device manufacturers, and healthcare providers.</a:t>
            </a:r>
          </a:p>
          <a:p>
            <a:r>
              <a:rPr lang="en-US" dirty="0"/>
              <a:t>Shifts in consumer preferences: With a larger working-age population, there may be shifts in consumer preferences and behavior. For example, younger consumers may be more likely to adopt new technologies or embrace sustainability, while older consumers may have different needs and preferences. Businesses that are able to anticipate and respond to these shifts can gain a competitive advantage.</a:t>
            </a:r>
          </a:p>
          <a:p>
            <a:r>
              <a:rPr lang="en-US" dirty="0"/>
              <a:t>Opportunities for international trade: In some cases, demographic dividend can lead to increased international trade, as businesses seek to take advantage of growing markets and labor supplies in other countries. This can benefit both the exporting and importing countries, as well as the businesses involved.</a:t>
            </a:r>
          </a:p>
          <a:p>
            <a:r>
              <a:rPr lang="en-US" dirty="0"/>
              <a:t>Challenges of population aging: While demographic dividend can provide significant benefits for businesses, it can also create challenges as the population ages and the number of dependents increases. Businesses may need to adjust their strategies to account for these changes, such as by investing in automation, adapting to changing consumer preferences, or developing new products and services that cater to the needs of an aging </a:t>
            </a:r>
            <a:r>
              <a:rPr lang="en-US" dirty="0" smtClean="0"/>
              <a:t>population</a:t>
            </a:r>
          </a:p>
          <a:p>
            <a:r>
              <a:rPr lang="en-US" dirty="0"/>
              <a:t>Urbanization: As a larger working-age population moves to urban areas to take advantage of job opportunities, this can lead to increased urbanization. This can create opportunities for businesses that operate in urban areas, such as those that offer transportation, housing, or entertainment services.</a:t>
            </a:r>
          </a:p>
          <a:p>
            <a:r>
              <a:rPr lang="en-US" dirty="0"/>
              <a:t>Impact on workforce diversity: With a larger working-age population, businesses may have access to a more diverse workforce, which can bring new perspectives and skills to the workplace. This can lead to increased innovation and creativity, as well as improved customer service.</a:t>
            </a:r>
          </a:p>
          <a:p>
            <a:r>
              <a:rPr lang="en-US" dirty="0"/>
              <a:t>Increased competition: As the working-age population grows, there may be increased competition for jobs and resources. This can create challenges for businesses, particularly those that are competing for skilled workers or access to capital.</a:t>
            </a:r>
          </a:p>
          <a:p>
            <a:r>
              <a:rPr lang="en-US" dirty="0"/>
              <a:t>Need for responsible business practices: With a larger working-age population, there is a greater potential for social and environmental impact. Businesses may need to adopt responsible business practices, such as sustainable sourcing, to meet the expectations of customers and investors.</a:t>
            </a:r>
          </a:p>
          <a:p>
            <a:r>
              <a:rPr lang="en-US" dirty="0"/>
              <a:t>Need for government support: While demographic dividend can provide significant benefits for businesses, it also requires government support to ensure that the necessary infrastructure and policies are in place to support economic growth. This can include investments in education, healthcare, transportation, and other area</a:t>
            </a:r>
          </a:p>
          <a:p>
            <a:endParaRPr lang="en-US" dirty="0"/>
          </a:p>
          <a:p>
            <a:endParaRPr lang="en-US" dirty="0"/>
          </a:p>
        </p:txBody>
      </p:sp>
    </p:spTree>
    <p:extLst>
      <p:ext uri="{BB962C8B-B14F-4D97-AF65-F5344CB8AC3E}">
        <p14:creationId xmlns:p14="http://schemas.microsoft.com/office/powerpoint/2010/main" val="3840514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Culture and organizational behavior</a:t>
            </a:r>
            <a:r>
              <a:rPr lang="en-US" dirty="0" smtClean="0"/>
              <a:t/>
            </a:r>
            <a:br>
              <a:rPr lang="en-US" dirty="0" smtClean="0"/>
            </a:br>
            <a:endParaRPr lang="en-US" dirty="0"/>
          </a:p>
        </p:txBody>
      </p:sp>
      <p:sp>
        <p:nvSpPr>
          <p:cNvPr id="3" name="Content Placeholder 2"/>
          <p:cNvSpPr>
            <a:spLocks noGrp="1"/>
          </p:cNvSpPr>
          <p:nvPr>
            <p:ph idx="1"/>
          </p:nvPr>
        </p:nvSpPr>
        <p:spPr>
          <a:xfrm>
            <a:off x="851210" y="1256913"/>
            <a:ext cx="10515600" cy="4820502"/>
          </a:xfrm>
        </p:spPr>
        <p:txBody>
          <a:bodyPr>
            <a:normAutofit fontScale="62500" lnSpcReduction="20000"/>
          </a:bodyPr>
          <a:lstStyle/>
          <a:p>
            <a:r>
              <a:rPr lang="en-US" dirty="0"/>
              <a:t>Culture refers to the shared values, beliefs, customs, behaviors, and artifacts that characterize a group or organization. Organizational behavior, on the other hand, refers to the study of how individuals and groups behave within an organization, including their attitudes, motivations, communication styles, and decision-making processes. Culture and organizational behavior are closely related, as the culture of an organization can have a significant impact on its employees' behavior and performance. Here are some ways that culture can impact organizational behavior:</a:t>
            </a:r>
          </a:p>
          <a:p>
            <a:r>
              <a:rPr lang="en-US" dirty="0"/>
              <a:t>Values and beliefs: The values and beliefs of an organization can shape its employees' attitudes and behaviors. For example, if an organization values teamwork and collaboration, its employees may be more likely to work together effectively and communicate openly.</a:t>
            </a:r>
          </a:p>
          <a:p>
            <a:r>
              <a:rPr lang="en-US" dirty="0"/>
              <a:t>Communication: Culture can also impact communication within an organization. If the culture is one of open communication and feedback, employees may be more likely to share their thoughts and ideas with each other, leading to increased creativity and innovation.</a:t>
            </a:r>
          </a:p>
          <a:p>
            <a:r>
              <a:rPr lang="en-US" dirty="0"/>
              <a:t>Decision-making: The culture of an organization can also influence its decision-making processes. If the culture is one of consensus-building and inclusivity, decisions may be made through a collaborative process that involves input from all stakeholders.</a:t>
            </a:r>
          </a:p>
          <a:p>
            <a:r>
              <a:rPr lang="en-US" dirty="0"/>
              <a:t>Employee motivation: The culture of an organization can impact employee motivation and engagement. If the culture is one of recognition and reward for performance, employees may be more motivated to achieve their goals and contribute to the success of the organization.</a:t>
            </a:r>
          </a:p>
          <a:p>
            <a:r>
              <a:rPr lang="en-US" dirty="0"/>
              <a:t>Organizational structure: The culture of an organization can also impact its structure and hierarchy. If the culture values innovation and agility, the organization may be structured in a way that encourages experimentation and flexibility</a:t>
            </a:r>
          </a:p>
          <a:p>
            <a:endParaRPr lang="en-US" dirty="0"/>
          </a:p>
        </p:txBody>
      </p:sp>
    </p:spTree>
    <p:extLst>
      <p:ext uri="{BB962C8B-B14F-4D97-AF65-F5344CB8AC3E}">
        <p14:creationId xmlns:p14="http://schemas.microsoft.com/office/powerpoint/2010/main" val="834452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812</TotalTime>
  <Words>2674</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Social &amp; Cultural Environment </vt:lpstr>
      <vt:lpstr>Definition</vt:lpstr>
      <vt:lpstr> Components of the social-cultural environment factors </vt:lpstr>
      <vt:lpstr>Continued</vt:lpstr>
      <vt:lpstr>Business participation in social and cultural affairs </vt:lpstr>
      <vt:lpstr>PowerPoint Presentation</vt:lpstr>
      <vt:lpstr> Demographic dividends &amp; its impact on business growth </vt:lpstr>
      <vt:lpstr>PowerPoint Presentation</vt:lpstr>
      <vt:lpstr>Culture and organizational behavior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&amp; Cultural Environment</dc:title>
  <dc:creator>Microsoft account</dc:creator>
  <cp:lastModifiedBy>Microsoft account</cp:lastModifiedBy>
  <cp:revision>15</cp:revision>
  <dcterms:created xsi:type="dcterms:W3CDTF">2023-03-30T10:07:03Z</dcterms:created>
  <dcterms:modified xsi:type="dcterms:W3CDTF">2023-04-18T17:01:42Z</dcterms:modified>
</cp:coreProperties>
</file>