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0" r:id="rId6"/>
    <p:sldId id="281" r:id="rId7"/>
    <p:sldId id="282" r:id="rId8"/>
    <p:sldId id="283" r:id="rId9"/>
    <p:sldId id="284" r:id="rId10"/>
    <p:sldId id="257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3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9/10/2024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55494" y="2292094"/>
            <a:ext cx="6583456" cy="2219691"/>
          </a:xfrm>
        </p:spPr>
        <p:txBody>
          <a:bodyPr anchor="ctr"/>
          <a:lstStyle/>
          <a:p>
            <a:r>
              <a:rPr lang="en-US" dirty="0">
                <a:solidFill>
                  <a:schemeClr val="tx2"/>
                </a:solidFill>
              </a:rPr>
              <a:t>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67017" y="4135266"/>
            <a:ext cx="5734050" cy="955565"/>
          </a:xfrm>
        </p:spPr>
        <p:txBody>
          <a:bodyPr>
            <a:normAutofit/>
          </a:bodyPr>
          <a:lstStyle/>
          <a:p>
            <a:r>
              <a:rPr lang="en-US" sz="2400" b="1" dirty="0"/>
              <a:t>Installation &amp; Configuration of Operating Systems, Service Packs, and Drivers</a:t>
            </a:r>
          </a:p>
        </p:txBody>
      </p:sp>
      <p:pic>
        <p:nvPicPr>
          <p:cNvPr id="1026" name="Picture 2" descr="Blogs :: How to Choose the Best Operating System for Your Computer">
            <a:extLst>
              <a:ext uri="{FF2B5EF4-FFF2-40B4-BE49-F238E27FC236}">
                <a16:creationId xmlns:a16="http://schemas.microsoft.com/office/drawing/2014/main" id="{3EACB18A-2D5F-FED9-1AC2-12C4045B5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88" y="1264024"/>
            <a:ext cx="5634318" cy="435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</a:rPr>
              <a:t>File Systems and Data Recovery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479176"/>
            <a:ext cx="10206318" cy="530262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chemeClr val="tx2"/>
                </a:solidFill>
              </a:rPr>
              <a:t> A file system is a method and data structure that an operating system uses to manage and organize files on a storage device, such as HDD, SSD, OR a flash drive. It determines how data is </a:t>
            </a:r>
            <a:r>
              <a:rPr lang="en-US" sz="1800" b="1" dirty="0" err="1">
                <a:solidFill>
                  <a:schemeClr val="tx2"/>
                </a:solidFill>
              </a:rPr>
              <a:t>stored,retrieved</a:t>
            </a:r>
            <a:r>
              <a:rPr lang="en-US" sz="1800" b="1" dirty="0">
                <a:solidFill>
                  <a:schemeClr val="tx2"/>
                </a:solidFill>
              </a:rPr>
              <a:t>, and organized on a disk, including how files and directories are named, managed, and accessed. Each file system has its own way of handling data and file permissions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chemeClr val="tx2"/>
                </a:solidFill>
              </a:rPr>
              <a:t>Types: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 err="1">
                <a:solidFill>
                  <a:schemeClr val="tx2"/>
                </a:solidFill>
              </a:rPr>
              <a:t>FAT32</a:t>
            </a:r>
            <a:r>
              <a:rPr lang="en-US" sz="1800" b="1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tx2"/>
                </a:solidFill>
              </a:rPr>
              <a:t>Older, compatible with many devices, but with limited file size.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tx2"/>
                </a:solidFill>
              </a:rPr>
              <a:t>NTFS: </a:t>
            </a:r>
            <a:r>
              <a:rPr lang="en-US" sz="1800" dirty="0">
                <a:solidFill>
                  <a:schemeClr val="tx2"/>
                </a:solidFill>
              </a:rPr>
              <a:t>Modern, supports larger files and volumes, more secure.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 err="1">
                <a:solidFill>
                  <a:schemeClr val="tx2"/>
                </a:solidFill>
              </a:rPr>
              <a:t>exFAT</a:t>
            </a:r>
            <a:r>
              <a:rPr lang="en-US" sz="1800" b="1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tx2"/>
                </a:solidFill>
              </a:rPr>
              <a:t>Compatible with both Windows and macOS, suitable for large files.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b="1" dirty="0" err="1">
                <a:solidFill>
                  <a:schemeClr val="tx2"/>
                </a:solidFill>
              </a:rPr>
              <a:t>Ext4</a:t>
            </a:r>
            <a:r>
              <a:rPr lang="en-US" sz="1800" b="1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tx2"/>
                </a:solidFill>
              </a:rPr>
              <a:t>Common in Linux, supports large files and volumes.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chemeClr val="tx2"/>
                </a:solidFill>
              </a:rPr>
              <a:t>Formatting: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Process of preparing a storage device for use.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Choose an appropriate file system based on the use case.</a:t>
            </a:r>
          </a:p>
        </p:txBody>
      </p:sp>
    </p:spTree>
    <p:extLst>
      <p:ext uri="{BB962C8B-B14F-4D97-AF65-F5344CB8AC3E}">
        <p14:creationId xmlns:p14="http://schemas.microsoft.com/office/powerpoint/2010/main" val="269989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tx2"/>
                </a:solidFill>
              </a:rPr>
              <a:t>Data Recovery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9295327-67C4-7DB7-6DFE-EA17A9A3C0D9}"/>
              </a:ext>
            </a:extLst>
          </p:cNvPr>
          <p:cNvSpPr txBox="1">
            <a:spLocks/>
          </p:cNvSpPr>
          <p:nvPr/>
        </p:nvSpPr>
        <p:spPr>
          <a:xfrm>
            <a:off x="1104900" y="1711417"/>
            <a:ext cx="10916860" cy="47431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2"/>
                </a:solidFill>
              </a:rPr>
              <a:t>Backup Importance: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Regular backups prevent data loss.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Use external drives, cloud storage, or network-attached storage.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2"/>
                </a:solidFill>
              </a:rPr>
              <a:t>Recovery Tools: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Built-in tools: </a:t>
            </a:r>
            <a:r>
              <a:rPr lang="en-US" sz="2800" dirty="0"/>
              <a:t>Windows File Recovery, macOS Disk Utility.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Third-party tools: </a:t>
            </a:r>
            <a:r>
              <a:rPr lang="en-US" sz="2800" dirty="0" err="1"/>
              <a:t>Recuva</a:t>
            </a:r>
            <a:r>
              <a:rPr lang="en-US" sz="2800" dirty="0"/>
              <a:t>, </a:t>
            </a:r>
            <a:r>
              <a:rPr lang="en-US" sz="2800" dirty="0" err="1"/>
              <a:t>EaseUS</a:t>
            </a:r>
            <a:r>
              <a:rPr lang="en-US" sz="2800" dirty="0"/>
              <a:t> Data Recovery, Disk Drill.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Professional services: </a:t>
            </a:r>
            <a:r>
              <a:rPr lang="en-US" sz="2800" dirty="0"/>
              <a:t>For severe cases of data loss.</a:t>
            </a:r>
          </a:p>
        </p:txBody>
      </p:sp>
    </p:spTree>
    <p:extLst>
      <p:ext uri="{BB962C8B-B14F-4D97-AF65-F5344CB8AC3E}">
        <p14:creationId xmlns:p14="http://schemas.microsoft.com/office/powerpoint/2010/main" val="349817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</a:rPr>
              <a:t>Windows Booting Process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5161429" cy="48543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AutoNum type="arabicPeriod"/>
              <a:tabLst>
                <a:tab pos="457200" algn="l"/>
              </a:tabLst>
            </a:pPr>
            <a:r>
              <a:rPr lang="en-US" sz="2800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G" sz="2800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 (Power-On Self-Test)</a:t>
            </a:r>
            <a:r>
              <a:rPr lang="en-UG" sz="2800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Initial hardware checks performed by BIOS/UEFI.</a:t>
            </a:r>
            <a:endParaRPr lang="en-US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Beep codes indicate status.</a:t>
            </a:r>
            <a:endParaRPr lang="en-UG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  <a:tabLst>
                <a:tab pos="457200" algn="l"/>
              </a:tabLst>
            </a:pPr>
            <a:r>
              <a:rPr lang="en-US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G" sz="2800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Bootloader</a:t>
            </a:r>
            <a:r>
              <a:rPr lang="en-UG" sz="2800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Located on the MBR (Master Boot Record) or </a:t>
            </a:r>
            <a:r>
              <a:rPr lang="en-UG" sz="24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GPT</a:t>
            </a: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(GUID Partition Table).</a:t>
            </a:r>
            <a:endParaRPr lang="en-US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Loads the OS kernel.</a:t>
            </a:r>
            <a:endParaRPr lang="en-UG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0148F541-2208-FD29-E463-FB4EAE302908}"/>
              </a:ext>
            </a:extLst>
          </p:cNvPr>
          <p:cNvSpPr txBox="1">
            <a:spLocks/>
          </p:cNvSpPr>
          <p:nvPr/>
        </p:nvSpPr>
        <p:spPr>
          <a:xfrm>
            <a:off x="7409329" y="1600200"/>
            <a:ext cx="4455459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None/>
              <a:tabLst>
                <a:tab pos="457200" algn="l"/>
              </a:tabLst>
            </a:pPr>
            <a:r>
              <a:rPr lang="en-US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G" sz="2800" b="1" kern="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OS Initialization:</a:t>
            </a:r>
            <a:endParaRPr lang="en-US" sz="2800" b="1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Loads system files and drivers.</a:t>
            </a:r>
            <a:endParaRPr lang="en-US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Starts essential services and processes.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81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Troubleshooting Operating Systems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51423" y="1600199"/>
            <a:ext cx="4727401" cy="50695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tx2"/>
                </a:solidFill>
              </a:rPr>
              <a:t>Common issues</a:t>
            </a:r>
          </a:p>
          <a:p>
            <a:pPr marL="0" indent="0">
              <a:buNone/>
            </a:pPr>
            <a:r>
              <a:rPr lang="en-US" sz="2800" b="1" dirty="0"/>
              <a:t>1. Startup Problems: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Boot loops, blue screen errors (BSOD), system hangs.</a:t>
            </a:r>
          </a:p>
          <a:p>
            <a:pPr marL="0" indent="0">
              <a:buNone/>
            </a:pPr>
            <a:r>
              <a:rPr lang="en-US" sz="2800" b="1" dirty="0"/>
              <a:t>2. Performance Issues: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Slow performance, frequent crashes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800" b="1" dirty="0"/>
              <a:t>3. Software Issues: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Application crashes, and compatibility problems.</a:t>
            </a:r>
          </a:p>
          <a:p>
            <a:endParaRPr lang="en-US" sz="2800" dirty="0"/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BCF38F03-9A11-1396-F3E8-BA47B909FC77}"/>
              </a:ext>
            </a:extLst>
          </p:cNvPr>
          <p:cNvSpPr txBox="1">
            <a:spLocks/>
          </p:cNvSpPr>
          <p:nvPr/>
        </p:nvSpPr>
        <p:spPr>
          <a:xfrm>
            <a:off x="5943600" y="1465728"/>
            <a:ext cx="6051178" cy="53160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800" b="1" dirty="0"/>
              <a:t>Troubleshooting Steps</a:t>
            </a:r>
          </a:p>
          <a:p>
            <a:pPr marL="0" indent="0">
              <a:buNone/>
            </a:pPr>
            <a:r>
              <a:rPr lang="en-US" sz="2800" b="1" dirty="0"/>
              <a:t>1. Identify the Problem: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Gather information about the issue.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system logs and event viewer.</a:t>
            </a:r>
          </a:p>
          <a:p>
            <a:pPr marL="0" indent="0">
              <a:buNone/>
            </a:pPr>
            <a:r>
              <a:rPr lang="en-US" sz="2800" b="1" dirty="0"/>
              <a:t>2. Isolate the Cause: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Test hardware components.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for recent changes (software/hardware installations).</a:t>
            </a:r>
          </a:p>
          <a:p>
            <a:pPr marL="0" indent="0">
              <a:buNone/>
            </a:pPr>
            <a:r>
              <a:rPr lang="en-US" sz="2800" b="1" dirty="0"/>
              <a:t>3. Resolve the Issue: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system restore, reinstall problematic software, and update drivers.</a:t>
            </a:r>
          </a:p>
        </p:txBody>
      </p:sp>
    </p:spTree>
    <p:extLst>
      <p:ext uri="{BB962C8B-B14F-4D97-AF65-F5344CB8AC3E}">
        <p14:creationId xmlns:p14="http://schemas.microsoft.com/office/powerpoint/2010/main" val="401809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4000" b="1" kern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Troubleshooting Techniques and Tools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85988" y="1452282"/>
            <a:ext cx="5528259" cy="532951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800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endParaRPr lang="en-UG" sz="2800" kern="100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Check Hardware</a:t>
            </a:r>
            <a:r>
              <a:rPr lang="en-UG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Verify connections, </a:t>
            </a:r>
            <a:r>
              <a:rPr lang="en-US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run hardware diagnostics.</a:t>
            </a:r>
            <a:endParaRPr lang="en-UG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G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Check Software</a:t>
            </a:r>
            <a:r>
              <a:rPr lang="en-UG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Update, reinstall, or rollback software.</a:t>
            </a:r>
            <a:endParaRPr lang="en-UG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G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System Restore</a:t>
            </a:r>
            <a:r>
              <a:rPr lang="en-UG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Rollback system to a previous state.</a:t>
            </a:r>
            <a:endParaRPr lang="en-UG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G" b="1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Safe Mode</a:t>
            </a:r>
            <a:r>
              <a:rPr lang="en-UG" kern="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kern="1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Boot with minimal drivers to isolate issues.</a:t>
            </a:r>
            <a:endParaRPr lang="en-UG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B526A040-975D-DAAA-3D06-4C4F5355561A}"/>
              </a:ext>
            </a:extLst>
          </p:cNvPr>
          <p:cNvSpPr txBox="1">
            <a:spLocks/>
          </p:cNvSpPr>
          <p:nvPr/>
        </p:nvSpPr>
        <p:spPr>
          <a:xfrm>
            <a:off x="6763871" y="1600200"/>
            <a:ext cx="4988858" cy="457200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3000" b="1" dirty="0">
                <a:solidFill>
                  <a:schemeClr val="tx2"/>
                </a:solidFill>
              </a:rPr>
              <a:t>Tools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>
                <a:solidFill>
                  <a:schemeClr val="tx2"/>
                </a:solidFill>
              </a:rPr>
              <a:t>Event Viewer: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logs for errors and warnings.</a:t>
            </a:r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>
                <a:solidFill>
                  <a:schemeClr val="tx2"/>
                </a:solidFill>
              </a:rPr>
              <a:t>. Task Manager: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Monitor system performance and processes.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>
                <a:solidFill>
                  <a:schemeClr val="tx2"/>
                </a:solidFill>
              </a:rPr>
              <a:t>System File Checker (</a:t>
            </a:r>
            <a:r>
              <a:rPr lang="en-US" b="1" dirty="0" err="1">
                <a:solidFill>
                  <a:schemeClr val="tx2"/>
                </a:solidFill>
              </a:rPr>
              <a:t>sfc</a:t>
            </a:r>
            <a:r>
              <a:rPr lang="en-US" b="1" dirty="0">
                <a:solidFill>
                  <a:schemeClr val="tx2"/>
                </a:solidFill>
              </a:rPr>
              <a:t> /</a:t>
            </a:r>
            <a:r>
              <a:rPr lang="en-US" b="1" dirty="0" err="1">
                <a:solidFill>
                  <a:schemeClr val="tx2"/>
                </a:solidFill>
              </a:rPr>
              <a:t>scannow</a:t>
            </a:r>
            <a:r>
              <a:rPr lang="en-US" b="1" dirty="0">
                <a:solidFill>
                  <a:schemeClr val="tx2"/>
                </a:solidFill>
              </a:rPr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and repair corrupted system files.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dirty="0">
                <a:solidFill>
                  <a:schemeClr val="tx2"/>
                </a:solidFill>
              </a:rPr>
              <a:t>Disk Check (</a:t>
            </a:r>
            <a:r>
              <a:rPr lang="en-US" b="1" dirty="0" err="1">
                <a:solidFill>
                  <a:schemeClr val="tx2"/>
                </a:solidFill>
              </a:rPr>
              <a:t>chkdsk</a:t>
            </a:r>
            <a:r>
              <a:rPr lang="en-US" b="1" dirty="0">
                <a:solidFill>
                  <a:schemeClr val="tx2"/>
                </a:solidFill>
              </a:rPr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and repair disk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64776" y="76200"/>
            <a:ext cx="1083833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Installation &amp; Upgrading of Operating Systems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899" y="1600199"/>
            <a:ext cx="5188325" cy="501575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G" sz="32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Fresh Installation</a:t>
            </a:r>
            <a:endParaRPr lang="en-UG" sz="32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G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Backup Data</a:t>
            </a:r>
            <a:r>
              <a:rPr lang="en-UG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Ensure all important data is backed up.</a:t>
            </a:r>
            <a:endParaRPr lang="en-UG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G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Create Bootable Media</a:t>
            </a:r>
            <a:r>
              <a:rPr lang="en-UG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USB/DVD with OS installer.</a:t>
            </a:r>
            <a:endParaRPr lang="en-UG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en-US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G" sz="2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Boot and Install</a:t>
            </a:r>
            <a:r>
              <a:rPr lang="en-UG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Follow installation steps, partition disk.</a:t>
            </a:r>
            <a:endParaRPr lang="en-UG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/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2A87ADAA-BD52-4A8F-C404-7217E4DA076D}"/>
              </a:ext>
            </a:extLst>
          </p:cNvPr>
          <p:cNvSpPr txBox="1">
            <a:spLocks/>
          </p:cNvSpPr>
          <p:nvPr/>
        </p:nvSpPr>
        <p:spPr>
          <a:xfrm>
            <a:off x="6810935" y="1600199"/>
            <a:ext cx="5188325" cy="489472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G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Upgrading</a:t>
            </a:r>
            <a:endParaRPr lang="en-UG" sz="2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Check Compatibility</a:t>
            </a:r>
            <a:r>
              <a:rPr lang="en-UG" sz="28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Ensure hardware and software compatibility.</a:t>
            </a:r>
            <a:endParaRPr lang="en-UG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G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Backup Data</a:t>
            </a:r>
            <a:r>
              <a:rPr lang="en-UG" sz="28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Backup important files.</a:t>
            </a:r>
            <a:endParaRPr lang="en-UG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G" sz="28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Upgrade Process</a:t>
            </a:r>
            <a:r>
              <a:rPr lang="en-UG" sz="28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In-place upgrade: Upgrade from existing OS without losing data.</a:t>
            </a: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G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Fresh install: Clean installation of new OS version.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</a:rPr>
              <a:t>Post-setup Configuration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2694" y="1600199"/>
            <a:ext cx="5383307" cy="518160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800" b="1" dirty="0"/>
              <a:t>Initial Setup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b="1" dirty="0"/>
              <a:t>User Account: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Create and configure user accounts.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2. System Settings: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Configure time, date, region, and language.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3. Network Configuration: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Set up network connections (Wi-Fi/Ethernet).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b="1" dirty="0"/>
              <a:t>Updates and Drivers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1. Install Updates: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Ensure the system is up-to-date.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2. Install Drivers: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800" dirty="0"/>
              <a:t>Install necessary drivers for hardware components.</a:t>
            </a: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988A6D0F-EE57-DE07-70A9-378932346C00}"/>
              </a:ext>
            </a:extLst>
          </p:cNvPr>
          <p:cNvSpPr txBox="1">
            <a:spLocks/>
          </p:cNvSpPr>
          <p:nvPr/>
        </p:nvSpPr>
        <p:spPr>
          <a:xfrm>
            <a:off x="6797489" y="1600199"/>
            <a:ext cx="4991100" cy="46975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800" b="1" dirty="0"/>
              <a:t>Security Configuration</a:t>
            </a:r>
          </a:p>
          <a:p>
            <a:pPr marL="457200" indent="-457200">
              <a:buAutoNum type="arabicPeriod"/>
            </a:pPr>
            <a:r>
              <a:rPr lang="en-US" sz="2400" b="1" dirty="0"/>
              <a:t>Antivirus: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Install and configure antivirus software.</a:t>
            </a:r>
          </a:p>
          <a:p>
            <a:pPr marL="0" indent="0">
              <a:buNone/>
            </a:pPr>
            <a:r>
              <a:rPr lang="en-US" sz="2400" b="1" dirty="0"/>
              <a:t>2. Firewall: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Ensure the firewall is enabled and configured.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162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</a:rPr>
              <a:t>Configuring the Windows Registry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934200" y="1752600"/>
            <a:ext cx="49911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2"/>
                </a:solidFill>
              </a:rPr>
              <a:t>Common Tasks</a:t>
            </a:r>
          </a:p>
          <a:p>
            <a:pPr marL="0" indent="0">
              <a:buNone/>
            </a:pPr>
            <a:r>
              <a:rPr lang="en-US" sz="2400" b="1" dirty="0"/>
              <a:t>1. </a:t>
            </a:r>
            <a:r>
              <a:rPr lang="en-US" sz="2400" b="1" dirty="0">
                <a:solidFill>
                  <a:schemeClr val="tx2"/>
                </a:solidFill>
              </a:rPr>
              <a:t>Backup and Restore: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Export keys before making changes.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Import backups if needed.</a:t>
            </a:r>
          </a:p>
          <a:p>
            <a:pPr marL="0" indent="0">
              <a:buNone/>
            </a:pPr>
            <a:r>
              <a:rPr lang="en-US" sz="2400" b="1" dirty="0"/>
              <a:t>2. </a:t>
            </a:r>
            <a:r>
              <a:rPr lang="en-US" sz="2400" b="1" dirty="0">
                <a:solidFill>
                  <a:schemeClr val="tx2"/>
                </a:solidFill>
              </a:rPr>
              <a:t>Editing Keys: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Navigate to desired key.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Modify value data as needed.</a:t>
            </a:r>
          </a:p>
          <a:p>
            <a:endParaRPr lang="en-US" sz="2400" dirty="0"/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DAD1A527-63F9-082F-72F1-09E4B9FCC5A0}"/>
              </a:ext>
            </a:extLst>
          </p:cNvPr>
          <p:cNvSpPr txBox="1">
            <a:spLocks/>
          </p:cNvSpPr>
          <p:nvPr/>
        </p:nvSpPr>
        <p:spPr>
          <a:xfrm>
            <a:off x="1257300" y="1752600"/>
            <a:ext cx="4991100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2"/>
                </a:solidFill>
              </a:rPr>
              <a:t>Registry Basics</a:t>
            </a:r>
          </a:p>
          <a:p>
            <a:pPr marL="0" indent="0">
              <a:buNone/>
            </a:pPr>
            <a:r>
              <a:rPr lang="en-US" sz="2400" b="1" dirty="0"/>
              <a:t>1. </a:t>
            </a:r>
            <a:r>
              <a:rPr lang="en-US" sz="2400" b="1" dirty="0">
                <a:solidFill>
                  <a:schemeClr val="tx2"/>
                </a:solidFill>
              </a:rPr>
              <a:t>Structure: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Hives (e.g., </a:t>
            </a:r>
            <a:r>
              <a:rPr lang="en-US" dirty="0" err="1"/>
              <a:t>HKEY_LOCAL_MACHINE</a:t>
            </a:r>
            <a:r>
              <a:rPr lang="en-US" dirty="0"/>
              <a:t>, </a:t>
            </a:r>
            <a:r>
              <a:rPr lang="en-US" dirty="0" err="1"/>
              <a:t>HKEY_CURRENT_USER</a:t>
            </a:r>
            <a:r>
              <a:rPr lang="en-US" dirty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Keys and values.</a:t>
            </a:r>
          </a:p>
          <a:p>
            <a:pPr marL="0" indent="0">
              <a:buNone/>
            </a:pPr>
            <a:r>
              <a:rPr lang="en-US" sz="2400" b="1" dirty="0"/>
              <a:t>2. </a:t>
            </a:r>
            <a:r>
              <a:rPr lang="en-US" sz="2400" b="1" dirty="0">
                <a:solidFill>
                  <a:schemeClr val="tx2"/>
                </a:solidFill>
              </a:rPr>
              <a:t>Registry Editor: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Access via regedit command.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Navigate and modify registry keys and values.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24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Running CMOS Setup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4731124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2"/>
                </a:solidFill>
              </a:rPr>
              <a:t>Accessing CMOS Setup</a:t>
            </a:r>
          </a:p>
          <a:p>
            <a:pPr marL="0" indent="0">
              <a:buNone/>
            </a:pPr>
            <a:r>
              <a:rPr lang="en-US" sz="2800" b="1" dirty="0"/>
              <a:t>1. </a:t>
            </a:r>
            <a:r>
              <a:rPr lang="en-US" sz="2800" b="1" dirty="0">
                <a:solidFill>
                  <a:schemeClr val="tx2"/>
                </a:solidFill>
              </a:rPr>
              <a:t>BIOS/UEFI Access: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Common keys: </a:t>
            </a:r>
            <a:r>
              <a:rPr lang="en-US" dirty="0" err="1"/>
              <a:t>F2</a:t>
            </a:r>
            <a:r>
              <a:rPr lang="en-US" dirty="0"/>
              <a:t>, Del, Esc.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Access during system boot.</a:t>
            </a:r>
          </a:p>
          <a:p>
            <a:pPr marL="0" indent="0">
              <a:buNone/>
            </a:pPr>
            <a:r>
              <a:rPr lang="en-US" sz="2800" b="1" dirty="0"/>
              <a:t>2. </a:t>
            </a:r>
            <a:r>
              <a:rPr lang="en-US" sz="2800" b="1" dirty="0">
                <a:solidFill>
                  <a:schemeClr val="tx2"/>
                </a:solidFill>
              </a:rPr>
              <a:t>Settings: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System time and date.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Boot order.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Hardware configuration.</a:t>
            </a: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73243BEB-F352-9934-FBDC-50BB6622C6CB}"/>
              </a:ext>
            </a:extLst>
          </p:cNvPr>
          <p:cNvSpPr txBox="1">
            <a:spLocks/>
          </p:cNvSpPr>
          <p:nvPr/>
        </p:nvSpPr>
        <p:spPr>
          <a:xfrm>
            <a:off x="6784041" y="1600200"/>
            <a:ext cx="4731124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2"/>
                </a:solidFill>
              </a:rPr>
              <a:t>Common Tasks</a:t>
            </a:r>
          </a:p>
          <a:p>
            <a:pPr marL="0" indent="0">
              <a:buNone/>
            </a:pPr>
            <a:r>
              <a:rPr lang="en-US" sz="2800" b="1" dirty="0"/>
              <a:t>1. </a:t>
            </a:r>
            <a:r>
              <a:rPr lang="en-US" sz="2800" b="1" dirty="0">
                <a:solidFill>
                  <a:schemeClr val="tx2"/>
                </a:solidFill>
              </a:rPr>
              <a:t>Change Boot Order: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Set boot priority for devices (HDD, SSD, USB).</a:t>
            </a:r>
          </a:p>
          <a:p>
            <a:pPr marL="0" indent="0">
              <a:buNone/>
            </a:pPr>
            <a:r>
              <a:rPr lang="en-US" sz="2800" b="1" dirty="0"/>
              <a:t>2. </a:t>
            </a:r>
            <a:r>
              <a:rPr lang="en-US" sz="2800" b="1" dirty="0">
                <a:solidFill>
                  <a:schemeClr val="tx2"/>
                </a:solidFill>
              </a:rPr>
              <a:t>Enable/Disable Devices: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Enable/disable onboard devices (USB ports, network adapters).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58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Locating &amp; Viewing Boot Files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4731124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tx2"/>
                </a:solidFill>
              </a:rPr>
              <a:t>Key Boot Files</a:t>
            </a:r>
          </a:p>
          <a:p>
            <a:pPr marL="0" indent="0">
              <a:buNone/>
            </a:pPr>
            <a:r>
              <a:rPr lang="en-US" sz="2800" b="1" dirty="0"/>
              <a:t>1. </a:t>
            </a:r>
            <a:r>
              <a:rPr lang="en-US" sz="2800" b="1" dirty="0">
                <a:solidFill>
                  <a:schemeClr val="tx2"/>
                </a:solidFill>
              </a:rPr>
              <a:t>Windows Boot Manager: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/>
              <a:t>bootmgr</a:t>
            </a:r>
            <a:r>
              <a:rPr lang="en-US" b="1" dirty="0"/>
              <a:t>: </a:t>
            </a:r>
            <a:r>
              <a:rPr lang="en-US" dirty="0"/>
              <a:t>Boot Manager file.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BCD (Boot Configuration Data): </a:t>
            </a:r>
            <a:r>
              <a:rPr lang="en-US" dirty="0"/>
              <a:t>Stores boot configuration.</a:t>
            </a:r>
          </a:p>
          <a:p>
            <a:pPr marL="0" indent="0">
              <a:buNone/>
            </a:pPr>
            <a:r>
              <a:rPr lang="en-US" sz="2800" b="1" dirty="0"/>
              <a:t>2. </a:t>
            </a:r>
            <a:r>
              <a:rPr lang="en-US" sz="2800" b="1" dirty="0">
                <a:solidFill>
                  <a:schemeClr val="tx2"/>
                </a:solidFill>
              </a:rPr>
              <a:t>System Files: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/>
              <a:t>ntldr</a:t>
            </a:r>
            <a:r>
              <a:rPr lang="en-US" b="1" dirty="0"/>
              <a:t>: </a:t>
            </a:r>
            <a:r>
              <a:rPr lang="en-US" dirty="0"/>
              <a:t>Boot loader for older Windows versions.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/>
              <a:t>winload.exe</a:t>
            </a:r>
            <a:r>
              <a:rPr lang="en-US" b="1" dirty="0"/>
              <a:t>: </a:t>
            </a:r>
            <a:r>
              <a:rPr lang="en-US" dirty="0"/>
              <a:t>Loads the Windows OS.</a:t>
            </a:r>
          </a:p>
          <a:p>
            <a:endParaRPr lang="en-US" dirty="0"/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2AC427D5-77D9-10EE-EAF2-E13C7570816C}"/>
              </a:ext>
            </a:extLst>
          </p:cNvPr>
          <p:cNvSpPr txBox="1">
            <a:spLocks/>
          </p:cNvSpPr>
          <p:nvPr/>
        </p:nvSpPr>
        <p:spPr>
          <a:xfrm>
            <a:off x="6945407" y="1600200"/>
            <a:ext cx="4731124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3200" b="1" dirty="0"/>
              <a:t>Viewing Boot Files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1. Access via Command Prompt: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/>
              <a:t>bcdedit</a:t>
            </a:r>
            <a:r>
              <a:rPr lang="en-US" b="1" dirty="0"/>
              <a:t>: </a:t>
            </a:r>
            <a:r>
              <a:rPr lang="en-US" dirty="0"/>
              <a:t>View and edit BCD store.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/>
              <a:t>attrib</a:t>
            </a:r>
            <a:r>
              <a:rPr lang="en-US" b="1" dirty="0"/>
              <a:t>: </a:t>
            </a:r>
            <a:r>
              <a:rPr lang="en-US" dirty="0"/>
              <a:t>View file attributes.</a:t>
            </a:r>
          </a:p>
          <a:p>
            <a:pPr marL="0" indent="0">
              <a:buNone/>
            </a:pPr>
            <a:r>
              <a:rPr lang="en-US" sz="2800" b="1" dirty="0"/>
              <a:t>2. </a:t>
            </a:r>
            <a:r>
              <a:rPr lang="en-US" sz="2800" b="1" dirty="0">
                <a:solidFill>
                  <a:schemeClr val="tx2"/>
                </a:solidFill>
              </a:rPr>
              <a:t>File Explorer: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Enable viewing of hidden files and protected OS files.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63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0">
            <a:extLst>
              <a:ext uri="{FF2B5EF4-FFF2-40B4-BE49-F238E27FC236}">
                <a16:creationId xmlns:a16="http://schemas.microsoft.com/office/drawing/2014/main" id="{C0611B1A-287F-3B35-9E7C-7AE3D868596F}"/>
              </a:ext>
            </a:extLst>
          </p:cNvPr>
          <p:cNvGrpSpPr>
            <a:grpSpLocks noGrp="1"/>
          </p:cNvGrpSpPr>
          <p:nvPr/>
        </p:nvGrpSpPr>
        <p:grpSpPr bwMode="auto">
          <a:xfrm>
            <a:off x="2043953" y="1510552"/>
            <a:ext cx="7772400" cy="4876800"/>
            <a:chOff x="153988" y="1382713"/>
            <a:chExt cx="8784000" cy="4284000"/>
          </a:xfrm>
        </p:grpSpPr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3223C2C9-2E66-E4BE-52D5-774A1C5CA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088" y="4402138"/>
              <a:ext cx="0" cy="361950"/>
            </a:xfrm>
            <a:prstGeom prst="line">
              <a:avLst/>
            </a:prstGeom>
            <a:noFill/>
            <a:ln w="127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grpSp>
          <p:nvGrpSpPr>
            <p:cNvPr id="24" name="Group 22">
              <a:extLst>
                <a:ext uri="{FF2B5EF4-FFF2-40B4-BE49-F238E27FC236}">
                  <a16:creationId xmlns:a16="http://schemas.microsoft.com/office/drawing/2014/main" id="{4D959CFE-57A0-D174-9A83-F48BE0D2D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988" y="1382713"/>
              <a:ext cx="8784057" cy="4284003"/>
              <a:chOff x="13" y="643"/>
              <a:chExt cx="5725" cy="2692"/>
            </a:xfrm>
          </p:grpSpPr>
          <p:sp>
            <p:nvSpPr>
              <p:cNvPr id="25" name="Line 5">
                <a:extLst>
                  <a:ext uri="{FF2B5EF4-FFF2-40B4-BE49-F238E27FC236}">
                    <a16:creationId xmlns:a16="http://schemas.microsoft.com/office/drawing/2014/main" id="{A8E55494-B211-7D05-7F54-8EED155DE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74" y="1536"/>
                <a:ext cx="9" cy="1050"/>
              </a:xfrm>
              <a:prstGeom prst="line">
                <a:avLst/>
              </a:prstGeom>
              <a:no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0C01CEF4-CBD5-BA91-1829-238FED268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2584"/>
                <a:ext cx="1864" cy="200"/>
              </a:xfrm>
              <a:custGeom>
                <a:avLst/>
                <a:gdLst>
                  <a:gd name="T0" fmla="*/ 0 w 1864"/>
                  <a:gd name="T1" fmla="*/ 1324 h 181"/>
                  <a:gd name="T2" fmla="*/ 0 w 1864"/>
                  <a:gd name="T3" fmla="*/ 0 h 181"/>
                  <a:gd name="T4" fmla="*/ 1863 w 1864"/>
                  <a:gd name="T5" fmla="*/ 0 h 181"/>
                  <a:gd name="T6" fmla="*/ 1863 w 1864"/>
                  <a:gd name="T7" fmla="*/ 1324 h 1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64"/>
                  <a:gd name="T13" fmla="*/ 0 h 181"/>
                  <a:gd name="T14" fmla="*/ 1864 w 1864"/>
                  <a:gd name="T15" fmla="*/ 181 h 1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64" h="181">
                    <a:moveTo>
                      <a:pt x="0" y="180"/>
                    </a:moveTo>
                    <a:lnTo>
                      <a:pt x="0" y="0"/>
                    </a:lnTo>
                    <a:lnTo>
                      <a:pt x="1863" y="0"/>
                    </a:lnTo>
                    <a:lnTo>
                      <a:pt x="1863" y="180"/>
                    </a:lnTo>
                  </a:path>
                </a:pathLst>
              </a:custGeom>
              <a:noFill/>
              <a:ln w="12700" cap="rnd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27" name="Rectangle 7">
                <a:extLst>
                  <a:ext uri="{FF2B5EF4-FFF2-40B4-BE49-F238E27FC236}">
                    <a16:creationId xmlns:a16="http://schemas.microsoft.com/office/drawing/2014/main" id="{79BCC777-5711-BD37-AD2A-4CC96E089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" y="2767"/>
                <a:ext cx="928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General-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Purpose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Programs</a:t>
                </a:r>
              </a:p>
            </p:txBody>
          </p:sp>
          <p:sp>
            <p:nvSpPr>
              <p:cNvPr id="28" name="Rectangle 8">
                <a:extLst>
                  <a:ext uri="{FF2B5EF4-FFF2-40B4-BE49-F238E27FC236}">
                    <a16:creationId xmlns:a16="http://schemas.microsoft.com/office/drawing/2014/main" id="{B89E1620-90A3-6D58-F365-25AD660A3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" y="2767"/>
                <a:ext cx="928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Application-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Specific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Programs</a:t>
                </a:r>
              </a:p>
            </p:txBody>
          </p:sp>
          <p:sp>
            <p:nvSpPr>
              <p:cNvPr id="29" name="Rectangle 9">
                <a:extLst>
                  <a:ext uri="{FF2B5EF4-FFF2-40B4-BE49-F238E27FC236}">
                    <a16:creationId xmlns:a16="http://schemas.microsoft.com/office/drawing/2014/main" id="{F4351158-8B21-8314-B2C6-E663A0EE7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1" y="2767"/>
                <a:ext cx="926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System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Management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Programs</a:t>
                </a:r>
              </a:p>
            </p:txBody>
          </p:sp>
          <p:sp>
            <p:nvSpPr>
              <p:cNvPr id="30" name="Rectangle 10">
                <a:extLst>
                  <a:ext uri="{FF2B5EF4-FFF2-40B4-BE49-F238E27FC236}">
                    <a16:creationId xmlns:a16="http://schemas.microsoft.com/office/drawing/2014/main" id="{3B391EE3-19A5-66A1-E360-3652C1672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0" y="2767"/>
                <a:ext cx="928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System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Development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Programs</a:t>
                </a:r>
              </a:p>
            </p:txBody>
          </p:sp>
          <p:sp>
            <p:nvSpPr>
              <p:cNvPr id="31" name="Rectangle 11">
                <a:extLst>
                  <a:ext uri="{FF2B5EF4-FFF2-40B4-BE49-F238E27FC236}">
                    <a16:creationId xmlns:a16="http://schemas.microsoft.com/office/drawing/2014/main" id="{B377C74D-C687-1B01-DBF9-46D0D4439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4" y="1804"/>
                <a:ext cx="926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Application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Software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id="{56C38B93-05E2-3A23-6F43-6E7CD6636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6" y="643"/>
                <a:ext cx="926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Computer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Software</a:t>
                </a:r>
              </a:p>
            </p:txBody>
          </p:sp>
          <p:sp>
            <p:nvSpPr>
              <p:cNvPr id="33" name="Line 13">
                <a:extLst>
                  <a:ext uri="{FF2B5EF4-FFF2-40B4-BE49-F238E27FC236}">
                    <a16:creationId xmlns:a16="http://schemas.microsoft.com/office/drawing/2014/main" id="{EE8F5A24-FB4E-9934-1DE7-E2005C865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21" y="1526"/>
                <a:ext cx="2947" cy="6"/>
              </a:xfrm>
              <a:prstGeom prst="line">
                <a:avLst/>
              </a:prstGeom>
              <a:no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7DCEF782-82C0-049D-7CCD-A77900773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1200"/>
                <a:ext cx="0" cy="336"/>
              </a:xfrm>
              <a:prstGeom prst="line">
                <a:avLst/>
              </a:prstGeom>
              <a:no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35" name="Line 16">
                <a:extLst>
                  <a:ext uri="{FF2B5EF4-FFF2-40B4-BE49-F238E27FC236}">
                    <a16:creationId xmlns:a16="http://schemas.microsoft.com/office/drawing/2014/main" id="{00ED3DDE-0849-3CB3-F6F6-8AC7BFC03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400"/>
                <a:ext cx="0" cy="144"/>
              </a:xfrm>
              <a:prstGeom prst="line">
                <a:avLst/>
              </a:prstGeom>
              <a:no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36" name="Line 17">
                <a:extLst>
                  <a:ext uri="{FF2B5EF4-FFF2-40B4-BE49-F238E27FC236}">
                    <a16:creationId xmlns:a16="http://schemas.microsoft.com/office/drawing/2014/main" id="{D947F251-4FFD-12BB-8E73-C02237522D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544"/>
                <a:ext cx="0" cy="240"/>
              </a:xfrm>
              <a:prstGeom prst="line">
                <a:avLst/>
              </a:prstGeom>
              <a:noFill/>
              <a:ln w="12700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37" name="Line 19">
                <a:extLst>
                  <a:ext uri="{FF2B5EF4-FFF2-40B4-BE49-F238E27FC236}">
                    <a16:creationId xmlns:a16="http://schemas.microsoft.com/office/drawing/2014/main" id="{0004AA5C-2A42-C46E-C7C1-86AC1DC9F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8" y="2544"/>
                <a:ext cx="1815" cy="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38" name="Line 20">
                <a:extLst>
                  <a:ext uri="{FF2B5EF4-FFF2-40B4-BE49-F238E27FC236}">
                    <a16:creationId xmlns:a16="http://schemas.microsoft.com/office/drawing/2014/main" id="{AEBA5127-94E5-7B80-FC9E-131655EBD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1" y="1536"/>
                <a:ext cx="0" cy="25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itchFamily="34" charset="0"/>
                </a:endParaRPr>
              </a:p>
            </p:txBody>
          </p:sp>
          <p:sp>
            <p:nvSpPr>
              <p:cNvPr id="39" name="Rectangle 21">
                <a:extLst>
                  <a:ext uri="{FF2B5EF4-FFF2-40B4-BE49-F238E27FC236}">
                    <a16:creationId xmlns:a16="http://schemas.microsoft.com/office/drawing/2014/main" id="{7CF72671-384A-649E-B11B-3B8D1F405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" y="1795"/>
                <a:ext cx="928" cy="568"/>
              </a:xfrm>
              <a:prstGeom prst="rect">
                <a:avLst/>
              </a:prstGeom>
              <a:solidFill>
                <a:sysClr val="window" lastClr="FFFFFF"/>
              </a:solidFill>
              <a:ln w="55000" cap="flat" cmpd="thickThin" algn="ctr">
                <a:solidFill>
                  <a:sysClr val="windowText" lastClr="000000"/>
                </a:solidFill>
                <a:prstDash val="solid"/>
                <a:headEnd/>
                <a:tailEnd/>
              </a:ln>
              <a:effectLst/>
            </p:spPr>
            <p:txBody>
              <a:bodyPr wrap="none" lIns="90488" tIns="44450" rIns="90488" bIns="44450" anchor="ctr"/>
              <a:lstStyle/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System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/>
                    <a:ea typeface="+mn-ea"/>
                    <a:cs typeface="+mn-cs"/>
                  </a:rPr>
                  <a:t>Software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ED05473-E01C-9BD8-328A-AB2F186778FE}"/>
              </a:ext>
            </a:extLst>
          </p:cNvPr>
          <p:cNvSpPr txBox="1"/>
          <p:nvPr/>
        </p:nvSpPr>
        <p:spPr>
          <a:xfrm>
            <a:off x="1143004" y="154426"/>
            <a:ext cx="9157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2"/>
                </a:solidFill>
              </a:rPr>
              <a:t>Software Tree</a:t>
            </a:r>
            <a:endParaRPr lang="en-UG" sz="7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8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55494" y="2292094"/>
            <a:ext cx="6583456" cy="2219691"/>
          </a:xfrm>
        </p:spPr>
        <p:txBody>
          <a:bodyPr anchor="ctr"/>
          <a:lstStyle/>
          <a:p>
            <a:pPr algn="ctr"/>
            <a:r>
              <a:rPr lang="en-US" dirty="0"/>
              <a:t>END</a:t>
            </a:r>
          </a:p>
        </p:txBody>
      </p:sp>
      <p:pic>
        <p:nvPicPr>
          <p:cNvPr id="2050" name="Picture 2" descr="Blogs :: How to Choose the Best Operating System for Your Computer">
            <a:extLst>
              <a:ext uri="{FF2B5EF4-FFF2-40B4-BE49-F238E27FC236}">
                <a16:creationId xmlns:a16="http://schemas.microsoft.com/office/drawing/2014/main" id="{5BC3FEC1-14E5-7360-ED4D-2B512E7F8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81" y="1492624"/>
            <a:ext cx="5841060" cy="367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32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bstract View of System Components">
            <a:extLst>
              <a:ext uri="{FF2B5EF4-FFF2-40B4-BE49-F238E27FC236}">
                <a16:creationId xmlns:a16="http://schemas.microsoft.com/office/drawing/2014/main" id="{9F263FC7-4DF8-EE0A-8D1A-39C1A4C6F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" y="1"/>
            <a:ext cx="120844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3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3FBE-6E7F-2456-3D5F-25F85ADC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Operating System</a:t>
            </a:r>
            <a:endParaRPr lang="en-UG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30B64-94EB-2E54-6CE4-D307B85CF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588" y="1600200"/>
            <a:ext cx="10461812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</a:rPr>
              <a:t>Definition: </a:t>
            </a:r>
            <a:r>
              <a:rPr lang="en-US" sz="4000" dirty="0"/>
              <a:t>An Operating System (OS) is a software that acts as an intermediary between computer hardware and the end user, managing hardware resources and providing a user interface.</a:t>
            </a:r>
          </a:p>
          <a:p>
            <a:pPr algn="just"/>
            <a:r>
              <a:rPr lang="en-US" sz="4000" b="1" dirty="0">
                <a:solidFill>
                  <a:schemeClr val="tx2"/>
                </a:solidFill>
              </a:rPr>
              <a:t>Purpose: </a:t>
            </a:r>
            <a:r>
              <a:rPr lang="en-US" sz="4000" dirty="0"/>
              <a:t>The primary goals of an OS are to manage resources (CPU, memory, I/O devices), provide an environment for software to run, and ensure security and efficiency.</a:t>
            </a:r>
            <a:endParaRPr lang="en-UG" sz="4000" dirty="0"/>
          </a:p>
        </p:txBody>
      </p:sp>
    </p:spTree>
    <p:extLst>
      <p:ext uri="{BB962C8B-B14F-4D97-AF65-F5344CB8AC3E}">
        <p14:creationId xmlns:p14="http://schemas.microsoft.com/office/powerpoint/2010/main" val="315366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510F-D1FA-8AAB-B794-CDDE9B68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</a:rPr>
              <a:t>Types of Operating Systems</a:t>
            </a:r>
            <a:endParaRPr lang="en-UG" sz="6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DDA4-3BA1-9551-63EC-D45CB4A8D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Batch Operating Systems</a:t>
            </a:r>
            <a:r>
              <a:rPr lang="en-US" sz="2800" dirty="0"/>
              <a:t>: Execute batches of jobs with minimal interaction (e.g., IBM's early mainframe 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Time-Sharing Operating Systems</a:t>
            </a:r>
            <a:r>
              <a:rPr lang="en-US" sz="2800" dirty="0"/>
              <a:t>: Allow multiple users to use the system simultaneously by sharing time slices (e.g., Unix).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Distributed Operating Systems</a:t>
            </a:r>
            <a:r>
              <a:rPr lang="en-US" sz="2800" dirty="0"/>
              <a:t>: Manage a group of distinct computers and make them appear to be a single computer (e.g., Windows Server, Unix).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Embedded Operating Systems</a:t>
            </a:r>
            <a:r>
              <a:rPr lang="en-US" sz="2800" dirty="0"/>
              <a:t>: Designed for specific tasks in embedded systems, such as IoT devices (e.g., VxWorks, </a:t>
            </a:r>
            <a:r>
              <a:rPr lang="en-US" sz="2800" dirty="0" err="1"/>
              <a:t>FreeRTOS</a:t>
            </a:r>
            <a:r>
              <a:rPr lang="en-US" sz="28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Real-Time Operating Systems (RTOS)</a:t>
            </a:r>
            <a:r>
              <a:rPr lang="en-US" sz="2800" dirty="0"/>
              <a:t>: Provide immediate processing of input and are used in environments where timing is critical (e.g., medical systems, industrial controls).</a:t>
            </a:r>
            <a:endParaRPr lang="en-UG" sz="2800" dirty="0"/>
          </a:p>
        </p:txBody>
      </p:sp>
    </p:spTree>
    <p:extLst>
      <p:ext uri="{BB962C8B-B14F-4D97-AF65-F5344CB8AC3E}">
        <p14:creationId xmlns:p14="http://schemas.microsoft.com/office/powerpoint/2010/main" val="128201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D2CA-F2F7-4418-40EB-93A68D84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</a:rPr>
              <a:t>Functions of an Operating System</a:t>
            </a:r>
            <a:endParaRPr lang="en-UG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4D5F-123B-68EF-BAA2-86D4FC1D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b="1" dirty="0"/>
              <a:t>Process Management</a:t>
            </a:r>
            <a:r>
              <a:rPr lang="en-US" sz="2400" dirty="0"/>
              <a:t>: Handling creation, scheduling, and termination of processes.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/>
              <a:t>Memory Management</a:t>
            </a:r>
            <a:r>
              <a:rPr lang="en-US" sz="2400" dirty="0"/>
              <a:t>: Managing system memory, including allocation and deallocation of memory spaces.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/>
              <a:t>File System Management</a:t>
            </a:r>
            <a:r>
              <a:rPr lang="en-US" sz="2400" dirty="0"/>
              <a:t>: Organizing, storing, and retrieving data on storage devices.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/>
              <a:t>Device Management</a:t>
            </a:r>
            <a:r>
              <a:rPr lang="en-US" sz="2400" dirty="0"/>
              <a:t>: Managing device communication via drivers, including input/output operations.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/>
              <a:t>Security and Access Control</a:t>
            </a:r>
            <a:r>
              <a:rPr lang="en-US" sz="2400" dirty="0"/>
              <a:t>: Protecting the system from unauthorized access and managing user permissions.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/>
              <a:t>User Interface</a:t>
            </a:r>
            <a:r>
              <a:rPr lang="en-US" sz="2400" dirty="0"/>
              <a:t>: Providing a user interface (command-line or graphical) for interaction with the system.</a:t>
            </a:r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11870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</a:rPr>
              <a:t>Operating Systems Installation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425388"/>
            <a:ext cx="5457265" cy="5181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Preparation: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Ensure hardware compatibility.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Backup important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Create bootable media (USB/DVD).</a:t>
            </a:r>
          </a:p>
          <a:p>
            <a:pPr marL="0" indent="0">
              <a:buNone/>
            </a:pPr>
            <a:r>
              <a:rPr lang="en-US" sz="2800" b="1" dirty="0"/>
              <a:t>2. Installation Steps: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Boot from installation media.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Follow the installation wizard.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Partition and format the hard drive.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Install the OS and create user accounts.</a:t>
            </a:r>
          </a:p>
        </p:txBody>
      </p:sp>
      <p:sp>
        <p:nvSpPr>
          <p:cNvPr id="2" name="Content Placeholder 13">
            <a:extLst>
              <a:ext uri="{FF2B5EF4-FFF2-40B4-BE49-F238E27FC236}">
                <a16:creationId xmlns:a16="http://schemas.microsoft.com/office/drawing/2014/main" id="{D3530912-5402-B810-EA6A-ACE539B1E2EC}"/>
              </a:ext>
            </a:extLst>
          </p:cNvPr>
          <p:cNvSpPr txBox="1">
            <a:spLocks/>
          </p:cNvSpPr>
          <p:nvPr/>
        </p:nvSpPr>
        <p:spPr>
          <a:xfrm>
            <a:off x="7167282" y="1600200"/>
            <a:ext cx="4751295" cy="457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800" b="1" dirty="0"/>
              <a:t>3. Configuration: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Set up network connections.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Configure system settings (time, region, language).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Update the system and install service packs.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</a:rPr>
              <a:t>Service Packs and Updates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1. Service Packs: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Cumulative updates that include fixes and enhancements.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Installed via Windows Update or manually.</a:t>
            </a:r>
          </a:p>
          <a:p>
            <a:pPr marL="0" indent="0">
              <a:buNone/>
            </a:pPr>
            <a:r>
              <a:rPr lang="en-US" sz="2800" b="1" dirty="0"/>
              <a:t>2. Drivers: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Software that allows the OS to communicate with hardware.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Install latest drivers for optimal performance and compatibility.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Sources: Manufacturer's website, Windows Update, driver installation media.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</a:rPr>
              <a:t>Installation of Application Software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/>
              <a:t>1. Office Suites: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Example: Microsoft Office.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Steps: Download the installer, run the setup, follow the prompts, and activate the product.</a:t>
            </a:r>
          </a:p>
          <a:p>
            <a:pPr marL="0" indent="0">
              <a:buNone/>
            </a:pPr>
            <a:r>
              <a:rPr lang="en-US" sz="3000" b="1" dirty="0"/>
              <a:t>2. Antivirus Software: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Essential for protecting against malware.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Steps: Download from a reputable source, run the installer, follow the setup wizard, and configure settings.</a:t>
            </a:r>
          </a:p>
          <a:p>
            <a:pPr marL="0" indent="0">
              <a:buNone/>
            </a:pPr>
            <a:r>
              <a:rPr lang="en-US" sz="3000" b="1" dirty="0"/>
              <a:t>3. Other Applications: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Media players, web browsers, utility software.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Installation steps are generally similar.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973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279</TotalTime>
  <Words>1556</Words>
  <Application>Microsoft Office PowerPoint</Application>
  <PresentationFormat>Widescreen</PresentationFormat>
  <Paragraphs>217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Euphemia</vt:lpstr>
      <vt:lpstr>Lucida Sans Unicode</vt:lpstr>
      <vt:lpstr>Plantagenet Cherokee</vt:lpstr>
      <vt:lpstr>Tahoma</vt:lpstr>
      <vt:lpstr>Times New Roman</vt:lpstr>
      <vt:lpstr>Wingdings</vt:lpstr>
      <vt:lpstr>Academic Literature 16x9</vt:lpstr>
      <vt:lpstr>Operating systems</vt:lpstr>
      <vt:lpstr>PowerPoint Presentation</vt:lpstr>
      <vt:lpstr>PowerPoint Presentation</vt:lpstr>
      <vt:lpstr>Operating System</vt:lpstr>
      <vt:lpstr>Types of Operating Systems</vt:lpstr>
      <vt:lpstr>Functions of an Operating System</vt:lpstr>
      <vt:lpstr>Operating Systems Installation</vt:lpstr>
      <vt:lpstr>Service Packs and Updates</vt:lpstr>
      <vt:lpstr>Installation of Application Software</vt:lpstr>
      <vt:lpstr>File Systems and Data Recovery</vt:lpstr>
      <vt:lpstr>Data Recovery</vt:lpstr>
      <vt:lpstr>Windows Booting Process</vt:lpstr>
      <vt:lpstr>Troubleshooting Operating Systems</vt:lpstr>
      <vt:lpstr>Troubleshooting Techniques and Tools</vt:lpstr>
      <vt:lpstr>Installation &amp; Upgrading of Operating Systems</vt:lpstr>
      <vt:lpstr>Post-setup Configuration</vt:lpstr>
      <vt:lpstr>Configuring the Windows Registry</vt:lpstr>
      <vt:lpstr>Running CMOS Setup</vt:lpstr>
      <vt:lpstr>Locating &amp; Viewing Boot Files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72</cp:revision>
  <dcterms:created xsi:type="dcterms:W3CDTF">2024-07-03T13:45:34Z</dcterms:created>
  <dcterms:modified xsi:type="dcterms:W3CDTF">2024-09-10T11:05:49Z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