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56" r:id="rId2"/>
    <p:sldId id="267" r:id="rId3"/>
    <p:sldId id="270" r:id="rId4"/>
    <p:sldId id="271" r:id="rId5"/>
    <p:sldId id="272" r:id="rId6"/>
    <p:sldId id="268" r:id="rId7"/>
    <p:sldId id="273" r:id="rId8"/>
    <p:sldId id="274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3411" autoAdjust="0"/>
  </p:normalViewPr>
  <p:slideViewPr>
    <p:cSldViewPr>
      <p:cViewPr varScale="1">
        <p:scale>
          <a:sx n="50" d="100"/>
          <a:sy n="50" d="100"/>
        </p:scale>
        <p:origin x="121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C13AAB7-1B0B-4F55-9951-32DAD7CBDCC6}" type="datetimeFigureOut">
              <a:rPr lang="en-US"/>
              <a:pPr>
                <a:defRPr/>
              </a:pPr>
              <a:t>24-Jan-24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D296749-E2B8-4835-9F13-E1A42472F8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539803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4935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609600"/>
            <a:ext cx="20383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09600"/>
            <a:ext cx="5962650" cy="54864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7750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752600"/>
            <a:ext cx="4000500" cy="4343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752600"/>
            <a:ext cx="4000500" cy="4343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057464"/>
      </p:ext>
    </p:extLst>
  </p:cSld>
  <p:clrMapOvr>
    <a:masterClrMapping/>
  </p:clrMapOvr>
  <p:transition spd="slow"/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33846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7922930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752600"/>
            <a:ext cx="40005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752600"/>
            <a:ext cx="40005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05694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289188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94825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4832739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307738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2868083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09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752600"/>
            <a:ext cx="8153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This will be the basic slide template</a:t>
            </a:r>
          </a:p>
          <a:p>
            <a:pPr lvl="1"/>
            <a:r>
              <a:rPr lang="en-US" altLang="en-US" smtClean="0"/>
              <a:t>for Why Should Managers box slides, use </a:t>
            </a:r>
          </a:p>
          <a:p>
            <a:pPr lvl="1"/>
            <a:r>
              <a:rPr lang="en-US" altLang="en-US" smtClean="0"/>
              <a:t>for Ethics and Society box slides, use</a:t>
            </a:r>
          </a:p>
          <a:p>
            <a:pPr lvl="1"/>
            <a:r>
              <a:rPr lang="en-US" altLang="en-US" smtClean="0"/>
              <a:t>for Look into the Future box slides use </a:t>
            </a:r>
          </a:p>
          <a:p>
            <a:pPr lvl="1"/>
            <a:r>
              <a:rPr lang="en-US" altLang="en-US" smtClean="0"/>
              <a:t>(this refers to background colors)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838200" y="1447800"/>
            <a:ext cx="2209800" cy="76200"/>
          </a:xfrm>
          <a:prstGeom prst="rect">
            <a:avLst/>
          </a:prstGeom>
          <a:solidFill>
            <a:srgbClr val="F6BF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228600" y="914400"/>
            <a:ext cx="533400" cy="533400"/>
          </a:xfrm>
          <a:prstGeom prst="diamond">
            <a:avLst/>
          </a:prstGeom>
          <a:solidFill>
            <a:srgbClr val="B500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381000" y="10668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031" name="Oval 7"/>
          <p:cNvSpPr>
            <a:spLocks noChangeArrowheads="1"/>
          </p:cNvSpPr>
          <p:nvPr/>
        </p:nvSpPr>
        <p:spPr bwMode="auto">
          <a:xfrm>
            <a:off x="609600" y="762000"/>
            <a:ext cx="152400" cy="152400"/>
          </a:xfrm>
          <a:prstGeom prst="ellipse">
            <a:avLst/>
          </a:prstGeom>
          <a:solidFill>
            <a:srgbClr val="B500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032" name="Oval 8"/>
          <p:cNvSpPr>
            <a:spLocks noChangeArrowheads="1"/>
          </p:cNvSpPr>
          <p:nvPr/>
        </p:nvSpPr>
        <p:spPr bwMode="auto">
          <a:xfrm>
            <a:off x="838200" y="609600"/>
            <a:ext cx="152400" cy="152400"/>
          </a:xfrm>
          <a:prstGeom prst="ellipse">
            <a:avLst/>
          </a:prstGeom>
          <a:solidFill>
            <a:srgbClr val="B500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033" name="Oval 9"/>
          <p:cNvSpPr>
            <a:spLocks noChangeArrowheads="1"/>
          </p:cNvSpPr>
          <p:nvPr/>
        </p:nvSpPr>
        <p:spPr bwMode="auto">
          <a:xfrm>
            <a:off x="1066800" y="533400"/>
            <a:ext cx="76200" cy="76200"/>
          </a:xfrm>
          <a:prstGeom prst="ellipse">
            <a:avLst/>
          </a:prstGeom>
          <a:solidFill>
            <a:srgbClr val="B500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Times New Roman" panose="02020603050405020304" pitchFamily="18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6553200" y="1447800"/>
            <a:ext cx="2209800" cy="76200"/>
          </a:xfrm>
          <a:prstGeom prst="rect">
            <a:avLst/>
          </a:prstGeom>
          <a:solidFill>
            <a:srgbClr val="F6BF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ransition spd="slow"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SzPct val="127000"/>
        <a:buFont typeface="Wingdings" panose="05000000000000000000" pitchFamily="2" charset="2"/>
        <a:buChar char="ü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79F"/>
        </a:buClr>
        <a:buSzPct val="127000"/>
        <a:buFont typeface="Wingdings" panose="05000000000000000000" pitchFamily="2" charset="2"/>
        <a:buChar char="ü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anose="05000000000000000000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anose="05000000000000000000" pitchFamily="2" charset="2"/>
        <a:buChar char="ü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anose="05000000000000000000" pitchFamily="2" charset="2"/>
        <a:buChar char="ü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676400"/>
            <a:ext cx="7772400" cy="1524000"/>
          </a:xfr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rgbClr val="500093"/>
                </a:solidFill>
                <a:latin typeface="+mj-lt"/>
                <a:ea typeface="+mj-ea"/>
                <a:cs typeface="+mj-cs"/>
              </a:rPr>
              <a:t>TOPIC 2: PRINCIPLES OF RESEARCH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13150"/>
            <a:ext cx="6400800" cy="2743200"/>
          </a:xfr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Facilitator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Dr. SAMALI V. MLAY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/>
                </a:solidFill>
              </a:rPr>
              <a:t>Senior Lecturer</a:t>
            </a:r>
          </a:p>
        </p:txBody>
      </p:sp>
      <p:sp>
        <p:nvSpPr>
          <p:cNvPr id="30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E96CCB2-5903-43C2-8F49-70DE8A88C00D}" type="slidenum">
              <a:rPr lang="en-US" altLang="en-US" sz="1800" b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800" b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ctrTitle"/>
          </p:nvPr>
        </p:nvSpPr>
        <p:spPr>
          <a:xfrm>
            <a:off x="685800" y="606425"/>
            <a:ext cx="7772400" cy="84137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Elements/Principles of research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4876800"/>
          </a:xfrm>
        </p:spPr>
        <p:txBody>
          <a:bodyPr>
            <a:noAutofit/>
          </a:bodyPr>
          <a:lstStyle/>
          <a:p>
            <a:pPr marL="514350" indent="-514350" algn="just">
              <a:buFont typeface="Wingdings" panose="05000000000000000000" pitchFamily="2" charset="2"/>
              <a:buChar char="ü"/>
              <a:defRPr/>
            </a:pPr>
            <a:r>
              <a:rPr lang="en-US" dirty="0" smtClean="0"/>
              <a:t>Representativeness</a:t>
            </a:r>
            <a:r>
              <a:rPr lang="en-US" b="0" dirty="0"/>
              <a:t>: </a:t>
            </a:r>
            <a:endParaRPr lang="en-US" b="0" dirty="0" smtClean="0"/>
          </a:p>
          <a:p>
            <a:pPr marL="971550" lvl="1" indent="-514350" algn="just">
              <a:buFont typeface="Wingdings" panose="05000000000000000000" pitchFamily="2" charset="2"/>
              <a:buChar char="ü"/>
              <a:defRPr/>
            </a:pPr>
            <a:r>
              <a:rPr lang="en-US" dirty="0"/>
              <a:t>A</a:t>
            </a:r>
            <a:r>
              <a:rPr lang="en-US" b="0" dirty="0" smtClean="0"/>
              <a:t> sample </a:t>
            </a:r>
            <a:r>
              <a:rPr lang="en-US" b="0" dirty="0"/>
              <a:t>from a larger group that accurately represents the characteristics of a larger population</a:t>
            </a:r>
            <a:r>
              <a:rPr lang="en-US" b="0" dirty="0" smtClean="0"/>
              <a:t>. </a:t>
            </a:r>
          </a:p>
          <a:p>
            <a:pPr marL="971550" lvl="1" indent="-514350" algn="just">
              <a:buFont typeface="Wingdings" panose="05000000000000000000" pitchFamily="2" charset="2"/>
              <a:buChar char="ü"/>
              <a:defRPr/>
            </a:pPr>
            <a:r>
              <a:rPr lang="en-US" b="0" dirty="0" smtClean="0"/>
              <a:t>A </a:t>
            </a:r>
            <a:r>
              <a:rPr lang="en-US" b="0" dirty="0"/>
              <a:t>study sample is representative of a </a:t>
            </a:r>
            <a:r>
              <a:rPr lang="en-US" b="0" dirty="0" smtClean="0"/>
              <a:t>population </a:t>
            </a:r>
            <a:r>
              <a:rPr lang="en-US" b="0" dirty="0"/>
              <a:t>if either the estimate obtained in that sample or the interpretation of the results in that sample are </a:t>
            </a:r>
            <a:r>
              <a:rPr lang="en-US" b="0" dirty="0" err="1"/>
              <a:t>generalisable</a:t>
            </a:r>
            <a:r>
              <a:rPr lang="en-US" b="0" dirty="0"/>
              <a:t> to the target population. </a:t>
            </a:r>
            <a:endParaRPr lang="en-US" b="0" dirty="0" smtClean="0"/>
          </a:p>
          <a:p>
            <a:pPr marL="514350" indent="-514350" algn="just">
              <a:buFont typeface="Wingdings" panose="05000000000000000000" pitchFamily="2" charset="2"/>
              <a:buChar char="ü"/>
              <a:defRPr/>
            </a:pPr>
            <a:r>
              <a:rPr lang="en-US" dirty="0" smtClean="0"/>
              <a:t>Validity</a:t>
            </a:r>
            <a:r>
              <a:rPr lang="en-US" b="0" dirty="0" smtClean="0"/>
              <a:t>: </a:t>
            </a:r>
          </a:p>
          <a:p>
            <a:pPr marL="971550" lvl="1" indent="-514350" algn="just">
              <a:buFont typeface="Wingdings" panose="05000000000000000000" pitchFamily="2" charset="2"/>
              <a:buChar char="ü"/>
              <a:defRPr/>
            </a:pPr>
            <a:r>
              <a:rPr lang="en-US" dirty="0"/>
              <a:t>H</a:t>
            </a:r>
            <a:r>
              <a:rPr lang="en-US" b="0" dirty="0" smtClean="0"/>
              <a:t>ow </a:t>
            </a:r>
            <a:r>
              <a:rPr lang="en-US" b="0" dirty="0"/>
              <a:t>well the results among the </a:t>
            </a:r>
            <a:r>
              <a:rPr lang="en-US" dirty="0" smtClean="0"/>
              <a:t>sample </a:t>
            </a:r>
            <a:r>
              <a:rPr lang="en-US" b="0" dirty="0" smtClean="0"/>
              <a:t>represent </a:t>
            </a:r>
            <a:r>
              <a:rPr lang="en-US" b="0" dirty="0"/>
              <a:t>true findings among similar individuals outside the study</a:t>
            </a:r>
            <a:r>
              <a:rPr lang="en-US" b="0" dirty="0" smtClean="0"/>
              <a:t>. </a:t>
            </a:r>
          </a:p>
          <a:p>
            <a:pPr marL="971550" lvl="1" indent="-514350" algn="just">
              <a:buFont typeface="Wingdings" panose="05000000000000000000" pitchFamily="2" charset="2"/>
              <a:buChar char="ü"/>
              <a:defRPr/>
            </a:pPr>
            <a:r>
              <a:rPr lang="en-US" dirty="0"/>
              <a:t>I</a:t>
            </a:r>
            <a:r>
              <a:rPr lang="en-US" dirty="0" smtClean="0"/>
              <a:t>t </a:t>
            </a:r>
            <a:r>
              <a:rPr lang="en-US" dirty="0"/>
              <a:t>measures </a:t>
            </a:r>
            <a:r>
              <a:rPr lang="en-US" dirty="0" smtClean="0"/>
              <a:t>accuracy - </a:t>
            </a:r>
            <a:r>
              <a:rPr lang="en-US" b="0" dirty="0" smtClean="0"/>
              <a:t>findings measure correctly (measures the intended measure).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726BA25-53B1-474E-975F-4893BCE6309D}" type="slidenum">
              <a:rPr lang="en-US" altLang="en-US" sz="1800" b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800" b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ctrTitle"/>
          </p:nvPr>
        </p:nvSpPr>
        <p:spPr>
          <a:xfrm>
            <a:off x="685800" y="606425"/>
            <a:ext cx="7772400" cy="84137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Principles of research…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4876800"/>
          </a:xfrm>
        </p:spPr>
        <p:txBody>
          <a:bodyPr>
            <a:no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  <a:defRPr/>
            </a:pPr>
            <a:r>
              <a:rPr lang="en-US" dirty="0" smtClean="0"/>
              <a:t>Reliability</a:t>
            </a:r>
            <a:r>
              <a:rPr lang="en-US" b="0" dirty="0"/>
              <a:t>: </a:t>
            </a:r>
            <a:endParaRPr lang="en-US" b="0" dirty="0" smtClean="0"/>
          </a:p>
          <a:p>
            <a:pPr marL="914400" lvl="1" indent="-457200" algn="just">
              <a:buFont typeface="Wingdings" panose="05000000000000000000" pitchFamily="2" charset="2"/>
              <a:buChar char="ü"/>
              <a:defRPr/>
            </a:pPr>
            <a:r>
              <a:rPr lang="en-US" b="0" dirty="0" smtClean="0"/>
              <a:t>Describes how reproducible or replicable a study is.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  <a:defRPr/>
            </a:pPr>
            <a:r>
              <a:rPr lang="en-US" b="0" dirty="0" smtClean="0"/>
              <a:t>It measures consistency - if a study can be repeated and the same results are found, the study is considered </a:t>
            </a:r>
            <a:r>
              <a:rPr lang="en-US" b="0" dirty="0" smtClean="0"/>
              <a:t>reliable</a:t>
            </a:r>
            <a:endParaRPr lang="en-US" b="0" dirty="0" smtClean="0"/>
          </a:p>
          <a:p>
            <a:pPr marL="457200" indent="-457200" algn="just">
              <a:buFont typeface="Wingdings" panose="05000000000000000000" pitchFamily="2" charset="2"/>
              <a:buChar char="ü"/>
              <a:defRPr/>
            </a:pPr>
            <a:r>
              <a:rPr lang="en-US" dirty="0" smtClean="0"/>
              <a:t>Replicability</a:t>
            </a:r>
            <a:r>
              <a:rPr lang="en-US" b="0" dirty="0" smtClean="0"/>
              <a:t>: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  <a:defRPr/>
            </a:pPr>
            <a:r>
              <a:rPr lang="en-US" b="0" dirty="0" smtClean="0"/>
              <a:t>An attempt by a second researcher to replicate a previous study in an effort to determine whether applying the same methods to the same scientific question produces similar results.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  <a:defRPr/>
            </a:pPr>
            <a:r>
              <a:rPr lang="en-US" b="0" dirty="0" smtClean="0"/>
              <a:t>E.g. can be approved by carrying the research in a different place and it gives you the same result.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726BA25-53B1-474E-975F-4893BCE6309D}" type="slidenum">
              <a:rPr lang="en-US" altLang="en-US" sz="1800" b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800" b="0"/>
          </a:p>
        </p:txBody>
      </p:sp>
    </p:spTree>
    <p:extLst>
      <p:ext uri="{BB962C8B-B14F-4D97-AF65-F5344CB8AC3E}">
        <p14:creationId xmlns:p14="http://schemas.microsoft.com/office/powerpoint/2010/main" val="1207600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ctrTitle"/>
          </p:nvPr>
        </p:nvSpPr>
        <p:spPr>
          <a:xfrm>
            <a:off x="685800" y="606425"/>
            <a:ext cx="7772400" cy="84137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Principles of research…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4876800"/>
          </a:xfrm>
        </p:spPr>
        <p:txBody>
          <a:bodyPr>
            <a:no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  <a:defRPr/>
            </a:pPr>
            <a:r>
              <a:rPr lang="en-US" dirty="0" smtClean="0"/>
              <a:t>Objectivity</a:t>
            </a:r>
            <a:r>
              <a:rPr lang="en-US" b="0" dirty="0"/>
              <a:t>: </a:t>
            </a:r>
            <a:endParaRPr lang="en-US" b="0" dirty="0" smtClean="0"/>
          </a:p>
          <a:p>
            <a:pPr marL="914400" lvl="1" indent="-457200" algn="just">
              <a:buFont typeface="Wingdings" panose="05000000000000000000" pitchFamily="2" charset="2"/>
              <a:buChar char="ü"/>
              <a:defRPr/>
            </a:pPr>
            <a:r>
              <a:rPr lang="en-US" dirty="0" smtClean="0"/>
              <a:t>Conducting research </a:t>
            </a:r>
            <a:r>
              <a:rPr lang="en-US" b="0" dirty="0" smtClean="0"/>
              <a:t>without </a:t>
            </a:r>
            <a:r>
              <a:rPr lang="en-US" b="0" dirty="0"/>
              <a:t>being influenced by any bias or personal opinions. Bias is an unfair preference for someone or something</a:t>
            </a:r>
            <a:r>
              <a:rPr lang="en-US" b="0" dirty="0" smtClean="0"/>
              <a:t>.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  <a:defRPr/>
            </a:pPr>
            <a:r>
              <a:rPr lang="en-US" b="0" dirty="0" smtClean="0"/>
              <a:t>It is done to </a:t>
            </a:r>
            <a:r>
              <a:rPr lang="en-US" b="0" dirty="0"/>
              <a:t>minimize </a:t>
            </a:r>
            <a:r>
              <a:rPr lang="en-US" b="0" dirty="0" smtClean="0"/>
              <a:t>personal </a:t>
            </a:r>
            <a:r>
              <a:rPr lang="en-US" b="0" dirty="0"/>
              <a:t>prejudice or bias. </a:t>
            </a:r>
            <a:endParaRPr lang="en-US" b="0" dirty="0" smtClean="0"/>
          </a:p>
          <a:p>
            <a:pPr marL="457200" indent="-457200" algn="just">
              <a:buFont typeface="Wingdings" panose="05000000000000000000" pitchFamily="2" charset="2"/>
              <a:buChar char="ü"/>
              <a:defRPr/>
            </a:pPr>
            <a:r>
              <a:rPr lang="en-US" altLang="en-US" dirty="0" smtClean="0"/>
              <a:t>Precision</a:t>
            </a:r>
            <a:r>
              <a:rPr lang="en-US" altLang="en-US" b="0" dirty="0" smtClean="0"/>
              <a:t>: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  <a:defRPr/>
            </a:pPr>
            <a:r>
              <a:rPr lang="en-US" b="0" dirty="0" smtClean="0"/>
              <a:t>Refers </a:t>
            </a:r>
            <a:r>
              <a:rPr lang="en-US" b="0" dirty="0"/>
              <a:t>to how close measurements of the same item are to each other. </a:t>
            </a:r>
            <a:endParaRPr lang="en-US" b="0" dirty="0" smtClean="0"/>
          </a:p>
          <a:p>
            <a:pPr marL="914400" lvl="1" indent="-457200" algn="just">
              <a:buFont typeface="Wingdings" panose="05000000000000000000" pitchFamily="2" charset="2"/>
              <a:buChar char="ü"/>
              <a:defRPr/>
            </a:pPr>
            <a:r>
              <a:rPr lang="en-US" b="0" dirty="0" smtClean="0"/>
              <a:t>E.g., </a:t>
            </a:r>
            <a:r>
              <a:rPr lang="en-US" b="0" dirty="0"/>
              <a:t>if </a:t>
            </a:r>
            <a:r>
              <a:rPr lang="en-US" dirty="0" smtClean="0"/>
              <a:t>your</a:t>
            </a:r>
            <a:r>
              <a:rPr lang="en-US" b="0" dirty="0" smtClean="0"/>
              <a:t> </a:t>
            </a:r>
            <a:r>
              <a:rPr lang="en-US" b="0" dirty="0"/>
              <a:t>weight measurement of </a:t>
            </a:r>
            <a:r>
              <a:rPr lang="en-US" b="0" dirty="0" smtClean="0"/>
              <a:t>4.3 kg </a:t>
            </a:r>
            <a:r>
              <a:rPr lang="en-US" b="0" dirty="0"/>
              <a:t>for a given </a:t>
            </a:r>
            <a:r>
              <a:rPr lang="en-US" b="0" dirty="0" smtClean="0"/>
              <a:t>substance is obtained, </a:t>
            </a:r>
            <a:r>
              <a:rPr lang="en-US" b="0" dirty="0"/>
              <a:t>but the actual or known weight is </a:t>
            </a:r>
            <a:r>
              <a:rPr lang="en-US" b="0" dirty="0" smtClean="0"/>
              <a:t>12 </a:t>
            </a:r>
            <a:r>
              <a:rPr lang="en-US" b="0" dirty="0"/>
              <a:t>kg, then your measurement is not accurate.</a:t>
            </a:r>
            <a:r>
              <a:rPr lang="en-US" altLang="en-US" b="0" dirty="0" smtClean="0"/>
              <a:t> 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726BA25-53B1-474E-975F-4893BCE6309D}" type="slidenum">
              <a:rPr lang="en-US" altLang="en-US" sz="1800" b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800" b="0"/>
          </a:p>
        </p:txBody>
      </p:sp>
    </p:spTree>
    <p:extLst>
      <p:ext uri="{BB962C8B-B14F-4D97-AF65-F5344CB8AC3E}">
        <p14:creationId xmlns:p14="http://schemas.microsoft.com/office/powerpoint/2010/main" val="23717524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ctrTitle"/>
          </p:nvPr>
        </p:nvSpPr>
        <p:spPr>
          <a:xfrm>
            <a:off x="685800" y="606425"/>
            <a:ext cx="7772400" cy="84137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Principles of research…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229600" cy="4953000"/>
          </a:xfrm>
        </p:spPr>
        <p:txBody>
          <a:bodyPr>
            <a:no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  <a:defRPr/>
            </a:pPr>
            <a:r>
              <a:rPr lang="en-US" altLang="en-US" dirty="0" smtClean="0"/>
              <a:t>Measurement</a:t>
            </a:r>
            <a:r>
              <a:rPr lang="en-US" altLang="en-US" b="0" dirty="0"/>
              <a:t>: </a:t>
            </a:r>
            <a:endParaRPr lang="en-US" altLang="en-US" b="0" dirty="0" smtClean="0"/>
          </a:p>
          <a:p>
            <a:pPr marL="914400" lvl="1" indent="-457200" algn="just">
              <a:buFont typeface="Wingdings" panose="05000000000000000000" pitchFamily="2" charset="2"/>
              <a:buChar char="ü"/>
              <a:defRPr/>
            </a:pPr>
            <a:r>
              <a:rPr lang="en-US" b="0" dirty="0" smtClean="0"/>
              <a:t>The </a:t>
            </a:r>
            <a:r>
              <a:rPr lang="en-US" b="0" dirty="0"/>
              <a:t>process of observing and recording the observations that are collected as part of a research </a:t>
            </a:r>
            <a:r>
              <a:rPr lang="en-US" b="0" dirty="0" smtClean="0"/>
              <a:t>effort</a:t>
            </a:r>
            <a:r>
              <a:rPr lang="en-US" altLang="en-US" b="0" dirty="0" smtClean="0"/>
              <a:t>.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  <a:defRPr/>
            </a:pPr>
            <a:r>
              <a:rPr lang="en-US" b="0" dirty="0" smtClean="0"/>
              <a:t>E.g. we </a:t>
            </a:r>
            <a:r>
              <a:rPr lang="en-US" b="0" dirty="0"/>
              <a:t>can measure height, weight, length, width, income etc., (quantitative measurement</a:t>
            </a:r>
            <a:r>
              <a:rPr lang="en-US" b="0" dirty="0" smtClean="0"/>
              <a:t>), attitude</a:t>
            </a:r>
            <a:r>
              <a:rPr lang="en-US" b="0" dirty="0"/>
              <a:t>, personality, perception, intelligence, preference (qualitative measurement) etc</a:t>
            </a:r>
            <a:r>
              <a:rPr lang="en-US" b="0" dirty="0" smtClean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ü"/>
              <a:defRPr/>
            </a:pPr>
            <a:r>
              <a:rPr lang="en-US" altLang="en-US" dirty="0" smtClean="0"/>
              <a:t>Observation</a:t>
            </a:r>
            <a:r>
              <a:rPr lang="en-US" altLang="en-US" b="0" dirty="0" smtClean="0"/>
              <a:t>: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  <a:defRPr/>
            </a:pPr>
            <a:r>
              <a:rPr lang="en-US" b="0" dirty="0" smtClean="0"/>
              <a:t>is</a:t>
            </a:r>
            <a:r>
              <a:rPr lang="en-US" b="0" dirty="0"/>
              <a:t> way of gathering data by watching behavior, events, or noting physical characteristics in their natural setting</a:t>
            </a:r>
            <a:r>
              <a:rPr lang="en-US" b="0" dirty="0" smtClean="0"/>
              <a:t>.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  <a:defRPr/>
            </a:pPr>
            <a:r>
              <a:rPr lang="en-US" b="0" dirty="0" smtClean="0"/>
              <a:t>It can be overt (done openly) or covert (concealed from people being observed).</a:t>
            </a:r>
            <a:endParaRPr lang="en-US" altLang="en-US" b="0" dirty="0"/>
          </a:p>
          <a:p>
            <a:pPr marL="176213" indent="-176213" algn="just">
              <a:buFont typeface="Wingdings" panose="05000000000000000000" pitchFamily="2" charset="2"/>
              <a:buChar char="§"/>
              <a:defRPr/>
            </a:pPr>
            <a:endParaRPr lang="en-US" b="0" dirty="0"/>
          </a:p>
          <a:p>
            <a:pPr eaLnBrk="1" hangingPunct="1">
              <a:defRPr/>
            </a:pPr>
            <a:r>
              <a:rPr lang="en-US" b="0" dirty="0"/>
              <a:t> </a:t>
            </a:r>
          </a:p>
          <a:p>
            <a:pPr eaLnBrk="1" hangingPunct="1">
              <a:defRPr/>
            </a:pPr>
            <a:endParaRPr lang="en-US" b="0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726BA25-53B1-474E-975F-4893BCE6309D}" type="slidenum">
              <a:rPr lang="en-US" altLang="en-US" sz="1800" b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800" b="0"/>
          </a:p>
        </p:txBody>
      </p:sp>
    </p:spTree>
    <p:extLst>
      <p:ext uri="{BB962C8B-B14F-4D97-AF65-F5344CB8AC3E}">
        <p14:creationId xmlns:p14="http://schemas.microsoft.com/office/powerpoint/2010/main" val="32035482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ctrTitle"/>
          </p:nvPr>
        </p:nvSpPr>
        <p:spPr>
          <a:xfrm>
            <a:off x="533400" y="758825"/>
            <a:ext cx="7772400" cy="612775"/>
          </a:xfrm>
        </p:spPr>
        <p:txBody>
          <a:bodyPr/>
          <a:lstStyle/>
          <a:p>
            <a:pPr eaLnBrk="1" hangingPunct="1"/>
            <a:r>
              <a:rPr lang="en-US" altLang="en-US" smtClean="0"/>
              <a:t>Principles of research…</a:t>
            </a:r>
          </a:p>
        </p:txBody>
      </p:sp>
      <p:sp>
        <p:nvSpPr>
          <p:cNvPr id="27651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153400" cy="4953000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altLang="en-US" dirty="0" smtClean="0"/>
              <a:t>Control</a:t>
            </a:r>
            <a:r>
              <a:rPr lang="en-US" altLang="en-US" b="0" dirty="0" smtClean="0"/>
              <a:t>: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b="0" dirty="0" smtClean="0"/>
              <a:t>A control </a:t>
            </a:r>
            <a:r>
              <a:rPr lang="en-US" b="0" dirty="0"/>
              <a:t>is an element that remains unchanged or unaffected by other </a:t>
            </a:r>
            <a:r>
              <a:rPr lang="en-US" b="0" dirty="0" smtClean="0"/>
              <a:t>variables in an experiment.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b="0" dirty="0" smtClean="0"/>
              <a:t>It's </a:t>
            </a:r>
            <a:r>
              <a:rPr lang="en-US" b="0" dirty="0"/>
              <a:t>used as a benchmark or a point of comparison against which other test results are measured. </a:t>
            </a:r>
            <a:endParaRPr lang="en-US" altLang="en-US" b="0" dirty="0" smtClean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altLang="en-US" dirty="0" smtClean="0"/>
              <a:t>Causal Explanation</a:t>
            </a:r>
            <a:r>
              <a:rPr lang="en-US" altLang="en-US" b="0" dirty="0" smtClean="0"/>
              <a:t>: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b="0" dirty="0" smtClean="0"/>
              <a:t>Identifies </a:t>
            </a:r>
            <a:r>
              <a:rPr lang="en-US" b="0" dirty="0"/>
              <a:t>the extent and nature of cause-and-effect relationships between two or more variables</a:t>
            </a:r>
            <a:r>
              <a:rPr lang="en-US" b="0" dirty="0" smtClean="0"/>
              <a:t>.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b="0" dirty="0" smtClean="0"/>
              <a:t>E.g. the effect of price increment on sales, the effect of education on e-waste disposal practices, the effect of Road policies on accident levels etc. </a:t>
            </a:r>
            <a:endParaRPr lang="en-US" altLang="en-US" b="0" dirty="0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55DF493-B89A-4848-A56D-8E5D2C017F10}" type="slidenum">
              <a:rPr lang="en-US" altLang="en-US" sz="1800" b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800" b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ctrTitle"/>
          </p:nvPr>
        </p:nvSpPr>
        <p:spPr>
          <a:xfrm>
            <a:off x="533400" y="758825"/>
            <a:ext cx="7772400" cy="612775"/>
          </a:xfrm>
        </p:spPr>
        <p:txBody>
          <a:bodyPr/>
          <a:lstStyle/>
          <a:p>
            <a:pPr eaLnBrk="1" hangingPunct="1"/>
            <a:r>
              <a:rPr lang="en-US" altLang="en-US" smtClean="0"/>
              <a:t>Principles of research…</a:t>
            </a:r>
          </a:p>
        </p:txBody>
      </p:sp>
      <p:sp>
        <p:nvSpPr>
          <p:cNvPr id="27651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153400" cy="4953000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 smtClean="0"/>
              <a:t>Falsifiability</a:t>
            </a:r>
            <a:r>
              <a:rPr lang="en-US" b="0" dirty="0" smtClean="0"/>
              <a:t>: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b="0" dirty="0" smtClean="0"/>
              <a:t>Able </a:t>
            </a:r>
            <a:r>
              <a:rPr lang="en-US" b="0" dirty="0"/>
              <a:t>to be proven </a:t>
            </a:r>
            <a:r>
              <a:rPr lang="en-US" b="0" dirty="0" smtClean="0"/>
              <a:t>false. All </a:t>
            </a:r>
            <a:r>
              <a:rPr lang="en-US" b="0" dirty="0"/>
              <a:t>scientific </a:t>
            </a:r>
            <a:r>
              <a:rPr lang="en-US" b="0" dirty="0" smtClean="0"/>
              <a:t>theories and research hypotheses </a:t>
            </a:r>
            <a:r>
              <a:rPr lang="en-US" b="0" dirty="0"/>
              <a:t>are falsifiable: if evidence that contradicts </a:t>
            </a:r>
            <a:r>
              <a:rPr lang="en-US" b="0" dirty="0" smtClean="0"/>
              <a:t>them comes </a:t>
            </a:r>
            <a:r>
              <a:rPr lang="en-US" b="0" dirty="0"/>
              <a:t>to </a:t>
            </a:r>
            <a:r>
              <a:rPr lang="en-US" b="0" dirty="0" smtClean="0"/>
              <a:t>light and it is has to be either </a:t>
            </a:r>
            <a:r>
              <a:rPr lang="en-US" b="0" dirty="0"/>
              <a:t>modified or discarded</a:t>
            </a:r>
            <a:r>
              <a:rPr lang="en-US" b="0" dirty="0" smtClean="0"/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 smtClean="0"/>
              <a:t>Prediction</a:t>
            </a:r>
            <a:r>
              <a:rPr lang="en-US" b="0" dirty="0" smtClean="0"/>
              <a:t>: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dirty="0"/>
              <a:t>I</a:t>
            </a:r>
            <a:r>
              <a:rPr lang="en-US" b="0" dirty="0" smtClean="0"/>
              <a:t>s</a:t>
            </a:r>
            <a:r>
              <a:rPr lang="en-US" b="0" dirty="0"/>
              <a:t> the process of making an educated guess or estimation about a future event or outcome based on available information and data. </a:t>
            </a:r>
            <a:endParaRPr lang="en-US" b="0" dirty="0" smtClean="0"/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b="0" dirty="0" smtClean="0"/>
              <a:t>It </a:t>
            </a:r>
            <a:r>
              <a:rPr lang="en-US" b="0" dirty="0"/>
              <a:t>involves analyzing past patterns and trends, as well as current conditions, to forecast what may happen in the </a:t>
            </a:r>
            <a:r>
              <a:rPr lang="en-US" b="0" dirty="0" smtClean="0"/>
              <a:t>future. It is </a:t>
            </a:r>
            <a:r>
              <a:rPr lang="en-US" b="0" dirty="0"/>
              <a:t>a foretelling of some future happening</a:t>
            </a:r>
            <a:r>
              <a:rPr lang="en-US" b="0" dirty="0" smtClean="0"/>
              <a:t>.</a:t>
            </a:r>
            <a:endParaRPr lang="en-US" b="0" dirty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55DF493-B89A-4848-A56D-8E5D2C017F10}" type="slidenum">
              <a:rPr lang="en-US" altLang="en-US" sz="1800" b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800" b="0"/>
          </a:p>
        </p:txBody>
      </p:sp>
    </p:spTree>
    <p:extLst>
      <p:ext uri="{BB962C8B-B14F-4D97-AF65-F5344CB8AC3E}">
        <p14:creationId xmlns:p14="http://schemas.microsoft.com/office/powerpoint/2010/main" val="32856955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ctrTitle"/>
          </p:nvPr>
        </p:nvSpPr>
        <p:spPr>
          <a:xfrm>
            <a:off x="533400" y="758825"/>
            <a:ext cx="7772400" cy="612775"/>
          </a:xfrm>
        </p:spPr>
        <p:txBody>
          <a:bodyPr/>
          <a:lstStyle/>
          <a:p>
            <a:pPr eaLnBrk="1" hangingPunct="1"/>
            <a:r>
              <a:rPr lang="en-US" altLang="en-US" smtClean="0"/>
              <a:t>Principles of research…</a:t>
            </a:r>
          </a:p>
        </p:txBody>
      </p:sp>
      <p:sp>
        <p:nvSpPr>
          <p:cNvPr id="27651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153400" cy="4953000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altLang="en-US" dirty="0" smtClean="0"/>
              <a:t>Research Ethics</a:t>
            </a:r>
            <a:r>
              <a:rPr lang="en-US" altLang="en-US" b="0" dirty="0" smtClean="0"/>
              <a:t>: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altLang="en-US" dirty="0"/>
              <a:t>I</a:t>
            </a:r>
            <a:r>
              <a:rPr lang="en-US" altLang="en-US" b="0" dirty="0" smtClean="0"/>
              <a:t>t </a:t>
            </a:r>
            <a:r>
              <a:rPr lang="en-US" b="0" dirty="0" smtClean="0"/>
              <a:t>examines </a:t>
            </a:r>
            <a:r>
              <a:rPr lang="en-US" b="0" dirty="0"/>
              <a:t>the rational justification for our moral judgments; </a:t>
            </a:r>
            <a:r>
              <a:rPr lang="en-US" b="0" dirty="0" smtClean="0"/>
              <a:t>what </a:t>
            </a:r>
            <a:r>
              <a:rPr lang="en-US" b="0" dirty="0"/>
              <a:t>is morally right or wrong, just or </a:t>
            </a:r>
            <a:r>
              <a:rPr lang="en-US" b="0" dirty="0" smtClean="0"/>
              <a:t>unjust when conducting research.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altLang="en-US" b="0" dirty="0" smtClean="0"/>
              <a:t>Social research is guided by ethics which must be observed by a researcher.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55DF493-B89A-4848-A56D-8E5D2C017F10}" type="slidenum">
              <a:rPr lang="en-US" altLang="en-US" sz="1800" b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800" b="0"/>
          </a:p>
        </p:txBody>
      </p:sp>
    </p:spTree>
    <p:extLst>
      <p:ext uri="{BB962C8B-B14F-4D97-AF65-F5344CB8AC3E}">
        <p14:creationId xmlns:p14="http://schemas.microsoft.com/office/powerpoint/2010/main" val="963340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Theme1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hapter 3 teaching vers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hapter 3 teaching 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3 teaching 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Topic 1_RM Introduction</Template>
  <TotalTime>1310</TotalTime>
  <Words>326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Theme1</vt:lpstr>
      <vt:lpstr>TOPIC 2: PRINCIPLES OF RESEARCH</vt:lpstr>
      <vt:lpstr>Elements/Principles of research</vt:lpstr>
      <vt:lpstr>Principles of research…</vt:lpstr>
      <vt:lpstr>Principles of research…</vt:lpstr>
      <vt:lpstr>Principles of research…</vt:lpstr>
      <vt:lpstr>Principles of research…</vt:lpstr>
      <vt:lpstr>Principles of research…</vt:lpstr>
      <vt:lpstr>Principles of research…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METHODS </dc:title>
  <dc:creator>hp i5</dc:creator>
  <cp:lastModifiedBy>hp i5</cp:lastModifiedBy>
  <cp:revision>28</cp:revision>
  <dcterms:created xsi:type="dcterms:W3CDTF">2024-01-16T10:35:40Z</dcterms:created>
  <dcterms:modified xsi:type="dcterms:W3CDTF">2024-01-24T17:37:46Z</dcterms:modified>
</cp:coreProperties>
</file>