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82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394713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158708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539223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66989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366264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077755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96489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015129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416697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88931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348237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362857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will be the basic slide template</a:t>
            </a:r>
          </a:p>
          <a:p>
            <a:pPr lvl="1"/>
            <a:r>
              <a:rPr lang="en-US"/>
              <a:t>for Why Should Managers box slides, use </a:t>
            </a:r>
          </a:p>
          <a:p>
            <a:pPr lvl="1"/>
            <a:r>
              <a:rPr lang="en-US"/>
              <a:t>for Ethics and Society box slides, use</a:t>
            </a:r>
          </a:p>
          <a:p>
            <a:pPr lvl="1"/>
            <a:r>
              <a:rPr lang="en-US"/>
              <a:t>for Look into the Future box slides use </a:t>
            </a:r>
          </a:p>
          <a:p>
            <a:pPr lvl="1"/>
            <a:r>
              <a:rPr lang="en-US"/>
              <a:t>(this refers to background colors)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4348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A8008-1AFE-4B4E-9A6A-04036026FD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INFORMATION SECURITY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07582-F4C8-4176-B030-D3308BD72C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BBC -3</a:t>
            </a:r>
          </a:p>
        </p:txBody>
      </p:sp>
    </p:spTree>
    <p:extLst>
      <p:ext uri="{BB962C8B-B14F-4D97-AF65-F5344CB8AC3E}">
        <p14:creationId xmlns:p14="http://schemas.microsoft.com/office/powerpoint/2010/main" val="55725694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6A4BB-2D76-432E-997F-536E3BD93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EISP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2238C-5F47-4474-AE2D-26D1CBD18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 dirty="0"/>
              <a:t>Statement of purpose</a:t>
            </a:r>
          </a:p>
          <a:p>
            <a:pPr>
              <a:lnSpc>
                <a:spcPct val="90000"/>
              </a:lnSpc>
            </a:pPr>
            <a:r>
              <a:rPr lang="en-US" altLang="en-US" sz="3600" dirty="0"/>
              <a:t>Information technology security elements</a:t>
            </a:r>
          </a:p>
          <a:p>
            <a:pPr>
              <a:lnSpc>
                <a:spcPct val="90000"/>
              </a:lnSpc>
            </a:pPr>
            <a:r>
              <a:rPr lang="en-US" altLang="en-US" sz="3600" dirty="0"/>
              <a:t>Need for information technology security</a:t>
            </a:r>
          </a:p>
          <a:p>
            <a:pPr>
              <a:lnSpc>
                <a:spcPct val="90000"/>
              </a:lnSpc>
            </a:pPr>
            <a:r>
              <a:rPr lang="en-US" altLang="en-US" sz="3600" dirty="0"/>
              <a:t>Information technology security responsibilities and roles</a:t>
            </a:r>
          </a:p>
          <a:p>
            <a:pPr>
              <a:lnSpc>
                <a:spcPct val="90000"/>
              </a:lnSpc>
            </a:pPr>
            <a:r>
              <a:rPr lang="en-US" altLang="en-US" sz="3600" dirty="0"/>
              <a:t>Reference to other information technology standards and guidelines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11892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83D39-9CA1-4688-9568-68B667D9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Issue-Specific Security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E596-0442-4969-B94F-3321FFF77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Provides detailed, targeted guidance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Instruction for secure use of a technology systems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Begins with introduction to fundamental technological philosophy of the organization</a:t>
            </a:r>
          </a:p>
          <a:p>
            <a:r>
              <a:rPr lang="en-US" altLang="en-US" dirty="0"/>
              <a:t>Protects organization from inefficiency and ambiguity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Documents how the technology-based system is controlled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Identifies the processes and authorities that provide this control</a:t>
            </a:r>
          </a:p>
          <a:p>
            <a:r>
              <a:rPr lang="en-US" altLang="en-US" dirty="0"/>
              <a:t>Indemnifies the organization against liability for an employee’s inappropriate or illegal system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9519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0740-FD50-42A8-959F-F4291A695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Issue-Specific Security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D6E86-BECC-462F-9AE5-4FFA738E7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ISSP topics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Email and internet use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Minimum system configurations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Prohibitions against hacking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Home use of company-owned computer equipment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Use of personal equipment on company networks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Use of telecommunications technologies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Use of photocopy equipment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7807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EFE58-222F-47F0-B7B7-3C7EAFBD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the ISSP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EF7CE-446F-4734-8F75-210DD14E0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Statement of Purpose </a:t>
            </a:r>
          </a:p>
          <a:p>
            <a:pPr lvl="1"/>
            <a:r>
              <a:rPr lang="en-US" altLang="en-US" dirty="0"/>
              <a:t>Scope and applicability</a:t>
            </a:r>
          </a:p>
          <a:p>
            <a:pPr lvl="1"/>
            <a:r>
              <a:rPr lang="en-US" altLang="en-US" dirty="0"/>
              <a:t>Definition of technology addressed</a:t>
            </a:r>
          </a:p>
          <a:p>
            <a:pPr lvl="1"/>
            <a:r>
              <a:rPr lang="en-US" altLang="en-US" dirty="0"/>
              <a:t>Responsibilities</a:t>
            </a:r>
          </a:p>
          <a:p>
            <a:r>
              <a:rPr lang="en-US" altLang="en-US" dirty="0"/>
              <a:t>Authorized Access and Usage of Equipment</a:t>
            </a:r>
          </a:p>
          <a:p>
            <a:pPr lvl="1"/>
            <a:r>
              <a:rPr lang="en-US" altLang="en-US" dirty="0"/>
              <a:t>User access</a:t>
            </a:r>
          </a:p>
          <a:p>
            <a:pPr lvl="1"/>
            <a:r>
              <a:rPr lang="en-US" altLang="en-US" dirty="0"/>
              <a:t>Fair and responsible use</a:t>
            </a:r>
          </a:p>
          <a:p>
            <a:pPr lvl="1"/>
            <a:r>
              <a:rPr lang="en-US" altLang="en-US" dirty="0"/>
              <a:t>Protection of privacy</a:t>
            </a:r>
          </a:p>
        </p:txBody>
      </p:sp>
    </p:spTree>
    <p:extLst>
      <p:ext uri="{BB962C8B-B14F-4D97-AF65-F5344CB8AC3E}">
        <p14:creationId xmlns:p14="http://schemas.microsoft.com/office/powerpoint/2010/main" val="2547942182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1B567-6E4E-44F6-97CE-3F6CA22A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the ISSP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2BAF-4CD5-4911-AA8D-97811D2A2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Prohibited Usage of Equipment</a:t>
            </a:r>
          </a:p>
          <a:p>
            <a:pPr lvl="1"/>
            <a:r>
              <a:rPr lang="en-US" altLang="en-US" dirty="0"/>
              <a:t>Disruptive use or misuse</a:t>
            </a:r>
          </a:p>
          <a:p>
            <a:pPr lvl="1"/>
            <a:r>
              <a:rPr lang="en-US" altLang="en-US" dirty="0"/>
              <a:t>Criminal use</a:t>
            </a:r>
          </a:p>
          <a:p>
            <a:pPr lvl="1"/>
            <a:r>
              <a:rPr lang="en-US" altLang="en-US" dirty="0"/>
              <a:t>Offensive or harassing materials</a:t>
            </a:r>
          </a:p>
          <a:p>
            <a:pPr lvl="1"/>
            <a:r>
              <a:rPr lang="en-US" altLang="en-US" dirty="0"/>
              <a:t>Copyrighted, licensed or other intellectual property</a:t>
            </a:r>
          </a:p>
          <a:p>
            <a:pPr lvl="1"/>
            <a:r>
              <a:rPr lang="en-US" altLang="en-US" dirty="0"/>
              <a:t>Other restrictions</a:t>
            </a:r>
          </a:p>
          <a:p>
            <a:r>
              <a:rPr lang="en-US" altLang="en-US" dirty="0"/>
              <a:t>Systems management</a:t>
            </a:r>
          </a:p>
          <a:p>
            <a:pPr lvl="1"/>
            <a:r>
              <a:rPr lang="en-US" altLang="en-US" dirty="0"/>
              <a:t>Management of stored materials</a:t>
            </a:r>
          </a:p>
          <a:p>
            <a:pPr lvl="1"/>
            <a:r>
              <a:rPr lang="en-US" altLang="en-US" dirty="0"/>
              <a:t>Employer monitoring</a:t>
            </a:r>
          </a:p>
          <a:p>
            <a:pPr lvl="1"/>
            <a:r>
              <a:rPr lang="en-US" altLang="en-US" dirty="0"/>
              <a:t>Virus protection </a:t>
            </a:r>
          </a:p>
          <a:p>
            <a:pPr lvl="1"/>
            <a:r>
              <a:rPr lang="en-US" altLang="en-US" dirty="0"/>
              <a:t>Physical security</a:t>
            </a:r>
          </a:p>
          <a:p>
            <a:pPr lvl="1"/>
            <a:r>
              <a:rPr lang="en-US" altLang="en-US" dirty="0"/>
              <a:t>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9043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6A291-9C80-4B3E-9CF5-207C52B6D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the ISSP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2CEC0-651E-4AB0-BD7F-20890AB4C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Violations of policy</a:t>
            </a:r>
          </a:p>
          <a:p>
            <a:pPr lvl="1"/>
            <a:r>
              <a:rPr lang="en-US" altLang="en-US" dirty="0"/>
              <a:t>Procedures for reporting violations</a:t>
            </a:r>
          </a:p>
          <a:p>
            <a:pPr lvl="1"/>
            <a:r>
              <a:rPr lang="en-US" altLang="en-US" dirty="0"/>
              <a:t>Penalties for violations</a:t>
            </a:r>
          </a:p>
          <a:p>
            <a:r>
              <a:rPr lang="en-US" altLang="en-US" dirty="0"/>
              <a:t>Policy review and modification</a:t>
            </a:r>
          </a:p>
          <a:p>
            <a:pPr lvl="1"/>
            <a:r>
              <a:rPr lang="en-US" altLang="en-US" dirty="0"/>
              <a:t>Scheduled review of policy and procedures for modification</a:t>
            </a:r>
          </a:p>
          <a:p>
            <a:r>
              <a:rPr lang="en-US" altLang="en-US" dirty="0"/>
              <a:t>Limitations of liability</a:t>
            </a:r>
          </a:p>
          <a:p>
            <a:pPr lvl="1"/>
            <a:r>
              <a:rPr lang="en-US" altLang="en-US" dirty="0"/>
              <a:t>Statements of liability or disclaimers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06398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4EEA6-62F0-472F-A969-717063F49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System-Specific security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316F2-9B43-4194-BB09-26678E360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System-specific security policies (</a:t>
            </a:r>
            <a:r>
              <a:rPr lang="en-US" altLang="en-US" dirty="0" err="1"/>
              <a:t>SysSPs</a:t>
            </a:r>
            <a:r>
              <a:rPr lang="en-US" altLang="en-US" dirty="0"/>
              <a:t>) frequently do not look like other types of policy</a:t>
            </a:r>
          </a:p>
          <a:p>
            <a:pPr lvl="1"/>
            <a:r>
              <a:rPr lang="en-US" altLang="en-US" dirty="0"/>
              <a:t>may function as standards or procedures to be used when configuring or maintaining systems</a:t>
            </a:r>
          </a:p>
          <a:p>
            <a:r>
              <a:rPr lang="en-US" altLang="en-US" dirty="0" err="1"/>
              <a:t>SysSPs</a:t>
            </a:r>
            <a:r>
              <a:rPr lang="en-US" altLang="en-US" dirty="0"/>
              <a:t> can be separated into</a:t>
            </a:r>
          </a:p>
          <a:p>
            <a:pPr lvl="1"/>
            <a:r>
              <a:rPr lang="en-US" altLang="en-US" dirty="0"/>
              <a:t>Management guidance</a:t>
            </a:r>
          </a:p>
          <a:p>
            <a:pPr lvl="1"/>
            <a:r>
              <a:rPr lang="en-US" altLang="en-US" dirty="0"/>
              <a:t>Technical specifications</a:t>
            </a:r>
          </a:p>
          <a:p>
            <a:pPr lvl="1"/>
            <a:r>
              <a:rPr lang="en-US" altLang="en-US" dirty="0"/>
              <a:t>Or combined in a single policy document.</a:t>
            </a:r>
          </a:p>
        </p:txBody>
      </p:sp>
    </p:spTree>
    <p:extLst>
      <p:ext uri="{BB962C8B-B14F-4D97-AF65-F5344CB8AC3E}">
        <p14:creationId xmlns:p14="http://schemas.microsoft.com/office/powerpoint/2010/main" val="2410185225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474B1-BF08-4CEF-9A58-7D4428FE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Managerial Guidance Sys-SSPs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58A6F-DA32-4A21-A2B9-2CBED9119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Created by management to guide the implementation and configuration of technology.</a:t>
            </a:r>
          </a:p>
          <a:p>
            <a:r>
              <a:rPr lang="en-US" altLang="en-US" sz="3200" dirty="0"/>
              <a:t>Applies to any technology that affects the confidentiality, integrity or availability of information, e.g. </a:t>
            </a:r>
            <a:r>
              <a:rPr lang="en-US" altLang="en-US" sz="3200" dirty="0">
                <a:solidFill>
                  <a:srgbClr val="006600"/>
                </a:solidFill>
              </a:rPr>
              <a:t>firewall configuration</a:t>
            </a:r>
          </a:p>
          <a:p>
            <a:r>
              <a:rPr lang="en-US" altLang="en-US" sz="3200" dirty="0"/>
              <a:t>Informs technologists of management intent.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0231030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73906-B2CC-4DC3-8DE7-0F34CB5C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Specifications Sys-SSPs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313DC-CC07-4799-8C69-EA40916C0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System administrators’ directions on implementing managerial policy</a:t>
            </a:r>
          </a:p>
          <a:p>
            <a:r>
              <a:rPr lang="en-US" altLang="en-US" dirty="0"/>
              <a:t>Each type of equipment has its own type of policies</a:t>
            </a:r>
          </a:p>
          <a:p>
            <a:r>
              <a:rPr lang="en-US" altLang="en-US" dirty="0"/>
              <a:t>General methods of implementing technical controls</a:t>
            </a:r>
          </a:p>
          <a:p>
            <a:pPr lvl="1"/>
            <a:r>
              <a:rPr lang="en-US" altLang="en-US" sz="2800" dirty="0"/>
              <a:t>Access control lists</a:t>
            </a:r>
          </a:p>
          <a:p>
            <a:pPr lvl="1"/>
            <a:r>
              <a:rPr lang="en-US" altLang="en-US" sz="2800" dirty="0"/>
              <a:t>Configuration rules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7305079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36893-11D8-41CE-8724-D82DACA0F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specifications Sys-SSPs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8A2CB-CEC7-4D5C-BD9D-3660F85B4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Access control lists</a:t>
            </a:r>
          </a:p>
          <a:p>
            <a:pPr lvl="1"/>
            <a:r>
              <a:rPr lang="en-US" altLang="en-US" dirty="0"/>
              <a:t>Include the user access lists, matrices, and capability tables that govern the rights and privileges</a:t>
            </a:r>
          </a:p>
          <a:p>
            <a:pPr lvl="1"/>
            <a:r>
              <a:rPr lang="en-US" altLang="en-US" dirty="0"/>
              <a:t>A similar method that specifies which subjects and objects users or groups can access is called a capability table </a:t>
            </a:r>
          </a:p>
          <a:p>
            <a:pPr lvl="1"/>
            <a:r>
              <a:rPr lang="en-US" altLang="en-US" dirty="0"/>
              <a:t>Enable administrations to restrict access according to user, computer, time, duration, or even a particular 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28737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5DFF1-669F-4973-A22F-CE1A00C1D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A9F71-C936-4B16-B3A6-6D52CB6BD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Upon completion of this material you should be able 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Define information security policy and understand its central role in a successful information security program.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Describe the three major types of information security policy and explain what goes into each type.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Develop various types various types of information security policies.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1477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8F11-E87F-4ECF-B9B6-FD8C94B8C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specifications Sys-SSPs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D4C32-BD2D-4049-838A-515EF9371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Access control lists regulate</a:t>
            </a:r>
          </a:p>
          <a:p>
            <a:pPr lvl="1"/>
            <a:r>
              <a:rPr lang="en-US" altLang="en-US" dirty="0"/>
              <a:t>Who can use the system</a:t>
            </a:r>
          </a:p>
          <a:p>
            <a:pPr lvl="1"/>
            <a:r>
              <a:rPr lang="en-US" altLang="en-US" dirty="0"/>
              <a:t>What authorized users can access</a:t>
            </a:r>
          </a:p>
          <a:p>
            <a:pPr lvl="1"/>
            <a:r>
              <a:rPr lang="en-US" altLang="en-US" dirty="0"/>
              <a:t>When authorized users can access the system</a:t>
            </a:r>
          </a:p>
          <a:p>
            <a:pPr lvl="1"/>
            <a:r>
              <a:rPr lang="en-US" altLang="en-US" dirty="0"/>
              <a:t>Where authorized users can access the system from</a:t>
            </a:r>
          </a:p>
          <a:p>
            <a:pPr lvl="1"/>
            <a:r>
              <a:rPr lang="en-US" altLang="en-US" dirty="0"/>
              <a:t>How authorized users can access the system</a:t>
            </a:r>
          </a:p>
          <a:p>
            <a:pPr lvl="1"/>
            <a:r>
              <a:rPr lang="en-US" altLang="en-US" dirty="0"/>
              <a:t>Restricting what users can access, e.g. printers, files, communications, and applications</a:t>
            </a:r>
          </a:p>
          <a:p>
            <a:r>
              <a:rPr lang="en-US" altLang="en-US" dirty="0"/>
              <a:t>Administrators set user privileges</a:t>
            </a:r>
          </a:p>
          <a:p>
            <a:pPr lvl="1"/>
            <a:r>
              <a:rPr lang="en-US" altLang="en-US" dirty="0"/>
              <a:t>Read, write, create, modify, delete, compare,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90538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D06E1-25ED-4D13-A246-CE058EE99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specifications Sys-SSPs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E21BE-5DD3-4B7C-8DF2-25BDFD358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Configuration rules </a:t>
            </a:r>
          </a:p>
          <a:p>
            <a:pPr lvl="1"/>
            <a:r>
              <a:rPr lang="en-US" altLang="en-US" dirty="0"/>
              <a:t>Specific configuration codes entered into security systems </a:t>
            </a:r>
          </a:p>
          <a:p>
            <a:pPr lvl="2"/>
            <a:r>
              <a:rPr lang="en-US" altLang="en-US" dirty="0"/>
              <a:t>Guide the execution of the system when information is passing through it</a:t>
            </a:r>
          </a:p>
          <a:p>
            <a:r>
              <a:rPr lang="en-US" altLang="en-US" dirty="0"/>
              <a:t>Many security systems require specific configuration scripts telling the systems what actions to perform on each set of information they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76703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3E09-06BD-4C40-81D0-E98F8470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8A585-122F-4510-BC45-C5B85682C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Investigation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Goals: Define specific objectives for the information security policy, focusing on protecting sensitive data and ensuring compliance with relevant regulations.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Support: Secure commitment from key stakeholders, including management, IT teams, and legal advisors, to ensure adequate resources and alignment with organizational priorities.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Participation: Engage a diverse group of employees and departments to gather input and foster a sense of ownership, which enhances the policy’s effectiveness and acceptance.</a:t>
            </a:r>
          </a:p>
          <a:p>
            <a:r>
              <a:rPr lang="en-US" altLang="en-US" sz="3200" dirty="0"/>
              <a:t>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Risk Assessment: Conduct a thorough evaluation of potential security risks, including threats and vulnerabilities, to identify critical assets and prioritize security measures based on impact and likelihood.</a:t>
            </a:r>
          </a:p>
        </p:txBody>
      </p:sp>
    </p:spTree>
    <p:extLst>
      <p:ext uri="{BB962C8B-B14F-4D97-AF65-F5344CB8AC3E}">
        <p14:creationId xmlns:p14="http://schemas.microsoft.com/office/powerpoint/2010/main" val="1746521768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1F085-E803-4A9C-A6BF-497D76A8C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CB16E-320A-41C5-A658-6D4FE789F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Design.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Components: Develop key policy elements, such as access controls, data classification, incident response procedures, and employee responsibilities, ensuring clarity and practicality.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Dissemination: Plan for effective communication of the policy, using training sessions, workshops, and written documentation to ensure all employees understand their roles in maintaining security.</a:t>
            </a:r>
          </a:p>
          <a:p>
            <a:r>
              <a:rPr lang="en-US" altLang="en-US" dirty="0"/>
              <a:t>Implement.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Detailed Specification: Create a comprehensive implementation plan that outlines specific actions, timelines, responsibilities, and resource requirements to effectively execute the policy.</a:t>
            </a:r>
          </a:p>
          <a:p>
            <a:r>
              <a:rPr lang="en-US" altLang="en-US" dirty="0"/>
              <a:t>Maintenance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/>
              <a:t>Establish regular review processes to monitor the policy’s effectiveness, adapt to new threats, and incorporate feedback from users, ensuring the policy remains relevant and robust.</a:t>
            </a:r>
          </a:p>
          <a:p>
            <a:r>
              <a:rPr lang="en-US" altLang="en-US" dirty="0"/>
              <a:t>Distribution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Distribute the finalized information security policy to all employees and stakeholders, ensuring it is easily accessible and providing guidance on compliance and reporting mechanisms.</a:t>
            </a:r>
          </a:p>
        </p:txBody>
      </p:sp>
    </p:spTree>
    <p:extLst>
      <p:ext uri="{BB962C8B-B14F-4D97-AF65-F5344CB8AC3E}">
        <p14:creationId xmlns:p14="http://schemas.microsoft.com/office/powerpoint/2010/main" val="165566482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6F78A-9C88-41FE-96C8-E1B293D45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9517-EE97-4817-B06A-60AE151AC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sz="3600" dirty="0"/>
              <a:t>Policies exist, first and foremost, to inform employees of what is and is not acceptable behavior in the organization</a:t>
            </a:r>
          </a:p>
          <a:p>
            <a:pPr lvl="1"/>
            <a:r>
              <a:rPr lang="en-US" altLang="en-US" sz="3600" dirty="0"/>
              <a:t>Policy seeks to improve employee productivity, and prevent potentially embarrassing situations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52532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CA0C1-8A83-41D5-8CE7-FB503462C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9F0D4-4D77-4C56-831C-9E32D9FE2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Introduction</a:t>
            </a:r>
          </a:p>
          <a:p>
            <a:r>
              <a:rPr lang="en-US" altLang="en-US" sz="3200" dirty="0"/>
              <a:t>Why Policy?</a:t>
            </a:r>
          </a:p>
          <a:p>
            <a:r>
              <a:rPr lang="en-US" altLang="en-US" sz="3200" dirty="0"/>
              <a:t>Enterprise Information Security Policy</a:t>
            </a:r>
          </a:p>
          <a:p>
            <a:r>
              <a:rPr lang="en-US" altLang="en-US" sz="3200" dirty="0"/>
              <a:t>Issue-Specific Security Policy</a:t>
            </a:r>
          </a:p>
          <a:p>
            <a:r>
              <a:rPr lang="en-US" altLang="en-US" sz="3200" dirty="0"/>
              <a:t>System-Specific Policy</a:t>
            </a:r>
          </a:p>
          <a:p>
            <a:r>
              <a:rPr lang="en-US" altLang="en-US" sz="3200" dirty="0"/>
              <a:t>Guidelines for Policy Development</a:t>
            </a:r>
          </a:p>
        </p:txBody>
      </p:sp>
    </p:spTree>
    <p:extLst>
      <p:ext uri="{BB962C8B-B14F-4D97-AF65-F5344CB8AC3E}">
        <p14:creationId xmlns:p14="http://schemas.microsoft.com/office/powerpoint/2010/main" val="2049412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B9ECE-424E-44BF-98E5-275FB008B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40765-0E8D-48C0-B015-73DF68357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80000"/>
              </a:spcBef>
            </a:pPr>
            <a:r>
              <a:rPr lang="en-US" altLang="en-US" dirty="0"/>
              <a:t>Policy: set of organizational guidelines that dictates certain behavior within the organization</a:t>
            </a:r>
          </a:p>
          <a:p>
            <a:pPr>
              <a:spcBef>
                <a:spcPct val="80000"/>
              </a:spcBef>
            </a:pPr>
            <a:r>
              <a:rPr lang="en-US" altLang="en-US" dirty="0"/>
              <a:t>In InfoSec, there are three general categories of policy: </a:t>
            </a:r>
          </a:p>
          <a:p>
            <a:pPr lvl="1">
              <a:spcBef>
                <a:spcPct val="8000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General program policy (Enterprise Security Policy)</a:t>
            </a:r>
          </a:p>
          <a:p>
            <a:pPr lvl="1">
              <a:spcBef>
                <a:spcPct val="8000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An issue-specific security policy (ISSP) </a:t>
            </a:r>
          </a:p>
          <a:p>
            <a:pPr lvl="1">
              <a:spcBef>
                <a:spcPct val="8000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System-specific policies (SSSPs)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9243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07972-CC46-47AD-88DF-D771642D1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2C0F9-F117-4FE0-9A4E-B8C4D7DAA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Policy is the essential foundation of an effective information security program.</a:t>
            </a:r>
          </a:p>
          <a:p>
            <a:pPr marL="0" indent="0">
              <a:buNone/>
            </a:pPr>
            <a:r>
              <a:rPr lang="en-US" altLang="en-US" dirty="0"/>
              <a:t>Policy maker sets the tone and emphasis on the importance of information security</a:t>
            </a:r>
          </a:p>
          <a:p>
            <a:pPr marL="0" indent="0">
              <a:buNone/>
            </a:pPr>
            <a:r>
              <a:rPr lang="en-US" altLang="en-US" dirty="0"/>
              <a:t>Objectives of policy;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Reduced risk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Compliance with laws and regulations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Assurance of operational continuity, information integrity, and 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652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75B5-25FC-4260-B498-31216D89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Policy?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4B0C3-AAC8-4E06-9C04-131E97BA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Policies are the least expensive means of control and often the most difficult to implement.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Policies are important reference documents.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For internal audits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For the resolution of legal disputes about management's due diligence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Policy documents can act as a clear statement of management's intent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90068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2C09A-AE55-4EAA-994D-185228FB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Policy?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FB844-0E2A-4699-8212-08A587E15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dirty="0"/>
              <a:t>Basic rules for shaping a policy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/>
              <a:t>Policy should never conflict with law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/>
              <a:t>Policy must be able to stand up in court if challenged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/>
              <a:t>Policy must be properly supported and administered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39627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7C47F-8173-4D7E-A06E-DE9BD04CE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Effective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35EE-0192-44D8-AE0C-E4BA11011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Policies must be properly: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Developed using industry-accepted practices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Distributed or disseminated using all appropriate methods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Reviewed or read by all employees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Understood by all employees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Formally agreed to by act or assertion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500" dirty="0"/>
              <a:t>Uniformly applied and enforced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47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4E2F-315D-4DDA-A8EE-0FAF9690F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Information security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FEB7-2890-45B2-A95D-60835C72E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dirty="0"/>
          </a:p>
          <a:p>
            <a:pPr lvl="1"/>
            <a:r>
              <a:rPr lang="en-US" altLang="en-US" sz="3200" dirty="0"/>
              <a:t>Enterprise information security program policy</a:t>
            </a:r>
          </a:p>
          <a:p>
            <a:pPr lvl="1"/>
            <a:r>
              <a:rPr lang="en-US" altLang="en-US" sz="3200" dirty="0"/>
              <a:t>Issue-specific information security policies</a:t>
            </a:r>
          </a:p>
          <a:p>
            <a:pPr lvl="1"/>
            <a:r>
              <a:rPr lang="en-US" altLang="en-US" sz="3200" dirty="0"/>
              <a:t>Systems-specific policies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322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7CFB-DEC5-4291-8CF1-D7D251A9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Enterprise Information Security Policy (EISP)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5B2D7-3295-4CEE-A630-91A99B0E8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/>
              <a:t>Sets strategic direction, scope, and tone for organization’s security efforts</a:t>
            </a:r>
          </a:p>
          <a:p>
            <a:r>
              <a:rPr lang="en-US" altLang="en-US" sz="3600" dirty="0"/>
              <a:t>Assigns responsibilities for various areas of information security</a:t>
            </a:r>
          </a:p>
          <a:p>
            <a:r>
              <a:rPr lang="en-US" altLang="en-US" sz="3600" dirty="0"/>
              <a:t>Guides development, implementation, and management requirements of information security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610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Mlay's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lay's theme" id="{9549D780-E39B-4847-8945-D5A72067C110}" vid="{193DAB95-3797-425A-8C75-2DB8B9E545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Mlay's theme</Template>
  <TotalTime>1688</TotalTime>
  <Words>1176</Words>
  <Application>Microsoft Office PowerPoint</Application>
  <PresentationFormat>Widescreen</PresentationFormat>
  <Paragraphs>164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Wingdings</vt:lpstr>
      <vt:lpstr>Mlay's theme</vt:lpstr>
      <vt:lpstr>INFORMATION SECURITY POLICY</vt:lpstr>
      <vt:lpstr>Objectives</vt:lpstr>
      <vt:lpstr>Policy</vt:lpstr>
      <vt:lpstr>PowerPoint Presentation</vt:lpstr>
      <vt:lpstr>Why Policy?</vt:lpstr>
      <vt:lpstr>Why Policy?</vt:lpstr>
      <vt:lpstr>Guidelines for Effective Policy</vt:lpstr>
      <vt:lpstr>Types of Information security Policy</vt:lpstr>
      <vt:lpstr>Enterprise Information Security Policy (EISP)</vt:lpstr>
      <vt:lpstr>Examples of EISP Components</vt:lpstr>
      <vt:lpstr>Issue-Specific Security Policy</vt:lpstr>
      <vt:lpstr>Issue-Specific Security Policy</vt:lpstr>
      <vt:lpstr>Components of the ISSP</vt:lpstr>
      <vt:lpstr>Components of the ISSP</vt:lpstr>
      <vt:lpstr>Components of the ISSP</vt:lpstr>
      <vt:lpstr>System-Specific security policy</vt:lpstr>
      <vt:lpstr>Managerial Guidance Sys-SSPs</vt:lpstr>
      <vt:lpstr>Technical Specifications Sys-SSPs</vt:lpstr>
      <vt:lpstr>Technical specifications Sys-SSPs</vt:lpstr>
      <vt:lpstr>Technical specifications Sys-SSPs</vt:lpstr>
      <vt:lpstr>Technical specifications Sys-SSPs</vt:lpstr>
      <vt:lpstr>Development Steps</vt:lpstr>
      <vt:lpstr>PowerPoint Presentation</vt:lpstr>
      <vt:lpstr>Conclusion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Stex Curter</dc:creator>
  <cp:lastModifiedBy>Stex Curter</cp:lastModifiedBy>
  <cp:revision>15</cp:revision>
  <dcterms:created xsi:type="dcterms:W3CDTF">2024-08-26T07:32:25Z</dcterms:created>
  <dcterms:modified xsi:type="dcterms:W3CDTF">2024-09-20T08:10:14Z</dcterms:modified>
</cp:coreProperties>
</file>