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40"/>
  </p:normalViewPr>
  <p:slideViewPr>
    <p:cSldViewPr snapToGrid="0" snapToObjects="1">
      <p:cViewPr varScale="1">
        <p:scale>
          <a:sx n="111" d="100"/>
          <a:sy n="111" d="100"/>
        </p:scale>
        <p:origin x="178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DD2381-F531-47C0-B691-73935077600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9218B14A-3061-4DA8-AD4A-6F1170D41F7A}">
      <dgm:prSet custT="1"/>
      <dgm:spPr/>
      <dgm:t>
        <a:bodyPr/>
        <a:lstStyle/>
        <a:p>
          <a:pPr>
            <a:defRPr cap="all"/>
          </a:pPr>
          <a:endParaRPr lang="en-US" sz="2000" dirty="0"/>
        </a:p>
        <a:p>
          <a:pPr>
            <a:defRPr cap="all"/>
          </a:pPr>
          <a:r>
            <a:rPr lang="en-US" sz="2000" dirty="0"/>
            <a:t>Explain concepts of efficiency and equity in economic analysis</a:t>
          </a:r>
        </a:p>
      </dgm:t>
    </dgm:pt>
    <dgm:pt modelId="{E250FB1E-E091-4D1D-86D3-5EE2C6C4206C}" type="parTrans" cxnId="{7048776A-7392-4CA0-8F10-02B3D0D788CE}">
      <dgm:prSet/>
      <dgm:spPr/>
      <dgm:t>
        <a:bodyPr/>
        <a:lstStyle/>
        <a:p>
          <a:endParaRPr lang="en-US"/>
        </a:p>
      </dgm:t>
    </dgm:pt>
    <dgm:pt modelId="{6989233D-5E80-47E6-8835-3A1720B5AE6E}" type="sibTrans" cxnId="{7048776A-7392-4CA0-8F10-02B3D0D788CE}">
      <dgm:prSet/>
      <dgm:spPr/>
      <dgm:t>
        <a:bodyPr/>
        <a:lstStyle/>
        <a:p>
          <a:endParaRPr lang="en-US"/>
        </a:p>
      </dgm:t>
    </dgm:pt>
    <dgm:pt modelId="{60E15F8F-68D7-45F3-A687-F6F775169F60}">
      <dgm:prSet/>
      <dgm:spPr/>
      <dgm:t>
        <a:bodyPr/>
        <a:lstStyle/>
        <a:p>
          <a:pPr>
            <a:defRPr cap="all"/>
          </a:pPr>
          <a:r>
            <a:rPr lang="en-US"/>
            <a:t>Distinguish Pareto vs. Potential Pareto efficiency</a:t>
          </a:r>
        </a:p>
      </dgm:t>
    </dgm:pt>
    <dgm:pt modelId="{12D6E180-B4A0-4BF9-97F5-D006F35C6D0D}" type="parTrans" cxnId="{0B1CFF21-920D-42A6-872B-9BDE94B48A09}">
      <dgm:prSet/>
      <dgm:spPr/>
      <dgm:t>
        <a:bodyPr/>
        <a:lstStyle/>
        <a:p>
          <a:endParaRPr lang="en-US"/>
        </a:p>
      </dgm:t>
    </dgm:pt>
    <dgm:pt modelId="{6C01E3C2-63B5-41BF-B892-733F68622CB3}" type="sibTrans" cxnId="{0B1CFF21-920D-42A6-872B-9BDE94B48A09}">
      <dgm:prSet/>
      <dgm:spPr/>
      <dgm:t>
        <a:bodyPr/>
        <a:lstStyle/>
        <a:p>
          <a:endParaRPr lang="en-US"/>
        </a:p>
      </dgm:t>
    </dgm:pt>
    <dgm:pt modelId="{0DD1D326-1B19-47A4-A044-AD3FEDBC13E5}">
      <dgm:prSet/>
      <dgm:spPr/>
      <dgm:t>
        <a:bodyPr/>
        <a:lstStyle/>
        <a:p>
          <a:pPr>
            <a:defRPr cap="all"/>
          </a:pPr>
          <a:r>
            <a:rPr lang="en-US"/>
            <a:t>Apply efficiency &amp; equity concepts to transport systems</a:t>
          </a:r>
        </a:p>
      </dgm:t>
    </dgm:pt>
    <dgm:pt modelId="{95C4D79A-2C49-4764-9880-E36922709044}" type="parTrans" cxnId="{FBACE831-E60C-4324-AFD3-DB45E4EFF335}">
      <dgm:prSet/>
      <dgm:spPr/>
      <dgm:t>
        <a:bodyPr/>
        <a:lstStyle/>
        <a:p>
          <a:endParaRPr lang="en-US"/>
        </a:p>
      </dgm:t>
    </dgm:pt>
    <dgm:pt modelId="{AFF6597D-2C41-4EBA-811F-3F30E1ADFDB7}" type="sibTrans" cxnId="{FBACE831-E60C-4324-AFD3-DB45E4EFF335}">
      <dgm:prSet/>
      <dgm:spPr/>
      <dgm:t>
        <a:bodyPr/>
        <a:lstStyle/>
        <a:p>
          <a:endParaRPr lang="en-US"/>
        </a:p>
      </dgm:t>
    </dgm:pt>
    <dgm:pt modelId="{A3417390-5222-4283-A9AF-12A6219F95C9}">
      <dgm:prSet/>
      <dgm:spPr/>
      <dgm:t>
        <a:bodyPr/>
        <a:lstStyle/>
        <a:p>
          <a:pPr>
            <a:defRPr cap="all"/>
          </a:pPr>
          <a:r>
            <a:rPr lang="en-US"/>
            <a:t>Assess policy trade-offs between efficiency and fairness</a:t>
          </a:r>
        </a:p>
      </dgm:t>
    </dgm:pt>
    <dgm:pt modelId="{BFB25D8C-BB72-4F1E-BD05-442B53C9AE95}" type="parTrans" cxnId="{127F09FF-9E1E-48BE-B26C-295136D5B478}">
      <dgm:prSet/>
      <dgm:spPr/>
      <dgm:t>
        <a:bodyPr/>
        <a:lstStyle/>
        <a:p>
          <a:endParaRPr lang="en-US"/>
        </a:p>
      </dgm:t>
    </dgm:pt>
    <dgm:pt modelId="{CBAE573E-7FFF-48EF-BC89-ADB77E9E56AF}" type="sibTrans" cxnId="{127F09FF-9E1E-48BE-B26C-295136D5B478}">
      <dgm:prSet/>
      <dgm:spPr/>
      <dgm:t>
        <a:bodyPr/>
        <a:lstStyle/>
        <a:p>
          <a:endParaRPr lang="en-US"/>
        </a:p>
      </dgm:t>
    </dgm:pt>
    <dgm:pt modelId="{3A884A82-040D-402F-9A56-A0B227B7CE24}" type="pres">
      <dgm:prSet presAssocID="{AEDD2381-F531-47C0-B691-739350776000}" presName="root" presStyleCnt="0">
        <dgm:presLayoutVars>
          <dgm:dir/>
          <dgm:resizeHandles val="exact"/>
        </dgm:presLayoutVars>
      </dgm:prSet>
      <dgm:spPr/>
    </dgm:pt>
    <dgm:pt modelId="{AC9C57CE-ED7A-4629-8A95-720DB4CA5D78}" type="pres">
      <dgm:prSet presAssocID="{9218B14A-3061-4DA8-AD4A-6F1170D41F7A}" presName="compNode" presStyleCnt="0"/>
      <dgm:spPr/>
    </dgm:pt>
    <dgm:pt modelId="{5E4237AC-0349-4857-B41C-659889472DA4}" type="pres">
      <dgm:prSet presAssocID="{9218B14A-3061-4DA8-AD4A-6F1170D41F7A}" presName="iconBgRect" presStyleLbl="bgShp" presStyleIdx="0" presStyleCnt="4" custLinFactNeighborX="-5419" custLinFactNeighborY="664"/>
      <dgm:spPr/>
    </dgm:pt>
    <dgm:pt modelId="{AC7672F7-4B28-4002-8D4B-7D7C1F3E91B1}" type="pres">
      <dgm:prSet presAssocID="{9218B14A-3061-4DA8-AD4A-6F1170D41F7A}" presName="iconRect" presStyleLbl="node1" presStyleIdx="0" presStyleCnt="4" custLinFactNeighborX="-9445" custLinFactNeighborY="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9016FB13-9B3E-4B1D-BC09-5C2D4E009CB9}" type="pres">
      <dgm:prSet presAssocID="{9218B14A-3061-4DA8-AD4A-6F1170D41F7A}" presName="spaceRect" presStyleCnt="0"/>
      <dgm:spPr/>
    </dgm:pt>
    <dgm:pt modelId="{58368200-8044-4174-BC9C-6D66322119BE}" type="pres">
      <dgm:prSet presAssocID="{9218B14A-3061-4DA8-AD4A-6F1170D41F7A}" presName="textRect" presStyleLbl="revTx" presStyleIdx="0" presStyleCnt="4" custScaleX="115449" custScaleY="134030">
        <dgm:presLayoutVars>
          <dgm:chMax val="1"/>
          <dgm:chPref val="1"/>
        </dgm:presLayoutVars>
      </dgm:prSet>
      <dgm:spPr/>
    </dgm:pt>
    <dgm:pt modelId="{53222D6A-AE43-4716-A916-481F484D5C15}" type="pres">
      <dgm:prSet presAssocID="{6989233D-5E80-47E6-8835-3A1720B5AE6E}" presName="sibTrans" presStyleCnt="0"/>
      <dgm:spPr/>
    </dgm:pt>
    <dgm:pt modelId="{CC1BD0A9-3FE7-4624-A666-9BBCAD0E76C8}" type="pres">
      <dgm:prSet presAssocID="{60E15F8F-68D7-45F3-A687-F6F775169F60}" presName="compNode" presStyleCnt="0"/>
      <dgm:spPr/>
    </dgm:pt>
    <dgm:pt modelId="{1ACAFD8C-B3AB-486B-BF8E-FF61667E5F60}" type="pres">
      <dgm:prSet presAssocID="{60E15F8F-68D7-45F3-A687-F6F775169F60}" presName="iconBgRect" presStyleLbl="bgShp" presStyleIdx="1" presStyleCnt="4"/>
      <dgm:spPr/>
    </dgm:pt>
    <dgm:pt modelId="{5F264F92-B61B-4E6B-B88B-0B96FEDA0675}" type="pres">
      <dgm:prSet presAssocID="{60E15F8F-68D7-45F3-A687-F6F775169F6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44D2E05-BC03-494A-BF9E-405F0D14BB77}" type="pres">
      <dgm:prSet presAssocID="{60E15F8F-68D7-45F3-A687-F6F775169F60}" presName="spaceRect" presStyleCnt="0"/>
      <dgm:spPr/>
    </dgm:pt>
    <dgm:pt modelId="{F25166BA-75C4-425C-A17C-1DC56A596E08}" type="pres">
      <dgm:prSet presAssocID="{60E15F8F-68D7-45F3-A687-F6F775169F60}" presName="textRect" presStyleLbl="revTx" presStyleIdx="1" presStyleCnt="4">
        <dgm:presLayoutVars>
          <dgm:chMax val="1"/>
          <dgm:chPref val="1"/>
        </dgm:presLayoutVars>
      </dgm:prSet>
      <dgm:spPr/>
    </dgm:pt>
    <dgm:pt modelId="{F3589702-62ED-4E6E-9977-0EC4DAAACF92}" type="pres">
      <dgm:prSet presAssocID="{6C01E3C2-63B5-41BF-B892-733F68622CB3}" presName="sibTrans" presStyleCnt="0"/>
      <dgm:spPr/>
    </dgm:pt>
    <dgm:pt modelId="{B8B7B14A-79EE-4FB4-AF86-63D5166B4698}" type="pres">
      <dgm:prSet presAssocID="{0DD1D326-1B19-47A4-A044-AD3FEDBC13E5}" presName="compNode" presStyleCnt="0"/>
      <dgm:spPr/>
    </dgm:pt>
    <dgm:pt modelId="{6BD28156-8EF5-4F33-8112-9F4ECC0CFEDB}" type="pres">
      <dgm:prSet presAssocID="{0DD1D326-1B19-47A4-A044-AD3FEDBC13E5}" presName="iconBgRect" presStyleLbl="bgShp" presStyleIdx="2" presStyleCnt="4"/>
      <dgm:spPr/>
    </dgm:pt>
    <dgm:pt modelId="{E5CC7E4E-EB99-4F27-AEB2-13963E760728}" type="pres">
      <dgm:prSet presAssocID="{0DD1D326-1B19-47A4-A044-AD3FEDBC13E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FD5EACF2-5F14-4CEF-BD62-EACC26D878A5}" type="pres">
      <dgm:prSet presAssocID="{0DD1D326-1B19-47A4-A044-AD3FEDBC13E5}" presName="spaceRect" presStyleCnt="0"/>
      <dgm:spPr/>
    </dgm:pt>
    <dgm:pt modelId="{76D2F44A-F867-4B77-AE5C-C83DA27D5F20}" type="pres">
      <dgm:prSet presAssocID="{0DD1D326-1B19-47A4-A044-AD3FEDBC13E5}" presName="textRect" presStyleLbl="revTx" presStyleIdx="2" presStyleCnt="4">
        <dgm:presLayoutVars>
          <dgm:chMax val="1"/>
          <dgm:chPref val="1"/>
        </dgm:presLayoutVars>
      </dgm:prSet>
      <dgm:spPr/>
    </dgm:pt>
    <dgm:pt modelId="{5413E23B-2F67-409B-83BE-C8B9FB6E48CD}" type="pres">
      <dgm:prSet presAssocID="{AFF6597D-2C41-4EBA-811F-3F30E1ADFDB7}" presName="sibTrans" presStyleCnt="0"/>
      <dgm:spPr/>
    </dgm:pt>
    <dgm:pt modelId="{21910747-0EB1-4602-B38F-D3B12FCD0FE8}" type="pres">
      <dgm:prSet presAssocID="{A3417390-5222-4283-A9AF-12A6219F95C9}" presName="compNode" presStyleCnt="0"/>
      <dgm:spPr/>
    </dgm:pt>
    <dgm:pt modelId="{84A86D9A-DF9B-41DF-AB6E-86CDA76CEB17}" type="pres">
      <dgm:prSet presAssocID="{A3417390-5222-4283-A9AF-12A6219F95C9}" presName="iconBgRect" presStyleLbl="bgShp" presStyleIdx="3" presStyleCnt="4"/>
      <dgm:spPr/>
    </dgm:pt>
    <dgm:pt modelId="{E1F8D7A9-4D94-4EA3-91EE-9EDD2D6B847B}" type="pres">
      <dgm:prSet presAssocID="{A3417390-5222-4283-A9AF-12A6219F95C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D9252E59-7565-4657-8F2C-1FE14DB9DFF9}" type="pres">
      <dgm:prSet presAssocID="{A3417390-5222-4283-A9AF-12A6219F95C9}" presName="spaceRect" presStyleCnt="0"/>
      <dgm:spPr/>
    </dgm:pt>
    <dgm:pt modelId="{90788EDA-240F-46C5-8EF3-6B779A6649D8}" type="pres">
      <dgm:prSet presAssocID="{A3417390-5222-4283-A9AF-12A6219F95C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127C70E-C88A-45FA-BA28-D73B96F0FD5D}" type="presOf" srcId="{0DD1D326-1B19-47A4-A044-AD3FEDBC13E5}" destId="{76D2F44A-F867-4B77-AE5C-C83DA27D5F20}" srcOrd="0" destOrd="0" presId="urn:microsoft.com/office/officeart/2018/5/layout/IconCircleLabelList"/>
    <dgm:cxn modelId="{0B1CFF21-920D-42A6-872B-9BDE94B48A09}" srcId="{AEDD2381-F531-47C0-B691-739350776000}" destId="{60E15F8F-68D7-45F3-A687-F6F775169F60}" srcOrd="1" destOrd="0" parTransId="{12D6E180-B4A0-4BF9-97F5-D006F35C6D0D}" sibTransId="{6C01E3C2-63B5-41BF-B892-733F68622CB3}"/>
    <dgm:cxn modelId="{BAB7A827-2A3E-40B5-8307-B5198A9C996B}" type="presOf" srcId="{9218B14A-3061-4DA8-AD4A-6F1170D41F7A}" destId="{58368200-8044-4174-BC9C-6D66322119BE}" srcOrd="0" destOrd="0" presId="urn:microsoft.com/office/officeart/2018/5/layout/IconCircleLabelList"/>
    <dgm:cxn modelId="{FBACE831-E60C-4324-AFD3-DB45E4EFF335}" srcId="{AEDD2381-F531-47C0-B691-739350776000}" destId="{0DD1D326-1B19-47A4-A044-AD3FEDBC13E5}" srcOrd="2" destOrd="0" parTransId="{95C4D79A-2C49-4764-9880-E36922709044}" sibTransId="{AFF6597D-2C41-4EBA-811F-3F30E1ADFDB7}"/>
    <dgm:cxn modelId="{46D03C51-DA25-4FDA-883D-9160E585462A}" type="presOf" srcId="{AEDD2381-F531-47C0-B691-739350776000}" destId="{3A884A82-040D-402F-9A56-A0B227B7CE24}" srcOrd="0" destOrd="0" presId="urn:microsoft.com/office/officeart/2018/5/layout/IconCircleLabelList"/>
    <dgm:cxn modelId="{7048776A-7392-4CA0-8F10-02B3D0D788CE}" srcId="{AEDD2381-F531-47C0-B691-739350776000}" destId="{9218B14A-3061-4DA8-AD4A-6F1170D41F7A}" srcOrd="0" destOrd="0" parTransId="{E250FB1E-E091-4D1D-86D3-5EE2C6C4206C}" sibTransId="{6989233D-5E80-47E6-8835-3A1720B5AE6E}"/>
    <dgm:cxn modelId="{B832CE8D-04BD-4C28-B291-3F8FA29A2565}" type="presOf" srcId="{60E15F8F-68D7-45F3-A687-F6F775169F60}" destId="{F25166BA-75C4-425C-A17C-1DC56A596E08}" srcOrd="0" destOrd="0" presId="urn:microsoft.com/office/officeart/2018/5/layout/IconCircleLabelList"/>
    <dgm:cxn modelId="{710CE4CD-A536-45A1-9C88-3BA62612944D}" type="presOf" srcId="{A3417390-5222-4283-A9AF-12A6219F95C9}" destId="{90788EDA-240F-46C5-8EF3-6B779A6649D8}" srcOrd="0" destOrd="0" presId="urn:microsoft.com/office/officeart/2018/5/layout/IconCircleLabelList"/>
    <dgm:cxn modelId="{127F09FF-9E1E-48BE-B26C-295136D5B478}" srcId="{AEDD2381-F531-47C0-B691-739350776000}" destId="{A3417390-5222-4283-A9AF-12A6219F95C9}" srcOrd="3" destOrd="0" parTransId="{BFB25D8C-BB72-4F1E-BD05-442B53C9AE95}" sibTransId="{CBAE573E-7FFF-48EF-BC89-ADB77E9E56AF}"/>
    <dgm:cxn modelId="{B3197598-0B3A-4307-A27B-911F28EB8DCB}" type="presParOf" srcId="{3A884A82-040D-402F-9A56-A0B227B7CE24}" destId="{AC9C57CE-ED7A-4629-8A95-720DB4CA5D78}" srcOrd="0" destOrd="0" presId="urn:microsoft.com/office/officeart/2018/5/layout/IconCircleLabelList"/>
    <dgm:cxn modelId="{14C3974B-2341-4C7D-AEC2-EE852CC78C14}" type="presParOf" srcId="{AC9C57CE-ED7A-4629-8A95-720DB4CA5D78}" destId="{5E4237AC-0349-4857-B41C-659889472DA4}" srcOrd="0" destOrd="0" presId="urn:microsoft.com/office/officeart/2018/5/layout/IconCircleLabelList"/>
    <dgm:cxn modelId="{8C68EA77-F90D-440C-ABCC-2B095DE37745}" type="presParOf" srcId="{AC9C57CE-ED7A-4629-8A95-720DB4CA5D78}" destId="{AC7672F7-4B28-4002-8D4B-7D7C1F3E91B1}" srcOrd="1" destOrd="0" presId="urn:microsoft.com/office/officeart/2018/5/layout/IconCircleLabelList"/>
    <dgm:cxn modelId="{CEFEC40C-323E-48AB-9D92-984A4CA3DB3E}" type="presParOf" srcId="{AC9C57CE-ED7A-4629-8A95-720DB4CA5D78}" destId="{9016FB13-9B3E-4B1D-BC09-5C2D4E009CB9}" srcOrd="2" destOrd="0" presId="urn:microsoft.com/office/officeart/2018/5/layout/IconCircleLabelList"/>
    <dgm:cxn modelId="{4C8A637B-94FE-4028-B0BF-8F300CE34F96}" type="presParOf" srcId="{AC9C57CE-ED7A-4629-8A95-720DB4CA5D78}" destId="{58368200-8044-4174-BC9C-6D66322119BE}" srcOrd="3" destOrd="0" presId="urn:microsoft.com/office/officeart/2018/5/layout/IconCircleLabelList"/>
    <dgm:cxn modelId="{3A046A04-A101-41F3-95A7-1D57366A7AC9}" type="presParOf" srcId="{3A884A82-040D-402F-9A56-A0B227B7CE24}" destId="{53222D6A-AE43-4716-A916-481F484D5C15}" srcOrd="1" destOrd="0" presId="urn:microsoft.com/office/officeart/2018/5/layout/IconCircleLabelList"/>
    <dgm:cxn modelId="{20B892D5-953F-4E8C-9B2B-AAD7CEB05676}" type="presParOf" srcId="{3A884A82-040D-402F-9A56-A0B227B7CE24}" destId="{CC1BD0A9-3FE7-4624-A666-9BBCAD0E76C8}" srcOrd="2" destOrd="0" presId="urn:microsoft.com/office/officeart/2018/5/layout/IconCircleLabelList"/>
    <dgm:cxn modelId="{8C1A840F-DF5B-42A2-8EEC-1940D1D72B18}" type="presParOf" srcId="{CC1BD0A9-3FE7-4624-A666-9BBCAD0E76C8}" destId="{1ACAFD8C-B3AB-486B-BF8E-FF61667E5F60}" srcOrd="0" destOrd="0" presId="urn:microsoft.com/office/officeart/2018/5/layout/IconCircleLabelList"/>
    <dgm:cxn modelId="{9548F50A-151B-43F9-B44D-26928A6B626E}" type="presParOf" srcId="{CC1BD0A9-3FE7-4624-A666-9BBCAD0E76C8}" destId="{5F264F92-B61B-4E6B-B88B-0B96FEDA0675}" srcOrd="1" destOrd="0" presId="urn:microsoft.com/office/officeart/2018/5/layout/IconCircleLabelList"/>
    <dgm:cxn modelId="{CCEA676B-B5B6-4D1C-86B9-9BC5E1AF49FD}" type="presParOf" srcId="{CC1BD0A9-3FE7-4624-A666-9BBCAD0E76C8}" destId="{944D2E05-BC03-494A-BF9E-405F0D14BB77}" srcOrd="2" destOrd="0" presId="urn:microsoft.com/office/officeart/2018/5/layout/IconCircleLabelList"/>
    <dgm:cxn modelId="{8E42D1E5-10D5-4204-8C28-54D86742B5E9}" type="presParOf" srcId="{CC1BD0A9-3FE7-4624-A666-9BBCAD0E76C8}" destId="{F25166BA-75C4-425C-A17C-1DC56A596E08}" srcOrd="3" destOrd="0" presId="urn:microsoft.com/office/officeart/2018/5/layout/IconCircleLabelList"/>
    <dgm:cxn modelId="{71D5786C-8319-4B92-80E8-9DCDD6EDC2DB}" type="presParOf" srcId="{3A884A82-040D-402F-9A56-A0B227B7CE24}" destId="{F3589702-62ED-4E6E-9977-0EC4DAAACF92}" srcOrd="3" destOrd="0" presId="urn:microsoft.com/office/officeart/2018/5/layout/IconCircleLabelList"/>
    <dgm:cxn modelId="{14158B65-F131-48C5-8B96-44DF19158A5C}" type="presParOf" srcId="{3A884A82-040D-402F-9A56-A0B227B7CE24}" destId="{B8B7B14A-79EE-4FB4-AF86-63D5166B4698}" srcOrd="4" destOrd="0" presId="urn:microsoft.com/office/officeart/2018/5/layout/IconCircleLabelList"/>
    <dgm:cxn modelId="{19AEE06A-F054-486A-AF32-7219C3F120FC}" type="presParOf" srcId="{B8B7B14A-79EE-4FB4-AF86-63D5166B4698}" destId="{6BD28156-8EF5-4F33-8112-9F4ECC0CFEDB}" srcOrd="0" destOrd="0" presId="urn:microsoft.com/office/officeart/2018/5/layout/IconCircleLabelList"/>
    <dgm:cxn modelId="{C5F50114-E6E9-460A-98C8-E04A2B93E40B}" type="presParOf" srcId="{B8B7B14A-79EE-4FB4-AF86-63D5166B4698}" destId="{E5CC7E4E-EB99-4F27-AEB2-13963E760728}" srcOrd="1" destOrd="0" presId="urn:microsoft.com/office/officeart/2018/5/layout/IconCircleLabelList"/>
    <dgm:cxn modelId="{C051663B-C109-4D6E-BBA4-0B8EC81DF0AC}" type="presParOf" srcId="{B8B7B14A-79EE-4FB4-AF86-63D5166B4698}" destId="{FD5EACF2-5F14-4CEF-BD62-EACC26D878A5}" srcOrd="2" destOrd="0" presId="urn:microsoft.com/office/officeart/2018/5/layout/IconCircleLabelList"/>
    <dgm:cxn modelId="{38F58145-C5EF-470C-ACD4-C7F062963765}" type="presParOf" srcId="{B8B7B14A-79EE-4FB4-AF86-63D5166B4698}" destId="{76D2F44A-F867-4B77-AE5C-C83DA27D5F20}" srcOrd="3" destOrd="0" presId="urn:microsoft.com/office/officeart/2018/5/layout/IconCircleLabelList"/>
    <dgm:cxn modelId="{10830184-44A5-4102-A2F5-E9018B345A1C}" type="presParOf" srcId="{3A884A82-040D-402F-9A56-A0B227B7CE24}" destId="{5413E23B-2F67-409B-83BE-C8B9FB6E48CD}" srcOrd="5" destOrd="0" presId="urn:microsoft.com/office/officeart/2018/5/layout/IconCircleLabelList"/>
    <dgm:cxn modelId="{CCD25740-4932-4F70-8890-9C9611AEFB89}" type="presParOf" srcId="{3A884A82-040D-402F-9A56-A0B227B7CE24}" destId="{21910747-0EB1-4602-B38F-D3B12FCD0FE8}" srcOrd="6" destOrd="0" presId="urn:microsoft.com/office/officeart/2018/5/layout/IconCircleLabelList"/>
    <dgm:cxn modelId="{DFC2E722-3918-4A50-BC91-0FFD0D859713}" type="presParOf" srcId="{21910747-0EB1-4602-B38F-D3B12FCD0FE8}" destId="{84A86D9A-DF9B-41DF-AB6E-86CDA76CEB17}" srcOrd="0" destOrd="0" presId="urn:microsoft.com/office/officeart/2018/5/layout/IconCircleLabelList"/>
    <dgm:cxn modelId="{784B68E0-26AB-4114-8AC6-9D489F39B043}" type="presParOf" srcId="{21910747-0EB1-4602-B38F-D3B12FCD0FE8}" destId="{E1F8D7A9-4D94-4EA3-91EE-9EDD2D6B847B}" srcOrd="1" destOrd="0" presId="urn:microsoft.com/office/officeart/2018/5/layout/IconCircleLabelList"/>
    <dgm:cxn modelId="{C2FE08C6-3BD5-4E5B-B774-194B63C19AE9}" type="presParOf" srcId="{21910747-0EB1-4602-B38F-D3B12FCD0FE8}" destId="{D9252E59-7565-4657-8F2C-1FE14DB9DFF9}" srcOrd="2" destOrd="0" presId="urn:microsoft.com/office/officeart/2018/5/layout/IconCircleLabelList"/>
    <dgm:cxn modelId="{0FED6B8F-C7EA-4624-939C-7943470FF90A}" type="presParOf" srcId="{21910747-0EB1-4602-B38F-D3B12FCD0FE8}" destId="{90788EDA-240F-46C5-8EF3-6B779A6649D8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4B75DF-F00D-4214-8E98-5F49E460069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6DEDBA7-A7B0-4E82-A69C-421B5A35C199}">
      <dgm:prSet/>
      <dgm:spPr/>
      <dgm:t>
        <a:bodyPr/>
        <a:lstStyle/>
        <a:p>
          <a:r>
            <a:rPr lang="en-US" b="1"/>
            <a:t>Efficiency: </a:t>
          </a:r>
          <a:r>
            <a:rPr lang="en-US"/>
            <a:t>maximizing total welfare (the pie)</a:t>
          </a:r>
        </a:p>
      </dgm:t>
    </dgm:pt>
    <dgm:pt modelId="{CCC210A7-B6EC-4401-BF2D-0B3CDE3E191C}" type="parTrans" cxnId="{3551611D-E654-4DCB-93B7-915719D44021}">
      <dgm:prSet/>
      <dgm:spPr/>
      <dgm:t>
        <a:bodyPr/>
        <a:lstStyle/>
        <a:p>
          <a:endParaRPr lang="en-US"/>
        </a:p>
      </dgm:t>
    </dgm:pt>
    <dgm:pt modelId="{3B9A32FE-9EF3-434B-828F-069383336673}" type="sibTrans" cxnId="{3551611D-E654-4DCB-93B7-915719D44021}">
      <dgm:prSet/>
      <dgm:spPr/>
      <dgm:t>
        <a:bodyPr/>
        <a:lstStyle/>
        <a:p>
          <a:endParaRPr lang="en-US"/>
        </a:p>
      </dgm:t>
    </dgm:pt>
    <dgm:pt modelId="{30454AC3-9F38-47CF-A605-F92D06AFFACB}">
      <dgm:prSet/>
      <dgm:spPr/>
      <dgm:t>
        <a:bodyPr/>
        <a:lstStyle/>
        <a:p>
          <a:r>
            <a:rPr lang="en-US" b="1"/>
            <a:t>Equity: </a:t>
          </a:r>
          <a:r>
            <a:rPr lang="en-US"/>
            <a:t>fair distribution of welfare (slicing the pie)</a:t>
          </a:r>
        </a:p>
      </dgm:t>
    </dgm:pt>
    <dgm:pt modelId="{CC4F67EF-D92D-47F4-82E8-3E2810B72DBD}" type="parTrans" cxnId="{AC18C374-2974-4188-880F-AD40F47A0755}">
      <dgm:prSet/>
      <dgm:spPr/>
      <dgm:t>
        <a:bodyPr/>
        <a:lstStyle/>
        <a:p>
          <a:endParaRPr lang="en-US"/>
        </a:p>
      </dgm:t>
    </dgm:pt>
    <dgm:pt modelId="{D113DF85-A86C-4722-80B5-9B3E38F0DAF0}" type="sibTrans" cxnId="{AC18C374-2974-4188-880F-AD40F47A0755}">
      <dgm:prSet/>
      <dgm:spPr/>
      <dgm:t>
        <a:bodyPr/>
        <a:lstStyle/>
        <a:p>
          <a:endParaRPr lang="en-US"/>
        </a:p>
      </dgm:t>
    </dgm:pt>
    <dgm:pt modelId="{D88EFD95-82A2-44F0-83E3-17B87FD6633F}">
      <dgm:prSet/>
      <dgm:spPr/>
      <dgm:t>
        <a:bodyPr/>
        <a:lstStyle/>
        <a:p>
          <a:r>
            <a:rPr lang="en-US"/>
            <a:t>Example: Road pricing in Nairobi – reduce congestion vs. protect low-income matatu users</a:t>
          </a:r>
        </a:p>
      </dgm:t>
    </dgm:pt>
    <dgm:pt modelId="{93A4064E-05FF-4405-A8A0-4843B608B985}" type="parTrans" cxnId="{6E038DAC-1E56-499E-8F83-9A2C02DF76A2}">
      <dgm:prSet/>
      <dgm:spPr/>
      <dgm:t>
        <a:bodyPr/>
        <a:lstStyle/>
        <a:p>
          <a:endParaRPr lang="en-US"/>
        </a:p>
      </dgm:t>
    </dgm:pt>
    <dgm:pt modelId="{39D0AE34-F867-40E4-8C4F-EF75ED7879F1}" type="sibTrans" cxnId="{6E038DAC-1E56-499E-8F83-9A2C02DF76A2}">
      <dgm:prSet/>
      <dgm:spPr/>
      <dgm:t>
        <a:bodyPr/>
        <a:lstStyle/>
        <a:p>
          <a:endParaRPr lang="en-US"/>
        </a:p>
      </dgm:t>
    </dgm:pt>
    <dgm:pt modelId="{90BC396B-C268-FA42-9594-E96E6E1BE621}" type="pres">
      <dgm:prSet presAssocID="{B54B75DF-F00D-4214-8E98-5F49E4600697}" presName="linear" presStyleCnt="0">
        <dgm:presLayoutVars>
          <dgm:animLvl val="lvl"/>
          <dgm:resizeHandles val="exact"/>
        </dgm:presLayoutVars>
      </dgm:prSet>
      <dgm:spPr/>
    </dgm:pt>
    <dgm:pt modelId="{C7B923F0-5873-7047-98D9-77F32B5B80BF}" type="pres">
      <dgm:prSet presAssocID="{46DEDBA7-A7B0-4E82-A69C-421B5A35C19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52F138A-3467-0B4E-A8CA-B2329ECED384}" type="pres">
      <dgm:prSet presAssocID="{3B9A32FE-9EF3-434B-828F-069383336673}" presName="spacer" presStyleCnt="0"/>
      <dgm:spPr/>
    </dgm:pt>
    <dgm:pt modelId="{8853315C-1AFF-BE4D-887B-C1866AC467A9}" type="pres">
      <dgm:prSet presAssocID="{30454AC3-9F38-47CF-A605-F92D06AFFAC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734C9EA-1EE4-C042-9B2A-A9E61222F37D}" type="pres">
      <dgm:prSet presAssocID="{D113DF85-A86C-4722-80B5-9B3E38F0DAF0}" presName="spacer" presStyleCnt="0"/>
      <dgm:spPr/>
    </dgm:pt>
    <dgm:pt modelId="{F1722F2E-C723-C747-9BC2-D82C278C450E}" type="pres">
      <dgm:prSet presAssocID="{D88EFD95-82A2-44F0-83E3-17B87FD6633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551611D-E654-4DCB-93B7-915719D44021}" srcId="{B54B75DF-F00D-4214-8E98-5F49E4600697}" destId="{46DEDBA7-A7B0-4E82-A69C-421B5A35C199}" srcOrd="0" destOrd="0" parTransId="{CCC210A7-B6EC-4401-BF2D-0B3CDE3E191C}" sibTransId="{3B9A32FE-9EF3-434B-828F-069383336673}"/>
    <dgm:cxn modelId="{5C4B6A54-1D79-3C4A-85EF-C8B6D231071A}" type="presOf" srcId="{B54B75DF-F00D-4214-8E98-5F49E4600697}" destId="{90BC396B-C268-FA42-9594-E96E6E1BE621}" srcOrd="0" destOrd="0" presId="urn:microsoft.com/office/officeart/2005/8/layout/vList2"/>
    <dgm:cxn modelId="{AC18C374-2974-4188-880F-AD40F47A0755}" srcId="{B54B75DF-F00D-4214-8E98-5F49E4600697}" destId="{30454AC3-9F38-47CF-A605-F92D06AFFACB}" srcOrd="1" destOrd="0" parTransId="{CC4F67EF-D92D-47F4-82E8-3E2810B72DBD}" sibTransId="{D113DF85-A86C-4722-80B5-9B3E38F0DAF0}"/>
    <dgm:cxn modelId="{6E038DAC-1E56-499E-8F83-9A2C02DF76A2}" srcId="{B54B75DF-F00D-4214-8E98-5F49E4600697}" destId="{D88EFD95-82A2-44F0-83E3-17B87FD6633F}" srcOrd="2" destOrd="0" parTransId="{93A4064E-05FF-4405-A8A0-4843B608B985}" sibTransId="{39D0AE34-F867-40E4-8C4F-EF75ED7879F1}"/>
    <dgm:cxn modelId="{B2FEDCB6-82ED-394C-8EE6-AC2313194D70}" type="presOf" srcId="{30454AC3-9F38-47CF-A605-F92D06AFFACB}" destId="{8853315C-1AFF-BE4D-887B-C1866AC467A9}" srcOrd="0" destOrd="0" presId="urn:microsoft.com/office/officeart/2005/8/layout/vList2"/>
    <dgm:cxn modelId="{C2FD73E6-9C0A-8C43-90EE-BF17EE0E7FB8}" type="presOf" srcId="{46DEDBA7-A7B0-4E82-A69C-421B5A35C199}" destId="{C7B923F0-5873-7047-98D9-77F32B5B80BF}" srcOrd="0" destOrd="0" presId="urn:microsoft.com/office/officeart/2005/8/layout/vList2"/>
    <dgm:cxn modelId="{69532BFF-7512-D74B-9A61-F3099547D511}" type="presOf" srcId="{D88EFD95-82A2-44F0-83E3-17B87FD6633F}" destId="{F1722F2E-C723-C747-9BC2-D82C278C450E}" srcOrd="0" destOrd="0" presId="urn:microsoft.com/office/officeart/2005/8/layout/vList2"/>
    <dgm:cxn modelId="{6391B459-C02C-3648-B990-B4EAD6BEAABC}" type="presParOf" srcId="{90BC396B-C268-FA42-9594-E96E6E1BE621}" destId="{C7B923F0-5873-7047-98D9-77F32B5B80BF}" srcOrd="0" destOrd="0" presId="urn:microsoft.com/office/officeart/2005/8/layout/vList2"/>
    <dgm:cxn modelId="{B259A4DA-50B7-A944-8577-2655B63CF43E}" type="presParOf" srcId="{90BC396B-C268-FA42-9594-E96E6E1BE621}" destId="{552F138A-3467-0B4E-A8CA-B2329ECED384}" srcOrd="1" destOrd="0" presId="urn:microsoft.com/office/officeart/2005/8/layout/vList2"/>
    <dgm:cxn modelId="{4EF0ABED-24ED-5B40-BBD3-FA43B74CA479}" type="presParOf" srcId="{90BC396B-C268-FA42-9594-E96E6E1BE621}" destId="{8853315C-1AFF-BE4D-887B-C1866AC467A9}" srcOrd="2" destOrd="0" presId="urn:microsoft.com/office/officeart/2005/8/layout/vList2"/>
    <dgm:cxn modelId="{4D4D1C40-5959-F94D-B1BD-2AFDE4432139}" type="presParOf" srcId="{90BC396B-C268-FA42-9594-E96E6E1BE621}" destId="{E734C9EA-1EE4-C042-9B2A-A9E61222F37D}" srcOrd="3" destOrd="0" presId="urn:microsoft.com/office/officeart/2005/8/layout/vList2"/>
    <dgm:cxn modelId="{2D590973-E113-7F4F-BEE8-4649B94B17EF}" type="presParOf" srcId="{90BC396B-C268-FA42-9594-E96E6E1BE621}" destId="{F1722F2E-C723-C747-9BC2-D82C278C450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A2FAC8-645B-4C76-B3A1-E87A1E79A18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86795F6-41CC-45EE-81B9-6FF8CD5E53C5}">
      <dgm:prSet/>
      <dgm:spPr/>
      <dgm:t>
        <a:bodyPr/>
        <a:lstStyle/>
        <a:p>
          <a:r>
            <a:rPr lang="en-US"/>
            <a:t>Efficiency = society gains maximum benefit from resources</a:t>
          </a:r>
        </a:p>
      </dgm:t>
    </dgm:pt>
    <dgm:pt modelId="{AB01B62E-527F-443E-845E-4B0D2E7A06BC}" type="parTrans" cxnId="{B0ECC933-F186-4CC0-9E55-9BE0BDD5673D}">
      <dgm:prSet/>
      <dgm:spPr/>
      <dgm:t>
        <a:bodyPr/>
        <a:lstStyle/>
        <a:p>
          <a:endParaRPr lang="en-US"/>
        </a:p>
      </dgm:t>
    </dgm:pt>
    <dgm:pt modelId="{4240DDCF-9959-49EF-A9BB-746FECA5EF71}" type="sibTrans" cxnId="{B0ECC933-F186-4CC0-9E55-9BE0BDD5673D}">
      <dgm:prSet/>
      <dgm:spPr/>
      <dgm:t>
        <a:bodyPr/>
        <a:lstStyle/>
        <a:p>
          <a:endParaRPr lang="en-US"/>
        </a:p>
      </dgm:t>
    </dgm:pt>
    <dgm:pt modelId="{744CF0E9-2D45-4F44-B21E-4B792C79CC4B}">
      <dgm:prSet/>
      <dgm:spPr/>
      <dgm:t>
        <a:bodyPr/>
        <a:lstStyle/>
        <a:p>
          <a:r>
            <a:rPr lang="en-US" b="1"/>
            <a:t>Pareto Efficiency</a:t>
          </a:r>
          <a:r>
            <a:rPr lang="en-US"/>
            <a:t>: No one can be made better off without harming another</a:t>
          </a:r>
        </a:p>
      </dgm:t>
    </dgm:pt>
    <dgm:pt modelId="{02EC5F06-12B0-437A-AAD4-737C73889B51}" type="parTrans" cxnId="{BB954C02-E0BC-4429-8497-0E2B7AEDF40B}">
      <dgm:prSet/>
      <dgm:spPr/>
      <dgm:t>
        <a:bodyPr/>
        <a:lstStyle/>
        <a:p>
          <a:endParaRPr lang="en-US"/>
        </a:p>
      </dgm:t>
    </dgm:pt>
    <dgm:pt modelId="{5B3B2587-C5CF-4D84-A9DA-33F4735E14DB}" type="sibTrans" cxnId="{BB954C02-E0BC-4429-8497-0E2B7AEDF40B}">
      <dgm:prSet/>
      <dgm:spPr/>
      <dgm:t>
        <a:bodyPr/>
        <a:lstStyle/>
        <a:p>
          <a:endParaRPr lang="en-US"/>
        </a:p>
      </dgm:t>
    </dgm:pt>
    <dgm:pt modelId="{5EEA0923-AAB1-42EF-87DD-F7C547E54916}">
      <dgm:prSet/>
      <dgm:spPr/>
      <dgm:t>
        <a:bodyPr/>
        <a:lstStyle/>
        <a:p>
          <a:r>
            <a:rPr lang="en-US"/>
            <a:t>Transport example: Allocating scarce road space to minimize congestion</a:t>
          </a:r>
        </a:p>
      </dgm:t>
    </dgm:pt>
    <dgm:pt modelId="{9915285F-D72A-4F3C-9EBE-21A34EDDB2B3}" type="parTrans" cxnId="{E9144D25-0CDF-4DF4-BBD8-B2C79F5BAB07}">
      <dgm:prSet/>
      <dgm:spPr/>
      <dgm:t>
        <a:bodyPr/>
        <a:lstStyle/>
        <a:p>
          <a:endParaRPr lang="en-US"/>
        </a:p>
      </dgm:t>
    </dgm:pt>
    <dgm:pt modelId="{FB4A8A7D-FD4F-43A9-AC4A-0EF736CC186F}" type="sibTrans" cxnId="{E9144D25-0CDF-4DF4-BBD8-B2C79F5BAB07}">
      <dgm:prSet/>
      <dgm:spPr/>
      <dgm:t>
        <a:bodyPr/>
        <a:lstStyle/>
        <a:p>
          <a:endParaRPr lang="en-US"/>
        </a:p>
      </dgm:t>
    </dgm:pt>
    <dgm:pt modelId="{25AF6A88-CBD1-2149-9F78-5CF425619AD8}" type="pres">
      <dgm:prSet presAssocID="{CFA2FAC8-645B-4C76-B3A1-E87A1E79A18A}" presName="linear" presStyleCnt="0">
        <dgm:presLayoutVars>
          <dgm:animLvl val="lvl"/>
          <dgm:resizeHandles val="exact"/>
        </dgm:presLayoutVars>
      </dgm:prSet>
      <dgm:spPr/>
    </dgm:pt>
    <dgm:pt modelId="{922D273A-CCCF-1F46-9E21-29A63BB397BA}" type="pres">
      <dgm:prSet presAssocID="{386795F6-41CC-45EE-81B9-6FF8CD5E53C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4115E68-8357-A84C-BF11-D74D289FF1AA}" type="pres">
      <dgm:prSet presAssocID="{4240DDCF-9959-49EF-A9BB-746FECA5EF71}" presName="spacer" presStyleCnt="0"/>
      <dgm:spPr/>
    </dgm:pt>
    <dgm:pt modelId="{2C46B21A-1503-0143-A221-EB1867B9ADF4}" type="pres">
      <dgm:prSet presAssocID="{744CF0E9-2D45-4F44-B21E-4B792C79CC4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447DCE4-E181-B849-BD79-30CCB4DD73E0}" type="pres">
      <dgm:prSet presAssocID="{5B3B2587-C5CF-4D84-A9DA-33F4735E14DB}" presName="spacer" presStyleCnt="0"/>
      <dgm:spPr/>
    </dgm:pt>
    <dgm:pt modelId="{5DBED0FE-F3F2-6440-98B9-614D8FF23022}" type="pres">
      <dgm:prSet presAssocID="{5EEA0923-AAB1-42EF-87DD-F7C547E5491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B954C02-E0BC-4429-8497-0E2B7AEDF40B}" srcId="{CFA2FAC8-645B-4C76-B3A1-E87A1E79A18A}" destId="{744CF0E9-2D45-4F44-B21E-4B792C79CC4B}" srcOrd="1" destOrd="0" parTransId="{02EC5F06-12B0-437A-AAD4-737C73889B51}" sibTransId="{5B3B2587-C5CF-4D84-A9DA-33F4735E14DB}"/>
    <dgm:cxn modelId="{A683C108-42B5-074E-9848-B99841C1FE65}" type="presOf" srcId="{744CF0E9-2D45-4F44-B21E-4B792C79CC4B}" destId="{2C46B21A-1503-0143-A221-EB1867B9ADF4}" srcOrd="0" destOrd="0" presId="urn:microsoft.com/office/officeart/2005/8/layout/vList2"/>
    <dgm:cxn modelId="{E9144D25-0CDF-4DF4-BBD8-B2C79F5BAB07}" srcId="{CFA2FAC8-645B-4C76-B3A1-E87A1E79A18A}" destId="{5EEA0923-AAB1-42EF-87DD-F7C547E54916}" srcOrd="2" destOrd="0" parTransId="{9915285F-D72A-4F3C-9EBE-21A34EDDB2B3}" sibTransId="{FB4A8A7D-FD4F-43A9-AC4A-0EF736CC186F}"/>
    <dgm:cxn modelId="{68B7C72D-DA9C-AF4B-B53A-6C20DE60F763}" type="presOf" srcId="{5EEA0923-AAB1-42EF-87DD-F7C547E54916}" destId="{5DBED0FE-F3F2-6440-98B9-614D8FF23022}" srcOrd="0" destOrd="0" presId="urn:microsoft.com/office/officeart/2005/8/layout/vList2"/>
    <dgm:cxn modelId="{B0ECC933-F186-4CC0-9E55-9BE0BDD5673D}" srcId="{CFA2FAC8-645B-4C76-B3A1-E87A1E79A18A}" destId="{386795F6-41CC-45EE-81B9-6FF8CD5E53C5}" srcOrd="0" destOrd="0" parTransId="{AB01B62E-527F-443E-845E-4B0D2E7A06BC}" sibTransId="{4240DDCF-9959-49EF-A9BB-746FECA5EF71}"/>
    <dgm:cxn modelId="{3D19B08F-939A-8049-B2CB-D47DC8BFA3BE}" type="presOf" srcId="{CFA2FAC8-645B-4C76-B3A1-E87A1E79A18A}" destId="{25AF6A88-CBD1-2149-9F78-5CF425619AD8}" srcOrd="0" destOrd="0" presId="urn:microsoft.com/office/officeart/2005/8/layout/vList2"/>
    <dgm:cxn modelId="{FAD937B0-AE9A-DA4D-AA86-328210AA5BBC}" type="presOf" srcId="{386795F6-41CC-45EE-81B9-6FF8CD5E53C5}" destId="{922D273A-CCCF-1F46-9E21-29A63BB397BA}" srcOrd="0" destOrd="0" presId="urn:microsoft.com/office/officeart/2005/8/layout/vList2"/>
    <dgm:cxn modelId="{9374FADC-FA42-E544-839C-2781EA6ED8F3}" type="presParOf" srcId="{25AF6A88-CBD1-2149-9F78-5CF425619AD8}" destId="{922D273A-CCCF-1F46-9E21-29A63BB397BA}" srcOrd="0" destOrd="0" presId="urn:microsoft.com/office/officeart/2005/8/layout/vList2"/>
    <dgm:cxn modelId="{B4FFCF3C-C548-A44A-B15E-BAF8943CDC52}" type="presParOf" srcId="{25AF6A88-CBD1-2149-9F78-5CF425619AD8}" destId="{94115E68-8357-A84C-BF11-D74D289FF1AA}" srcOrd="1" destOrd="0" presId="urn:microsoft.com/office/officeart/2005/8/layout/vList2"/>
    <dgm:cxn modelId="{1505858E-CC8A-4343-9C4C-7953129F27A1}" type="presParOf" srcId="{25AF6A88-CBD1-2149-9F78-5CF425619AD8}" destId="{2C46B21A-1503-0143-A221-EB1867B9ADF4}" srcOrd="2" destOrd="0" presId="urn:microsoft.com/office/officeart/2005/8/layout/vList2"/>
    <dgm:cxn modelId="{81512A79-E92D-5A4D-9438-DE59C75B5E3D}" type="presParOf" srcId="{25AF6A88-CBD1-2149-9F78-5CF425619AD8}" destId="{B447DCE4-E181-B849-BD79-30CCB4DD73E0}" srcOrd="3" destOrd="0" presId="urn:microsoft.com/office/officeart/2005/8/layout/vList2"/>
    <dgm:cxn modelId="{63E809A7-4FE2-9241-A59B-64114DDFB1EB}" type="presParOf" srcId="{25AF6A88-CBD1-2149-9F78-5CF425619AD8}" destId="{5DBED0FE-F3F2-6440-98B9-614D8FF2302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F9097A-6D1E-45E3-A488-9F8C453E84BA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2B0B381-5ECC-423C-8285-9C4B41F75F59}">
      <dgm:prSet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Strict Pareto Improvement</a:t>
          </a:r>
          <a:r>
            <a:rPr lang="en-US" dirty="0">
              <a:solidFill>
                <a:schemeClr val="tx1"/>
              </a:solidFill>
            </a:rPr>
            <a:t>: At least one gains, no one loses</a:t>
          </a:r>
        </a:p>
      </dgm:t>
    </dgm:pt>
    <dgm:pt modelId="{F16DD26F-6C59-4BE7-8FDE-2E5E271BEE13}" type="parTrans" cxnId="{24F60CB8-9420-439E-AF9F-6D89EF9FEAE4}">
      <dgm:prSet/>
      <dgm:spPr/>
      <dgm:t>
        <a:bodyPr/>
        <a:lstStyle/>
        <a:p>
          <a:endParaRPr lang="en-US"/>
        </a:p>
      </dgm:t>
    </dgm:pt>
    <dgm:pt modelId="{0B1387A1-FC59-4CBF-9DA2-E9A133629FDD}" type="sibTrans" cxnId="{24F60CB8-9420-439E-AF9F-6D89EF9FEAE4}">
      <dgm:prSet/>
      <dgm:spPr/>
      <dgm:t>
        <a:bodyPr/>
        <a:lstStyle/>
        <a:p>
          <a:endParaRPr lang="en-US"/>
        </a:p>
      </dgm:t>
    </dgm:pt>
    <dgm:pt modelId="{1FD58ED7-6AC8-4CD1-859C-1FA44A011CE4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Potential Pareto (Hicks-Kaldor): Winners could compensate losers</a:t>
          </a:r>
        </a:p>
      </dgm:t>
    </dgm:pt>
    <dgm:pt modelId="{9CB48F9D-8F03-4113-BF7D-717CF4EE8D92}" type="parTrans" cxnId="{3A07147B-E906-41A2-B100-2C98519B01E6}">
      <dgm:prSet/>
      <dgm:spPr/>
      <dgm:t>
        <a:bodyPr/>
        <a:lstStyle/>
        <a:p>
          <a:endParaRPr lang="en-US"/>
        </a:p>
      </dgm:t>
    </dgm:pt>
    <dgm:pt modelId="{0C30CEDD-86FB-48BA-82BC-48203B8BD15F}" type="sibTrans" cxnId="{3A07147B-E906-41A2-B100-2C98519B01E6}">
      <dgm:prSet/>
      <dgm:spPr/>
      <dgm:t>
        <a:bodyPr/>
        <a:lstStyle/>
        <a:p>
          <a:endParaRPr lang="en-US"/>
        </a:p>
      </dgm:t>
    </dgm:pt>
    <dgm:pt modelId="{74CCC7F7-3D5B-414F-9539-F9DA1DA61BBC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Transport Example: SGR in Tanzania – exporters gain, displaced communities lose</a:t>
          </a:r>
        </a:p>
      </dgm:t>
    </dgm:pt>
    <dgm:pt modelId="{DDE6ADB5-968C-4666-8D2F-B05DEF6FD9DF}" type="parTrans" cxnId="{6B6DAE47-1843-4806-8457-9E3C1FB877D7}">
      <dgm:prSet/>
      <dgm:spPr/>
      <dgm:t>
        <a:bodyPr/>
        <a:lstStyle/>
        <a:p>
          <a:endParaRPr lang="en-US"/>
        </a:p>
      </dgm:t>
    </dgm:pt>
    <dgm:pt modelId="{67557F7E-2CDB-4A08-9D07-CE7EE30C1267}" type="sibTrans" cxnId="{6B6DAE47-1843-4806-8457-9E3C1FB877D7}">
      <dgm:prSet/>
      <dgm:spPr/>
      <dgm:t>
        <a:bodyPr/>
        <a:lstStyle/>
        <a:p>
          <a:endParaRPr lang="en-US"/>
        </a:p>
      </dgm:t>
    </dgm:pt>
    <dgm:pt modelId="{6353C626-2195-8E4F-837F-A3FC9E9BF7B0}" type="pres">
      <dgm:prSet presAssocID="{47F9097A-6D1E-45E3-A488-9F8C453E84BA}" presName="linear" presStyleCnt="0">
        <dgm:presLayoutVars>
          <dgm:animLvl val="lvl"/>
          <dgm:resizeHandles val="exact"/>
        </dgm:presLayoutVars>
      </dgm:prSet>
      <dgm:spPr/>
    </dgm:pt>
    <dgm:pt modelId="{3C8856C9-19FE-944D-9A0D-4AE623E9A373}" type="pres">
      <dgm:prSet presAssocID="{12B0B381-5ECC-423C-8285-9C4B41F75F5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18EF9C-3045-1342-8AC8-528895673EFE}" type="pres">
      <dgm:prSet presAssocID="{0B1387A1-FC59-4CBF-9DA2-E9A133629FDD}" presName="spacer" presStyleCnt="0"/>
      <dgm:spPr/>
    </dgm:pt>
    <dgm:pt modelId="{12014AE7-E7D7-EB43-801B-B0F820527B62}" type="pres">
      <dgm:prSet presAssocID="{1FD58ED7-6AC8-4CD1-859C-1FA44A011CE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8EA0D83-0C3C-214B-8B1F-0763C3A1278D}" type="pres">
      <dgm:prSet presAssocID="{0C30CEDD-86FB-48BA-82BC-48203B8BD15F}" presName="spacer" presStyleCnt="0"/>
      <dgm:spPr/>
    </dgm:pt>
    <dgm:pt modelId="{2AC6BD67-9CCD-E147-BF28-99027EB0A67C}" type="pres">
      <dgm:prSet presAssocID="{74CCC7F7-3D5B-414F-9539-F9DA1DA61BB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0B9903C-5AB2-AB43-A3AE-9E7055DFF85C}" type="presOf" srcId="{74CCC7F7-3D5B-414F-9539-F9DA1DA61BBC}" destId="{2AC6BD67-9CCD-E147-BF28-99027EB0A67C}" srcOrd="0" destOrd="0" presId="urn:microsoft.com/office/officeart/2005/8/layout/vList2"/>
    <dgm:cxn modelId="{6B6DAE47-1843-4806-8457-9E3C1FB877D7}" srcId="{47F9097A-6D1E-45E3-A488-9F8C453E84BA}" destId="{74CCC7F7-3D5B-414F-9539-F9DA1DA61BBC}" srcOrd="2" destOrd="0" parTransId="{DDE6ADB5-968C-4666-8D2F-B05DEF6FD9DF}" sibTransId="{67557F7E-2CDB-4A08-9D07-CE7EE30C1267}"/>
    <dgm:cxn modelId="{D263D458-CC51-E94A-9F61-DF820C677126}" type="presOf" srcId="{47F9097A-6D1E-45E3-A488-9F8C453E84BA}" destId="{6353C626-2195-8E4F-837F-A3FC9E9BF7B0}" srcOrd="0" destOrd="0" presId="urn:microsoft.com/office/officeart/2005/8/layout/vList2"/>
    <dgm:cxn modelId="{3A07147B-E906-41A2-B100-2C98519B01E6}" srcId="{47F9097A-6D1E-45E3-A488-9F8C453E84BA}" destId="{1FD58ED7-6AC8-4CD1-859C-1FA44A011CE4}" srcOrd="1" destOrd="0" parTransId="{9CB48F9D-8F03-4113-BF7D-717CF4EE8D92}" sibTransId="{0C30CEDD-86FB-48BA-82BC-48203B8BD15F}"/>
    <dgm:cxn modelId="{24F60CB8-9420-439E-AF9F-6D89EF9FEAE4}" srcId="{47F9097A-6D1E-45E3-A488-9F8C453E84BA}" destId="{12B0B381-5ECC-423C-8285-9C4B41F75F59}" srcOrd="0" destOrd="0" parTransId="{F16DD26F-6C59-4BE7-8FDE-2E5E271BEE13}" sibTransId="{0B1387A1-FC59-4CBF-9DA2-E9A133629FDD}"/>
    <dgm:cxn modelId="{37020CBA-D3BA-4A45-A4FA-62C5738827B6}" type="presOf" srcId="{12B0B381-5ECC-423C-8285-9C4B41F75F59}" destId="{3C8856C9-19FE-944D-9A0D-4AE623E9A373}" srcOrd="0" destOrd="0" presId="urn:microsoft.com/office/officeart/2005/8/layout/vList2"/>
    <dgm:cxn modelId="{A8163BFD-7B21-484A-B31E-DECC8D0F176B}" type="presOf" srcId="{1FD58ED7-6AC8-4CD1-859C-1FA44A011CE4}" destId="{12014AE7-E7D7-EB43-801B-B0F820527B62}" srcOrd="0" destOrd="0" presId="urn:microsoft.com/office/officeart/2005/8/layout/vList2"/>
    <dgm:cxn modelId="{E760CA97-D136-574C-85DB-20E49675A4D6}" type="presParOf" srcId="{6353C626-2195-8E4F-837F-A3FC9E9BF7B0}" destId="{3C8856C9-19FE-944D-9A0D-4AE623E9A373}" srcOrd="0" destOrd="0" presId="urn:microsoft.com/office/officeart/2005/8/layout/vList2"/>
    <dgm:cxn modelId="{05C17EF9-58D8-7E4C-A141-F44D9691FB9D}" type="presParOf" srcId="{6353C626-2195-8E4F-837F-A3FC9E9BF7B0}" destId="{4F18EF9C-3045-1342-8AC8-528895673EFE}" srcOrd="1" destOrd="0" presId="urn:microsoft.com/office/officeart/2005/8/layout/vList2"/>
    <dgm:cxn modelId="{EE88F9E6-894F-F540-AB8F-39349B18E519}" type="presParOf" srcId="{6353C626-2195-8E4F-837F-A3FC9E9BF7B0}" destId="{12014AE7-E7D7-EB43-801B-B0F820527B62}" srcOrd="2" destOrd="0" presId="urn:microsoft.com/office/officeart/2005/8/layout/vList2"/>
    <dgm:cxn modelId="{F85F6680-2135-DF40-ADBA-A11A0777CDB2}" type="presParOf" srcId="{6353C626-2195-8E4F-837F-A3FC9E9BF7B0}" destId="{F8EA0D83-0C3C-214B-8B1F-0763C3A1278D}" srcOrd="3" destOrd="0" presId="urn:microsoft.com/office/officeart/2005/8/layout/vList2"/>
    <dgm:cxn modelId="{A322BA45-B6CC-8A48-B2FE-5864DA7381E8}" type="presParOf" srcId="{6353C626-2195-8E4F-837F-A3FC9E9BF7B0}" destId="{2AC6BD67-9CCD-E147-BF28-99027EB0A67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1E5844-5A67-440F-A830-0B90D0FF75C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BAABD87E-B2B9-4FC7-9D40-BA13FE4F1D32}">
      <dgm:prSet/>
      <dgm:spPr/>
      <dgm:t>
        <a:bodyPr/>
        <a:lstStyle/>
        <a:p>
          <a:r>
            <a:rPr lang="en-US" b="1" dirty="0"/>
            <a:t>Road pricing</a:t>
          </a:r>
          <a:r>
            <a:rPr lang="en-US" dirty="0"/>
            <a:t>: efficient but may hurt poor commuters</a:t>
          </a:r>
        </a:p>
      </dgm:t>
    </dgm:pt>
    <dgm:pt modelId="{6EA96601-09B2-4B2C-BEF7-A22F2CA9F81C}" type="parTrans" cxnId="{C81FBAB3-6D97-45AD-A78C-FA7D2B6A5074}">
      <dgm:prSet/>
      <dgm:spPr/>
      <dgm:t>
        <a:bodyPr/>
        <a:lstStyle/>
        <a:p>
          <a:endParaRPr lang="en-US"/>
        </a:p>
      </dgm:t>
    </dgm:pt>
    <dgm:pt modelId="{6324FC94-B180-417A-B642-45122E4E704D}" type="sibTrans" cxnId="{C81FBAB3-6D97-45AD-A78C-FA7D2B6A5074}">
      <dgm:prSet/>
      <dgm:spPr/>
      <dgm:t>
        <a:bodyPr/>
        <a:lstStyle/>
        <a:p>
          <a:endParaRPr lang="en-US"/>
        </a:p>
      </dgm:t>
    </dgm:pt>
    <dgm:pt modelId="{C994D9AB-D812-45C2-BB28-3B0A13BBBC9E}">
      <dgm:prSet/>
      <dgm:spPr/>
      <dgm:t>
        <a:bodyPr/>
        <a:lstStyle/>
        <a:p>
          <a:r>
            <a:rPr lang="en-US" b="1" dirty="0"/>
            <a:t>SGR: </a:t>
          </a:r>
          <a:r>
            <a:rPr lang="en-US" dirty="0"/>
            <a:t>efficient freight, but debt raises equity concerns</a:t>
          </a:r>
        </a:p>
      </dgm:t>
    </dgm:pt>
    <dgm:pt modelId="{CB446D76-FC5C-4C20-A3A3-90C7CB510F72}" type="parTrans" cxnId="{4866E8AB-CA00-41AC-8659-840ABF87BE3A}">
      <dgm:prSet/>
      <dgm:spPr/>
      <dgm:t>
        <a:bodyPr/>
        <a:lstStyle/>
        <a:p>
          <a:endParaRPr lang="en-US"/>
        </a:p>
      </dgm:t>
    </dgm:pt>
    <dgm:pt modelId="{61C1E64E-7AE0-4373-B33D-7DE3BE774023}" type="sibTrans" cxnId="{4866E8AB-CA00-41AC-8659-840ABF87BE3A}">
      <dgm:prSet/>
      <dgm:spPr/>
      <dgm:t>
        <a:bodyPr/>
        <a:lstStyle/>
        <a:p>
          <a:endParaRPr lang="en-US"/>
        </a:p>
      </dgm:t>
    </dgm:pt>
    <dgm:pt modelId="{DADEFA0F-02A8-42D0-A9AB-883861EE7633}">
      <dgm:prSet/>
      <dgm:spPr/>
      <dgm:t>
        <a:bodyPr/>
        <a:lstStyle/>
        <a:p>
          <a:r>
            <a:rPr lang="en-US" b="1" dirty="0"/>
            <a:t>Policy dilemma: </a:t>
          </a:r>
          <a:r>
            <a:rPr lang="en-US" dirty="0"/>
            <a:t>prioritize efficiency or fairness?</a:t>
          </a:r>
        </a:p>
      </dgm:t>
    </dgm:pt>
    <dgm:pt modelId="{30863C40-023D-453C-9724-CCA93F41EB3D}" type="parTrans" cxnId="{1E10072D-0BB7-434C-ACCC-8F2D029674B3}">
      <dgm:prSet/>
      <dgm:spPr/>
      <dgm:t>
        <a:bodyPr/>
        <a:lstStyle/>
        <a:p>
          <a:endParaRPr lang="en-US"/>
        </a:p>
      </dgm:t>
    </dgm:pt>
    <dgm:pt modelId="{7AA87EDC-A3B2-4133-9C84-6217FA5B5807}" type="sibTrans" cxnId="{1E10072D-0BB7-434C-ACCC-8F2D029674B3}">
      <dgm:prSet/>
      <dgm:spPr/>
      <dgm:t>
        <a:bodyPr/>
        <a:lstStyle/>
        <a:p>
          <a:endParaRPr lang="en-US"/>
        </a:p>
      </dgm:t>
    </dgm:pt>
    <dgm:pt modelId="{02F3D08B-E083-2D45-A049-E60BB2350829}" type="pres">
      <dgm:prSet presAssocID="{241E5844-5A67-440F-A830-0B90D0FF75C2}" presName="vert0" presStyleCnt="0">
        <dgm:presLayoutVars>
          <dgm:dir/>
          <dgm:animOne val="branch"/>
          <dgm:animLvl val="lvl"/>
        </dgm:presLayoutVars>
      </dgm:prSet>
      <dgm:spPr/>
    </dgm:pt>
    <dgm:pt modelId="{1B5466E5-9FE6-114C-8DD4-3F61501CB254}" type="pres">
      <dgm:prSet presAssocID="{BAABD87E-B2B9-4FC7-9D40-BA13FE4F1D32}" presName="thickLine" presStyleLbl="alignNode1" presStyleIdx="0" presStyleCnt="3"/>
      <dgm:spPr/>
    </dgm:pt>
    <dgm:pt modelId="{498E8A9A-9511-044E-A0CC-0FA603E01B2C}" type="pres">
      <dgm:prSet presAssocID="{BAABD87E-B2B9-4FC7-9D40-BA13FE4F1D32}" presName="horz1" presStyleCnt="0"/>
      <dgm:spPr/>
    </dgm:pt>
    <dgm:pt modelId="{484B9A3E-BE7B-7B4C-B623-F3E53CA3403C}" type="pres">
      <dgm:prSet presAssocID="{BAABD87E-B2B9-4FC7-9D40-BA13FE4F1D32}" presName="tx1" presStyleLbl="revTx" presStyleIdx="0" presStyleCnt="3"/>
      <dgm:spPr/>
    </dgm:pt>
    <dgm:pt modelId="{AF0EC06C-DDE6-9243-A7DB-E37F46763E15}" type="pres">
      <dgm:prSet presAssocID="{BAABD87E-B2B9-4FC7-9D40-BA13FE4F1D32}" presName="vert1" presStyleCnt="0"/>
      <dgm:spPr/>
    </dgm:pt>
    <dgm:pt modelId="{7A691429-B995-0646-8C64-62F1C19A9271}" type="pres">
      <dgm:prSet presAssocID="{C994D9AB-D812-45C2-BB28-3B0A13BBBC9E}" presName="thickLine" presStyleLbl="alignNode1" presStyleIdx="1" presStyleCnt="3"/>
      <dgm:spPr/>
    </dgm:pt>
    <dgm:pt modelId="{969FBFD9-365D-CB40-A0C4-90F3B6E123FE}" type="pres">
      <dgm:prSet presAssocID="{C994D9AB-D812-45C2-BB28-3B0A13BBBC9E}" presName="horz1" presStyleCnt="0"/>
      <dgm:spPr/>
    </dgm:pt>
    <dgm:pt modelId="{CFFC7F87-B45C-CB4B-BA95-47AB9CB0C035}" type="pres">
      <dgm:prSet presAssocID="{C994D9AB-D812-45C2-BB28-3B0A13BBBC9E}" presName="tx1" presStyleLbl="revTx" presStyleIdx="1" presStyleCnt="3"/>
      <dgm:spPr/>
    </dgm:pt>
    <dgm:pt modelId="{A76448E9-D501-A14E-A79C-7EF96D017290}" type="pres">
      <dgm:prSet presAssocID="{C994D9AB-D812-45C2-BB28-3B0A13BBBC9E}" presName="vert1" presStyleCnt="0"/>
      <dgm:spPr/>
    </dgm:pt>
    <dgm:pt modelId="{3D0A578C-8D95-5D4B-A64D-A81F263CD295}" type="pres">
      <dgm:prSet presAssocID="{DADEFA0F-02A8-42D0-A9AB-883861EE7633}" presName="thickLine" presStyleLbl="alignNode1" presStyleIdx="2" presStyleCnt="3"/>
      <dgm:spPr/>
    </dgm:pt>
    <dgm:pt modelId="{FE3129DB-12E8-3C47-ADDD-E61E551F128B}" type="pres">
      <dgm:prSet presAssocID="{DADEFA0F-02A8-42D0-A9AB-883861EE7633}" presName="horz1" presStyleCnt="0"/>
      <dgm:spPr/>
    </dgm:pt>
    <dgm:pt modelId="{973C8B6F-9C1B-9943-A56E-C06F756C8BDA}" type="pres">
      <dgm:prSet presAssocID="{DADEFA0F-02A8-42D0-A9AB-883861EE7633}" presName="tx1" presStyleLbl="revTx" presStyleIdx="2" presStyleCnt="3"/>
      <dgm:spPr/>
    </dgm:pt>
    <dgm:pt modelId="{10BB79D1-ACE2-0E48-A69C-0DEAD45D12BD}" type="pres">
      <dgm:prSet presAssocID="{DADEFA0F-02A8-42D0-A9AB-883861EE7633}" presName="vert1" presStyleCnt="0"/>
      <dgm:spPr/>
    </dgm:pt>
  </dgm:ptLst>
  <dgm:cxnLst>
    <dgm:cxn modelId="{1E10072D-0BB7-434C-ACCC-8F2D029674B3}" srcId="{241E5844-5A67-440F-A830-0B90D0FF75C2}" destId="{DADEFA0F-02A8-42D0-A9AB-883861EE7633}" srcOrd="2" destOrd="0" parTransId="{30863C40-023D-453C-9724-CCA93F41EB3D}" sibTransId="{7AA87EDC-A3B2-4133-9C84-6217FA5B5807}"/>
    <dgm:cxn modelId="{A90EC195-0770-BF4F-9735-5FED3A48EA40}" type="presOf" srcId="{241E5844-5A67-440F-A830-0B90D0FF75C2}" destId="{02F3D08B-E083-2D45-A049-E60BB2350829}" srcOrd="0" destOrd="0" presId="urn:microsoft.com/office/officeart/2008/layout/LinedList"/>
    <dgm:cxn modelId="{DB0898A9-4C8F-DE4F-9A56-4228936E867E}" type="presOf" srcId="{DADEFA0F-02A8-42D0-A9AB-883861EE7633}" destId="{973C8B6F-9C1B-9943-A56E-C06F756C8BDA}" srcOrd="0" destOrd="0" presId="urn:microsoft.com/office/officeart/2008/layout/LinedList"/>
    <dgm:cxn modelId="{4866E8AB-CA00-41AC-8659-840ABF87BE3A}" srcId="{241E5844-5A67-440F-A830-0B90D0FF75C2}" destId="{C994D9AB-D812-45C2-BB28-3B0A13BBBC9E}" srcOrd="1" destOrd="0" parTransId="{CB446D76-FC5C-4C20-A3A3-90C7CB510F72}" sibTransId="{61C1E64E-7AE0-4373-B33D-7DE3BE774023}"/>
    <dgm:cxn modelId="{8E1CF7AC-71BA-CA43-9302-F50B7B30A668}" type="presOf" srcId="{BAABD87E-B2B9-4FC7-9D40-BA13FE4F1D32}" destId="{484B9A3E-BE7B-7B4C-B623-F3E53CA3403C}" srcOrd="0" destOrd="0" presId="urn:microsoft.com/office/officeart/2008/layout/LinedList"/>
    <dgm:cxn modelId="{C81FBAB3-6D97-45AD-A78C-FA7D2B6A5074}" srcId="{241E5844-5A67-440F-A830-0B90D0FF75C2}" destId="{BAABD87E-B2B9-4FC7-9D40-BA13FE4F1D32}" srcOrd="0" destOrd="0" parTransId="{6EA96601-09B2-4B2C-BEF7-A22F2CA9F81C}" sibTransId="{6324FC94-B180-417A-B642-45122E4E704D}"/>
    <dgm:cxn modelId="{A7A219F7-AA7C-EA40-873B-2AB78FD69DC2}" type="presOf" srcId="{C994D9AB-D812-45C2-BB28-3B0A13BBBC9E}" destId="{CFFC7F87-B45C-CB4B-BA95-47AB9CB0C035}" srcOrd="0" destOrd="0" presId="urn:microsoft.com/office/officeart/2008/layout/LinedList"/>
    <dgm:cxn modelId="{F0B1D814-B425-624B-9634-E9F2D63BBAD2}" type="presParOf" srcId="{02F3D08B-E083-2D45-A049-E60BB2350829}" destId="{1B5466E5-9FE6-114C-8DD4-3F61501CB254}" srcOrd="0" destOrd="0" presId="urn:microsoft.com/office/officeart/2008/layout/LinedList"/>
    <dgm:cxn modelId="{E79B6E9C-64CA-E34D-BFF9-1831F7DA1754}" type="presParOf" srcId="{02F3D08B-E083-2D45-A049-E60BB2350829}" destId="{498E8A9A-9511-044E-A0CC-0FA603E01B2C}" srcOrd="1" destOrd="0" presId="urn:microsoft.com/office/officeart/2008/layout/LinedList"/>
    <dgm:cxn modelId="{986C3AB2-52B8-484F-B517-0340CCBB24B1}" type="presParOf" srcId="{498E8A9A-9511-044E-A0CC-0FA603E01B2C}" destId="{484B9A3E-BE7B-7B4C-B623-F3E53CA3403C}" srcOrd="0" destOrd="0" presId="urn:microsoft.com/office/officeart/2008/layout/LinedList"/>
    <dgm:cxn modelId="{9E60274A-0744-584F-AEB7-C9F65873EE18}" type="presParOf" srcId="{498E8A9A-9511-044E-A0CC-0FA603E01B2C}" destId="{AF0EC06C-DDE6-9243-A7DB-E37F46763E15}" srcOrd="1" destOrd="0" presId="urn:microsoft.com/office/officeart/2008/layout/LinedList"/>
    <dgm:cxn modelId="{08488088-A271-8C49-B7DE-77FE700154C2}" type="presParOf" srcId="{02F3D08B-E083-2D45-A049-E60BB2350829}" destId="{7A691429-B995-0646-8C64-62F1C19A9271}" srcOrd="2" destOrd="0" presId="urn:microsoft.com/office/officeart/2008/layout/LinedList"/>
    <dgm:cxn modelId="{C2006CD8-5FEE-DB48-97F5-B12B38C000A1}" type="presParOf" srcId="{02F3D08B-E083-2D45-A049-E60BB2350829}" destId="{969FBFD9-365D-CB40-A0C4-90F3B6E123FE}" srcOrd="3" destOrd="0" presId="urn:microsoft.com/office/officeart/2008/layout/LinedList"/>
    <dgm:cxn modelId="{6C7ADECB-DBD7-3442-BEDE-793524C3625B}" type="presParOf" srcId="{969FBFD9-365D-CB40-A0C4-90F3B6E123FE}" destId="{CFFC7F87-B45C-CB4B-BA95-47AB9CB0C035}" srcOrd="0" destOrd="0" presId="urn:microsoft.com/office/officeart/2008/layout/LinedList"/>
    <dgm:cxn modelId="{64E2FD80-3787-EF45-AD79-31DD6606DD8A}" type="presParOf" srcId="{969FBFD9-365D-CB40-A0C4-90F3B6E123FE}" destId="{A76448E9-D501-A14E-A79C-7EF96D017290}" srcOrd="1" destOrd="0" presId="urn:microsoft.com/office/officeart/2008/layout/LinedList"/>
    <dgm:cxn modelId="{8329ED14-F88B-7843-AC44-5671464F4715}" type="presParOf" srcId="{02F3D08B-E083-2D45-A049-E60BB2350829}" destId="{3D0A578C-8D95-5D4B-A64D-A81F263CD295}" srcOrd="4" destOrd="0" presId="urn:microsoft.com/office/officeart/2008/layout/LinedList"/>
    <dgm:cxn modelId="{CE00062E-7817-4548-98F4-1E2C80DE60E2}" type="presParOf" srcId="{02F3D08B-E083-2D45-A049-E60BB2350829}" destId="{FE3129DB-12E8-3C47-ADDD-E61E551F128B}" srcOrd="5" destOrd="0" presId="urn:microsoft.com/office/officeart/2008/layout/LinedList"/>
    <dgm:cxn modelId="{4AD00E0B-9285-394D-9BF2-A77307DCD2E1}" type="presParOf" srcId="{FE3129DB-12E8-3C47-ADDD-E61E551F128B}" destId="{973C8B6F-9C1B-9943-A56E-C06F756C8BDA}" srcOrd="0" destOrd="0" presId="urn:microsoft.com/office/officeart/2008/layout/LinedList"/>
    <dgm:cxn modelId="{C964AFDB-8882-EE40-AF4F-D0B2BEA201AF}" type="presParOf" srcId="{FE3129DB-12E8-3C47-ADDD-E61E551F128B}" destId="{10BB79D1-ACE2-0E48-A69C-0DEAD45D12B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36F76DB-6C0E-467E-974B-1185F5C6299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21A265E-126F-4D62-99A2-9D91677AE6B3}">
      <dgm:prSet/>
      <dgm:spPr/>
      <dgm:t>
        <a:bodyPr/>
        <a:lstStyle/>
        <a:p>
          <a:r>
            <a:rPr lang="en-US" b="1" dirty="0"/>
            <a:t>Efficiency</a:t>
          </a:r>
          <a:r>
            <a:rPr lang="en-US" dirty="0"/>
            <a:t>: regulation reduces accidents, improves mobility</a:t>
          </a:r>
        </a:p>
      </dgm:t>
    </dgm:pt>
    <dgm:pt modelId="{5C00236E-F426-4161-8FF0-5474DF0D1337}" type="parTrans" cxnId="{599153CA-D389-4B48-9885-745E567C9022}">
      <dgm:prSet/>
      <dgm:spPr/>
      <dgm:t>
        <a:bodyPr/>
        <a:lstStyle/>
        <a:p>
          <a:endParaRPr lang="en-US"/>
        </a:p>
      </dgm:t>
    </dgm:pt>
    <dgm:pt modelId="{6064C667-1EFD-412C-B112-6167807F7761}" type="sibTrans" cxnId="{599153CA-D389-4B48-9885-745E567C9022}">
      <dgm:prSet/>
      <dgm:spPr/>
      <dgm:t>
        <a:bodyPr/>
        <a:lstStyle/>
        <a:p>
          <a:endParaRPr lang="en-US"/>
        </a:p>
      </dgm:t>
    </dgm:pt>
    <dgm:pt modelId="{BA09A5B8-A522-4539-A4D3-AA2591B20681}">
      <dgm:prSet/>
      <dgm:spPr/>
      <dgm:t>
        <a:bodyPr/>
        <a:lstStyle/>
        <a:p>
          <a:r>
            <a:rPr lang="en-US" b="1" dirty="0"/>
            <a:t>Equity: </a:t>
          </a:r>
          <a:r>
            <a:rPr lang="en-US" dirty="0"/>
            <a:t>over-regulation may eliminate jobs</a:t>
          </a:r>
        </a:p>
      </dgm:t>
    </dgm:pt>
    <dgm:pt modelId="{278537C4-E1D6-4177-8949-8E3371FB20D8}" type="parTrans" cxnId="{10E5727D-1D09-496F-B619-1DB6237A7CD2}">
      <dgm:prSet/>
      <dgm:spPr/>
      <dgm:t>
        <a:bodyPr/>
        <a:lstStyle/>
        <a:p>
          <a:endParaRPr lang="en-US"/>
        </a:p>
      </dgm:t>
    </dgm:pt>
    <dgm:pt modelId="{45D84F45-59F0-4093-9E0C-F5C4EDD7C017}" type="sibTrans" cxnId="{10E5727D-1D09-496F-B619-1DB6237A7CD2}">
      <dgm:prSet/>
      <dgm:spPr/>
      <dgm:t>
        <a:bodyPr/>
        <a:lstStyle/>
        <a:p>
          <a:endParaRPr lang="en-US"/>
        </a:p>
      </dgm:t>
    </dgm:pt>
    <dgm:pt modelId="{39A9686A-C40A-4EF0-BCBC-9E5B7126E577}">
      <dgm:prSet/>
      <dgm:spPr/>
      <dgm:t>
        <a:bodyPr/>
        <a:lstStyle/>
        <a:p>
          <a:r>
            <a:rPr lang="en-US" dirty="0"/>
            <a:t>Tension between efficiency (safety) and equity (employment)</a:t>
          </a:r>
        </a:p>
      </dgm:t>
    </dgm:pt>
    <dgm:pt modelId="{320F477F-5C1E-445B-9F0A-A3256C511DB6}" type="parTrans" cxnId="{65D6F98B-FAB8-4079-9FDA-A04B6A0328E5}">
      <dgm:prSet/>
      <dgm:spPr/>
      <dgm:t>
        <a:bodyPr/>
        <a:lstStyle/>
        <a:p>
          <a:endParaRPr lang="en-US"/>
        </a:p>
      </dgm:t>
    </dgm:pt>
    <dgm:pt modelId="{45B6C212-B217-4454-87BE-1782535FDA4F}" type="sibTrans" cxnId="{65D6F98B-FAB8-4079-9FDA-A04B6A0328E5}">
      <dgm:prSet/>
      <dgm:spPr/>
      <dgm:t>
        <a:bodyPr/>
        <a:lstStyle/>
        <a:p>
          <a:endParaRPr lang="en-US"/>
        </a:p>
      </dgm:t>
    </dgm:pt>
    <dgm:pt modelId="{6D3BBC3F-1965-3345-82EE-AFDBCFA92509}" type="pres">
      <dgm:prSet presAssocID="{B36F76DB-6C0E-467E-974B-1185F5C6299A}" presName="vert0" presStyleCnt="0">
        <dgm:presLayoutVars>
          <dgm:dir/>
          <dgm:animOne val="branch"/>
          <dgm:animLvl val="lvl"/>
        </dgm:presLayoutVars>
      </dgm:prSet>
      <dgm:spPr/>
    </dgm:pt>
    <dgm:pt modelId="{A780328E-1288-BB48-A2A6-4532A07B1D36}" type="pres">
      <dgm:prSet presAssocID="{421A265E-126F-4D62-99A2-9D91677AE6B3}" presName="thickLine" presStyleLbl="alignNode1" presStyleIdx="0" presStyleCnt="3"/>
      <dgm:spPr/>
    </dgm:pt>
    <dgm:pt modelId="{B53374D8-6D8A-6648-BA0C-8381DDFB4557}" type="pres">
      <dgm:prSet presAssocID="{421A265E-126F-4D62-99A2-9D91677AE6B3}" presName="horz1" presStyleCnt="0"/>
      <dgm:spPr/>
    </dgm:pt>
    <dgm:pt modelId="{A2E3C6D1-5EF7-A048-BD84-1FAC965E755E}" type="pres">
      <dgm:prSet presAssocID="{421A265E-126F-4D62-99A2-9D91677AE6B3}" presName="tx1" presStyleLbl="revTx" presStyleIdx="0" presStyleCnt="3"/>
      <dgm:spPr/>
    </dgm:pt>
    <dgm:pt modelId="{865D7C0C-4D85-BD48-BDDF-29FA6E9108E3}" type="pres">
      <dgm:prSet presAssocID="{421A265E-126F-4D62-99A2-9D91677AE6B3}" presName="vert1" presStyleCnt="0"/>
      <dgm:spPr/>
    </dgm:pt>
    <dgm:pt modelId="{903FD16B-D0A5-6049-BD31-842BC12F8EAA}" type="pres">
      <dgm:prSet presAssocID="{BA09A5B8-A522-4539-A4D3-AA2591B20681}" presName="thickLine" presStyleLbl="alignNode1" presStyleIdx="1" presStyleCnt="3"/>
      <dgm:spPr/>
    </dgm:pt>
    <dgm:pt modelId="{833D85CC-33A6-CC4D-BE8A-BEBCB6171C9D}" type="pres">
      <dgm:prSet presAssocID="{BA09A5B8-A522-4539-A4D3-AA2591B20681}" presName="horz1" presStyleCnt="0"/>
      <dgm:spPr/>
    </dgm:pt>
    <dgm:pt modelId="{A975E970-0F6B-8A49-A290-C9167E09C93D}" type="pres">
      <dgm:prSet presAssocID="{BA09A5B8-A522-4539-A4D3-AA2591B20681}" presName="tx1" presStyleLbl="revTx" presStyleIdx="1" presStyleCnt="3"/>
      <dgm:spPr/>
    </dgm:pt>
    <dgm:pt modelId="{D876D816-5CE7-3D4A-9F27-8B1BA3A714CE}" type="pres">
      <dgm:prSet presAssocID="{BA09A5B8-A522-4539-A4D3-AA2591B20681}" presName="vert1" presStyleCnt="0"/>
      <dgm:spPr/>
    </dgm:pt>
    <dgm:pt modelId="{37B988B9-E04D-8D47-BB8E-4D4E98D16C6A}" type="pres">
      <dgm:prSet presAssocID="{39A9686A-C40A-4EF0-BCBC-9E5B7126E577}" presName="thickLine" presStyleLbl="alignNode1" presStyleIdx="2" presStyleCnt="3"/>
      <dgm:spPr/>
    </dgm:pt>
    <dgm:pt modelId="{F6D1A963-78CD-954B-83FF-724BB4A663DC}" type="pres">
      <dgm:prSet presAssocID="{39A9686A-C40A-4EF0-BCBC-9E5B7126E577}" presName="horz1" presStyleCnt="0"/>
      <dgm:spPr/>
    </dgm:pt>
    <dgm:pt modelId="{E2FDD325-03F2-2245-A888-07B152EFD06F}" type="pres">
      <dgm:prSet presAssocID="{39A9686A-C40A-4EF0-BCBC-9E5B7126E577}" presName="tx1" presStyleLbl="revTx" presStyleIdx="2" presStyleCnt="3"/>
      <dgm:spPr/>
    </dgm:pt>
    <dgm:pt modelId="{46AFF294-8F98-8F48-A097-68473F72CF68}" type="pres">
      <dgm:prSet presAssocID="{39A9686A-C40A-4EF0-BCBC-9E5B7126E577}" presName="vert1" presStyleCnt="0"/>
      <dgm:spPr/>
    </dgm:pt>
  </dgm:ptLst>
  <dgm:cxnLst>
    <dgm:cxn modelId="{52DF7832-CD73-DC42-BFC1-2AA33F7A419A}" type="presOf" srcId="{421A265E-126F-4D62-99A2-9D91677AE6B3}" destId="{A2E3C6D1-5EF7-A048-BD84-1FAC965E755E}" srcOrd="0" destOrd="0" presId="urn:microsoft.com/office/officeart/2008/layout/LinedList"/>
    <dgm:cxn modelId="{10E5727D-1D09-496F-B619-1DB6237A7CD2}" srcId="{B36F76DB-6C0E-467E-974B-1185F5C6299A}" destId="{BA09A5B8-A522-4539-A4D3-AA2591B20681}" srcOrd="1" destOrd="0" parTransId="{278537C4-E1D6-4177-8949-8E3371FB20D8}" sibTransId="{45D84F45-59F0-4093-9E0C-F5C4EDD7C017}"/>
    <dgm:cxn modelId="{6A764B84-E693-2F44-8ACF-76DE7E91EB64}" type="presOf" srcId="{39A9686A-C40A-4EF0-BCBC-9E5B7126E577}" destId="{E2FDD325-03F2-2245-A888-07B152EFD06F}" srcOrd="0" destOrd="0" presId="urn:microsoft.com/office/officeart/2008/layout/LinedList"/>
    <dgm:cxn modelId="{6C45628A-0994-8345-88C0-CE7A5F32B259}" type="presOf" srcId="{B36F76DB-6C0E-467E-974B-1185F5C6299A}" destId="{6D3BBC3F-1965-3345-82EE-AFDBCFA92509}" srcOrd="0" destOrd="0" presId="urn:microsoft.com/office/officeart/2008/layout/LinedList"/>
    <dgm:cxn modelId="{65D6F98B-FAB8-4079-9FDA-A04B6A0328E5}" srcId="{B36F76DB-6C0E-467E-974B-1185F5C6299A}" destId="{39A9686A-C40A-4EF0-BCBC-9E5B7126E577}" srcOrd="2" destOrd="0" parTransId="{320F477F-5C1E-445B-9F0A-A3256C511DB6}" sibTransId="{45B6C212-B217-4454-87BE-1782535FDA4F}"/>
    <dgm:cxn modelId="{599153CA-D389-4B48-9885-745E567C9022}" srcId="{B36F76DB-6C0E-467E-974B-1185F5C6299A}" destId="{421A265E-126F-4D62-99A2-9D91677AE6B3}" srcOrd="0" destOrd="0" parTransId="{5C00236E-F426-4161-8FF0-5474DF0D1337}" sibTransId="{6064C667-1EFD-412C-B112-6167807F7761}"/>
    <dgm:cxn modelId="{198107E2-0C5C-334E-9DED-C08138FCA9D4}" type="presOf" srcId="{BA09A5B8-A522-4539-A4D3-AA2591B20681}" destId="{A975E970-0F6B-8A49-A290-C9167E09C93D}" srcOrd="0" destOrd="0" presId="urn:microsoft.com/office/officeart/2008/layout/LinedList"/>
    <dgm:cxn modelId="{E82D6365-E9B4-9744-80D6-A13BCABAC0C9}" type="presParOf" srcId="{6D3BBC3F-1965-3345-82EE-AFDBCFA92509}" destId="{A780328E-1288-BB48-A2A6-4532A07B1D36}" srcOrd="0" destOrd="0" presId="urn:microsoft.com/office/officeart/2008/layout/LinedList"/>
    <dgm:cxn modelId="{5DF5656C-6918-254E-B3C7-10CDFC38023E}" type="presParOf" srcId="{6D3BBC3F-1965-3345-82EE-AFDBCFA92509}" destId="{B53374D8-6D8A-6648-BA0C-8381DDFB4557}" srcOrd="1" destOrd="0" presId="urn:microsoft.com/office/officeart/2008/layout/LinedList"/>
    <dgm:cxn modelId="{0C627AA5-DC9B-8840-A9A6-3D382D30505B}" type="presParOf" srcId="{B53374D8-6D8A-6648-BA0C-8381DDFB4557}" destId="{A2E3C6D1-5EF7-A048-BD84-1FAC965E755E}" srcOrd="0" destOrd="0" presId="urn:microsoft.com/office/officeart/2008/layout/LinedList"/>
    <dgm:cxn modelId="{72263FDF-5966-014E-949B-F44CC9C24AEE}" type="presParOf" srcId="{B53374D8-6D8A-6648-BA0C-8381DDFB4557}" destId="{865D7C0C-4D85-BD48-BDDF-29FA6E9108E3}" srcOrd="1" destOrd="0" presId="urn:microsoft.com/office/officeart/2008/layout/LinedList"/>
    <dgm:cxn modelId="{2F990789-FCA2-C04F-B621-582CB8716C3F}" type="presParOf" srcId="{6D3BBC3F-1965-3345-82EE-AFDBCFA92509}" destId="{903FD16B-D0A5-6049-BD31-842BC12F8EAA}" srcOrd="2" destOrd="0" presId="urn:microsoft.com/office/officeart/2008/layout/LinedList"/>
    <dgm:cxn modelId="{FC976ADF-E3D0-534E-81B8-80B23DB7D487}" type="presParOf" srcId="{6D3BBC3F-1965-3345-82EE-AFDBCFA92509}" destId="{833D85CC-33A6-CC4D-BE8A-BEBCB6171C9D}" srcOrd="3" destOrd="0" presId="urn:microsoft.com/office/officeart/2008/layout/LinedList"/>
    <dgm:cxn modelId="{A525F70C-5D78-0D46-8DAF-DDEE32FC4978}" type="presParOf" srcId="{833D85CC-33A6-CC4D-BE8A-BEBCB6171C9D}" destId="{A975E970-0F6B-8A49-A290-C9167E09C93D}" srcOrd="0" destOrd="0" presId="urn:microsoft.com/office/officeart/2008/layout/LinedList"/>
    <dgm:cxn modelId="{EE4508F8-A502-C34C-AB0D-2F88DC4E8460}" type="presParOf" srcId="{833D85CC-33A6-CC4D-BE8A-BEBCB6171C9D}" destId="{D876D816-5CE7-3D4A-9F27-8B1BA3A714CE}" srcOrd="1" destOrd="0" presId="urn:microsoft.com/office/officeart/2008/layout/LinedList"/>
    <dgm:cxn modelId="{BB972319-E759-5248-9EAF-845852FAAB2F}" type="presParOf" srcId="{6D3BBC3F-1965-3345-82EE-AFDBCFA92509}" destId="{37B988B9-E04D-8D47-BB8E-4D4E98D16C6A}" srcOrd="4" destOrd="0" presId="urn:microsoft.com/office/officeart/2008/layout/LinedList"/>
    <dgm:cxn modelId="{723BB5E8-BB1F-1945-861E-DBF16F3CC0FD}" type="presParOf" srcId="{6D3BBC3F-1965-3345-82EE-AFDBCFA92509}" destId="{F6D1A963-78CD-954B-83FF-724BB4A663DC}" srcOrd="5" destOrd="0" presId="urn:microsoft.com/office/officeart/2008/layout/LinedList"/>
    <dgm:cxn modelId="{CE18C28B-2970-FB4D-90D9-9D2239C518D8}" type="presParOf" srcId="{F6D1A963-78CD-954B-83FF-724BB4A663DC}" destId="{E2FDD325-03F2-2245-A888-07B152EFD06F}" srcOrd="0" destOrd="0" presId="urn:microsoft.com/office/officeart/2008/layout/LinedList"/>
    <dgm:cxn modelId="{94342F1E-C340-4148-B573-EEA589E066E0}" type="presParOf" srcId="{F6D1A963-78CD-954B-83FF-724BB4A663DC}" destId="{46AFF294-8F98-8F48-A097-68473F72CF6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75DC3B4-D9BC-4E65-AB54-393AE60ADAA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513E3C-EA59-49AD-B8B9-2CC8DE8B8470}">
      <dgm:prSet/>
      <dgm:spPr/>
      <dgm:t>
        <a:bodyPr/>
        <a:lstStyle/>
        <a:p>
          <a:r>
            <a:rPr lang="en-US" b="1"/>
            <a:t>Efficiency</a:t>
          </a:r>
          <a:r>
            <a:rPr lang="en-US"/>
            <a:t>: invest where returns are highest (highways)</a:t>
          </a:r>
        </a:p>
      </dgm:t>
    </dgm:pt>
    <dgm:pt modelId="{74918570-2382-4444-9A5E-7BF7EA5F7BC8}" type="parTrans" cxnId="{CF75D392-8B63-4FB0-948C-2690E5D57623}">
      <dgm:prSet/>
      <dgm:spPr/>
      <dgm:t>
        <a:bodyPr/>
        <a:lstStyle/>
        <a:p>
          <a:endParaRPr lang="en-US"/>
        </a:p>
      </dgm:t>
    </dgm:pt>
    <dgm:pt modelId="{4D286C63-B71F-4E32-B243-979F1CCD59C3}" type="sibTrans" cxnId="{CF75D392-8B63-4FB0-948C-2690E5D57623}">
      <dgm:prSet/>
      <dgm:spPr/>
      <dgm:t>
        <a:bodyPr/>
        <a:lstStyle/>
        <a:p>
          <a:endParaRPr lang="en-US"/>
        </a:p>
      </dgm:t>
    </dgm:pt>
    <dgm:pt modelId="{ED2E0DC6-729F-4ADE-9F8C-82D92B7574A4}">
      <dgm:prSet/>
      <dgm:spPr/>
      <dgm:t>
        <a:bodyPr/>
        <a:lstStyle/>
        <a:p>
          <a:r>
            <a:rPr lang="en-US" b="1"/>
            <a:t>Equity: </a:t>
          </a:r>
          <a:r>
            <a:rPr lang="en-US"/>
            <a:t>invest in rural feeder roads for small farmers</a:t>
          </a:r>
        </a:p>
      </dgm:t>
    </dgm:pt>
    <dgm:pt modelId="{CA9A2286-6786-43B8-8114-4C9F96942B42}" type="parTrans" cxnId="{5065A931-C8B5-42C3-9872-97DECC8F67C9}">
      <dgm:prSet/>
      <dgm:spPr/>
      <dgm:t>
        <a:bodyPr/>
        <a:lstStyle/>
        <a:p>
          <a:endParaRPr lang="en-US"/>
        </a:p>
      </dgm:t>
    </dgm:pt>
    <dgm:pt modelId="{EDB4CFB7-E3C0-41AD-AF09-041ED9248018}" type="sibTrans" cxnId="{5065A931-C8B5-42C3-9872-97DECC8F67C9}">
      <dgm:prSet/>
      <dgm:spPr/>
      <dgm:t>
        <a:bodyPr/>
        <a:lstStyle/>
        <a:p>
          <a:endParaRPr lang="en-US"/>
        </a:p>
      </dgm:t>
    </dgm:pt>
    <dgm:pt modelId="{7DED362A-9E35-4E22-93C5-57D95424802B}">
      <dgm:prSet/>
      <dgm:spPr/>
      <dgm:t>
        <a:bodyPr/>
        <a:lstStyle/>
        <a:p>
          <a:r>
            <a:rPr lang="en-US" b="1"/>
            <a:t>Debate: </a:t>
          </a:r>
          <a:r>
            <a:rPr lang="en-US"/>
            <a:t>Which aligns with Uganda’s development goals?</a:t>
          </a:r>
        </a:p>
      </dgm:t>
    </dgm:pt>
    <dgm:pt modelId="{E4382A0B-06FD-4F04-9723-A1F083C7065F}" type="parTrans" cxnId="{5767D6D6-07DE-489A-AB6B-67FFAB6A5231}">
      <dgm:prSet/>
      <dgm:spPr/>
      <dgm:t>
        <a:bodyPr/>
        <a:lstStyle/>
        <a:p>
          <a:endParaRPr lang="en-US"/>
        </a:p>
      </dgm:t>
    </dgm:pt>
    <dgm:pt modelId="{90C1A7E9-A655-4A67-B12A-304D4EF67597}" type="sibTrans" cxnId="{5767D6D6-07DE-489A-AB6B-67FFAB6A5231}">
      <dgm:prSet/>
      <dgm:spPr/>
      <dgm:t>
        <a:bodyPr/>
        <a:lstStyle/>
        <a:p>
          <a:endParaRPr lang="en-US"/>
        </a:p>
      </dgm:t>
    </dgm:pt>
    <dgm:pt modelId="{0A22BD85-5D27-924B-AC7A-3ED16929756F}" type="pres">
      <dgm:prSet presAssocID="{C75DC3B4-D9BC-4E65-AB54-393AE60ADAAA}" presName="linear" presStyleCnt="0">
        <dgm:presLayoutVars>
          <dgm:animLvl val="lvl"/>
          <dgm:resizeHandles val="exact"/>
        </dgm:presLayoutVars>
      </dgm:prSet>
      <dgm:spPr/>
    </dgm:pt>
    <dgm:pt modelId="{F977E0F0-B2A0-2248-BACC-08BFB5301DDD}" type="pres">
      <dgm:prSet presAssocID="{93513E3C-EA59-49AD-B8B9-2CC8DE8B84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0AE5775-012A-5E40-8F3E-1229194CFE83}" type="pres">
      <dgm:prSet presAssocID="{4D286C63-B71F-4E32-B243-979F1CCD59C3}" presName="spacer" presStyleCnt="0"/>
      <dgm:spPr/>
    </dgm:pt>
    <dgm:pt modelId="{76284A23-6C08-B845-93FD-61AF161DAE4F}" type="pres">
      <dgm:prSet presAssocID="{ED2E0DC6-729F-4ADE-9F8C-82D92B7574A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B20182E-1211-0E47-8C68-0244C4EDBFBF}" type="pres">
      <dgm:prSet presAssocID="{EDB4CFB7-E3C0-41AD-AF09-041ED9248018}" presName="spacer" presStyleCnt="0"/>
      <dgm:spPr/>
    </dgm:pt>
    <dgm:pt modelId="{B4CD8211-C018-C94E-92D3-AA267C9ED3FD}" type="pres">
      <dgm:prSet presAssocID="{7DED362A-9E35-4E22-93C5-57D95424802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A27FF25-EB07-4245-A1EA-FD6AB093294F}" type="presOf" srcId="{93513E3C-EA59-49AD-B8B9-2CC8DE8B8470}" destId="{F977E0F0-B2A0-2248-BACC-08BFB5301DDD}" srcOrd="0" destOrd="0" presId="urn:microsoft.com/office/officeart/2005/8/layout/vList2"/>
    <dgm:cxn modelId="{C3426D26-02F0-1C4C-8865-92F3BD5A4037}" type="presOf" srcId="{7DED362A-9E35-4E22-93C5-57D95424802B}" destId="{B4CD8211-C018-C94E-92D3-AA267C9ED3FD}" srcOrd="0" destOrd="0" presId="urn:microsoft.com/office/officeart/2005/8/layout/vList2"/>
    <dgm:cxn modelId="{5065A931-C8B5-42C3-9872-97DECC8F67C9}" srcId="{C75DC3B4-D9BC-4E65-AB54-393AE60ADAAA}" destId="{ED2E0DC6-729F-4ADE-9F8C-82D92B7574A4}" srcOrd="1" destOrd="0" parTransId="{CA9A2286-6786-43B8-8114-4C9F96942B42}" sibTransId="{EDB4CFB7-E3C0-41AD-AF09-041ED9248018}"/>
    <dgm:cxn modelId="{32D3E433-D919-EC4C-AAA2-5C5B7EF0AD6E}" type="presOf" srcId="{C75DC3B4-D9BC-4E65-AB54-393AE60ADAAA}" destId="{0A22BD85-5D27-924B-AC7A-3ED16929756F}" srcOrd="0" destOrd="0" presId="urn:microsoft.com/office/officeart/2005/8/layout/vList2"/>
    <dgm:cxn modelId="{56756889-8152-844F-88A0-2ADB186B99AF}" type="presOf" srcId="{ED2E0DC6-729F-4ADE-9F8C-82D92B7574A4}" destId="{76284A23-6C08-B845-93FD-61AF161DAE4F}" srcOrd="0" destOrd="0" presId="urn:microsoft.com/office/officeart/2005/8/layout/vList2"/>
    <dgm:cxn modelId="{CF75D392-8B63-4FB0-948C-2690E5D57623}" srcId="{C75DC3B4-D9BC-4E65-AB54-393AE60ADAAA}" destId="{93513E3C-EA59-49AD-B8B9-2CC8DE8B8470}" srcOrd="0" destOrd="0" parTransId="{74918570-2382-4444-9A5E-7BF7EA5F7BC8}" sibTransId="{4D286C63-B71F-4E32-B243-979F1CCD59C3}"/>
    <dgm:cxn modelId="{5767D6D6-07DE-489A-AB6B-67FFAB6A5231}" srcId="{C75DC3B4-D9BC-4E65-AB54-393AE60ADAAA}" destId="{7DED362A-9E35-4E22-93C5-57D95424802B}" srcOrd="2" destOrd="0" parTransId="{E4382A0B-06FD-4F04-9723-A1F083C7065F}" sibTransId="{90C1A7E9-A655-4A67-B12A-304D4EF67597}"/>
    <dgm:cxn modelId="{201CBE1F-4E08-D24A-BD85-66A8287ECC41}" type="presParOf" srcId="{0A22BD85-5D27-924B-AC7A-3ED16929756F}" destId="{F977E0F0-B2A0-2248-BACC-08BFB5301DDD}" srcOrd="0" destOrd="0" presId="urn:microsoft.com/office/officeart/2005/8/layout/vList2"/>
    <dgm:cxn modelId="{25E92746-1373-CB49-BC2E-0E1D8BB2C2E3}" type="presParOf" srcId="{0A22BD85-5D27-924B-AC7A-3ED16929756F}" destId="{F0AE5775-012A-5E40-8F3E-1229194CFE83}" srcOrd="1" destOrd="0" presId="urn:microsoft.com/office/officeart/2005/8/layout/vList2"/>
    <dgm:cxn modelId="{7983A046-9DBB-074A-B73F-BC51B32AEAE9}" type="presParOf" srcId="{0A22BD85-5D27-924B-AC7A-3ED16929756F}" destId="{76284A23-6C08-B845-93FD-61AF161DAE4F}" srcOrd="2" destOrd="0" presId="urn:microsoft.com/office/officeart/2005/8/layout/vList2"/>
    <dgm:cxn modelId="{458FBE07-7C69-F442-97AE-B3710A88D7F8}" type="presParOf" srcId="{0A22BD85-5D27-924B-AC7A-3ED16929756F}" destId="{4B20182E-1211-0E47-8C68-0244C4EDBFBF}" srcOrd="3" destOrd="0" presId="urn:microsoft.com/office/officeart/2005/8/layout/vList2"/>
    <dgm:cxn modelId="{9787B6D0-975D-B54F-867E-9D4C9D1A1B37}" type="presParOf" srcId="{0A22BD85-5D27-924B-AC7A-3ED16929756F}" destId="{B4CD8211-C018-C94E-92D3-AA267C9ED3F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3E805C-959C-4F98-8886-EA717442B41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3689067-8250-427A-BDAF-8FD1B982374F}">
      <dgm:prSet/>
      <dgm:spPr/>
      <dgm:t>
        <a:bodyPr/>
        <a:lstStyle/>
        <a:p>
          <a:r>
            <a:rPr lang="en-US"/>
            <a:t>Cost–Benefit Analysis (CBA) focuses on efficiency</a:t>
          </a:r>
        </a:p>
      </dgm:t>
    </dgm:pt>
    <dgm:pt modelId="{1ACEE366-84AA-48D0-9869-36F42203464B}" type="parTrans" cxnId="{F30F7E98-C5E2-4551-8919-B00F6E217A7B}">
      <dgm:prSet/>
      <dgm:spPr/>
      <dgm:t>
        <a:bodyPr/>
        <a:lstStyle/>
        <a:p>
          <a:endParaRPr lang="en-US"/>
        </a:p>
      </dgm:t>
    </dgm:pt>
    <dgm:pt modelId="{73F5250F-F03B-4581-9F4D-CA4F7F2C44E8}" type="sibTrans" cxnId="{F30F7E98-C5E2-4551-8919-B00F6E217A7B}">
      <dgm:prSet/>
      <dgm:spPr/>
      <dgm:t>
        <a:bodyPr/>
        <a:lstStyle/>
        <a:p>
          <a:endParaRPr lang="en-US"/>
        </a:p>
      </dgm:t>
    </dgm:pt>
    <dgm:pt modelId="{0AC6E702-A1F0-403A-9862-6FE34AE35ED5}">
      <dgm:prSet/>
      <dgm:spPr/>
      <dgm:t>
        <a:bodyPr/>
        <a:lstStyle/>
        <a:p>
          <a:r>
            <a:rPr lang="en-US"/>
            <a:t>Often ignores distributional effects</a:t>
          </a:r>
        </a:p>
      </dgm:t>
    </dgm:pt>
    <dgm:pt modelId="{18490E4A-9632-4F86-A704-954A40A59D45}" type="parTrans" cxnId="{09DC89E5-F1D1-4010-A194-CC3DFA2FA831}">
      <dgm:prSet/>
      <dgm:spPr/>
      <dgm:t>
        <a:bodyPr/>
        <a:lstStyle/>
        <a:p>
          <a:endParaRPr lang="en-US"/>
        </a:p>
      </dgm:t>
    </dgm:pt>
    <dgm:pt modelId="{2DA26B1F-5832-479A-AFFE-A14F5DC38723}" type="sibTrans" cxnId="{09DC89E5-F1D1-4010-A194-CC3DFA2FA831}">
      <dgm:prSet/>
      <dgm:spPr/>
      <dgm:t>
        <a:bodyPr/>
        <a:lstStyle/>
        <a:p>
          <a:endParaRPr lang="en-US"/>
        </a:p>
      </dgm:t>
    </dgm:pt>
    <dgm:pt modelId="{5E265146-196C-448E-A6BE-BD298E18B6D6}">
      <dgm:prSet/>
      <dgm:spPr/>
      <dgm:t>
        <a:bodyPr/>
        <a:lstStyle/>
        <a:p>
          <a:r>
            <a:rPr lang="en-US"/>
            <a:t>Example: New toll road may pass CBA but exclude poor households</a:t>
          </a:r>
        </a:p>
      </dgm:t>
    </dgm:pt>
    <dgm:pt modelId="{C09A4D11-33F1-4A63-A2CC-E71565C1465B}" type="parTrans" cxnId="{864B9ADC-A5A8-495E-88A4-C7258DC1E6BF}">
      <dgm:prSet/>
      <dgm:spPr/>
      <dgm:t>
        <a:bodyPr/>
        <a:lstStyle/>
        <a:p>
          <a:endParaRPr lang="en-US"/>
        </a:p>
      </dgm:t>
    </dgm:pt>
    <dgm:pt modelId="{2B84AB83-9480-4054-A605-6A946B81ADA1}" type="sibTrans" cxnId="{864B9ADC-A5A8-495E-88A4-C7258DC1E6BF}">
      <dgm:prSet/>
      <dgm:spPr/>
      <dgm:t>
        <a:bodyPr/>
        <a:lstStyle/>
        <a:p>
          <a:endParaRPr lang="en-US"/>
        </a:p>
      </dgm:t>
    </dgm:pt>
    <dgm:pt modelId="{57872301-D15D-41A0-850C-331FDC6955D9}">
      <dgm:prSet/>
      <dgm:spPr/>
      <dgm:t>
        <a:bodyPr/>
        <a:lstStyle/>
        <a:p>
          <a:r>
            <a:rPr lang="en-US"/>
            <a:t>Should CBA include distribution weights?</a:t>
          </a:r>
        </a:p>
      </dgm:t>
    </dgm:pt>
    <dgm:pt modelId="{D699F3C5-AA2E-46B8-82D3-786C461714E9}" type="parTrans" cxnId="{6A512957-A646-4746-9C59-702059B69659}">
      <dgm:prSet/>
      <dgm:spPr/>
      <dgm:t>
        <a:bodyPr/>
        <a:lstStyle/>
        <a:p>
          <a:endParaRPr lang="en-US"/>
        </a:p>
      </dgm:t>
    </dgm:pt>
    <dgm:pt modelId="{5EAFF5C7-FEB6-48E2-AC71-652F69D5342C}" type="sibTrans" cxnId="{6A512957-A646-4746-9C59-702059B69659}">
      <dgm:prSet/>
      <dgm:spPr/>
      <dgm:t>
        <a:bodyPr/>
        <a:lstStyle/>
        <a:p>
          <a:endParaRPr lang="en-US"/>
        </a:p>
      </dgm:t>
    </dgm:pt>
    <dgm:pt modelId="{D53B791C-84B4-0542-8200-DB42FFD05584}" type="pres">
      <dgm:prSet presAssocID="{973E805C-959C-4F98-8886-EA717442B419}" presName="linear" presStyleCnt="0">
        <dgm:presLayoutVars>
          <dgm:animLvl val="lvl"/>
          <dgm:resizeHandles val="exact"/>
        </dgm:presLayoutVars>
      </dgm:prSet>
      <dgm:spPr/>
    </dgm:pt>
    <dgm:pt modelId="{02FC68A5-2417-1E4A-AF3D-729CA3715020}" type="pres">
      <dgm:prSet presAssocID="{C3689067-8250-427A-BDAF-8FD1B982374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0756820-FC77-A843-9DA3-6232B8D87486}" type="pres">
      <dgm:prSet presAssocID="{73F5250F-F03B-4581-9F4D-CA4F7F2C44E8}" presName="spacer" presStyleCnt="0"/>
      <dgm:spPr/>
    </dgm:pt>
    <dgm:pt modelId="{A6A9063E-C53A-1C4E-B885-757205449A49}" type="pres">
      <dgm:prSet presAssocID="{0AC6E702-A1F0-403A-9862-6FE34AE35ED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952C44C-AC80-9C45-9EB8-5002198360E9}" type="pres">
      <dgm:prSet presAssocID="{2DA26B1F-5832-479A-AFFE-A14F5DC38723}" presName="spacer" presStyleCnt="0"/>
      <dgm:spPr/>
    </dgm:pt>
    <dgm:pt modelId="{64AF98B6-06C2-BE42-8802-0C8CDDA78124}" type="pres">
      <dgm:prSet presAssocID="{5E265146-196C-448E-A6BE-BD298E18B6D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F875B0-404B-E245-A923-74312AEA591A}" type="pres">
      <dgm:prSet presAssocID="{2B84AB83-9480-4054-A605-6A946B81ADA1}" presName="spacer" presStyleCnt="0"/>
      <dgm:spPr/>
    </dgm:pt>
    <dgm:pt modelId="{FE50CF8B-C1EA-A640-94A6-3FDDE213F79A}" type="pres">
      <dgm:prSet presAssocID="{57872301-D15D-41A0-850C-331FDC6955D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6F08507-22F7-6D4D-AA5A-614913471D60}" type="presOf" srcId="{0AC6E702-A1F0-403A-9862-6FE34AE35ED5}" destId="{A6A9063E-C53A-1C4E-B885-757205449A49}" srcOrd="0" destOrd="0" presId="urn:microsoft.com/office/officeart/2005/8/layout/vList2"/>
    <dgm:cxn modelId="{3CB42A1E-EBB3-D945-8844-B87D4D80048E}" type="presOf" srcId="{C3689067-8250-427A-BDAF-8FD1B982374F}" destId="{02FC68A5-2417-1E4A-AF3D-729CA3715020}" srcOrd="0" destOrd="0" presId="urn:microsoft.com/office/officeart/2005/8/layout/vList2"/>
    <dgm:cxn modelId="{9C7B431F-FF9C-2E46-81A4-D6C6565AEA8A}" type="presOf" srcId="{57872301-D15D-41A0-850C-331FDC6955D9}" destId="{FE50CF8B-C1EA-A640-94A6-3FDDE213F79A}" srcOrd="0" destOrd="0" presId="urn:microsoft.com/office/officeart/2005/8/layout/vList2"/>
    <dgm:cxn modelId="{A8004145-14B3-7D41-9163-802827FEEDB9}" type="presOf" srcId="{973E805C-959C-4F98-8886-EA717442B419}" destId="{D53B791C-84B4-0542-8200-DB42FFD05584}" srcOrd="0" destOrd="0" presId="urn:microsoft.com/office/officeart/2005/8/layout/vList2"/>
    <dgm:cxn modelId="{6A512957-A646-4746-9C59-702059B69659}" srcId="{973E805C-959C-4F98-8886-EA717442B419}" destId="{57872301-D15D-41A0-850C-331FDC6955D9}" srcOrd="3" destOrd="0" parTransId="{D699F3C5-AA2E-46B8-82D3-786C461714E9}" sibTransId="{5EAFF5C7-FEB6-48E2-AC71-652F69D5342C}"/>
    <dgm:cxn modelId="{1DEB9789-61EB-2948-A43B-0EF2BE14F915}" type="presOf" srcId="{5E265146-196C-448E-A6BE-BD298E18B6D6}" destId="{64AF98B6-06C2-BE42-8802-0C8CDDA78124}" srcOrd="0" destOrd="0" presId="urn:microsoft.com/office/officeart/2005/8/layout/vList2"/>
    <dgm:cxn modelId="{F30F7E98-C5E2-4551-8919-B00F6E217A7B}" srcId="{973E805C-959C-4F98-8886-EA717442B419}" destId="{C3689067-8250-427A-BDAF-8FD1B982374F}" srcOrd="0" destOrd="0" parTransId="{1ACEE366-84AA-48D0-9869-36F42203464B}" sibTransId="{73F5250F-F03B-4581-9F4D-CA4F7F2C44E8}"/>
    <dgm:cxn modelId="{864B9ADC-A5A8-495E-88A4-C7258DC1E6BF}" srcId="{973E805C-959C-4F98-8886-EA717442B419}" destId="{5E265146-196C-448E-A6BE-BD298E18B6D6}" srcOrd="2" destOrd="0" parTransId="{C09A4D11-33F1-4A63-A2CC-E71565C1465B}" sibTransId="{2B84AB83-9480-4054-A605-6A946B81ADA1}"/>
    <dgm:cxn modelId="{09DC89E5-F1D1-4010-A194-CC3DFA2FA831}" srcId="{973E805C-959C-4F98-8886-EA717442B419}" destId="{0AC6E702-A1F0-403A-9862-6FE34AE35ED5}" srcOrd="1" destOrd="0" parTransId="{18490E4A-9632-4F86-A704-954A40A59D45}" sibTransId="{2DA26B1F-5832-479A-AFFE-A14F5DC38723}"/>
    <dgm:cxn modelId="{A5C32B7A-9D68-B146-BC8C-EDE8279B22F6}" type="presParOf" srcId="{D53B791C-84B4-0542-8200-DB42FFD05584}" destId="{02FC68A5-2417-1E4A-AF3D-729CA3715020}" srcOrd="0" destOrd="0" presId="urn:microsoft.com/office/officeart/2005/8/layout/vList2"/>
    <dgm:cxn modelId="{52DF9C04-EA04-2347-93B4-FB1254D39E2D}" type="presParOf" srcId="{D53B791C-84B4-0542-8200-DB42FFD05584}" destId="{90756820-FC77-A843-9DA3-6232B8D87486}" srcOrd="1" destOrd="0" presId="urn:microsoft.com/office/officeart/2005/8/layout/vList2"/>
    <dgm:cxn modelId="{0186596E-07BA-254E-850D-604491F2FB8D}" type="presParOf" srcId="{D53B791C-84B4-0542-8200-DB42FFD05584}" destId="{A6A9063E-C53A-1C4E-B885-757205449A49}" srcOrd="2" destOrd="0" presId="urn:microsoft.com/office/officeart/2005/8/layout/vList2"/>
    <dgm:cxn modelId="{DCD79560-FB43-7649-B2C4-A02EC3ADB9A0}" type="presParOf" srcId="{D53B791C-84B4-0542-8200-DB42FFD05584}" destId="{4952C44C-AC80-9C45-9EB8-5002198360E9}" srcOrd="3" destOrd="0" presId="urn:microsoft.com/office/officeart/2005/8/layout/vList2"/>
    <dgm:cxn modelId="{543D3087-E792-1E43-A379-F4AE1909E813}" type="presParOf" srcId="{D53B791C-84B4-0542-8200-DB42FFD05584}" destId="{64AF98B6-06C2-BE42-8802-0C8CDDA78124}" srcOrd="4" destOrd="0" presId="urn:microsoft.com/office/officeart/2005/8/layout/vList2"/>
    <dgm:cxn modelId="{C1708FEF-96BF-3C49-94F4-FB772B72BE61}" type="presParOf" srcId="{D53B791C-84B4-0542-8200-DB42FFD05584}" destId="{9AF875B0-404B-E245-A923-74312AEA591A}" srcOrd="5" destOrd="0" presId="urn:microsoft.com/office/officeart/2005/8/layout/vList2"/>
    <dgm:cxn modelId="{3E20CCD1-7C02-F842-9664-F8FC53FCC639}" type="presParOf" srcId="{D53B791C-84B4-0542-8200-DB42FFD05584}" destId="{FE50CF8B-C1EA-A640-94A6-3FDDE213F79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E829DD-20C1-4A2A-9D93-88162FEF3B99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87343EED-AF76-4E70-9BB6-A989B9B9D650}">
      <dgm:prSet/>
      <dgm:spPr/>
      <dgm:t>
        <a:bodyPr/>
        <a:lstStyle/>
        <a:p>
          <a:r>
            <a:rPr lang="en-US"/>
            <a:t>Efficiency: maximizing welfare (Pareto principle)</a:t>
          </a:r>
        </a:p>
      </dgm:t>
    </dgm:pt>
    <dgm:pt modelId="{68A768C7-11BE-4D5B-BC41-538E62D428F7}" type="parTrans" cxnId="{5FB741AF-64C2-45FD-B628-B1946533B750}">
      <dgm:prSet/>
      <dgm:spPr/>
      <dgm:t>
        <a:bodyPr/>
        <a:lstStyle/>
        <a:p>
          <a:endParaRPr lang="en-US"/>
        </a:p>
      </dgm:t>
    </dgm:pt>
    <dgm:pt modelId="{571107D7-1994-4EE5-A6B6-FC844B797E5B}" type="sibTrans" cxnId="{5FB741AF-64C2-45FD-B628-B1946533B750}">
      <dgm:prSet/>
      <dgm:spPr/>
      <dgm:t>
        <a:bodyPr/>
        <a:lstStyle/>
        <a:p>
          <a:endParaRPr lang="en-US"/>
        </a:p>
      </dgm:t>
    </dgm:pt>
    <dgm:pt modelId="{1037CB52-7B36-4D5E-AE2B-B397EF88CC73}">
      <dgm:prSet/>
      <dgm:spPr/>
      <dgm:t>
        <a:bodyPr/>
        <a:lstStyle/>
        <a:p>
          <a:r>
            <a:rPr lang="en-US"/>
            <a:t>Equity: fair distribution of costs/benefits</a:t>
          </a:r>
        </a:p>
      </dgm:t>
    </dgm:pt>
    <dgm:pt modelId="{2D749ED6-1F99-4A52-B147-1B3BAE236430}" type="parTrans" cxnId="{1AB55D47-A000-4210-8315-B98DE01C371A}">
      <dgm:prSet/>
      <dgm:spPr/>
      <dgm:t>
        <a:bodyPr/>
        <a:lstStyle/>
        <a:p>
          <a:endParaRPr lang="en-US"/>
        </a:p>
      </dgm:t>
    </dgm:pt>
    <dgm:pt modelId="{2B2D3C9B-AAAC-43E1-98ED-489F1AF3C441}" type="sibTrans" cxnId="{1AB55D47-A000-4210-8315-B98DE01C371A}">
      <dgm:prSet/>
      <dgm:spPr/>
      <dgm:t>
        <a:bodyPr/>
        <a:lstStyle/>
        <a:p>
          <a:endParaRPr lang="en-US"/>
        </a:p>
      </dgm:t>
    </dgm:pt>
    <dgm:pt modelId="{570B5AF7-11C4-4728-9E11-E2B8270B2557}">
      <dgm:prSet/>
      <dgm:spPr/>
      <dgm:t>
        <a:bodyPr/>
        <a:lstStyle/>
        <a:p>
          <a:r>
            <a:rPr lang="en-US"/>
            <a:t>Trade-offs are inevitable in transport planning</a:t>
          </a:r>
        </a:p>
      </dgm:t>
    </dgm:pt>
    <dgm:pt modelId="{8B5D4CB9-4491-4920-8120-3B11701EAF13}" type="parTrans" cxnId="{5074867E-73FE-4331-A16E-E9005F6C39A1}">
      <dgm:prSet/>
      <dgm:spPr/>
      <dgm:t>
        <a:bodyPr/>
        <a:lstStyle/>
        <a:p>
          <a:endParaRPr lang="en-US"/>
        </a:p>
      </dgm:t>
    </dgm:pt>
    <dgm:pt modelId="{A5B23331-D3AA-4B3F-A692-6517969F80A1}" type="sibTrans" cxnId="{5074867E-73FE-4331-A16E-E9005F6C39A1}">
      <dgm:prSet/>
      <dgm:spPr/>
      <dgm:t>
        <a:bodyPr/>
        <a:lstStyle/>
        <a:p>
          <a:endParaRPr lang="en-US"/>
        </a:p>
      </dgm:t>
    </dgm:pt>
    <dgm:pt modelId="{22F1563E-A7DB-49F1-8962-297C79582D19}">
      <dgm:prSet/>
      <dgm:spPr/>
      <dgm:t>
        <a:bodyPr/>
        <a:lstStyle/>
        <a:p>
          <a:r>
            <a:rPr lang="en-US"/>
            <a:t>Balance both via smart policies (road pricing + subsidies)</a:t>
          </a:r>
        </a:p>
      </dgm:t>
    </dgm:pt>
    <dgm:pt modelId="{20B1C9BF-3158-4433-B7E2-77DDB5158E03}" type="parTrans" cxnId="{98C4FE69-3493-4ABA-BB3E-DAB2A6E6D045}">
      <dgm:prSet/>
      <dgm:spPr/>
      <dgm:t>
        <a:bodyPr/>
        <a:lstStyle/>
        <a:p>
          <a:endParaRPr lang="en-US"/>
        </a:p>
      </dgm:t>
    </dgm:pt>
    <dgm:pt modelId="{ECFC434B-85D1-4CA2-96E2-CAA2B37A7552}" type="sibTrans" cxnId="{98C4FE69-3493-4ABA-BB3E-DAB2A6E6D045}">
      <dgm:prSet/>
      <dgm:spPr/>
      <dgm:t>
        <a:bodyPr/>
        <a:lstStyle/>
        <a:p>
          <a:endParaRPr lang="en-US"/>
        </a:p>
      </dgm:t>
    </dgm:pt>
    <dgm:pt modelId="{579ED207-39D6-4B4C-8207-98D66AF8CA6E}" type="pres">
      <dgm:prSet presAssocID="{5FE829DD-20C1-4A2A-9D93-88162FEF3B99}" presName="vert0" presStyleCnt="0">
        <dgm:presLayoutVars>
          <dgm:dir/>
          <dgm:animOne val="branch"/>
          <dgm:animLvl val="lvl"/>
        </dgm:presLayoutVars>
      </dgm:prSet>
      <dgm:spPr/>
    </dgm:pt>
    <dgm:pt modelId="{02DB7D59-7D2A-794B-9D65-5FB4E359BC82}" type="pres">
      <dgm:prSet presAssocID="{87343EED-AF76-4E70-9BB6-A989B9B9D650}" presName="thickLine" presStyleLbl="alignNode1" presStyleIdx="0" presStyleCnt="4"/>
      <dgm:spPr/>
    </dgm:pt>
    <dgm:pt modelId="{E38D5561-E5E2-4447-B2B7-FAB43AD1397E}" type="pres">
      <dgm:prSet presAssocID="{87343EED-AF76-4E70-9BB6-A989B9B9D650}" presName="horz1" presStyleCnt="0"/>
      <dgm:spPr/>
    </dgm:pt>
    <dgm:pt modelId="{36F3A5F3-A4B9-4846-8679-42BC933CAD7A}" type="pres">
      <dgm:prSet presAssocID="{87343EED-AF76-4E70-9BB6-A989B9B9D650}" presName="tx1" presStyleLbl="revTx" presStyleIdx="0" presStyleCnt="4"/>
      <dgm:spPr/>
    </dgm:pt>
    <dgm:pt modelId="{5F1E71A3-366B-D047-A819-169966E2076D}" type="pres">
      <dgm:prSet presAssocID="{87343EED-AF76-4E70-9BB6-A989B9B9D650}" presName="vert1" presStyleCnt="0"/>
      <dgm:spPr/>
    </dgm:pt>
    <dgm:pt modelId="{6EA3DFB5-BC4F-4A44-B1E4-FCB44400A348}" type="pres">
      <dgm:prSet presAssocID="{1037CB52-7B36-4D5E-AE2B-B397EF88CC73}" presName="thickLine" presStyleLbl="alignNode1" presStyleIdx="1" presStyleCnt="4"/>
      <dgm:spPr/>
    </dgm:pt>
    <dgm:pt modelId="{F13BF354-C15A-DF42-B7BA-F7842287C95F}" type="pres">
      <dgm:prSet presAssocID="{1037CB52-7B36-4D5E-AE2B-B397EF88CC73}" presName="horz1" presStyleCnt="0"/>
      <dgm:spPr/>
    </dgm:pt>
    <dgm:pt modelId="{1AA91A20-7319-C24A-8DB9-0F519CC06778}" type="pres">
      <dgm:prSet presAssocID="{1037CB52-7B36-4D5E-AE2B-B397EF88CC73}" presName="tx1" presStyleLbl="revTx" presStyleIdx="1" presStyleCnt="4"/>
      <dgm:spPr/>
    </dgm:pt>
    <dgm:pt modelId="{67FFA8F4-4A6A-A14A-BB4C-147CDB66430F}" type="pres">
      <dgm:prSet presAssocID="{1037CB52-7B36-4D5E-AE2B-B397EF88CC73}" presName="vert1" presStyleCnt="0"/>
      <dgm:spPr/>
    </dgm:pt>
    <dgm:pt modelId="{8CD26592-15A3-8D46-8654-4265D1BF3D0C}" type="pres">
      <dgm:prSet presAssocID="{570B5AF7-11C4-4728-9E11-E2B8270B2557}" presName="thickLine" presStyleLbl="alignNode1" presStyleIdx="2" presStyleCnt="4"/>
      <dgm:spPr/>
    </dgm:pt>
    <dgm:pt modelId="{6C56B4EA-0D61-074C-8751-2B60E0837281}" type="pres">
      <dgm:prSet presAssocID="{570B5AF7-11C4-4728-9E11-E2B8270B2557}" presName="horz1" presStyleCnt="0"/>
      <dgm:spPr/>
    </dgm:pt>
    <dgm:pt modelId="{A1F74D11-0E4A-014E-B7EB-5B53AF0E6DDC}" type="pres">
      <dgm:prSet presAssocID="{570B5AF7-11C4-4728-9E11-E2B8270B2557}" presName="tx1" presStyleLbl="revTx" presStyleIdx="2" presStyleCnt="4"/>
      <dgm:spPr/>
    </dgm:pt>
    <dgm:pt modelId="{3F962E4E-629F-2E46-9146-6FCBEBA226E9}" type="pres">
      <dgm:prSet presAssocID="{570B5AF7-11C4-4728-9E11-E2B8270B2557}" presName="vert1" presStyleCnt="0"/>
      <dgm:spPr/>
    </dgm:pt>
    <dgm:pt modelId="{4D16D063-5433-224B-9836-794E815295E0}" type="pres">
      <dgm:prSet presAssocID="{22F1563E-A7DB-49F1-8962-297C79582D19}" presName="thickLine" presStyleLbl="alignNode1" presStyleIdx="3" presStyleCnt="4"/>
      <dgm:spPr/>
    </dgm:pt>
    <dgm:pt modelId="{0F3C84B6-F809-FD40-A09B-9156477D55DB}" type="pres">
      <dgm:prSet presAssocID="{22F1563E-A7DB-49F1-8962-297C79582D19}" presName="horz1" presStyleCnt="0"/>
      <dgm:spPr/>
    </dgm:pt>
    <dgm:pt modelId="{8DAEEA63-7BB9-004B-8CAA-3873CE12299D}" type="pres">
      <dgm:prSet presAssocID="{22F1563E-A7DB-49F1-8962-297C79582D19}" presName="tx1" presStyleLbl="revTx" presStyleIdx="3" presStyleCnt="4"/>
      <dgm:spPr/>
    </dgm:pt>
    <dgm:pt modelId="{69B8D6AB-1AD5-A945-83FA-7FAD2B6B2F78}" type="pres">
      <dgm:prSet presAssocID="{22F1563E-A7DB-49F1-8962-297C79582D19}" presName="vert1" presStyleCnt="0"/>
      <dgm:spPr/>
    </dgm:pt>
  </dgm:ptLst>
  <dgm:cxnLst>
    <dgm:cxn modelId="{9C4C8716-BE01-0142-83F9-4552FF03F761}" type="presOf" srcId="{5FE829DD-20C1-4A2A-9D93-88162FEF3B99}" destId="{579ED207-39D6-4B4C-8207-98D66AF8CA6E}" srcOrd="0" destOrd="0" presId="urn:microsoft.com/office/officeart/2008/layout/LinedList"/>
    <dgm:cxn modelId="{90FBF51D-591F-8A46-81EB-C748634762D6}" type="presOf" srcId="{1037CB52-7B36-4D5E-AE2B-B397EF88CC73}" destId="{1AA91A20-7319-C24A-8DB9-0F519CC06778}" srcOrd="0" destOrd="0" presId="urn:microsoft.com/office/officeart/2008/layout/LinedList"/>
    <dgm:cxn modelId="{1AB55D47-A000-4210-8315-B98DE01C371A}" srcId="{5FE829DD-20C1-4A2A-9D93-88162FEF3B99}" destId="{1037CB52-7B36-4D5E-AE2B-B397EF88CC73}" srcOrd="1" destOrd="0" parTransId="{2D749ED6-1F99-4A52-B147-1B3BAE236430}" sibTransId="{2B2D3C9B-AAAC-43E1-98ED-489F1AF3C441}"/>
    <dgm:cxn modelId="{98C4FE69-3493-4ABA-BB3E-DAB2A6E6D045}" srcId="{5FE829DD-20C1-4A2A-9D93-88162FEF3B99}" destId="{22F1563E-A7DB-49F1-8962-297C79582D19}" srcOrd="3" destOrd="0" parTransId="{20B1C9BF-3158-4433-B7E2-77DDB5158E03}" sibTransId="{ECFC434B-85D1-4CA2-96E2-CAA2B37A7552}"/>
    <dgm:cxn modelId="{2EE7C474-6007-D348-B51E-E578476F37EF}" type="presOf" srcId="{570B5AF7-11C4-4728-9E11-E2B8270B2557}" destId="{A1F74D11-0E4A-014E-B7EB-5B53AF0E6DDC}" srcOrd="0" destOrd="0" presId="urn:microsoft.com/office/officeart/2008/layout/LinedList"/>
    <dgm:cxn modelId="{5074867E-73FE-4331-A16E-E9005F6C39A1}" srcId="{5FE829DD-20C1-4A2A-9D93-88162FEF3B99}" destId="{570B5AF7-11C4-4728-9E11-E2B8270B2557}" srcOrd="2" destOrd="0" parTransId="{8B5D4CB9-4491-4920-8120-3B11701EAF13}" sibTransId="{A5B23331-D3AA-4B3F-A692-6517969F80A1}"/>
    <dgm:cxn modelId="{5FB741AF-64C2-45FD-B628-B1946533B750}" srcId="{5FE829DD-20C1-4A2A-9D93-88162FEF3B99}" destId="{87343EED-AF76-4E70-9BB6-A989B9B9D650}" srcOrd="0" destOrd="0" parTransId="{68A768C7-11BE-4D5B-BC41-538E62D428F7}" sibTransId="{571107D7-1994-4EE5-A6B6-FC844B797E5B}"/>
    <dgm:cxn modelId="{466DBCC3-A05D-F249-A616-8CDEF4C7ACD5}" type="presOf" srcId="{22F1563E-A7DB-49F1-8962-297C79582D19}" destId="{8DAEEA63-7BB9-004B-8CAA-3873CE12299D}" srcOrd="0" destOrd="0" presId="urn:microsoft.com/office/officeart/2008/layout/LinedList"/>
    <dgm:cxn modelId="{A49457FE-46A6-BA45-8BD3-0AC292D959E3}" type="presOf" srcId="{87343EED-AF76-4E70-9BB6-A989B9B9D650}" destId="{36F3A5F3-A4B9-4846-8679-42BC933CAD7A}" srcOrd="0" destOrd="0" presId="urn:microsoft.com/office/officeart/2008/layout/LinedList"/>
    <dgm:cxn modelId="{7D11C673-9140-AA4D-92D7-CA06A03B71C5}" type="presParOf" srcId="{579ED207-39D6-4B4C-8207-98D66AF8CA6E}" destId="{02DB7D59-7D2A-794B-9D65-5FB4E359BC82}" srcOrd="0" destOrd="0" presId="urn:microsoft.com/office/officeart/2008/layout/LinedList"/>
    <dgm:cxn modelId="{9F1A78D3-CB3E-8349-BF6F-894CA6434E12}" type="presParOf" srcId="{579ED207-39D6-4B4C-8207-98D66AF8CA6E}" destId="{E38D5561-E5E2-4447-B2B7-FAB43AD1397E}" srcOrd="1" destOrd="0" presId="urn:microsoft.com/office/officeart/2008/layout/LinedList"/>
    <dgm:cxn modelId="{47A17661-CC1B-3A46-8A78-16942204E4C9}" type="presParOf" srcId="{E38D5561-E5E2-4447-B2B7-FAB43AD1397E}" destId="{36F3A5F3-A4B9-4846-8679-42BC933CAD7A}" srcOrd="0" destOrd="0" presId="urn:microsoft.com/office/officeart/2008/layout/LinedList"/>
    <dgm:cxn modelId="{6E250279-F245-C741-AC47-28D65C175AB6}" type="presParOf" srcId="{E38D5561-E5E2-4447-B2B7-FAB43AD1397E}" destId="{5F1E71A3-366B-D047-A819-169966E2076D}" srcOrd="1" destOrd="0" presId="urn:microsoft.com/office/officeart/2008/layout/LinedList"/>
    <dgm:cxn modelId="{89780B87-F040-FB46-96EC-D4B7DBE4B747}" type="presParOf" srcId="{579ED207-39D6-4B4C-8207-98D66AF8CA6E}" destId="{6EA3DFB5-BC4F-4A44-B1E4-FCB44400A348}" srcOrd="2" destOrd="0" presId="urn:microsoft.com/office/officeart/2008/layout/LinedList"/>
    <dgm:cxn modelId="{7AE8C85B-05B0-D442-A240-4988D1F34F32}" type="presParOf" srcId="{579ED207-39D6-4B4C-8207-98D66AF8CA6E}" destId="{F13BF354-C15A-DF42-B7BA-F7842287C95F}" srcOrd="3" destOrd="0" presId="urn:microsoft.com/office/officeart/2008/layout/LinedList"/>
    <dgm:cxn modelId="{804E61C1-492E-9946-972B-7BF2DEAC4CB8}" type="presParOf" srcId="{F13BF354-C15A-DF42-B7BA-F7842287C95F}" destId="{1AA91A20-7319-C24A-8DB9-0F519CC06778}" srcOrd="0" destOrd="0" presId="urn:microsoft.com/office/officeart/2008/layout/LinedList"/>
    <dgm:cxn modelId="{548D3791-1589-384B-B68A-AD53F6CA5D67}" type="presParOf" srcId="{F13BF354-C15A-DF42-B7BA-F7842287C95F}" destId="{67FFA8F4-4A6A-A14A-BB4C-147CDB66430F}" srcOrd="1" destOrd="0" presId="urn:microsoft.com/office/officeart/2008/layout/LinedList"/>
    <dgm:cxn modelId="{BEC55DAA-77BB-754D-90A0-DFA531A031C6}" type="presParOf" srcId="{579ED207-39D6-4B4C-8207-98D66AF8CA6E}" destId="{8CD26592-15A3-8D46-8654-4265D1BF3D0C}" srcOrd="4" destOrd="0" presId="urn:microsoft.com/office/officeart/2008/layout/LinedList"/>
    <dgm:cxn modelId="{DEAD0375-4F38-9740-BA05-02BFDCA71972}" type="presParOf" srcId="{579ED207-39D6-4B4C-8207-98D66AF8CA6E}" destId="{6C56B4EA-0D61-074C-8751-2B60E0837281}" srcOrd="5" destOrd="0" presId="urn:microsoft.com/office/officeart/2008/layout/LinedList"/>
    <dgm:cxn modelId="{25FFBFFA-065C-B443-8862-278D88888ABC}" type="presParOf" srcId="{6C56B4EA-0D61-074C-8751-2B60E0837281}" destId="{A1F74D11-0E4A-014E-B7EB-5B53AF0E6DDC}" srcOrd="0" destOrd="0" presId="urn:microsoft.com/office/officeart/2008/layout/LinedList"/>
    <dgm:cxn modelId="{E5AB51CF-F89B-5649-B5D8-6BCBD158653E}" type="presParOf" srcId="{6C56B4EA-0D61-074C-8751-2B60E0837281}" destId="{3F962E4E-629F-2E46-9146-6FCBEBA226E9}" srcOrd="1" destOrd="0" presId="urn:microsoft.com/office/officeart/2008/layout/LinedList"/>
    <dgm:cxn modelId="{1868CF92-9097-ED45-AD16-C386DB22F494}" type="presParOf" srcId="{579ED207-39D6-4B4C-8207-98D66AF8CA6E}" destId="{4D16D063-5433-224B-9836-794E815295E0}" srcOrd="6" destOrd="0" presId="urn:microsoft.com/office/officeart/2008/layout/LinedList"/>
    <dgm:cxn modelId="{7A6D6C99-42E0-324F-BE16-CC98C01A0597}" type="presParOf" srcId="{579ED207-39D6-4B4C-8207-98D66AF8CA6E}" destId="{0F3C84B6-F809-FD40-A09B-9156477D55DB}" srcOrd="7" destOrd="0" presId="urn:microsoft.com/office/officeart/2008/layout/LinedList"/>
    <dgm:cxn modelId="{1F5B020B-D9A4-3141-8136-53D5D1E5B20C}" type="presParOf" srcId="{0F3C84B6-F809-FD40-A09B-9156477D55DB}" destId="{8DAEEA63-7BB9-004B-8CAA-3873CE12299D}" srcOrd="0" destOrd="0" presId="urn:microsoft.com/office/officeart/2008/layout/LinedList"/>
    <dgm:cxn modelId="{7D5DD1CE-3248-5943-97BF-EBF0866978A9}" type="presParOf" srcId="{0F3C84B6-F809-FD40-A09B-9156477D55DB}" destId="{69B8D6AB-1AD5-A945-83FA-7FAD2B6B2F7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4237AC-0349-4857-B41C-659889472DA4}">
      <dsp:nvSpPr>
        <dsp:cNvPr id="0" name=""/>
        <dsp:cNvSpPr/>
      </dsp:nvSpPr>
      <dsp:spPr>
        <a:xfrm>
          <a:off x="420321" y="378843"/>
          <a:ext cx="1067976" cy="106797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7672F7-4B28-4002-8D4B-7D7C1F3E91B1}">
      <dsp:nvSpPr>
        <dsp:cNvPr id="0" name=""/>
        <dsp:cNvSpPr/>
      </dsp:nvSpPr>
      <dsp:spPr>
        <a:xfrm>
          <a:off x="647920" y="599353"/>
          <a:ext cx="612773" cy="6127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368200-8044-4174-BC9C-6D66322119BE}">
      <dsp:nvSpPr>
        <dsp:cNvPr id="0" name=""/>
        <dsp:cNvSpPr/>
      </dsp:nvSpPr>
      <dsp:spPr>
        <a:xfrm>
          <a:off x="1553" y="1474481"/>
          <a:ext cx="2021259" cy="2346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/>
            <a:t>Explain concepts of efficiency and equity in economic analysis</a:t>
          </a:r>
        </a:p>
      </dsp:txBody>
      <dsp:txXfrm>
        <a:off x="1553" y="1474481"/>
        <a:ext cx="2021259" cy="2346572"/>
      </dsp:txXfrm>
    </dsp:sp>
    <dsp:sp modelId="{1ACAFD8C-B3AB-486B-BF8E-FF61667E5F60}">
      <dsp:nvSpPr>
        <dsp:cNvPr id="0" name=""/>
        <dsp:cNvSpPr/>
      </dsp:nvSpPr>
      <dsp:spPr>
        <a:xfrm>
          <a:off x="2670602" y="520699"/>
          <a:ext cx="1067976" cy="10679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264F92-B61B-4E6B-B88B-0B96FEDA0675}">
      <dsp:nvSpPr>
        <dsp:cNvPr id="0" name=""/>
        <dsp:cNvSpPr/>
      </dsp:nvSpPr>
      <dsp:spPr>
        <a:xfrm>
          <a:off x="2898203" y="748300"/>
          <a:ext cx="612773" cy="6127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5166BA-75C4-425C-A17C-1DC56A596E08}">
      <dsp:nvSpPr>
        <dsp:cNvPr id="0" name=""/>
        <dsp:cNvSpPr/>
      </dsp:nvSpPr>
      <dsp:spPr>
        <a:xfrm>
          <a:off x="2329199" y="1921324"/>
          <a:ext cx="1750781" cy="1750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Distinguish Pareto vs. Potential Pareto efficiency</a:t>
          </a:r>
        </a:p>
      </dsp:txBody>
      <dsp:txXfrm>
        <a:off x="2329199" y="1921324"/>
        <a:ext cx="1750781" cy="1750781"/>
      </dsp:txXfrm>
    </dsp:sp>
    <dsp:sp modelId="{6BD28156-8EF5-4F33-8112-9F4ECC0CFEDB}">
      <dsp:nvSpPr>
        <dsp:cNvPr id="0" name=""/>
        <dsp:cNvSpPr/>
      </dsp:nvSpPr>
      <dsp:spPr>
        <a:xfrm>
          <a:off x="4727770" y="520699"/>
          <a:ext cx="1067976" cy="10679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CC7E4E-EB99-4F27-AEB2-13963E760728}">
      <dsp:nvSpPr>
        <dsp:cNvPr id="0" name=""/>
        <dsp:cNvSpPr/>
      </dsp:nvSpPr>
      <dsp:spPr>
        <a:xfrm>
          <a:off x="4955371" y="748300"/>
          <a:ext cx="612773" cy="6127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D2F44A-F867-4B77-AE5C-C83DA27D5F20}">
      <dsp:nvSpPr>
        <dsp:cNvPr id="0" name=""/>
        <dsp:cNvSpPr/>
      </dsp:nvSpPr>
      <dsp:spPr>
        <a:xfrm>
          <a:off x="4386367" y="1921324"/>
          <a:ext cx="1750781" cy="1750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Apply efficiency &amp; equity concepts to transport systems</a:t>
          </a:r>
        </a:p>
      </dsp:txBody>
      <dsp:txXfrm>
        <a:off x="4386367" y="1921324"/>
        <a:ext cx="1750781" cy="1750781"/>
      </dsp:txXfrm>
    </dsp:sp>
    <dsp:sp modelId="{84A86D9A-DF9B-41DF-AB6E-86CDA76CEB17}">
      <dsp:nvSpPr>
        <dsp:cNvPr id="0" name=""/>
        <dsp:cNvSpPr/>
      </dsp:nvSpPr>
      <dsp:spPr>
        <a:xfrm>
          <a:off x="6784938" y="520699"/>
          <a:ext cx="1067976" cy="10679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F8D7A9-4D94-4EA3-91EE-9EDD2D6B847B}">
      <dsp:nvSpPr>
        <dsp:cNvPr id="0" name=""/>
        <dsp:cNvSpPr/>
      </dsp:nvSpPr>
      <dsp:spPr>
        <a:xfrm>
          <a:off x="7012539" y="748300"/>
          <a:ext cx="612773" cy="6127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788EDA-240F-46C5-8EF3-6B779A6649D8}">
      <dsp:nvSpPr>
        <dsp:cNvPr id="0" name=""/>
        <dsp:cNvSpPr/>
      </dsp:nvSpPr>
      <dsp:spPr>
        <a:xfrm>
          <a:off x="6443535" y="1921324"/>
          <a:ext cx="1750781" cy="1750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/>
            <a:t>Assess policy trade-offs between efficiency and fairness</a:t>
          </a:r>
        </a:p>
      </dsp:txBody>
      <dsp:txXfrm>
        <a:off x="6443535" y="1921324"/>
        <a:ext cx="1750781" cy="17507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923F0-5873-7047-98D9-77F32B5B80BF}">
      <dsp:nvSpPr>
        <dsp:cNvPr id="0" name=""/>
        <dsp:cNvSpPr/>
      </dsp:nvSpPr>
      <dsp:spPr>
        <a:xfrm>
          <a:off x="0" y="159902"/>
          <a:ext cx="8195871" cy="12314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Efficiency: </a:t>
          </a:r>
          <a:r>
            <a:rPr lang="en-US" sz="3100" kern="1200"/>
            <a:t>maximizing total welfare (the pie)</a:t>
          </a:r>
        </a:p>
      </dsp:txBody>
      <dsp:txXfrm>
        <a:off x="60116" y="220018"/>
        <a:ext cx="8075639" cy="1111247"/>
      </dsp:txXfrm>
    </dsp:sp>
    <dsp:sp modelId="{8853315C-1AFF-BE4D-887B-C1866AC467A9}">
      <dsp:nvSpPr>
        <dsp:cNvPr id="0" name=""/>
        <dsp:cNvSpPr/>
      </dsp:nvSpPr>
      <dsp:spPr>
        <a:xfrm>
          <a:off x="0" y="1480662"/>
          <a:ext cx="8195871" cy="1231479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/>
            <a:t>Equity: </a:t>
          </a:r>
          <a:r>
            <a:rPr lang="en-US" sz="3100" kern="1200"/>
            <a:t>fair distribution of welfare (slicing the pie)</a:t>
          </a:r>
        </a:p>
      </dsp:txBody>
      <dsp:txXfrm>
        <a:off x="60116" y="1540778"/>
        <a:ext cx="8075639" cy="1111247"/>
      </dsp:txXfrm>
    </dsp:sp>
    <dsp:sp modelId="{F1722F2E-C723-C747-9BC2-D82C278C450E}">
      <dsp:nvSpPr>
        <dsp:cNvPr id="0" name=""/>
        <dsp:cNvSpPr/>
      </dsp:nvSpPr>
      <dsp:spPr>
        <a:xfrm>
          <a:off x="0" y="2801422"/>
          <a:ext cx="8195871" cy="1231479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Example: Road pricing in Nairobi – reduce congestion vs. protect low-income matatu users</a:t>
          </a:r>
        </a:p>
      </dsp:txBody>
      <dsp:txXfrm>
        <a:off x="60116" y="2861538"/>
        <a:ext cx="8075639" cy="11112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D273A-CCCF-1F46-9E21-29A63BB397BA}">
      <dsp:nvSpPr>
        <dsp:cNvPr id="0" name=""/>
        <dsp:cNvSpPr/>
      </dsp:nvSpPr>
      <dsp:spPr>
        <a:xfrm>
          <a:off x="0" y="36390"/>
          <a:ext cx="5175384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Efficiency = society gains maximum benefit from resources</a:t>
          </a:r>
        </a:p>
      </dsp:txBody>
      <dsp:txXfrm>
        <a:off x="85900" y="122290"/>
        <a:ext cx="5003584" cy="1587880"/>
      </dsp:txXfrm>
    </dsp:sp>
    <dsp:sp modelId="{2C46B21A-1503-0143-A221-EB1867B9ADF4}">
      <dsp:nvSpPr>
        <dsp:cNvPr id="0" name=""/>
        <dsp:cNvSpPr/>
      </dsp:nvSpPr>
      <dsp:spPr>
        <a:xfrm>
          <a:off x="0" y="1888230"/>
          <a:ext cx="5175384" cy="175968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Pareto Efficiency</a:t>
          </a:r>
          <a:r>
            <a:rPr lang="en-US" sz="3200" kern="1200"/>
            <a:t>: No one can be made better off without harming another</a:t>
          </a:r>
        </a:p>
      </dsp:txBody>
      <dsp:txXfrm>
        <a:off x="85900" y="1974130"/>
        <a:ext cx="5003584" cy="1587880"/>
      </dsp:txXfrm>
    </dsp:sp>
    <dsp:sp modelId="{5DBED0FE-F3F2-6440-98B9-614D8FF23022}">
      <dsp:nvSpPr>
        <dsp:cNvPr id="0" name=""/>
        <dsp:cNvSpPr/>
      </dsp:nvSpPr>
      <dsp:spPr>
        <a:xfrm>
          <a:off x="0" y="3740070"/>
          <a:ext cx="5175384" cy="175968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Transport example: Allocating scarce road space to minimize congestion</a:t>
          </a:r>
        </a:p>
      </dsp:txBody>
      <dsp:txXfrm>
        <a:off x="85900" y="3825970"/>
        <a:ext cx="5003584" cy="1587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8856C9-19FE-944D-9A0D-4AE623E9A373}">
      <dsp:nvSpPr>
        <dsp:cNvPr id="0" name=""/>
        <dsp:cNvSpPr/>
      </dsp:nvSpPr>
      <dsp:spPr>
        <a:xfrm>
          <a:off x="0" y="80644"/>
          <a:ext cx="5000124" cy="17046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solidFill>
                <a:schemeClr val="tx1"/>
              </a:solidFill>
            </a:rPr>
            <a:t>Strict Pareto Improvement</a:t>
          </a:r>
          <a:r>
            <a:rPr lang="en-US" sz="3100" kern="1200" dirty="0">
              <a:solidFill>
                <a:schemeClr val="tx1"/>
              </a:solidFill>
            </a:rPr>
            <a:t>: At least one gains, no one loses</a:t>
          </a:r>
        </a:p>
      </dsp:txBody>
      <dsp:txXfrm>
        <a:off x="83216" y="163860"/>
        <a:ext cx="4833692" cy="1538258"/>
      </dsp:txXfrm>
    </dsp:sp>
    <dsp:sp modelId="{12014AE7-E7D7-EB43-801B-B0F820527B62}">
      <dsp:nvSpPr>
        <dsp:cNvPr id="0" name=""/>
        <dsp:cNvSpPr/>
      </dsp:nvSpPr>
      <dsp:spPr>
        <a:xfrm>
          <a:off x="0" y="1874614"/>
          <a:ext cx="5000124" cy="170469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Potential Pareto (Hicks-Kaldor): Winners could compensate losers</a:t>
          </a:r>
        </a:p>
      </dsp:txBody>
      <dsp:txXfrm>
        <a:off x="83216" y="1957830"/>
        <a:ext cx="4833692" cy="1538258"/>
      </dsp:txXfrm>
    </dsp:sp>
    <dsp:sp modelId="{2AC6BD67-9CCD-E147-BF28-99027EB0A67C}">
      <dsp:nvSpPr>
        <dsp:cNvPr id="0" name=""/>
        <dsp:cNvSpPr/>
      </dsp:nvSpPr>
      <dsp:spPr>
        <a:xfrm>
          <a:off x="0" y="3668585"/>
          <a:ext cx="5000124" cy="170469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chemeClr val="tx1"/>
              </a:solidFill>
            </a:rPr>
            <a:t>Transport Example: SGR in Tanzania – exporters gain, displaced communities lose</a:t>
          </a:r>
        </a:p>
      </dsp:txBody>
      <dsp:txXfrm>
        <a:off x="83216" y="3751801"/>
        <a:ext cx="4833692" cy="15382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466E5-9FE6-114C-8DD4-3F61501CB254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4B9A3E-BE7B-7B4C-B623-F3E53CA3403C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Road pricing</a:t>
          </a:r>
          <a:r>
            <a:rPr lang="en-US" sz="3600" kern="1200" dirty="0"/>
            <a:t>: efficient but may hurt poor commuters</a:t>
          </a:r>
        </a:p>
      </dsp:txBody>
      <dsp:txXfrm>
        <a:off x="0" y="2663"/>
        <a:ext cx="5000124" cy="1816197"/>
      </dsp:txXfrm>
    </dsp:sp>
    <dsp:sp modelId="{7A691429-B995-0646-8C64-62F1C19A9271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FC7F87-B45C-CB4B-BA95-47AB9CB0C035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SGR: </a:t>
          </a:r>
          <a:r>
            <a:rPr lang="en-US" sz="3600" kern="1200" dirty="0"/>
            <a:t>efficient freight, but debt raises equity concerns</a:t>
          </a:r>
        </a:p>
      </dsp:txBody>
      <dsp:txXfrm>
        <a:off x="0" y="1818861"/>
        <a:ext cx="5000124" cy="1816197"/>
      </dsp:txXfrm>
    </dsp:sp>
    <dsp:sp modelId="{3D0A578C-8D95-5D4B-A64D-A81F263CD295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3C8B6F-9C1B-9943-A56E-C06F756C8BDA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/>
            <a:t>Policy dilemma: </a:t>
          </a:r>
          <a:r>
            <a:rPr lang="en-US" sz="3600" kern="1200" dirty="0"/>
            <a:t>prioritize efficiency or fairness?</a:t>
          </a:r>
        </a:p>
      </dsp:txBody>
      <dsp:txXfrm>
        <a:off x="0" y="3635058"/>
        <a:ext cx="5000124" cy="181619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80328E-1288-BB48-A2A6-4532A07B1D36}">
      <dsp:nvSpPr>
        <dsp:cNvPr id="0" name=""/>
        <dsp:cNvSpPr/>
      </dsp:nvSpPr>
      <dsp:spPr>
        <a:xfrm>
          <a:off x="0" y="2703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E3C6D1-5EF7-A048-BD84-1FAC965E755E}">
      <dsp:nvSpPr>
        <dsp:cNvPr id="0" name=""/>
        <dsp:cNvSpPr/>
      </dsp:nvSpPr>
      <dsp:spPr>
        <a:xfrm>
          <a:off x="0" y="2703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/>
            <a:t>Efficiency</a:t>
          </a:r>
          <a:r>
            <a:rPr lang="en-US" sz="3700" kern="1200" dirty="0"/>
            <a:t>: regulation reduces accidents, improves mobility</a:t>
          </a:r>
        </a:p>
      </dsp:txBody>
      <dsp:txXfrm>
        <a:off x="0" y="2703"/>
        <a:ext cx="5175384" cy="1843578"/>
      </dsp:txXfrm>
    </dsp:sp>
    <dsp:sp modelId="{903FD16B-D0A5-6049-BD31-842BC12F8EAA}">
      <dsp:nvSpPr>
        <dsp:cNvPr id="0" name=""/>
        <dsp:cNvSpPr/>
      </dsp:nvSpPr>
      <dsp:spPr>
        <a:xfrm>
          <a:off x="0" y="1846281"/>
          <a:ext cx="5175384" cy="0"/>
        </a:xfrm>
        <a:prstGeom prst="line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60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75E970-0F6B-8A49-A290-C9167E09C93D}">
      <dsp:nvSpPr>
        <dsp:cNvPr id="0" name=""/>
        <dsp:cNvSpPr/>
      </dsp:nvSpPr>
      <dsp:spPr>
        <a:xfrm>
          <a:off x="0" y="1846281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b="1" kern="1200" dirty="0"/>
            <a:t>Equity: </a:t>
          </a:r>
          <a:r>
            <a:rPr lang="en-US" sz="3700" kern="1200" dirty="0"/>
            <a:t>over-regulation may eliminate jobs</a:t>
          </a:r>
        </a:p>
      </dsp:txBody>
      <dsp:txXfrm>
        <a:off x="0" y="1846281"/>
        <a:ext cx="5175384" cy="1843578"/>
      </dsp:txXfrm>
    </dsp:sp>
    <dsp:sp modelId="{37B988B9-E04D-8D47-BB8E-4D4E98D16C6A}">
      <dsp:nvSpPr>
        <dsp:cNvPr id="0" name=""/>
        <dsp:cNvSpPr/>
      </dsp:nvSpPr>
      <dsp:spPr>
        <a:xfrm>
          <a:off x="0" y="3689859"/>
          <a:ext cx="5175384" cy="0"/>
        </a:xfrm>
        <a:prstGeom prst="line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20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FDD325-03F2-2245-A888-07B152EFD06F}">
      <dsp:nvSpPr>
        <dsp:cNvPr id="0" name=""/>
        <dsp:cNvSpPr/>
      </dsp:nvSpPr>
      <dsp:spPr>
        <a:xfrm>
          <a:off x="0" y="3689859"/>
          <a:ext cx="5175384" cy="18435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t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Tension between efficiency (safety) and equity (employment)</a:t>
          </a:r>
        </a:p>
      </dsp:txBody>
      <dsp:txXfrm>
        <a:off x="0" y="3689859"/>
        <a:ext cx="5175384" cy="18435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7E0F0-B2A0-2248-BACC-08BFB5301DDD}">
      <dsp:nvSpPr>
        <dsp:cNvPr id="0" name=""/>
        <dsp:cNvSpPr/>
      </dsp:nvSpPr>
      <dsp:spPr>
        <a:xfrm>
          <a:off x="0" y="32252"/>
          <a:ext cx="8195871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Efficiency</a:t>
          </a:r>
          <a:r>
            <a:rPr lang="en-US" sz="3300" kern="1200"/>
            <a:t>: invest where returns are highest (highways)</a:t>
          </a:r>
        </a:p>
      </dsp:txBody>
      <dsp:txXfrm>
        <a:off x="64083" y="96335"/>
        <a:ext cx="8067705" cy="1184574"/>
      </dsp:txXfrm>
    </dsp:sp>
    <dsp:sp modelId="{76284A23-6C08-B845-93FD-61AF161DAE4F}">
      <dsp:nvSpPr>
        <dsp:cNvPr id="0" name=""/>
        <dsp:cNvSpPr/>
      </dsp:nvSpPr>
      <dsp:spPr>
        <a:xfrm>
          <a:off x="0" y="1440032"/>
          <a:ext cx="8195871" cy="1312740"/>
        </a:xfrm>
        <a:prstGeom prst="roundRect">
          <a:avLst/>
        </a:prstGeom>
        <a:solidFill>
          <a:schemeClr val="accent2">
            <a:hueOff val="2340760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Equity: </a:t>
          </a:r>
          <a:r>
            <a:rPr lang="en-US" sz="3300" kern="1200"/>
            <a:t>invest in rural feeder roads for small farmers</a:t>
          </a:r>
        </a:p>
      </dsp:txBody>
      <dsp:txXfrm>
        <a:off x="64083" y="1504115"/>
        <a:ext cx="8067705" cy="1184574"/>
      </dsp:txXfrm>
    </dsp:sp>
    <dsp:sp modelId="{B4CD8211-C018-C94E-92D3-AA267C9ED3FD}">
      <dsp:nvSpPr>
        <dsp:cNvPr id="0" name=""/>
        <dsp:cNvSpPr/>
      </dsp:nvSpPr>
      <dsp:spPr>
        <a:xfrm>
          <a:off x="0" y="2847812"/>
          <a:ext cx="8195871" cy="1312740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/>
            <a:t>Debate: </a:t>
          </a:r>
          <a:r>
            <a:rPr lang="en-US" sz="3300" kern="1200"/>
            <a:t>Which aligns with Uganda’s development goals?</a:t>
          </a:r>
        </a:p>
      </dsp:txBody>
      <dsp:txXfrm>
        <a:off x="64083" y="2911895"/>
        <a:ext cx="8067705" cy="11845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FC68A5-2417-1E4A-AF3D-729CA3715020}">
      <dsp:nvSpPr>
        <dsp:cNvPr id="0" name=""/>
        <dsp:cNvSpPr/>
      </dsp:nvSpPr>
      <dsp:spPr>
        <a:xfrm>
          <a:off x="0" y="2144"/>
          <a:ext cx="8195871" cy="9931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Cost–Benefit Analysis (CBA) focuses on efficiency</a:t>
          </a:r>
        </a:p>
      </dsp:txBody>
      <dsp:txXfrm>
        <a:off x="48481" y="50625"/>
        <a:ext cx="8098909" cy="896166"/>
      </dsp:txXfrm>
    </dsp:sp>
    <dsp:sp modelId="{A6A9063E-C53A-1C4E-B885-757205449A49}">
      <dsp:nvSpPr>
        <dsp:cNvPr id="0" name=""/>
        <dsp:cNvSpPr/>
      </dsp:nvSpPr>
      <dsp:spPr>
        <a:xfrm>
          <a:off x="0" y="1067273"/>
          <a:ext cx="8195871" cy="993128"/>
        </a:xfrm>
        <a:prstGeom prst="roundRect">
          <a:avLst/>
        </a:prstGeom>
        <a:solidFill>
          <a:schemeClr val="accent2">
            <a:hueOff val="1560507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Often ignores distributional effects</a:t>
          </a:r>
        </a:p>
      </dsp:txBody>
      <dsp:txXfrm>
        <a:off x="48481" y="1115754"/>
        <a:ext cx="8098909" cy="896166"/>
      </dsp:txXfrm>
    </dsp:sp>
    <dsp:sp modelId="{64AF98B6-06C2-BE42-8802-0C8CDDA78124}">
      <dsp:nvSpPr>
        <dsp:cNvPr id="0" name=""/>
        <dsp:cNvSpPr/>
      </dsp:nvSpPr>
      <dsp:spPr>
        <a:xfrm>
          <a:off x="0" y="2132402"/>
          <a:ext cx="8195871" cy="993128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Example: New toll road may pass CBA but exclude poor households</a:t>
          </a:r>
        </a:p>
      </dsp:txBody>
      <dsp:txXfrm>
        <a:off x="48481" y="2180883"/>
        <a:ext cx="8098909" cy="896166"/>
      </dsp:txXfrm>
    </dsp:sp>
    <dsp:sp modelId="{FE50CF8B-C1EA-A640-94A6-3FDDE213F79A}">
      <dsp:nvSpPr>
        <dsp:cNvPr id="0" name=""/>
        <dsp:cNvSpPr/>
      </dsp:nvSpPr>
      <dsp:spPr>
        <a:xfrm>
          <a:off x="0" y="3197531"/>
          <a:ext cx="8195871" cy="993128"/>
        </a:xfrm>
        <a:prstGeom prst="roundRect">
          <a:avLst/>
        </a:prstGeom>
        <a:solidFill>
          <a:schemeClr val="accent2">
            <a:hueOff val="4681520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Should CBA include distribution weights?</a:t>
          </a:r>
        </a:p>
      </dsp:txBody>
      <dsp:txXfrm>
        <a:off x="48481" y="3246012"/>
        <a:ext cx="8098909" cy="89616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DB7D59-7D2A-794B-9D65-5FB4E359BC82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F3A5F3-A4B9-4846-8679-42BC933CAD7A}">
      <dsp:nvSpPr>
        <dsp:cNvPr id="0" name=""/>
        <dsp:cNvSpPr/>
      </dsp:nvSpPr>
      <dsp:spPr>
        <a:xfrm>
          <a:off x="0" y="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Efficiency: maximizing welfare (Pareto principle)</a:t>
          </a:r>
        </a:p>
      </dsp:txBody>
      <dsp:txXfrm>
        <a:off x="0" y="0"/>
        <a:ext cx="5000124" cy="1363480"/>
      </dsp:txXfrm>
    </dsp:sp>
    <dsp:sp modelId="{6EA3DFB5-BC4F-4A44-B1E4-FCB44400A348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A91A20-7319-C24A-8DB9-0F519CC06778}">
      <dsp:nvSpPr>
        <dsp:cNvPr id="0" name=""/>
        <dsp:cNvSpPr/>
      </dsp:nvSpPr>
      <dsp:spPr>
        <a:xfrm>
          <a:off x="0" y="136348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Equity: fair distribution of costs/benefits</a:t>
          </a:r>
        </a:p>
      </dsp:txBody>
      <dsp:txXfrm>
        <a:off x="0" y="1363480"/>
        <a:ext cx="5000124" cy="1363480"/>
      </dsp:txXfrm>
    </dsp:sp>
    <dsp:sp modelId="{8CD26592-15A3-8D46-8654-4265D1BF3D0C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F74D11-0E4A-014E-B7EB-5B53AF0E6DDC}">
      <dsp:nvSpPr>
        <dsp:cNvPr id="0" name=""/>
        <dsp:cNvSpPr/>
      </dsp:nvSpPr>
      <dsp:spPr>
        <a:xfrm>
          <a:off x="0" y="272696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Trade-offs are inevitable in transport planning</a:t>
          </a:r>
        </a:p>
      </dsp:txBody>
      <dsp:txXfrm>
        <a:off x="0" y="2726960"/>
        <a:ext cx="5000124" cy="1363480"/>
      </dsp:txXfrm>
    </dsp:sp>
    <dsp:sp modelId="{4D16D063-5433-224B-9836-794E815295E0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AEEA63-7BB9-004B-8CAA-3873CE12299D}">
      <dsp:nvSpPr>
        <dsp:cNvPr id="0" name=""/>
        <dsp:cNvSpPr/>
      </dsp:nvSpPr>
      <dsp:spPr>
        <a:xfrm>
          <a:off x="0" y="4090440"/>
          <a:ext cx="5000124" cy="136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Balance both via smart policies (road pricing + subsidies)</a:t>
          </a:r>
        </a:p>
      </dsp:txBody>
      <dsp:txXfrm>
        <a:off x="0" y="4090440"/>
        <a:ext cx="5000124" cy="1363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0322" y="583345"/>
            <a:ext cx="5370268" cy="4164820"/>
          </a:xfrm>
        </p:spPr>
        <p:txBody>
          <a:bodyPr anchor="t">
            <a:normAutofit/>
          </a:bodyPr>
          <a:lstStyle/>
          <a:p>
            <a:pPr algn="r">
              <a:lnSpc>
                <a:spcPct val="90000"/>
              </a:lnSpc>
            </a:pPr>
            <a:r>
              <a:rPr lang="nb-NO" sz="5400" b="1">
                <a:solidFill>
                  <a:srgbClr val="FFFFFF"/>
                </a:solidFill>
              </a:rPr>
              <a:t>Class 2</a:t>
            </a:r>
            <a:br>
              <a:rPr lang="nb-NO" sz="5400">
                <a:solidFill>
                  <a:srgbClr val="FFFFFF"/>
                </a:solidFill>
              </a:rPr>
            </a:br>
            <a:r>
              <a:rPr lang="nb-NO" sz="5400">
                <a:solidFill>
                  <a:srgbClr val="FFFFFF"/>
                </a:solidFill>
              </a:rPr>
              <a:t>Efficiency and Equity in Transport Economics</a:t>
            </a:r>
          </a:p>
        </p:txBody>
      </p:sp>
      <p:sp>
        <p:nvSpPr>
          <p:cNvPr id="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b="1">
                <a:solidFill>
                  <a:srgbClr val="FFFFFF"/>
                </a:solidFill>
              </a:rPr>
              <a:t>Efficiency &amp; Equity in Infrastructure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A853895-17F2-BF0E-5D3B-14DC0E860C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154117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Team Efficiency: argue transport policies maximize welfare</a:t>
            </a:r>
          </a:p>
          <a:p>
            <a:r>
              <a:rPr dirty="0"/>
              <a:t>Team Equity: argue fairness should dominate</a:t>
            </a:r>
          </a:p>
          <a:p>
            <a:r>
              <a:rPr dirty="0"/>
              <a:t>Apply to Kampala BRT, Nairobi road pricing, SGR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Efficiency &amp; Equity in CBA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D88BEF7A-B0F8-4491-6A97-9E0EE2BB57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20506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Linking to SDGs &amp;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SDG 9: Efficiency in infrastructure networks</a:t>
            </a:r>
          </a:p>
          <a:p>
            <a:r>
              <a:t>SDG 10: Equity in access and reduced inequalities</a:t>
            </a:r>
          </a:p>
          <a:p>
            <a:r>
              <a:t>Policy challenge: balance efficiency and fairness in East Africa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 b="1">
                <a:solidFill>
                  <a:srgbClr val="FFFFFF"/>
                </a:solidFill>
              </a:rPr>
              <a:t>Recap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E5CA66-4F1A-D98C-0FF6-9E84474CC6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740589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err="1"/>
              <a:t>Discuss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following</a:t>
            </a:r>
            <a:r>
              <a:rPr lang="nb-NO" dirty="0"/>
              <a:t> from </a:t>
            </a:r>
            <a:r>
              <a:rPr lang="nb-NO" dirty="0" err="1"/>
              <a:t>the</a:t>
            </a:r>
            <a:r>
              <a:rPr lang="nb-NO" dirty="0"/>
              <a:t> angle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Efficiency</a:t>
            </a:r>
            <a:r>
              <a:rPr lang="nb-NO" dirty="0"/>
              <a:t> and </a:t>
            </a:r>
            <a:r>
              <a:rPr lang="nb-NO" dirty="0" err="1"/>
              <a:t>equity</a:t>
            </a:r>
            <a:endParaRPr dirty="0"/>
          </a:p>
          <a:p>
            <a:r>
              <a:rPr dirty="0"/>
              <a:t>Should road pricing in Kampala target congestion or fairness?</a:t>
            </a:r>
          </a:p>
          <a:p>
            <a:r>
              <a:rPr dirty="0"/>
              <a:t>Is investing in SGR efficient, equitable, or both?</a:t>
            </a:r>
          </a:p>
          <a:p>
            <a:r>
              <a:rPr dirty="0"/>
              <a:t>Should boda-boda regulation prioritize safety or livelihoods?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 b="1">
                <a:solidFill>
                  <a:srgbClr val="FFFFFF"/>
                </a:solidFill>
              </a:rPr>
              <a:t>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525F67D-2655-B9F2-FA40-17323FFC73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556697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000" b="1">
                <a:solidFill>
                  <a:srgbClr val="FFFFFF"/>
                </a:solidFill>
              </a:rPr>
              <a:t>Why Efficiency and Equity Matter in Transport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AA4F15-EA36-7634-0F5D-D6E93B34D5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775399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 b="1"/>
              <a:t>Efficiency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2D78496-96B5-3526-D39E-E22EC3EF4B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44809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Equity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en-US" sz="3000"/>
              <a:t>Equity = fairness in distribution of benefits/costs</a:t>
            </a:r>
          </a:p>
          <a:p>
            <a:r>
              <a:rPr lang="en-US" sz="3000" b="1"/>
              <a:t>Horizontal equity</a:t>
            </a:r>
            <a:r>
              <a:rPr lang="en-US" sz="3000"/>
              <a:t>: equal treatment of equals (uniform road charges)</a:t>
            </a:r>
          </a:p>
          <a:p>
            <a:r>
              <a:rPr lang="en-US" sz="3000" b="1"/>
              <a:t>Vertical equity: </a:t>
            </a:r>
            <a:r>
              <a:rPr lang="en-US" sz="3000"/>
              <a:t>redistributive fairness (subsidized fares for low-income users)</a:t>
            </a:r>
          </a:p>
          <a:p>
            <a:r>
              <a:rPr lang="en-US" sz="3000" b="1"/>
              <a:t>Example: </a:t>
            </a:r>
            <a:r>
              <a:rPr lang="en-US" sz="3000"/>
              <a:t>Fare subsidies for students in Kampala’s BRT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 b="1">
                <a:solidFill>
                  <a:srgbClr val="FFFFFF"/>
                </a:solidFill>
              </a:rPr>
              <a:t>Pareto Criterion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1255CA-9BF0-6CEC-69F3-3C8951E3DA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403989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Efficiency vs. Equity Trade-offs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1122AB2C-B99C-AAA1-ACF2-655E920895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28805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99" y="548464"/>
            <a:ext cx="5098906" cy="1675623"/>
          </a:xfrm>
        </p:spPr>
        <p:txBody>
          <a:bodyPr anchor="b">
            <a:normAutofit/>
          </a:bodyPr>
          <a:lstStyle/>
          <a:p>
            <a:r>
              <a:rPr lang="nb-NO" sz="3500" b="1"/>
              <a:t>Example: Nairobi Road Pricing</a:t>
            </a:r>
          </a:p>
        </p:txBody>
      </p:sp>
      <p:pic>
        <p:nvPicPr>
          <p:cNvPr id="5" name="Picture 4" descr="Cars in a traffic jam">
            <a:extLst>
              <a:ext uri="{FF2B5EF4-FFF2-40B4-BE49-F238E27FC236}">
                <a16:creationId xmlns:a16="http://schemas.microsoft.com/office/drawing/2014/main" id="{A0DD673A-85C5-5E9D-0540-5897FCD3FC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725" r="35444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3415300" y="2409830"/>
            <a:ext cx="5098904" cy="3705217"/>
          </a:xfrm>
        </p:spPr>
        <p:txBody>
          <a:bodyPr>
            <a:normAutofit/>
          </a:bodyPr>
          <a:lstStyle/>
          <a:p>
            <a:r>
              <a:rPr sz="2400" dirty="0"/>
              <a:t>Congestion costs Kenya ~KES 100b annually</a:t>
            </a:r>
          </a:p>
          <a:p>
            <a:r>
              <a:rPr sz="2400" dirty="0"/>
              <a:t>Road pricing reduces traffic → efficient</a:t>
            </a:r>
          </a:p>
          <a:p>
            <a:r>
              <a:rPr sz="2400" dirty="0"/>
              <a:t>But matatu riders may bear costs → inequitable</a:t>
            </a:r>
          </a:p>
          <a:p>
            <a:r>
              <a:rPr sz="2400" dirty="0"/>
              <a:t>How can pricing balance efficiency and fairness?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US" sz="4700" b="1" dirty="0"/>
              <a:t>Case Study: </a:t>
            </a:r>
            <a:r>
              <a:rPr lang="en-US" sz="3600" b="1" dirty="0"/>
              <a:t>Uganda’s Boda-Boda Sector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1946FD86-3760-981B-6E52-E0CC2BA6A3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347758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6521</TotalTime>
  <Words>494</Words>
  <Application>Microsoft Macintosh PowerPoint</Application>
  <PresentationFormat>On-screen Show (4:3)</PresentationFormat>
  <Paragraphs>66</Paragraphs>
  <Slides>15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Class 2 Efficiency and Equity in Transport Economics</vt:lpstr>
      <vt:lpstr>Objectives</vt:lpstr>
      <vt:lpstr>Why Efficiency and Equity Matter in Transport</vt:lpstr>
      <vt:lpstr>Efficiency</vt:lpstr>
      <vt:lpstr>Equity</vt:lpstr>
      <vt:lpstr>Pareto Criterion</vt:lpstr>
      <vt:lpstr>Efficiency vs. Equity Trade-offs</vt:lpstr>
      <vt:lpstr>Example: Nairobi Road Pricing</vt:lpstr>
      <vt:lpstr>Case Study: Uganda’s Boda-Boda Sector</vt:lpstr>
      <vt:lpstr>Efficiency &amp; Equity in Infrastructure</vt:lpstr>
      <vt:lpstr>Activity</vt:lpstr>
      <vt:lpstr>Efficiency &amp; Equity in CBA</vt:lpstr>
      <vt:lpstr>Linking to SDGs &amp; Policy</vt:lpstr>
      <vt:lpstr>Recap</vt:lpstr>
      <vt:lpstr>Discussion Questions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Ronett Atukunda</cp:lastModifiedBy>
  <cp:revision>3</cp:revision>
  <dcterms:created xsi:type="dcterms:W3CDTF">2013-01-27T09:14:16Z</dcterms:created>
  <dcterms:modified xsi:type="dcterms:W3CDTF">2025-08-26T02:05:52Z</dcterms:modified>
  <cp:category/>
</cp:coreProperties>
</file>