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8" r:id="rId21"/>
    <p:sldId id="275" r:id="rId22"/>
    <p:sldId id="276" r:id="rId23"/>
    <p:sldId id="277" r:id="rId24"/>
    <p:sldId id="279" r:id="rId25"/>
  </p:sldIdLst>
  <p:sldSz cx="12192000" cy="6858000"/>
  <p:notesSz cx="6858000" cy="9144000"/>
  <p:defaultTextStyle>
    <a:defPPr>
      <a:defRPr lang="en-U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053" autoAdjust="0"/>
    <p:restoredTop sz="94660"/>
  </p:normalViewPr>
  <p:slideViewPr>
    <p:cSldViewPr snapToGrid="0">
      <p:cViewPr varScale="1">
        <p:scale>
          <a:sx n="89" d="100"/>
          <a:sy n="89" d="100"/>
        </p:scale>
        <p:origin x="66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42F6A-F3FE-4139-805E-5B14B6D6917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G"/>
          </a:p>
        </p:txBody>
      </p:sp>
      <p:sp>
        <p:nvSpPr>
          <p:cNvPr id="3" name="Subtitle 2">
            <a:extLst>
              <a:ext uri="{FF2B5EF4-FFF2-40B4-BE49-F238E27FC236}">
                <a16:creationId xmlns:a16="http://schemas.microsoft.com/office/drawing/2014/main" id="{9AD327F7-CB22-49C3-BD1B-121C8C2D5D2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G"/>
          </a:p>
        </p:txBody>
      </p:sp>
      <p:sp>
        <p:nvSpPr>
          <p:cNvPr id="4" name="Date Placeholder 3">
            <a:extLst>
              <a:ext uri="{FF2B5EF4-FFF2-40B4-BE49-F238E27FC236}">
                <a16:creationId xmlns:a16="http://schemas.microsoft.com/office/drawing/2014/main" id="{E9240133-E962-4CBD-9903-BB155343072C}"/>
              </a:ext>
            </a:extLst>
          </p:cNvPr>
          <p:cNvSpPr>
            <a:spLocks noGrp="1"/>
          </p:cNvSpPr>
          <p:nvPr>
            <p:ph type="dt" sz="half" idx="10"/>
          </p:nvPr>
        </p:nvSpPr>
        <p:spPr/>
        <p:txBody>
          <a:bodyPr/>
          <a:lstStyle/>
          <a:p>
            <a:fld id="{863897B7-94FD-4299-A388-4F3387B224AA}" type="datetimeFigureOut">
              <a:rPr lang="en-UG" smtClean="0"/>
              <a:t>04/10/2025</a:t>
            </a:fld>
            <a:endParaRPr lang="en-UG"/>
          </a:p>
        </p:txBody>
      </p:sp>
      <p:sp>
        <p:nvSpPr>
          <p:cNvPr id="5" name="Footer Placeholder 4">
            <a:extLst>
              <a:ext uri="{FF2B5EF4-FFF2-40B4-BE49-F238E27FC236}">
                <a16:creationId xmlns:a16="http://schemas.microsoft.com/office/drawing/2014/main" id="{9A10D07A-76B5-422C-9014-47D82B02148C}"/>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8ED7C1B6-62C9-4159-9527-1C364D76FB03}"/>
              </a:ext>
            </a:extLst>
          </p:cNvPr>
          <p:cNvSpPr>
            <a:spLocks noGrp="1"/>
          </p:cNvSpPr>
          <p:nvPr>
            <p:ph type="sldNum" sz="quarter" idx="12"/>
          </p:nvPr>
        </p:nvSpPr>
        <p:spPr/>
        <p:txBody>
          <a:bodyPr/>
          <a:lstStyle/>
          <a:p>
            <a:fld id="{4D551E0C-9B32-40F8-9FBF-329F061A1A43}" type="slidenum">
              <a:rPr lang="en-UG" smtClean="0"/>
              <a:t>‹#›</a:t>
            </a:fld>
            <a:endParaRPr lang="en-UG"/>
          </a:p>
        </p:txBody>
      </p:sp>
    </p:spTree>
    <p:extLst>
      <p:ext uri="{BB962C8B-B14F-4D97-AF65-F5344CB8AC3E}">
        <p14:creationId xmlns:p14="http://schemas.microsoft.com/office/powerpoint/2010/main" val="2664022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CEFCA-DE8E-40BF-B004-51F40B9D5D3E}"/>
              </a:ext>
            </a:extLst>
          </p:cNvPr>
          <p:cNvSpPr>
            <a:spLocks noGrp="1"/>
          </p:cNvSpPr>
          <p:nvPr>
            <p:ph type="title"/>
          </p:nvPr>
        </p:nvSpPr>
        <p:spPr/>
        <p:txBody>
          <a:bodyPr/>
          <a:lstStyle/>
          <a:p>
            <a:r>
              <a:rPr lang="en-US"/>
              <a:t>Click to edit Master title style</a:t>
            </a:r>
            <a:endParaRPr lang="en-UG"/>
          </a:p>
        </p:txBody>
      </p:sp>
      <p:sp>
        <p:nvSpPr>
          <p:cNvPr id="3" name="Vertical Text Placeholder 2">
            <a:extLst>
              <a:ext uri="{FF2B5EF4-FFF2-40B4-BE49-F238E27FC236}">
                <a16:creationId xmlns:a16="http://schemas.microsoft.com/office/drawing/2014/main" id="{8198764F-6C7B-40BC-8E74-D3E59A7EC52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AF8C86E7-3050-4441-8F88-9ADEE4B87408}"/>
              </a:ext>
            </a:extLst>
          </p:cNvPr>
          <p:cNvSpPr>
            <a:spLocks noGrp="1"/>
          </p:cNvSpPr>
          <p:nvPr>
            <p:ph type="dt" sz="half" idx="10"/>
          </p:nvPr>
        </p:nvSpPr>
        <p:spPr/>
        <p:txBody>
          <a:bodyPr/>
          <a:lstStyle/>
          <a:p>
            <a:fld id="{863897B7-94FD-4299-A388-4F3387B224AA}" type="datetimeFigureOut">
              <a:rPr lang="en-UG" smtClean="0"/>
              <a:t>04/10/2025</a:t>
            </a:fld>
            <a:endParaRPr lang="en-UG"/>
          </a:p>
        </p:txBody>
      </p:sp>
      <p:sp>
        <p:nvSpPr>
          <p:cNvPr id="5" name="Footer Placeholder 4">
            <a:extLst>
              <a:ext uri="{FF2B5EF4-FFF2-40B4-BE49-F238E27FC236}">
                <a16:creationId xmlns:a16="http://schemas.microsoft.com/office/drawing/2014/main" id="{2D41A932-60A7-4E51-B51E-380A3A16C62C}"/>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533FB2F7-B138-4ED0-9413-4B41FA468A8C}"/>
              </a:ext>
            </a:extLst>
          </p:cNvPr>
          <p:cNvSpPr>
            <a:spLocks noGrp="1"/>
          </p:cNvSpPr>
          <p:nvPr>
            <p:ph type="sldNum" sz="quarter" idx="12"/>
          </p:nvPr>
        </p:nvSpPr>
        <p:spPr/>
        <p:txBody>
          <a:bodyPr/>
          <a:lstStyle/>
          <a:p>
            <a:fld id="{4D551E0C-9B32-40F8-9FBF-329F061A1A43}" type="slidenum">
              <a:rPr lang="en-UG" smtClean="0"/>
              <a:t>‹#›</a:t>
            </a:fld>
            <a:endParaRPr lang="en-UG"/>
          </a:p>
        </p:txBody>
      </p:sp>
    </p:spTree>
    <p:extLst>
      <p:ext uri="{BB962C8B-B14F-4D97-AF65-F5344CB8AC3E}">
        <p14:creationId xmlns:p14="http://schemas.microsoft.com/office/powerpoint/2010/main" val="18715851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3809E89-CCB2-4246-AAB5-86690E1EE1E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UG"/>
          </a:p>
        </p:txBody>
      </p:sp>
      <p:sp>
        <p:nvSpPr>
          <p:cNvPr id="3" name="Vertical Text Placeholder 2">
            <a:extLst>
              <a:ext uri="{FF2B5EF4-FFF2-40B4-BE49-F238E27FC236}">
                <a16:creationId xmlns:a16="http://schemas.microsoft.com/office/drawing/2014/main" id="{B5D314C3-4ADA-46BE-A987-F84A2D07021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9FD5FF12-EA9B-4A73-9E55-873117837D52}"/>
              </a:ext>
            </a:extLst>
          </p:cNvPr>
          <p:cNvSpPr>
            <a:spLocks noGrp="1"/>
          </p:cNvSpPr>
          <p:nvPr>
            <p:ph type="dt" sz="half" idx="10"/>
          </p:nvPr>
        </p:nvSpPr>
        <p:spPr/>
        <p:txBody>
          <a:bodyPr/>
          <a:lstStyle/>
          <a:p>
            <a:fld id="{863897B7-94FD-4299-A388-4F3387B224AA}" type="datetimeFigureOut">
              <a:rPr lang="en-UG" smtClean="0"/>
              <a:t>04/10/2025</a:t>
            </a:fld>
            <a:endParaRPr lang="en-UG"/>
          </a:p>
        </p:txBody>
      </p:sp>
      <p:sp>
        <p:nvSpPr>
          <p:cNvPr id="5" name="Footer Placeholder 4">
            <a:extLst>
              <a:ext uri="{FF2B5EF4-FFF2-40B4-BE49-F238E27FC236}">
                <a16:creationId xmlns:a16="http://schemas.microsoft.com/office/drawing/2014/main" id="{4438CC52-AAFE-40D0-84D3-6EF0962F820D}"/>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167BE3C1-A579-4E5A-A685-66BFFA3F1316}"/>
              </a:ext>
            </a:extLst>
          </p:cNvPr>
          <p:cNvSpPr>
            <a:spLocks noGrp="1"/>
          </p:cNvSpPr>
          <p:nvPr>
            <p:ph type="sldNum" sz="quarter" idx="12"/>
          </p:nvPr>
        </p:nvSpPr>
        <p:spPr/>
        <p:txBody>
          <a:bodyPr/>
          <a:lstStyle/>
          <a:p>
            <a:fld id="{4D551E0C-9B32-40F8-9FBF-329F061A1A43}" type="slidenum">
              <a:rPr lang="en-UG" smtClean="0"/>
              <a:t>‹#›</a:t>
            </a:fld>
            <a:endParaRPr lang="en-UG"/>
          </a:p>
        </p:txBody>
      </p:sp>
    </p:spTree>
    <p:extLst>
      <p:ext uri="{BB962C8B-B14F-4D97-AF65-F5344CB8AC3E}">
        <p14:creationId xmlns:p14="http://schemas.microsoft.com/office/powerpoint/2010/main" val="3931775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667AB-F90F-416E-B477-D45B72E4EBAC}"/>
              </a:ext>
            </a:extLst>
          </p:cNvPr>
          <p:cNvSpPr>
            <a:spLocks noGrp="1"/>
          </p:cNvSpPr>
          <p:nvPr>
            <p:ph type="title"/>
          </p:nvPr>
        </p:nvSpPr>
        <p:spPr/>
        <p:txBody>
          <a:bodyPr/>
          <a:lstStyle/>
          <a:p>
            <a:r>
              <a:rPr lang="en-US"/>
              <a:t>Click to edit Master title style</a:t>
            </a:r>
            <a:endParaRPr lang="en-UG"/>
          </a:p>
        </p:txBody>
      </p:sp>
      <p:sp>
        <p:nvSpPr>
          <p:cNvPr id="3" name="Content Placeholder 2">
            <a:extLst>
              <a:ext uri="{FF2B5EF4-FFF2-40B4-BE49-F238E27FC236}">
                <a16:creationId xmlns:a16="http://schemas.microsoft.com/office/drawing/2014/main" id="{1FE47D5D-8F15-4FFE-9838-D26D4F32A86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BEA8DFEB-A50F-4F57-A811-59F7C9EF3E8D}"/>
              </a:ext>
            </a:extLst>
          </p:cNvPr>
          <p:cNvSpPr>
            <a:spLocks noGrp="1"/>
          </p:cNvSpPr>
          <p:nvPr>
            <p:ph type="dt" sz="half" idx="10"/>
          </p:nvPr>
        </p:nvSpPr>
        <p:spPr/>
        <p:txBody>
          <a:bodyPr/>
          <a:lstStyle/>
          <a:p>
            <a:fld id="{863897B7-94FD-4299-A388-4F3387B224AA}" type="datetimeFigureOut">
              <a:rPr lang="en-UG" smtClean="0"/>
              <a:t>04/10/2025</a:t>
            </a:fld>
            <a:endParaRPr lang="en-UG"/>
          </a:p>
        </p:txBody>
      </p:sp>
      <p:sp>
        <p:nvSpPr>
          <p:cNvPr id="5" name="Footer Placeholder 4">
            <a:extLst>
              <a:ext uri="{FF2B5EF4-FFF2-40B4-BE49-F238E27FC236}">
                <a16:creationId xmlns:a16="http://schemas.microsoft.com/office/drawing/2014/main" id="{B477048E-9F25-442B-8A7E-8C2AB36A6DDD}"/>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01FC02E6-9638-475C-8FA1-25DB95E560D1}"/>
              </a:ext>
            </a:extLst>
          </p:cNvPr>
          <p:cNvSpPr>
            <a:spLocks noGrp="1"/>
          </p:cNvSpPr>
          <p:nvPr>
            <p:ph type="sldNum" sz="quarter" idx="12"/>
          </p:nvPr>
        </p:nvSpPr>
        <p:spPr/>
        <p:txBody>
          <a:bodyPr/>
          <a:lstStyle/>
          <a:p>
            <a:fld id="{4D551E0C-9B32-40F8-9FBF-329F061A1A43}" type="slidenum">
              <a:rPr lang="en-UG" smtClean="0"/>
              <a:t>‹#›</a:t>
            </a:fld>
            <a:endParaRPr lang="en-UG"/>
          </a:p>
        </p:txBody>
      </p:sp>
    </p:spTree>
    <p:extLst>
      <p:ext uri="{BB962C8B-B14F-4D97-AF65-F5344CB8AC3E}">
        <p14:creationId xmlns:p14="http://schemas.microsoft.com/office/powerpoint/2010/main" val="1458237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00FC59-B614-434D-8482-E8091BD00B8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G"/>
          </a:p>
        </p:txBody>
      </p:sp>
      <p:sp>
        <p:nvSpPr>
          <p:cNvPr id="3" name="Text Placeholder 2">
            <a:extLst>
              <a:ext uri="{FF2B5EF4-FFF2-40B4-BE49-F238E27FC236}">
                <a16:creationId xmlns:a16="http://schemas.microsoft.com/office/drawing/2014/main" id="{71B83C5F-ABF9-44B7-8F0C-5A4445E5C03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0C31802-AFC6-43A6-8B30-DA5ACCF8C4DA}"/>
              </a:ext>
            </a:extLst>
          </p:cNvPr>
          <p:cNvSpPr>
            <a:spLocks noGrp="1"/>
          </p:cNvSpPr>
          <p:nvPr>
            <p:ph type="dt" sz="half" idx="10"/>
          </p:nvPr>
        </p:nvSpPr>
        <p:spPr/>
        <p:txBody>
          <a:bodyPr/>
          <a:lstStyle/>
          <a:p>
            <a:fld id="{863897B7-94FD-4299-A388-4F3387B224AA}" type="datetimeFigureOut">
              <a:rPr lang="en-UG" smtClean="0"/>
              <a:t>04/10/2025</a:t>
            </a:fld>
            <a:endParaRPr lang="en-UG"/>
          </a:p>
        </p:txBody>
      </p:sp>
      <p:sp>
        <p:nvSpPr>
          <p:cNvPr id="5" name="Footer Placeholder 4">
            <a:extLst>
              <a:ext uri="{FF2B5EF4-FFF2-40B4-BE49-F238E27FC236}">
                <a16:creationId xmlns:a16="http://schemas.microsoft.com/office/drawing/2014/main" id="{5A9DD499-F705-416D-9631-09AE9C9253DE}"/>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DD77B851-4BD0-4AD7-83F7-76B962E3E282}"/>
              </a:ext>
            </a:extLst>
          </p:cNvPr>
          <p:cNvSpPr>
            <a:spLocks noGrp="1"/>
          </p:cNvSpPr>
          <p:nvPr>
            <p:ph type="sldNum" sz="quarter" idx="12"/>
          </p:nvPr>
        </p:nvSpPr>
        <p:spPr/>
        <p:txBody>
          <a:bodyPr/>
          <a:lstStyle/>
          <a:p>
            <a:fld id="{4D551E0C-9B32-40F8-9FBF-329F061A1A43}" type="slidenum">
              <a:rPr lang="en-UG" smtClean="0"/>
              <a:t>‹#›</a:t>
            </a:fld>
            <a:endParaRPr lang="en-UG"/>
          </a:p>
        </p:txBody>
      </p:sp>
    </p:spTree>
    <p:extLst>
      <p:ext uri="{BB962C8B-B14F-4D97-AF65-F5344CB8AC3E}">
        <p14:creationId xmlns:p14="http://schemas.microsoft.com/office/powerpoint/2010/main" val="317541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52197-D7F0-4D3C-B4CE-FC56FFDFA7F4}"/>
              </a:ext>
            </a:extLst>
          </p:cNvPr>
          <p:cNvSpPr>
            <a:spLocks noGrp="1"/>
          </p:cNvSpPr>
          <p:nvPr>
            <p:ph type="title"/>
          </p:nvPr>
        </p:nvSpPr>
        <p:spPr/>
        <p:txBody>
          <a:bodyPr/>
          <a:lstStyle/>
          <a:p>
            <a:r>
              <a:rPr lang="en-US"/>
              <a:t>Click to edit Master title style</a:t>
            </a:r>
            <a:endParaRPr lang="en-UG"/>
          </a:p>
        </p:txBody>
      </p:sp>
      <p:sp>
        <p:nvSpPr>
          <p:cNvPr id="3" name="Content Placeholder 2">
            <a:extLst>
              <a:ext uri="{FF2B5EF4-FFF2-40B4-BE49-F238E27FC236}">
                <a16:creationId xmlns:a16="http://schemas.microsoft.com/office/drawing/2014/main" id="{638A119E-AF02-4B3F-B106-27C194AE0A3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Content Placeholder 3">
            <a:extLst>
              <a:ext uri="{FF2B5EF4-FFF2-40B4-BE49-F238E27FC236}">
                <a16:creationId xmlns:a16="http://schemas.microsoft.com/office/drawing/2014/main" id="{7AF1529D-8E46-4826-B8DA-7A27480E11E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5" name="Date Placeholder 4">
            <a:extLst>
              <a:ext uri="{FF2B5EF4-FFF2-40B4-BE49-F238E27FC236}">
                <a16:creationId xmlns:a16="http://schemas.microsoft.com/office/drawing/2014/main" id="{97CD9E3A-886C-4F47-AF2D-CC1467DB0F8E}"/>
              </a:ext>
            </a:extLst>
          </p:cNvPr>
          <p:cNvSpPr>
            <a:spLocks noGrp="1"/>
          </p:cNvSpPr>
          <p:nvPr>
            <p:ph type="dt" sz="half" idx="10"/>
          </p:nvPr>
        </p:nvSpPr>
        <p:spPr/>
        <p:txBody>
          <a:bodyPr/>
          <a:lstStyle/>
          <a:p>
            <a:fld id="{863897B7-94FD-4299-A388-4F3387B224AA}" type="datetimeFigureOut">
              <a:rPr lang="en-UG" smtClean="0"/>
              <a:t>04/10/2025</a:t>
            </a:fld>
            <a:endParaRPr lang="en-UG"/>
          </a:p>
        </p:txBody>
      </p:sp>
      <p:sp>
        <p:nvSpPr>
          <p:cNvPr id="6" name="Footer Placeholder 5">
            <a:extLst>
              <a:ext uri="{FF2B5EF4-FFF2-40B4-BE49-F238E27FC236}">
                <a16:creationId xmlns:a16="http://schemas.microsoft.com/office/drawing/2014/main" id="{A969BAFC-84DE-480C-AF56-957D9D1FD6B6}"/>
              </a:ext>
            </a:extLst>
          </p:cNvPr>
          <p:cNvSpPr>
            <a:spLocks noGrp="1"/>
          </p:cNvSpPr>
          <p:nvPr>
            <p:ph type="ftr" sz="quarter" idx="11"/>
          </p:nvPr>
        </p:nvSpPr>
        <p:spPr/>
        <p:txBody>
          <a:bodyPr/>
          <a:lstStyle/>
          <a:p>
            <a:endParaRPr lang="en-UG"/>
          </a:p>
        </p:txBody>
      </p:sp>
      <p:sp>
        <p:nvSpPr>
          <p:cNvPr id="7" name="Slide Number Placeholder 6">
            <a:extLst>
              <a:ext uri="{FF2B5EF4-FFF2-40B4-BE49-F238E27FC236}">
                <a16:creationId xmlns:a16="http://schemas.microsoft.com/office/drawing/2014/main" id="{88C50143-275D-4804-A7AA-904A8B2B8ECD}"/>
              </a:ext>
            </a:extLst>
          </p:cNvPr>
          <p:cNvSpPr>
            <a:spLocks noGrp="1"/>
          </p:cNvSpPr>
          <p:nvPr>
            <p:ph type="sldNum" sz="quarter" idx="12"/>
          </p:nvPr>
        </p:nvSpPr>
        <p:spPr/>
        <p:txBody>
          <a:bodyPr/>
          <a:lstStyle/>
          <a:p>
            <a:fld id="{4D551E0C-9B32-40F8-9FBF-329F061A1A43}" type="slidenum">
              <a:rPr lang="en-UG" smtClean="0"/>
              <a:t>‹#›</a:t>
            </a:fld>
            <a:endParaRPr lang="en-UG"/>
          </a:p>
        </p:txBody>
      </p:sp>
    </p:spTree>
    <p:extLst>
      <p:ext uri="{BB962C8B-B14F-4D97-AF65-F5344CB8AC3E}">
        <p14:creationId xmlns:p14="http://schemas.microsoft.com/office/powerpoint/2010/main" val="15792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39EF1-B79A-4954-97CA-29325D1E9275}"/>
              </a:ext>
            </a:extLst>
          </p:cNvPr>
          <p:cNvSpPr>
            <a:spLocks noGrp="1"/>
          </p:cNvSpPr>
          <p:nvPr>
            <p:ph type="title"/>
          </p:nvPr>
        </p:nvSpPr>
        <p:spPr>
          <a:xfrm>
            <a:off x="839788" y="365125"/>
            <a:ext cx="10515600" cy="1325563"/>
          </a:xfrm>
        </p:spPr>
        <p:txBody>
          <a:bodyPr/>
          <a:lstStyle/>
          <a:p>
            <a:r>
              <a:rPr lang="en-US"/>
              <a:t>Click to edit Master title style</a:t>
            </a:r>
            <a:endParaRPr lang="en-UG"/>
          </a:p>
        </p:txBody>
      </p:sp>
      <p:sp>
        <p:nvSpPr>
          <p:cNvPr id="3" name="Text Placeholder 2">
            <a:extLst>
              <a:ext uri="{FF2B5EF4-FFF2-40B4-BE49-F238E27FC236}">
                <a16:creationId xmlns:a16="http://schemas.microsoft.com/office/drawing/2014/main" id="{F0CFE824-AAAE-4802-AB3F-C79072FE16B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CED5D6C-5C1C-4D00-8794-82F09020EB1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5" name="Text Placeholder 4">
            <a:extLst>
              <a:ext uri="{FF2B5EF4-FFF2-40B4-BE49-F238E27FC236}">
                <a16:creationId xmlns:a16="http://schemas.microsoft.com/office/drawing/2014/main" id="{8F43C72B-A4C8-4CAA-86BC-2CF2749501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9FFB2B2-6D98-4FA1-8EE7-84AD4D1012B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7" name="Date Placeholder 6">
            <a:extLst>
              <a:ext uri="{FF2B5EF4-FFF2-40B4-BE49-F238E27FC236}">
                <a16:creationId xmlns:a16="http://schemas.microsoft.com/office/drawing/2014/main" id="{1F6B6514-060C-48F8-8867-69B469A7446F}"/>
              </a:ext>
            </a:extLst>
          </p:cNvPr>
          <p:cNvSpPr>
            <a:spLocks noGrp="1"/>
          </p:cNvSpPr>
          <p:nvPr>
            <p:ph type="dt" sz="half" idx="10"/>
          </p:nvPr>
        </p:nvSpPr>
        <p:spPr/>
        <p:txBody>
          <a:bodyPr/>
          <a:lstStyle/>
          <a:p>
            <a:fld id="{863897B7-94FD-4299-A388-4F3387B224AA}" type="datetimeFigureOut">
              <a:rPr lang="en-UG" smtClean="0"/>
              <a:t>04/10/2025</a:t>
            </a:fld>
            <a:endParaRPr lang="en-UG"/>
          </a:p>
        </p:txBody>
      </p:sp>
      <p:sp>
        <p:nvSpPr>
          <p:cNvPr id="8" name="Footer Placeholder 7">
            <a:extLst>
              <a:ext uri="{FF2B5EF4-FFF2-40B4-BE49-F238E27FC236}">
                <a16:creationId xmlns:a16="http://schemas.microsoft.com/office/drawing/2014/main" id="{951AD110-5DF6-49CC-8662-86C5306A6E13}"/>
              </a:ext>
            </a:extLst>
          </p:cNvPr>
          <p:cNvSpPr>
            <a:spLocks noGrp="1"/>
          </p:cNvSpPr>
          <p:nvPr>
            <p:ph type="ftr" sz="quarter" idx="11"/>
          </p:nvPr>
        </p:nvSpPr>
        <p:spPr/>
        <p:txBody>
          <a:bodyPr/>
          <a:lstStyle/>
          <a:p>
            <a:endParaRPr lang="en-UG"/>
          </a:p>
        </p:txBody>
      </p:sp>
      <p:sp>
        <p:nvSpPr>
          <p:cNvPr id="9" name="Slide Number Placeholder 8">
            <a:extLst>
              <a:ext uri="{FF2B5EF4-FFF2-40B4-BE49-F238E27FC236}">
                <a16:creationId xmlns:a16="http://schemas.microsoft.com/office/drawing/2014/main" id="{5EFB2373-3F1A-4C52-8C02-F17EE3856B4A}"/>
              </a:ext>
            </a:extLst>
          </p:cNvPr>
          <p:cNvSpPr>
            <a:spLocks noGrp="1"/>
          </p:cNvSpPr>
          <p:nvPr>
            <p:ph type="sldNum" sz="quarter" idx="12"/>
          </p:nvPr>
        </p:nvSpPr>
        <p:spPr/>
        <p:txBody>
          <a:bodyPr/>
          <a:lstStyle/>
          <a:p>
            <a:fld id="{4D551E0C-9B32-40F8-9FBF-329F061A1A43}" type="slidenum">
              <a:rPr lang="en-UG" smtClean="0"/>
              <a:t>‹#›</a:t>
            </a:fld>
            <a:endParaRPr lang="en-UG"/>
          </a:p>
        </p:txBody>
      </p:sp>
    </p:spTree>
    <p:extLst>
      <p:ext uri="{BB962C8B-B14F-4D97-AF65-F5344CB8AC3E}">
        <p14:creationId xmlns:p14="http://schemas.microsoft.com/office/powerpoint/2010/main" val="1664252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C2FA2-9B83-4DF5-B92E-A67496264A6F}"/>
              </a:ext>
            </a:extLst>
          </p:cNvPr>
          <p:cNvSpPr>
            <a:spLocks noGrp="1"/>
          </p:cNvSpPr>
          <p:nvPr>
            <p:ph type="title"/>
          </p:nvPr>
        </p:nvSpPr>
        <p:spPr/>
        <p:txBody>
          <a:bodyPr/>
          <a:lstStyle/>
          <a:p>
            <a:r>
              <a:rPr lang="en-US"/>
              <a:t>Click to edit Master title style</a:t>
            </a:r>
            <a:endParaRPr lang="en-UG"/>
          </a:p>
        </p:txBody>
      </p:sp>
      <p:sp>
        <p:nvSpPr>
          <p:cNvPr id="3" name="Date Placeholder 2">
            <a:extLst>
              <a:ext uri="{FF2B5EF4-FFF2-40B4-BE49-F238E27FC236}">
                <a16:creationId xmlns:a16="http://schemas.microsoft.com/office/drawing/2014/main" id="{CA94BD7A-7AE5-452C-9BB5-762EFD38AC4B}"/>
              </a:ext>
            </a:extLst>
          </p:cNvPr>
          <p:cNvSpPr>
            <a:spLocks noGrp="1"/>
          </p:cNvSpPr>
          <p:nvPr>
            <p:ph type="dt" sz="half" idx="10"/>
          </p:nvPr>
        </p:nvSpPr>
        <p:spPr/>
        <p:txBody>
          <a:bodyPr/>
          <a:lstStyle/>
          <a:p>
            <a:fld id="{863897B7-94FD-4299-A388-4F3387B224AA}" type="datetimeFigureOut">
              <a:rPr lang="en-UG" smtClean="0"/>
              <a:t>04/10/2025</a:t>
            </a:fld>
            <a:endParaRPr lang="en-UG"/>
          </a:p>
        </p:txBody>
      </p:sp>
      <p:sp>
        <p:nvSpPr>
          <p:cNvPr id="4" name="Footer Placeholder 3">
            <a:extLst>
              <a:ext uri="{FF2B5EF4-FFF2-40B4-BE49-F238E27FC236}">
                <a16:creationId xmlns:a16="http://schemas.microsoft.com/office/drawing/2014/main" id="{830B7BC9-DEA3-42B6-A991-FEF521578D14}"/>
              </a:ext>
            </a:extLst>
          </p:cNvPr>
          <p:cNvSpPr>
            <a:spLocks noGrp="1"/>
          </p:cNvSpPr>
          <p:nvPr>
            <p:ph type="ftr" sz="quarter" idx="11"/>
          </p:nvPr>
        </p:nvSpPr>
        <p:spPr/>
        <p:txBody>
          <a:bodyPr/>
          <a:lstStyle/>
          <a:p>
            <a:endParaRPr lang="en-UG"/>
          </a:p>
        </p:txBody>
      </p:sp>
      <p:sp>
        <p:nvSpPr>
          <p:cNvPr id="5" name="Slide Number Placeholder 4">
            <a:extLst>
              <a:ext uri="{FF2B5EF4-FFF2-40B4-BE49-F238E27FC236}">
                <a16:creationId xmlns:a16="http://schemas.microsoft.com/office/drawing/2014/main" id="{E4A0E19A-48DD-4CA7-9497-8005394F4340}"/>
              </a:ext>
            </a:extLst>
          </p:cNvPr>
          <p:cNvSpPr>
            <a:spLocks noGrp="1"/>
          </p:cNvSpPr>
          <p:nvPr>
            <p:ph type="sldNum" sz="quarter" idx="12"/>
          </p:nvPr>
        </p:nvSpPr>
        <p:spPr/>
        <p:txBody>
          <a:bodyPr/>
          <a:lstStyle/>
          <a:p>
            <a:fld id="{4D551E0C-9B32-40F8-9FBF-329F061A1A43}" type="slidenum">
              <a:rPr lang="en-UG" smtClean="0"/>
              <a:t>‹#›</a:t>
            </a:fld>
            <a:endParaRPr lang="en-UG"/>
          </a:p>
        </p:txBody>
      </p:sp>
    </p:spTree>
    <p:extLst>
      <p:ext uri="{BB962C8B-B14F-4D97-AF65-F5344CB8AC3E}">
        <p14:creationId xmlns:p14="http://schemas.microsoft.com/office/powerpoint/2010/main" val="3503801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D1FB16-ED17-4EB1-91F2-0CC34F7962E5}"/>
              </a:ext>
            </a:extLst>
          </p:cNvPr>
          <p:cNvSpPr>
            <a:spLocks noGrp="1"/>
          </p:cNvSpPr>
          <p:nvPr>
            <p:ph type="dt" sz="half" idx="10"/>
          </p:nvPr>
        </p:nvSpPr>
        <p:spPr/>
        <p:txBody>
          <a:bodyPr/>
          <a:lstStyle/>
          <a:p>
            <a:fld id="{863897B7-94FD-4299-A388-4F3387B224AA}" type="datetimeFigureOut">
              <a:rPr lang="en-UG" smtClean="0"/>
              <a:t>04/10/2025</a:t>
            </a:fld>
            <a:endParaRPr lang="en-UG"/>
          </a:p>
        </p:txBody>
      </p:sp>
      <p:sp>
        <p:nvSpPr>
          <p:cNvPr id="3" name="Footer Placeholder 2">
            <a:extLst>
              <a:ext uri="{FF2B5EF4-FFF2-40B4-BE49-F238E27FC236}">
                <a16:creationId xmlns:a16="http://schemas.microsoft.com/office/drawing/2014/main" id="{7C63F3D3-B4D7-4336-B1E0-0EDB2558E476}"/>
              </a:ext>
            </a:extLst>
          </p:cNvPr>
          <p:cNvSpPr>
            <a:spLocks noGrp="1"/>
          </p:cNvSpPr>
          <p:nvPr>
            <p:ph type="ftr" sz="quarter" idx="11"/>
          </p:nvPr>
        </p:nvSpPr>
        <p:spPr/>
        <p:txBody>
          <a:bodyPr/>
          <a:lstStyle/>
          <a:p>
            <a:endParaRPr lang="en-UG"/>
          </a:p>
        </p:txBody>
      </p:sp>
      <p:sp>
        <p:nvSpPr>
          <p:cNvPr id="4" name="Slide Number Placeholder 3">
            <a:extLst>
              <a:ext uri="{FF2B5EF4-FFF2-40B4-BE49-F238E27FC236}">
                <a16:creationId xmlns:a16="http://schemas.microsoft.com/office/drawing/2014/main" id="{4823340F-820F-4E2F-9D33-BEAEB588312C}"/>
              </a:ext>
            </a:extLst>
          </p:cNvPr>
          <p:cNvSpPr>
            <a:spLocks noGrp="1"/>
          </p:cNvSpPr>
          <p:nvPr>
            <p:ph type="sldNum" sz="quarter" idx="12"/>
          </p:nvPr>
        </p:nvSpPr>
        <p:spPr/>
        <p:txBody>
          <a:bodyPr/>
          <a:lstStyle/>
          <a:p>
            <a:fld id="{4D551E0C-9B32-40F8-9FBF-329F061A1A43}" type="slidenum">
              <a:rPr lang="en-UG" smtClean="0"/>
              <a:t>‹#›</a:t>
            </a:fld>
            <a:endParaRPr lang="en-UG"/>
          </a:p>
        </p:txBody>
      </p:sp>
    </p:spTree>
    <p:extLst>
      <p:ext uri="{BB962C8B-B14F-4D97-AF65-F5344CB8AC3E}">
        <p14:creationId xmlns:p14="http://schemas.microsoft.com/office/powerpoint/2010/main" val="422552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D18797-0B29-42CD-AA42-5587D10DD99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G"/>
          </a:p>
        </p:txBody>
      </p:sp>
      <p:sp>
        <p:nvSpPr>
          <p:cNvPr id="3" name="Content Placeholder 2">
            <a:extLst>
              <a:ext uri="{FF2B5EF4-FFF2-40B4-BE49-F238E27FC236}">
                <a16:creationId xmlns:a16="http://schemas.microsoft.com/office/drawing/2014/main" id="{1CBD6339-CA0F-42C7-B1BF-08FF9415C4C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Text Placeholder 3">
            <a:extLst>
              <a:ext uri="{FF2B5EF4-FFF2-40B4-BE49-F238E27FC236}">
                <a16:creationId xmlns:a16="http://schemas.microsoft.com/office/drawing/2014/main" id="{6C8A4EA7-E130-4C94-BA4F-F3217695C2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2587EE6-3383-4C54-A85A-DC48B76F598D}"/>
              </a:ext>
            </a:extLst>
          </p:cNvPr>
          <p:cNvSpPr>
            <a:spLocks noGrp="1"/>
          </p:cNvSpPr>
          <p:nvPr>
            <p:ph type="dt" sz="half" idx="10"/>
          </p:nvPr>
        </p:nvSpPr>
        <p:spPr/>
        <p:txBody>
          <a:bodyPr/>
          <a:lstStyle/>
          <a:p>
            <a:fld id="{863897B7-94FD-4299-A388-4F3387B224AA}" type="datetimeFigureOut">
              <a:rPr lang="en-UG" smtClean="0"/>
              <a:t>04/10/2025</a:t>
            </a:fld>
            <a:endParaRPr lang="en-UG"/>
          </a:p>
        </p:txBody>
      </p:sp>
      <p:sp>
        <p:nvSpPr>
          <p:cNvPr id="6" name="Footer Placeholder 5">
            <a:extLst>
              <a:ext uri="{FF2B5EF4-FFF2-40B4-BE49-F238E27FC236}">
                <a16:creationId xmlns:a16="http://schemas.microsoft.com/office/drawing/2014/main" id="{34753029-0D94-4777-8736-AB7E8BBC0FB3}"/>
              </a:ext>
            </a:extLst>
          </p:cNvPr>
          <p:cNvSpPr>
            <a:spLocks noGrp="1"/>
          </p:cNvSpPr>
          <p:nvPr>
            <p:ph type="ftr" sz="quarter" idx="11"/>
          </p:nvPr>
        </p:nvSpPr>
        <p:spPr/>
        <p:txBody>
          <a:bodyPr/>
          <a:lstStyle/>
          <a:p>
            <a:endParaRPr lang="en-UG"/>
          </a:p>
        </p:txBody>
      </p:sp>
      <p:sp>
        <p:nvSpPr>
          <p:cNvPr id="7" name="Slide Number Placeholder 6">
            <a:extLst>
              <a:ext uri="{FF2B5EF4-FFF2-40B4-BE49-F238E27FC236}">
                <a16:creationId xmlns:a16="http://schemas.microsoft.com/office/drawing/2014/main" id="{CC20AC87-2FFA-43B7-B698-E1848C513988}"/>
              </a:ext>
            </a:extLst>
          </p:cNvPr>
          <p:cNvSpPr>
            <a:spLocks noGrp="1"/>
          </p:cNvSpPr>
          <p:nvPr>
            <p:ph type="sldNum" sz="quarter" idx="12"/>
          </p:nvPr>
        </p:nvSpPr>
        <p:spPr/>
        <p:txBody>
          <a:bodyPr/>
          <a:lstStyle/>
          <a:p>
            <a:fld id="{4D551E0C-9B32-40F8-9FBF-329F061A1A43}" type="slidenum">
              <a:rPr lang="en-UG" smtClean="0"/>
              <a:t>‹#›</a:t>
            </a:fld>
            <a:endParaRPr lang="en-UG"/>
          </a:p>
        </p:txBody>
      </p:sp>
    </p:spTree>
    <p:extLst>
      <p:ext uri="{BB962C8B-B14F-4D97-AF65-F5344CB8AC3E}">
        <p14:creationId xmlns:p14="http://schemas.microsoft.com/office/powerpoint/2010/main" val="1140309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5344B-E6E6-4FA2-86D6-F8B6BB7830F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G"/>
          </a:p>
        </p:txBody>
      </p:sp>
      <p:sp>
        <p:nvSpPr>
          <p:cNvPr id="3" name="Picture Placeholder 2">
            <a:extLst>
              <a:ext uri="{FF2B5EF4-FFF2-40B4-BE49-F238E27FC236}">
                <a16:creationId xmlns:a16="http://schemas.microsoft.com/office/drawing/2014/main" id="{5D83F1B0-E2EA-439B-88CA-011D3F52EFD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G"/>
          </a:p>
        </p:txBody>
      </p:sp>
      <p:sp>
        <p:nvSpPr>
          <p:cNvPr id="4" name="Text Placeholder 3">
            <a:extLst>
              <a:ext uri="{FF2B5EF4-FFF2-40B4-BE49-F238E27FC236}">
                <a16:creationId xmlns:a16="http://schemas.microsoft.com/office/drawing/2014/main" id="{6B5BF564-ED92-4197-A048-53EA462F007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9806930-F76F-4A65-84C2-72B3009F4958}"/>
              </a:ext>
            </a:extLst>
          </p:cNvPr>
          <p:cNvSpPr>
            <a:spLocks noGrp="1"/>
          </p:cNvSpPr>
          <p:nvPr>
            <p:ph type="dt" sz="half" idx="10"/>
          </p:nvPr>
        </p:nvSpPr>
        <p:spPr/>
        <p:txBody>
          <a:bodyPr/>
          <a:lstStyle/>
          <a:p>
            <a:fld id="{863897B7-94FD-4299-A388-4F3387B224AA}" type="datetimeFigureOut">
              <a:rPr lang="en-UG" smtClean="0"/>
              <a:t>04/10/2025</a:t>
            </a:fld>
            <a:endParaRPr lang="en-UG"/>
          </a:p>
        </p:txBody>
      </p:sp>
      <p:sp>
        <p:nvSpPr>
          <p:cNvPr id="6" name="Footer Placeholder 5">
            <a:extLst>
              <a:ext uri="{FF2B5EF4-FFF2-40B4-BE49-F238E27FC236}">
                <a16:creationId xmlns:a16="http://schemas.microsoft.com/office/drawing/2014/main" id="{1EEF8F90-AAE4-40BE-B8ED-59B85427C38A}"/>
              </a:ext>
            </a:extLst>
          </p:cNvPr>
          <p:cNvSpPr>
            <a:spLocks noGrp="1"/>
          </p:cNvSpPr>
          <p:nvPr>
            <p:ph type="ftr" sz="quarter" idx="11"/>
          </p:nvPr>
        </p:nvSpPr>
        <p:spPr/>
        <p:txBody>
          <a:bodyPr/>
          <a:lstStyle/>
          <a:p>
            <a:endParaRPr lang="en-UG"/>
          </a:p>
        </p:txBody>
      </p:sp>
      <p:sp>
        <p:nvSpPr>
          <p:cNvPr id="7" name="Slide Number Placeholder 6">
            <a:extLst>
              <a:ext uri="{FF2B5EF4-FFF2-40B4-BE49-F238E27FC236}">
                <a16:creationId xmlns:a16="http://schemas.microsoft.com/office/drawing/2014/main" id="{14EE6517-4D6E-4D97-8006-8F646DD8D8B0}"/>
              </a:ext>
            </a:extLst>
          </p:cNvPr>
          <p:cNvSpPr>
            <a:spLocks noGrp="1"/>
          </p:cNvSpPr>
          <p:nvPr>
            <p:ph type="sldNum" sz="quarter" idx="12"/>
          </p:nvPr>
        </p:nvSpPr>
        <p:spPr/>
        <p:txBody>
          <a:bodyPr/>
          <a:lstStyle/>
          <a:p>
            <a:fld id="{4D551E0C-9B32-40F8-9FBF-329F061A1A43}" type="slidenum">
              <a:rPr lang="en-UG" smtClean="0"/>
              <a:t>‹#›</a:t>
            </a:fld>
            <a:endParaRPr lang="en-UG"/>
          </a:p>
        </p:txBody>
      </p:sp>
    </p:spTree>
    <p:extLst>
      <p:ext uri="{BB962C8B-B14F-4D97-AF65-F5344CB8AC3E}">
        <p14:creationId xmlns:p14="http://schemas.microsoft.com/office/powerpoint/2010/main" val="11407852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D72844B-B54C-4C10-B4EA-6A279D46A4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G"/>
          </a:p>
        </p:txBody>
      </p:sp>
      <p:sp>
        <p:nvSpPr>
          <p:cNvPr id="3" name="Text Placeholder 2">
            <a:extLst>
              <a:ext uri="{FF2B5EF4-FFF2-40B4-BE49-F238E27FC236}">
                <a16:creationId xmlns:a16="http://schemas.microsoft.com/office/drawing/2014/main" id="{C66F90D3-B590-4C30-B2B5-CEA4BEF0AB1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0A2B512A-07A0-46AD-B065-1733F9439D4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3897B7-94FD-4299-A388-4F3387B224AA}" type="datetimeFigureOut">
              <a:rPr lang="en-UG" smtClean="0"/>
              <a:t>04/10/2025</a:t>
            </a:fld>
            <a:endParaRPr lang="en-UG"/>
          </a:p>
        </p:txBody>
      </p:sp>
      <p:sp>
        <p:nvSpPr>
          <p:cNvPr id="5" name="Footer Placeholder 4">
            <a:extLst>
              <a:ext uri="{FF2B5EF4-FFF2-40B4-BE49-F238E27FC236}">
                <a16:creationId xmlns:a16="http://schemas.microsoft.com/office/drawing/2014/main" id="{623546E1-6692-47D5-A4E0-E52B0517BD9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G"/>
          </a:p>
        </p:txBody>
      </p:sp>
      <p:sp>
        <p:nvSpPr>
          <p:cNvPr id="6" name="Slide Number Placeholder 5">
            <a:extLst>
              <a:ext uri="{FF2B5EF4-FFF2-40B4-BE49-F238E27FC236}">
                <a16:creationId xmlns:a16="http://schemas.microsoft.com/office/drawing/2014/main" id="{40BB4F90-77A9-4A26-9FC7-60C82361996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551E0C-9B32-40F8-9FBF-329F061A1A43}" type="slidenum">
              <a:rPr lang="en-UG" smtClean="0"/>
              <a:t>‹#›</a:t>
            </a:fld>
            <a:endParaRPr lang="en-UG"/>
          </a:p>
        </p:txBody>
      </p:sp>
    </p:spTree>
    <p:extLst>
      <p:ext uri="{BB962C8B-B14F-4D97-AF65-F5344CB8AC3E}">
        <p14:creationId xmlns:p14="http://schemas.microsoft.com/office/powerpoint/2010/main" val="3611986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7E2C2-E80F-4EAD-8286-5155AA384BAB}"/>
              </a:ext>
            </a:extLst>
          </p:cNvPr>
          <p:cNvSpPr>
            <a:spLocks noGrp="1"/>
          </p:cNvSpPr>
          <p:nvPr>
            <p:ph type="ctrTitle"/>
          </p:nvPr>
        </p:nvSpPr>
        <p:spPr/>
        <p:txBody>
          <a:bodyPr/>
          <a:lstStyle/>
          <a:p>
            <a:r>
              <a:rPr lang="en-US" dirty="0"/>
              <a:t>MAKERERE UNIVERSITY BUSINESS SCHOOL</a:t>
            </a:r>
            <a:endParaRPr lang="en-UG" dirty="0"/>
          </a:p>
        </p:txBody>
      </p:sp>
      <p:sp>
        <p:nvSpPr>
          <p:cNvPr id="3" name="Subtitle 2">
            <a:extLst>
              <a:ext uri="{FF2B5EF4-FFF2-40B4-BE49-F238E27FC236}">
                <a16:creationId xmlns:a16="http://schemas.microsoft.com/office/drawing/2014/main" id="{14057D65-5AC2-45B3-8D57-AFC358C467C2}"/>
              </a:ext>
            </a:extLst>
          </p:cNvPr>
          <p:cNvSpPr>
            <a:spLocks noGrp="1"/>
          </p:cNvSpPr>
          <p:nvPr>
            <p:ph type="subTitle" idx="1"/>
          </p:nvPr>
        </p:nvSpPr>
        <p:spPr/>
        <p:txBody>
          <a:bodyPr/>
          <a:lstStyle/>
          <a:p>
            <a:r>
              <a:rPr lang="en-US" dirty="0"/>
              <a:t>BSF II</a:t>
            </a:r>
          </a:p>
          <a:p>
            <a:r>
              <a:rPr lang="en-US" dirty="0"/>
              <a:t>COMPUTERIZED FINANCIAL ANALYSIS</a:t>
            </a:r>
            <a:endParaRPr lang="en-UG" dirty="0"/>
          </a:p>
        </p:txBody>
      </p:sp>
    </p:spTree>
    <p:extLst>
      <p:ext uri="{BB962C8B-B14F-4D97-AF65-F5344CB8AC3E}">
        <p14:creationId xmlns:p14="http://schemas.microsoft.com/office/powerpoint/2010/main" val="41805473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87EB4F-39CB-46DF-AA77-2762875463CF}"/>
              </a:ext>
            </a:extLst>
          </p:cNvPr>
          <p:cNvSpPr>
            <a:spLocks noGrp="1"/>
          </p:cNvSpPr>
          <p:nvPr>
            <p:ph type="title"/>
          </p:nvPr>
        </p:nvSpPr>
        <p:spPr/>
        <p:txBody>
          <a:bodyPr/>
          <a:lstStyle/>
          <a:p>
            <a:pPr algn="ctr"/>
            <a:r>
              <a:rPr lang="en-US" dirty="0"/>
              <a:t>Efficiency Ratios</a:t>
            </a:r>
            <a:endParaRPr lang="en-UG" dirty="0"/>
          </a:p>
        </p:txBody>
      </p:sp>
      <p:sp>
        <p:nvSpPr>
          <p:cNvPr id="3" name="Content Placeholder 2">
            <a:extLst>
              <a:ext uri="{FF2B5EF4-FFF2-40B4-BE49-F238E27FC236}">
                <a16:creationId xmlns:a16="http://schemas.microsoft.com/office/drawing/2014/main" id="{E26B99C9-D26A-40F1-9858-141862B7C2E6}"/>
              </a:ext>
            </a:extLst>
          </p:cNvPr>
          <p:cNvSpPr>
            <a:spLocks noGrp="1"/>
          </p:cNvSpPr>
          <p:nvPr>
            <p:ph idx="1"/>
          </p:nvPr>
        </p:nvSpPr>
        <p:spPr/>
        <p:txBody>
          <a:bodyPr>
            <a:normAutofit/>
          </a:bodyPr>
          <a:lstStyle/>
          <a:p>
            <a:r>
              <a:rPr lang="en-US" b="1" dirty="0"/>
              <a:t>Inventory Turnover Rate; </a:t>
            </a:r>
            <a:r>
              <a:rPr lang="en-US" dirty="0"/>
              <a:t>The inventory turnover ratio measures the number of times the firm converts its inventory into sales in a given financial year. It can also be interpreted as the number of times that a firm replaces its inventories during a year.</a:t>
            </a:r>
          </a:p>
          <a:p>
            <a:r>
              <a:rPr lang="en-US" dirty="0"/>
              <a:t>Inventory Turnover Rate; Cost of Goods Sold/Average Inventory </a:t>
            </a:r>
          </a:p>
          <a:p>
            <a:r>
              <a:rPr lang="en-US" dirty="0"/>
              <a:t>Generally, high inventory turnover is considered to be good because it means that the opportunity costs of holding inventory are low, but if it is too high the firm may be risking inventory outages and the loss of customers.</a:t>
            </a:r>
            <a:endParaRPr lang="en-UG" dirty="0"/>
          </a:p>
        </p:txBody>
      </p:sp>
    </p:spTree>
    <p:extLst>
      <p:ext uri="{BB962C8B-B14F-4D97-AF65-F5344CB8AC3E}">
        <p14:creationId xmlns:p14="http://schemas.microsoft.com/office/powerpoint/2010/main" val="20143083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EC0B6E-AECF-4AE0-97A3-CCB2C6317CE7}"/>
              </a:ext>
            </a:extLst>
          </p:cNvPr>
          <p:cNvSpPr>
            <a:spLocks noGrp="1"/>
          </p:cNvSpPr>
          <p:nvPr>
            <p:ph type="title"/>
          </p:nvPr>
        </p:nvSpPr>
        <p:spPr/>
        <p:txBody>
          <a:bodyPr/>
          <a:lstStyle/>
          <a:p>
            <a:pPr algn="ctr"/>
            <a:r>
              <a:rPr lang="en-US" dirty="0"/>
              <a:t>Efficiency Ratios</a:t>
            </a:r>
            <a:endParaRPr lang="en-UG" dirty="0"/>
          </a:p>
        </p:txBody>
      </p:sp>
      <p:sp>
        <p:nvSpPr>
          <p:cNvPr id="3" name="Content Placeholder 2">
            <a:extLst>
              <a:ext uri="{FF2B5EF4-FFF2-40B4-BE49-F238E27FC236}">
                <a16:creationId xmlns:a16="http://schemas.microsoft.com/office/drawing/2014/main" id="{14DB4A6A-EC8A-437F-B0E2-93BAA509BBF5}"/>
              </a:ext>
            </a:extLst>
          </p:cNvPr>
          <p:cNvSpPr>
            <a:spLocks noGrp="1"/>
          </p:cNvSpPr>
          <p:nvPr>
            <p:ph idx="1"/>
          </p:nvPr>
        </p:nvSpPr>
        <p:spPr/>
        <p:txBody>
          <a:bodyPr/>
          <a:lstStyle/>
          <a:p>
            <a:r>
              <a:rPr lang="en-US" dirty="0"/>
              <a:t>Inventory turnover period; this measures the number of days it takes for a firm to hold inventory before converting it into sales. The lower the period, the more efficient the firm is considered at managing its inventory. </a:t>
            </a:r>
          </a:p>
          <a:p>
            <a:r>
              <a:rPr lang="en-US" b="1" dirty="0"/>
              <a:t>Inventory turnover period </a:t>
            </a:r>
            <a:r>
              <a:rPr lang="en-US" dirty="0"/>
              <a:t>= Inventory/cost of sales * number of days in a year. </a:t>
            </a:r>
          </a:p>
          <a:p>
            <a:r>
              <a:rPr lang="en-US" dirty="0"/>
              <a:t>The lower the period, the more efficient the firm is considered at managing its inventory. </a:t>
            </a:r>
          </a:p>
          <a:p>
            <a:endParaRPr lang="en-UG" dirty="0"/>
          </a:p>
        </p:txBody>
      </p:sp>
    </p:spTree>
    <p:extLst>
      <p:ext uri="{BB962C8B-B14F-4D97-AF65-F5344CB8AC3E}">
        <p14:creationId xmlns:p14="http://schemas.microsoft.com/office/powerpoint/2010/main" val="38709083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604FB8-2979-4A24-810C-BF2F3BF2530B}"/>
              </a:ext>
            </a:extLst>
          </p:cNvPr>
          <p:cNvSpPr>
            <a:spLocks noGrp="1"/>
          </p:cNvSpPr>
          <p:nvPr>
            <p:ph type="title"/>
          </p:nvPr>
        </p:nvSpPr>
        <p:spPr/>
        <p:txBody>
          <a:bodyPr/>
          <a:lstStyle/>
          <a:p>
            <a:pPr algn="ctr"/>
            <a:r>
              <a:rPr lang="en-US" dirty="0"/>
              <a:t>Efficiency Ratios</a:t>
            </a:r>
            <a:endParaRPr lang="en-UG" dirty="0"/>
          </a:p>
        </p:txBody>
      </p:sp>
      <p:sp>
        <p:nvSpPr>
          <p:cNvPr id="3" name="Content Placeholder 2">
            <a:extLst>
              <a:ext uri="{FF2B5EF4-FFF2-40B4-BE49-F238E27FC236}">
                <a16:creationId xmlns:a16="http://schemas.microsoft.com/office/drawing/2014/main" id="{AF2334EE-87F4-445D-84EA-1B13C99B9EED}"/>
              </a:ext>
            </a:extLst>
          </p:cNvPr>
          <p:cNvSpPr>
            <a:spLocks noGrp="1"/>
          </p:cNvSpPr>
          <p:nvPr>
            <p:ph idx="1"/>
          </p:nvPr>
        </p:nvSpPr>
        <p:spPr/>
        <p:txBody>
          <a:bodyPr>
            <a:normAutofit fontScale="92500" lnSpcReduction="10000"/>
          </a:bodyPr>
          <a:lstStyle/>
          <a:p>
            <a:r>
              <a:rPr lang="en-US" b="1" dirty="0"/>
              <a:t>Accounts Receivable Turnover Rate</a:t>
            </a:r>
            <a:r>
              <a:rPr lang="en-US" dirty="0"/>
              <a:t>;</a:t>
            </a:r>
          </a:p>
          <a:p>
            <a:r>
              <a:rPr lang="en-US" dirty="0"/>
              <a:t>Businesses grant credit to customers for one main reason: to increase sales. It is important, therefore, to know how well the firm is managing its accounts receivable. </a:t>
            </a:r>
          </a:p>
          <a:p>
            <a:r>
              <a:rPr lang="en-US" dirty="0"/>
              <a:t>This ratio measures the efficiency with which a business turns its debtors into cash. </a:t>
            </a:r>
          </a:p>
          <a:p>
            <a:r>
              <a:rPr lang="en-US" dirty="0"/>
              <a:t>The ratio is used to determine the number of times debtors are converted into cash in a given year. </a:t>
            </a:r>
          </a:p>
          <a:p>
            <a:r>
              <a:rPr lang="en-US" dirty="0"/>
              <a:t>Receivable turnover = Credit sales/Average receivable</a:t>
            </a:r>
          </a:p>
          <a:p>
            <a:r>
              <a:rPr lang="en-US" dirty="0"/>
              <a:t>The higher the number of times, the more efficient the firm is in collecting on its credit sales. </a:t>
            </a:r>
          </a:p>
          <a:p>
            <a:endParaRPr lang="en-UG" dirty="0"/>
          </a:p>
        </p:txBody>
      </p:sp>
    </p:spTree>
    <p:extLst>
      <p:ext uri="{BB962C8B-B14F-4D97-AF65-F5344CB8AC3E}">
        <p14:creationId xmlns:p14="http://schemas.microsoft.com/office/powerpoint/2010/main" val="8757408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04E789-F027-40B1-B35F-BE00665A51A0}"/>
              </a:ext>
            </a:extLst>
          </p:cNvPr>
          <p:cNvSpPr>
            <a:spLocks noGrp="1"/>
          </p:cNvSpPr>
          <p:nvPr>
            <p:ph type="title"/>
          </p:nvPr>
        </p:nvSpPr>
        <p:spPr/>
        <p:txBody>
          <a:bodyPr/>
          <a:lstStyle/>
          <a:p>
            <a:pPr algn="ctr"/>
            <a:r>
              <a:rPr lang="en-US" dirty="0"/>
              <a:t>Efficiency Ratios</a:t>
            </a:r>
            <a:endParaRPr lang="en-UG" dirty="0"/>
          </a:p>
        </p:txBody>
      </p:sp>
      <p:sp>
        <p:nvSpPr>
          <p:cNvPr id="3" name="Content Placeholder 2">
            <a:extLst>
              <a:ext uri="{FF2B5EF4-FFF2-40B4-BE49-F238E27FC236}">
                <a16:creationId xmlns:a16="http://schemas.microsoft.com/office/drawing/2014/main" id="{6D443241-A60A-4F45-822D-FF98967E9485}"/>
              </a:ext>
            </a:extLst>
          </p:cNvPr>
          <p:cNvSpPr>
            <a:spLocks noGrp="1"/>
          </p:cNvSpPr>
          <p:nvPr>
            <p:ph idx="1"/>
          </p:nvPr>
        </p:nvSpPr>
        <p:spPr/>
        <p:txBody>
          <a:bodyPr/>
          <a:lstStyle/>
          <a:p>
            <a:r>
              <a:rPr lang="en-US" b="1" dirty="0"/>
              <a:t>Receivable/Debtors turn over period/Average collection period;</a:t>
            </a:r>
          </a:p>
          <a:p>
            <a:r>
              <a:rPr lang="en-US" dirty="0"/>
              <a:t>The receivable turnover period tells us how many days, on average, it takes to collect cash on a credit sale or from debtors.</a:t>
            </a:r>
          </a:p>
          <a:p>
            <a:r>
              <a:rPr lang="en-US" b="1" dirty="0"/>
              <a:t>Receivable turnover period </a:t>
            </a:r>
            <a:r>
              <a:rPr lang="en-US" dirty="0"/>
              <a:t>= Average receivables/credit sales * 365</a:t>
            </a:r>
            <a:endParaRPr lang="en-UG" dirty="0"/>
          </a:p>
        </p:txBody>
      </p:sp>
    </p:spTree>
    <p:extLst>
      <p:ext uri="{BB962C8B-B14F-4D97-AF65-F5344CB8AC3E}">
        <p14:creationId xmlns:p14="http://schemas.microsoft.com/office/powerpoint/2010/main" val="4727278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C4732A-FD26-4190-9E30-55EA023712FF}"/>
              </a:ext>
            </a:extLst>
          </p:cNvPr>
          <p:cNvSpPr>
            <a:spLocks noGrp="1"/>
          </p:cNvSpPr>
          <p:nvPr>
            <p:ph type="title"/>
          </p:nvPr>
        </p:nvSpPr>
        <p:spPr/>
        <p:txBody>
          <a:bodyPr/>
          <a:lstStyle/>
          <a:p>
            <a:r>
              <a:rPr lang="en-US" dirty="0"/>
              <a:t>Leverage/Gearing/Solvency ratios</a:t>
            </a:r>
            <a:endParaRPr lang="en-UG" dirty="0"/>
          </a:p>
        </p:txBody>
      </p:sp>
      <p:sp>
        <p:nvSpPr>
          <p:cNvPr id="3" name="Content Placeholder 2">
            <a:extLst>
              <a:ext uri="{FF2B5EF4-FFF2-40B4-BE49-F238E27FC236}">
                <a16:creationId xmlns:a16="http://schemas.microsoft.com/office/drawing/2014/main" id="{FBDC8FA7-2D50-4682-B425-352BBF39380F}"/>
              </a:ext>
            </a:extLst>
          </p:cNvPr>
          <p:cNvSpPr>
            <a:spLocks noGrp="1"/>
          </p:cNvSpPr>
          <p:nvPr>
            <p:ph idx="1"/>
          </p:nvPr>
        </p:nvSpPr>
        <p:spPr/>
        <p:txBody>
          <a:bodyPr>
            <a:normAutofit lnSpcReduction="10000"/>
          </a:bodyPr>
          <a:lstStyle/>
          <a:p>
            <a:r>
              <a:rPr lang="en-US" dirty="0"/>
              <a:t> Leverage ratios describe the degree to which the firm uses debt in its capital structure. </a:t>
            </a:r>
          </a:p>
          <a:p>
            <a:r>
              <a:rPr lang="en-US" dirty="0"/>
              <a:t>This is important information for creditors and investors in the firm. </a:t>
            </a:r>
          </a:p>
          <a:p>
            <a:r>
              <a:rPr lang="en-US" dirty="0"/>
              <a:t>Creditors might be concerned that a firm has too much debt and will therefore have difficulty in repaying loans.</a:t>
            </a:r>
          </a:p>
          <a:p>
            <a:r>
              <a:rPr lang="en-US" dirty="0"/>
              <a:t> Investors might be concerned because a large amount of debt can lead to high volatility in the firm’s earnings. </a:t>
            </a:r>
          </a:p>
          <a:p>
            <a:r>
              <a:rPr lang="en-US" dirty="0"/>
              <a:t>However, most firms use some debt. This is because the tax deductibility </a:t>
            </a:r>
            <a:r>
              <a:rPr lang="en-US" dirty="0">
                <a:solidFill>
                  <a:srgbClr val="FF0000"/>
                </a:solidFill>
              </a:rPr>
              <a:t>(tax shield) </a:t>
            </a:r>
            <a:r>
              <a:rPr lang="en-US" dirty="0"/>
              <a:t>of interest can increase the wealth of the firm’s shareholders.</a:t>
            </a:r>
            <a:endParaRPr lang="en-UG" dirty="0"/>
          </a:p>
        </p:txBody>
      </p:sp>
    </p:spTree>
    <p:extLst>
      <p:ext uri="{BB962C8B-B14F-4D97-AF65-F5344CB8AC3E}">
        <p14:creationId xmlns:p14="http://schemas.microsoft.com/office/powerpoint/2010/main" val="42510110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C861C-AA0F-4675-A969-74CFE9418F32}"/>
              </a:ext>
            </a:extLst>
          </p:cNvPr>
          <p:cNvSpPr>
            <a:spLocks noGrp="1"/>
          </p:cNvSpPr>
          <p:nvPr>
            <p:ph type="title"/>
          </p:nvPr>
        </p:nvSpPr>
        <p:spPr/>
        <p:txBody>
          <a:bodyPr/>
          <a:lstStyle/>
          <a:p>
            <a:r>
              <a:rPr lang="en-US" dirty="0"/>
              <a:t>Leverage/Gearing/Solvency ratios</a:t>
            </a:r>
            <a:endParaRPr lang="en-UG" dirty="0"/>
          </a:p>
        </p:txBody>
      </p:sp>
      <p:sp>
        <p:nvSpPr>
          <p:cNvPr id="3" name="Content Placeholder 2">
            <a:extLst>
              <a:ext uri="{FF2B5EF4-FFF2-40B4-BE49-F238E27FC236}">
                <a16:creationId xmlns:a16="http://schemas.microsoft.com/office/drawing/2014/main" id="{6D5E45F3-8567-457E-B876-27A782E518A2}"/>
              </a:ext>
            </a:extLst>
          </p:cNvPr>
          <p:cNvSpPr>
            <a:spLocks noGrp="1"/>
          </p:cNvSpPr>
          <p:nvPr>
            <p:ph idx="1"/>
          </p:nvPr>
        </p:nvSpPr>
        <p:spPr/>
        <p:txBody>
          <a:bodyPr/>
          <a:lstStyle/>
          <a:p>
            <a:r>
              <a:rPr lang="en-US" b="1" dirty="0"/>
              <a:t>Debt-to-Assets Ratio</a:t>
            </a:r>
          </a:p>
          <a:p>
            <a:r>
              <a:rPr lang="en-US" dirty="0"/>
              <a:t>The debt-to-assets ratio shows the relationship between debt and assets. It reflects how much of the assets of the business was financed through debt. </a:t>
            </a:r>
          </a:p>
          <a:p>
            <a:r>
              <a:rPr lang="en-US" dirty="0"/>
              <a:t>It reflects the company’s leverage and is helpful to analysts in comparing how leveraged one company is compared to another.</a:t>
            </a:r>
          </a:p>
          <a:p>
            <a:r>
              <a:rPr lang="en-US" dirty="0"/>
              <a:t>Debt-to-asset ratio = Total Debt/Total Assets</a:t>
            </a:r>
          </a:p>
          <a:p>
            <a:r>
              <a:rPr lang="en-US" dirty="0"/>
              <a:t>OR			   = Long term debt/Net Assets</a:t>
            </a:r>
          </a:p>
        </p:txBody>
      </p:sp>
    </p:spTree>
    <p:extLst>
      <p:ext uri="{BB962C8B-B14F-4D97-AF65-F5344CB8AC3E}">
        <p14:creationId xmlns:p14="http://schemas.microsoft.com/office/powerpoint/2010/main" val="17240574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CBB80-B174-4FC5-B477-425FB7A20554}"/>
              </a:ext>
            </a:extLst>
          </p:cNvPr>
          <p:cNvSpPr>
            <a:spLocks noGrp="1"/>
          </p:cNvSpPr>
          <p:nvPr>
            <p:ph type="title"/>
          </p:nvPr>
        </p:nvSpPr>
        <p:spPr/>
        <p:txBody>
          <a:bodyPr/>
          <a:lstStyle/>
          <a:p>
            <a:r>
              <a:rPr lang="en-US" dirty="0"/>
              <a:t>Leverage/Gearing/Solvency ratios</a:t>
            </a:r>
            <a:endParaRPr lang="en-UG" dirty="0"/>
          </a:p>
        </p:txBody>
      </p:sp>
      <p:sp>
        <p:nvSpPr>
          <p:cNvPr id="3" name="Content Placeholder 2">
            <a:extLst>
              <a:ext uri="{FF2B5EF4-FFF2-40B4-BE49-F238E27FC236}">
                <a16:creationId xmlns:a16="http://schemas.microsoft.com/office/drawing/2014/main" id="{E37F7D81-BCD7-4029-8EBA-D1BEEDAAE1E5}"/>
              </a:ext>
            </a:extLst>
          </p:cNvPr>
          <p:cNvSpPr>
            <a:spLocks noGrp="1"/>
          </p:cNvSpPr>
          <p:nvPr>
            <p:ph idx="1"/>
          </p:nvPr>
        </p:nvSpPr>
        <p:spPr/>
        <p:txBody>
          <a:bodyPr>
            <a:normAutofit fontScale="92500" lnSpcReduction="10000"/>
          </a:bodyPr>
          <a:lstStyle/>
          <a:p>
            <a:r>
              <a:rPr lang="en-US" b="1" dirty="0"/>
              <a:t>Debt to Equity Ratio</a:t>
            </a:r>
          </a:p>
          <a:p>
            <a:r>
              <a:rPr lang="en-US" dirty="0"/>
              <a:t>This ratio measures the proportion of debt used in financing a business in relation to equity. </a:t>
            </a:r>
          </a:p>
          <a:p>
            <a:r>
              <a:rPr lang="en-US" dirty="0"/>
              <a:t> A company can take out loans, issue stock, and retain earnings to be used in future periods to keep operations running. A key difference in debt and equity is the interest expense repayment that a loan carries as opposed to equity, which does not have this requirement.</a:t>
            </a:r>
          </a:p>
          <a:p>
            <a:r>
              <a:rPr lang="en-US" dirty="0"/>
              <a:t>Therefore, a company wants to know how much debt and equity contribute to its financing</a:t>
            </a:r>
          </a:p>
          <a:p>
            <a:r>
              <a:rPr lang="en-US" dirty="0"/>
              <a:t>Debt to Equity ratio = Long term debt/Total equity</a:t>
            </a:r>
          </a:p>
          <a:p>
            <a:r>
              <a:rPr lang="en-US" dirty="0"/>
              <a:t>OR 			  = Total debt/Total equity</a:t>
            </a:r>
          </a:p>
          <a:p>
            <a:endParaRPr lang="en-UG" dirty="0"/>
          </a:p>
        </p:txBody>
      </p:sp>
    </p:spTree>
    <p:extLst>
      <p:ext uri="{BB962C8B-B14F-4D97-AF65-F5344CB8AC3E}">
        <p14:creationId xmlns:p14="http://schemas.microsoft.com/office/powerpoint/2010/main" val="29540714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F0A79-578E-4615-99B1-38B7F6265494}"/>
              </a:ext>
            </a:extLst>
          </p:cNvPr>
          <p:cNvSpPr>
            <a:spLocks noGrp="1"/>
          </p:cNvSpPr>
          <p:nvPr>
            <p:ph type="title"/>
          </p:nvPr>
        </p:nvSpPr>
        <p:spPr/>
        <p:txBody>
          <a:bodyPr/>
          <a:lstStyle/>
          <a:p>
            <a:r>
              <a:rPr lang="en-US" dirty="0"/>
              <a:t>Leverage/Gearing/Solvency ratios</a:t>
            </a:r>
            <a:endParaRPr lang="en-UG" dirty="0"/>
          </a:p>
        </p:txBody>
      </p:sp>
      <p:sp>
        <p:nvSpPr>
          <p:cNvPr id="3" name="Content Placeholder 2">
            <a:extLst>
              <a:ext uri="{FF2B5EF4-FFF2-40B4-BE49-F238E27FC236}">
                <a16:creationId xmlns:a16="http://schemas.microsoft.com/office/drawing/2014/main" id="{518C8081-F566-4ABF-A758-9EC626E27F9F}"/>
              </a:ext>
            </a:extLst>
          </p:cNvPr>
          <p:cNvSpPr>
            <a:spLocks noGrp="1"/>
          </p:cNvSpPr>
          <p:nvPr>
            <p:ph idx="1"/>
          </p:nvPr>
        </p:nvSpPr>
        <p:spPr/>
        <p:txBody>
          <a:bodyPr>
            <a:normAutofit lnSpcReduction="10000"/>
          </a:bodyPr>
          <a:lstStyle/>
          <a:p>
            <a:r>
              <a:rPr lang="en-US" b="1" dirty="0"/>
              <a:t> Times Interest Earned (TIE) Ratio</a:t>
            </a:r>
          </a:p>
          <a:p>
            <a:r>
              <a:rPr lang="en-US" dirty="0"/>
              <a:t> The times interest earned (TIE) ratio measures the company’s ability to pay interest expense on all debt incurred. This ability to pay is determined by the available earnings before interest and taxes (EBIT) are deducted. </a:t>
            </a:r>
          </a:p>
          <a:p>
            <a:r>
              <a:rPr lang="en-US" dirty="0"/>
              <a:t>These earnings are considered the operating income. Lenders will pay attention to this ratio before extending credit. </a:t>
            </a:r>
          </a:p>
          <a:p>
            <a:r>
              <a:rPr lang="en-US" dirty="0"/>
              <a:t>The more times over a company can cover interest, the more likely a lender will extend long term credit. </a:t>
            </a:r>
          </a:p>
          <a:p>
            <a:r>
              <a:rPr lang="en-US" dirty="0"/>
              <a:t>Times Interest Earned (TIE) Ratio = EBIT/Interest expense</a:t>
            </a:r>
          </a:p>
          <a:p>
            <a:endParaRPr lang="en-UG" dirty="0"/>
          </a:p>
        </p:txBody>
      </p:sp>
    </p:spTree>
    <p:extLst>
      <p:ext uri="{BB962C8B-B14F-4D97-AF65-F5344CB8AC3E}">
        <p14:creationId xmlns:p14="http://schemas.microsoft.com/office/powerpoint/2010/main" val="3790530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9CE8B-4392-406B-943C-46F3AADD1DAD}"/>
              </a:ext>
            </a:extLst>
          </p:cNvPr>
          <p:cNvSpPr>
            <a:spLocks noGrp="1"/>
          </p:cNvSpPr>
          <p:nvPr>
            <p:ph type="title"/>
          </p:nvPr>
        </p:nvSpPr>
        <p:spPr/>
        <p:txBody>
          <a:bodyPr/>
          <a:lstStyle/>
          <a:p>
            <a:r>
              <a:rPr lang="en-US" b="1" dirty="0"/>
              <a:t>Profitability Ratios</a:t>
            </a:r>
            <a:endParaRPr lang="en-UG" b="1" dirty="0"/>
          </a:p>
        </p:txBody>
      </p:sp>
      <p:sp>
        <p:nvSpPr>
          <p:cNvPr id="3" name="Content Placeholder 2">
            <a:extLst>
              <a:ext uri="{FF2B5EF4-FFF2-40B4-BE49-F238E27FC236}">
                <a16:creationId xmlns:a16="http://schemas.microsoft.com/office/drawing/2014/main" id="{8D61E5E9-68FD-49B2-B2E4-3CB7AB13B806}"/>
              </a:ext>
            </a:extLst>
          </p:cNvPr>
          <p:cNvSpPr>
            <a:spLocks noGrp="1"/>
          </p:cNvSpPr>
          <p:nvPr>
            <p:ph idx="1"/>
          </p:nvPr>
        </p:nvSpPr>
        <p:spPr/>
        <p:txBody>
          <a:bodyPr/>
          <a:lstStyle/>
          <a:p>
            <a:pPr algn="just"/>
            <a:r>
              <a:rPr lang="en-US" dirty="0"/>
              <a:t>Profitability considers how well a company produces returns given its operational performance. The company needs to use its assets and operations efficiently to increase profit. To assist with profit goal attainment, company revenues need to outweigh expenses. </a:t>
            </a:r>
          </a:p>
          <a:p>
            <a:r>
              <a:rPr lang="en-US" b="1" dirty="0"/>
              <a:t>The Gross Profit Margin</a:t>
            </a:r>
          </a:p>
          <a:p>
            <a:r>
              <a:rPr lang="en-US" dirty="0"/>
              <a:t>The gross profit margin measures the gross profit relative to sales. It indicates the amount of funds available to pay the firm’s expenses other than its cost of sales.</a:t>
            </a:r>
          </a:p>
          <a:p>
            <a:r>
              <a:rPr lang="en-US" dirty="0"/>
              <a:t>Gross profit margin = Gross Profit/Sales * 100</a:t>
            </a:r>
            <a:endParaRPr lang="en-UG" dirty="0"/>
          </a:p>
        </p:txBody>
      </p:sp>
    </p:spTree>
    <p:extLst>
      <p:ext uri="{BB962C8B-B14F-4D97-AF65-F5344CB8AC3E}">
        <p14:creationId xmlns:p14="http://schemas.microsoft.com/office/powerpoint/2010/main" val="152455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C8F049-3D42-497A-A69E-FB0BBD4F7450}"/>
              </a:ext>
            </a:extLst>
          </p:cNvPr>
          <p:cNvSpPr>
            <a:spLocks noGrp="1"/>
          </p:cNvSpPr>
          <p:nvPr>
            <p:ph type="title"/>
          </p:nvPr>
        </p:nvSpPr>
        <p:spPr/>
        <p:txBody>
          <a:bodyPr/>
          <a:lstStyle/>
          <a:p>
            <a:r>
              <a:rPr lang="en-US" b="1" dirty="0"/>
              <a:t>Profitability Ratios</a:t>
            </a:r>
            <a:endParaRPr lang="en-UG" dirty="0"/>
          </a:p>
        </p:txBody>
      </p:sp>
      <p:sp>
        <p:nvSpPr>
          <p:cNvPr id="3" name="Content Placeholder 2">
            <a:extLst>
              <a:ext uri="{FF2B5EF4-FFF2-40B4-BE49-F238E27FC236}">
                <a16:creationId xmlns:a16="http://schemas.microsoft.com/office/drawing/2014/main" id="{B0CA9192-8CCC-4277-9DC0-EDFAEA1FD0C2}"/>
              </a:ext>
            </a:extLst>
          </p:cNvPr>
          <p:cNvSpPr>
            <a:spLocks noGrp="1"/>
          </p:cNvSpPr>
          <p:nvPr>
            <p:ph idx="1"/>
          </p:nvPr>
        </p:nvSpPr>
        <p:spPr/>
        <p:txBody>
          <a:bodyPr/>
          <a:lstStyle/>
          <a:p>
            <a:r>
              <a:rPr lang="en-US" dirty="0"/>
              <a:t> </a:t>
            </a:r>
            <a:r>
              <a:rPr lang="en-US" b="1" dirty="0"/>
              <a:t>The Net Profit Margin</a:t>
            </a:r>
          </a:p>
          <a:p>
            <a:r>
              <a:rPr lang="en-US" dirty="0"/>
              <a:t>NPM represents how much of sales revenue has translated into income. </a:t>
            </a:r>
          </a:p>
          <a:p>
            <a:r>
              <a:rPr lang="en-US" dirty="0"/>
              <a:t>Because net income is profit after all expenses, the net profit margin tells us the percentage of sales that remains for the shareholders of the firm (either dividends or retained earnings):</a:t>
            </a:r>
          </a:p>
          <a:p>
            <a:r>
              <a:rPr lang="en-US" dirty="0"/>
              <a:t>Net profit margin = Net income(Profit after tax)/sales * 100</a:t>
            </a:r>
            <a:endParaRPr lang="en-UG" dirty="0"/>
          </a:p>
        </p:txBody>
      </p:sp>
    </p:spTree>
    <p:extLst>
      <p:ext uri="{BB962C8B-B14F-4D97-AF65-F5344CB8AC3E}">
        <p14:creationId xmlns:p14="http://schemas.microsoft.com/office/powerpoint/2010/main" val="13872222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47FE6-A406-4FEC-A3C1-69B4DFADA3B8}"/>
              </a:ext>
            </a:extLst>
          </p:cNvPr>
          <p:cNvSpPr>
            <a:spLocks noGrp="1"/>
          </p:cNvSpPr>
          <p:nvPr>
            <p:ph type="title"/>
          </p:nvPr>
        </p:nvSpPr>
        <p:spPr/>
        <p:txBody>
          <a:bodyPr/>
          <a:lstStyle/>
          <a:p>
            <a:pPr algn="ctr"/>
            <a:r>
              <a:rPr lang="en-US" dirty="0"/>
              <a:t> </a:t>
            </a:r>
            <a:r>
              <a:rPr lang="en-US" b="1" dirty="0"/>
              <a:t>Financial Statement </a:t>
            </a:r>
            <a:br>
              <a:rPr lang="en-US" b="1" dirty="0"/>
            </a:br>
            <a:r>
              <a:rPr lang="en-US" b="1" dirty="0"/>
              <a:t>Analysis Tools; Ratio Analysis</a:t>
            </a:r>
            <a:endParaRPr lang="en-UG" b="1" dirty="0"/>
          </a:p>
        </p:txBody>
      </p:sp>
      <p:sp>
        <p:nvSpPr>
          <p:cNvPr id="3" name="Content Placeholder 2">
            <a:extLst>
              <a:ext uri="{FF2B5EF4-FFF2-40B4-BE49-F238E27FC236}">
                <a16:creationId xmlns:a16="http://schemas.microsoft.com/office/drawing/2014/main" id="{4CC56C21-8C1F-4F95-AFB1-34FEC1A90565}"/>
              </a:ext>
            </a:extLst>
          </p:cNvPr>
          <p:cNvSpPr>
            <a:spLocks noGrp="1"/>
          </p:cNvSpPr>
          <p:nvPr>
            <p:ph idx="1"/>
          </p:nvPr>
        </p:nvSpPr>
        <p:spPr/>
        <p:txBody>
          <a:bodyPr>
            <a:normAutofit/>
          </a:bodyPr>
          <a:lstStyle/>
          <a:p>
            <a:r>
              <a:rPr lang="en-US" dirty="0"/>
              <a:t>Learning objectives</a:t>
            </a:r>
          </a:p>
          <a:p>
            <a:r>
              <a:rPr lang="en-US" dirty="0"/>
              <a:t>Describe the purpose of financial ratios and who uses them.</a:t>
            </a:r>
          </a:p>
          <a:p>
            <a:r>
              <a:rPr lang="en-US" dirty="0"/>
              <a:t> Define the five major categories of ratios (liquidity, efficiency, leverage, coverage, and profitability).</a:t>
            </a:r>
          </a:p>
          <a:p>
            <a:r>
              <a:rPr lang="en-US" dirty="0"/>
              <a:t> Calculate the common ratios for any firm by using income statement and balance sheet data.</a:t>
            </a:r>
          </a:p>
          <a:p>
            <a:r>
              <a:rPr lang="en-US" dirty="0"/>
              <a:t> Use financial ratios to assess a firm’s past performance, identify its current problems, and suggest strategies for dealing with these problems.</a:t>
            </a:r>
            <a:endParaRPr lang="en-UG" dirty="0"/>
          </a:p>
        </p:txBody>
      </p:sp>
    </p:spTree>
    <p:extLst>
      <p:ext uri="{BB962C8B-B14F-4D97-AF65-F5344CB8AC3E}">
        <p14:creationId xmlns:p14="http://schemas.microsoft.com/office/powerpoint/2010/main" val="27708156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E7062-4DC8-42C2-AF76-FCCA0AD605AF}"/>
              </a:ext>
            </a:extLst>
          </p:cNvPr>
          <p:cNvSpPr>
            <a:spLocks noGrp="1"/>
          </p:cNvSpPr>
          <p:nvPr>
            <p:ph type="title"/>
          </p:nvPr>
        </p:nvSpPr>
        <p:spPr/>
        <p:txBody>
          <a:bodyPr/>
          <a:lstStyle/>
          <a:p>
            <a:r>
              <a:rPr lang="en-US" b="1" dirty="0"/>
              <a:t>Profitability Ratios</a:t>
            </a:r>
            <a:endParaRPr lang="en-UG" dirty="0"/>
          </a:p>
        </p:txBody>
      </p:sp>
      <p:sp>
        <p:nvSpPr>
          <p:cNvPr id="3" name="Content Placeholder 2">
            <a:extLst>
              <a:ext uri="{FF2B5EF4-FFF2-40B4-BE49-F238E27FC236}">
                <a16:creationId xmlns:a16="http://schemas.microsoft.com/office/drawing/2014/main" id="{DD9B4FAC-B30C-4421-A798-9080A8109BF0}"/>
              </a:ext>
            </a:extLst>
          </p:cNvPr>
          <p:cNvSpPr>
            <a:spLocks noGrp="1"/>
          </p:cNvSpPr>
          <p:nvPr>
            <p:ph idx="1"/>
          </p:nvPr>
        </p:nvSpPr>
        <p:spPr/>
        <p:txBody>
          <a:bodyPr/>
          <a:lstStyle/>
          <a:p>
            <a:r>
              <a:rPr lang="en-US" b="1" dirty="0"/>
              <a:t>Return on Total Assets</a:t>
            </a:r>
          </a:p>
          <a:p>
            <a:r>
              <a:rPr lang="en-US" dirty="0"/>
              <a:t>The return on total assets measures the company’s ability to use its assets successfully to generate a profit. ROA reveals the percentage of profit generated for every dollar invested in your company’s assets.</a:t>
            </a:r>
          </a:p>
          <a:p>
            <a:r>
              <a:rPr lang="en-US" dirty="0"/>
              <a:t> The higher the return (ratio outcome), the more profit is created from asset use. </a:t>
            </a:r>
          </a:p>
          <a:p>
            <a:r>
              <a:rPr lang="en-US" dirty="0"/>
              <a:t>ROA = Net income/Average total assets * 100</a:t>
            </a:r>
            <a:endParaRPr lang="en-UG" dirty="0"/>
          </a:p>
        </p:txBody>
      </p:sp>
    </p:spTree>
    <p:extLst>
      <p:ext uri="{BB962C8B-B14F-4D97-AF65-F5344CB8AC3E}">
        <p14:creationId xmlns:p14="http://schemas.microsoft.com/office/powerpoint/2010/main" val="23995364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457FD-5DC0-477B-99D4-B3616573FA52}"/>
              </a:ext>
            </a:extLst>
          </p:cNvPr>
          <p:cNvSpPr>
            <a:spLocks noGrp="1"/>
          </p:cNvSpPr>
          <p:nvPr>
            <p:ph type="title"/>
          </p:nvPr>
        </p:nvSpPr>
        <p:spPr/>
        <p:txBody>
          <a:bodyPr/>
          <a:lstStyle/>
          <a:p>
            <a:r>
              <a:rPr lang="en-US" b="1" dirty="0"/>
              <a:t>Profitability Ratios</a:t>
            </a:r>
            <a:endParaRPr lang="en-UG" dirty="0"/>
          </a:p>
        </p:txBody>
      </p:sp>
      <p:sp>
        <p:nvSpPr>
          <p:cNvPr id="3" name="Content Placeholder 2">
            <a:extLst>
              <a:ext uri="{FF2B5EF4-FFF2-40B4-BE49-F238E27FC236}">
                <a16:creationId xmlns:a16="http://schemas.microsoft.com/office/drawing/2014/main" id="{5CAFDCDE-5959-4E8A-8E25-212482F37361}"/>
              </a:ext>
            </a:extLst>
          </p:cNvPr>
          <p:cNvSpPr>
            <a:spLocks noGrp="1"/>
          </p:cNvSpPr>
          <p:nvPr>
            <p:ph idx="1"/>
          </p:nvPr>
        </p:nvSpPr>
        <p:spPr/>
        <p:txBody>
          <a:bodyPr/>
          <a:lstStyle/>
          <a:p>
            <a:r>
              <a:rPr lang="en-US" dirty="0"/>
              <a:t> </a:t>
            </a:r>
            <a:r>
              <a:rPr lang="en-US" b="1" dirty="0"/>
              <a:t>Return on Equity</a:t>
            </a:r>
          </a:p>
          <a:p>
            <a:r>
              <a:rPr lang="en-US" dirty="0"/>
              <a:t>ROE calculate the rate of return on the shareholder’s invested funds. It shows how efficiently the company generates returns for its shareholders.</a:t>
            </a:r>
          </a:p>
          <a:p>
            <a:r>
              <a:rPr lang="en-US" dirty="0"/>
              <a:t>ROE = Net Income / Average Total Equity</a:t>
            </a:r>
            <a:endParaRPr lang="en-UG" dirty="0"/>
          </a:p>
        </p:txBody>
      </p:sp>
    </p:spTree>
    <p:extLst>
      <p:ext uri="{BB962C8B-B14F-4D97-AF65-F5344CB8AC3E}">
        <p14:creationId xmlns:p14="http://schemas.microsoft.com/office/powerpoint/2010/main" val="37660722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57251-C11B-4028-B0B0-E8DD20A1D583}"/>
              </a:ext>
            </a:extLst>
          </p:cNvPr>
          <p:cNvSpPr>
            <a:spLocks noGrp="1"/>
          </p:cNvSpPr>
          <p:nvPr>
            <p:ph type="title"/>
          </p:nvPr>
        </p:nvSpPr>
        <p:spPr/>
        <p:txBody>
          <a:bodyPr/>
          <a:lstStyle/>
          <a:p>
            <a:r>
              <a:rPr lang="en-US" b="1" dirty="0"/>
              <a:t>Market Value Ratios</a:t>
            </a:r>
            <a:endParaRPr lang="en-UG" b="1" dirty="0"/>
          </a:p>
        </p:txBody>
      </p:sp>
      <p:sp>
        <p:nvSpPr>
          <p:cNvPr id="3" name="Content Placeholder 2">
            <a:extLst>
              <a:ext uri="{FF2B5EF4-FFF2-40B4-BE49-F238E27FC236}">
                <a16:creationId xmlns:a16="http://schemas.microsoft.com/office/drawing/2014/main" id="{E5FD6FCA-93F3-4BA6-A381-569B5731B469}"/>
              </a:ext>
            </a:extLst>
          </p:cNvPr>
          <p:cNvSpPr>
            <a:spLocks noGrp="1"/>
          </p:cNvSpPr>
          <p:nvPr>
            <p:ph idx="1"/>
          </p:nvPr>
        </p:nvSpPr>
        <p:spPr/>
        <p:txBody>
          <a:bodyPr>
            <a:normAutofit lnSpcReduction="10000"/>
          </a:bodyPr>
          <a:lstStyle/>
          <a:p>
            <a:r>
              <a:rPr lang="en-US" dirty="0"/>
              <a:t>Market value ratios assess how a company is valued in the stock market relative to its financial performance. </a:t>
            </a:r>
          </a:p>
          <a:p>
            <a:r>
              <a:rPr lang="en-US" dirty="0"/>
              <a:t>Analysts use market value ratios to understand whether a company’s shares are fairly priced, undervalued, or overvalued.</a:t>
            </a:r>
          </a:p>
          <a:p>
            <a:r>
              <a:rPr lang="en-US" b="1" dirty="0"/>
              <a:t>Earnings per share ratio; </a:t>
            </a:r>
            <a:r>
              <a:rPr lang="en-US" dirty="0"/>
              <a:t>measures the amount of profit allocated or earned for each outstanding share of common stock. </a:t>
            </a:r>
          </a:p>
          <a:p>
            <a:r>
              <a:rPr lang="en-US" dirty="0"/>
              <a:t>An increasing earnings per share can drive up a stock price. Conversely, falling earnings per share can lower a stock’s market price.</a:t>
            </a:r>
          </a:p>
          <a:p>
            <a:r>
              <a:rPr lang="en-US" dirty="0"/>
              <a:t> EPS = Net income – preferred dividends/ number of outstanding shares</a:t>
            </a:r>
          </a:p>
          <a:p>
            <a:endParaRPr lang="en-UG" dirty="0"/>
          </a:p>
        </p:txBody>
      </p:sp>
    </p:spTree>
    <p:extLst>
      <p:ext uri="{BB962C8B-B14F-4D97-AF65-F5344CB8AC3E}">
        <p14:creationId xmlns:p14="http://schemas.microsoft.com/office/powerpoint/2010/main" val="35907277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56320-2CF0-4993-B678-7918A037C541}"/>
              </a:ext>
            </a:extLst>
          </p:cNvPr>
          <p:cNvSpPr>
            <a:spLocks noGrp="1"/>
          </p:cNvSpPr>
          <p:nvPr>
            <p:ph type="title"/>
          </p:nvPr>
        </p:nvSpPr>
        <p:spPr/>
        <p:txBody>
          <a:bodyPr/>
          <a:lstStyle/>
          <a:p>
            <a:r>
              <a:rPr lang="en-US" b="1" dirty="0"/>
              <a:t>Market Value Ratios</a:t>
            </a:r>
            <a:endParaRPr lang="en-UG" b="1" dirty="0"/>
          </a:p>
        </p:txBody>
      </p:sp>
      <p:sp>
        <p:nvSpPr>
          <p:cNvPr id="3" name="Content Placeholder 2">
            <a:extLst>
              <a:ext uri="{FF2B5EF4-FFF2-40B4-BE49-F238E27FC236}">
                <a16:creationId xmlns:a16="http://schemas.microsoft.com/office/drawing/2014/main" id="{52559633-D3DA-4303-986F-8A8F863DA2E8}"/>
              </a:ext>
            </a:extLst>
          </p:cNvPr>
          <p:cNvSpPr>
            <a:spLocks noGrp="1"/>
          </p:cNvSpPr>
          <p:nvPr>
            <p:ph idx="1"/>
          </p:nvPr>
        </p:nvSpPr>
        <p:spPr/>
        <p:txBody>
          <a:bodyPr/>
          <a:lstStyle/>
          <a:p>
            <a:r>
              <a:rPr lang="en-US" b="1" dirty="0"/>
              <a:t>Price earnings ratio</a:t>
            </a:r>
          </a:p>
          <a:p>
            <a:r>
              <a:rPr lang="en-US" dirty="0"/>
              <a:t>The price/earnings (P/E) ratio measures the current market share price of a company’s stock relative to its earnings per share (EPS). </a:t>
            </a:r>
          </a:p>
          <a:p>
            <a:r>
              <a:rPr lang="en-US" dirty="0"/>
              <a:t>It determines how much investors are willing to pay for a unit of a company’s share given its current earnings. </a:t>
            </a:r>
          </a:p>
          <a:p>
            <a:r>
              <a:rPr lang="en-US" dirty="0"/>
              <a:t>A high P/E ratio indicates that a firm’s earnings are likely to improve and investors are willing to pay highly to acquire shares of such companies.</a:t>
            </a:r>
          </a:p>
          <a:p>
            <a:r>
              <a:rPr lang="en-US" dirty="0"/>
              <a:t>P/E = Share market price/Earning per share</a:t>
            </a:r>
            <a:endParaRPr lang="en-UG" dirty="0"/>
          </a:p>
        </p:txBody>
      </p:sp>
    </p:spTree>
    <p:extLst>
      <p:ext uri="{BB962C8B-B14F-4D97-AF65-F5344CB8AC3E}">
        <p14:creationId xmlns:p14="http://schemas.microsoft.com/office/powerpoint/2010/main" val="22007212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C4E09-7879-48C0-AEAB-C6274D55D919}"/>
              </a:ext>
            </a:extLst>
          </p:cNvPr>
          <p:cNvSpPr>
            <a:spLocks noGrp="1"/>
          </p:cNvSpPr>
          <p:nvPr>
            <p:ph type="title"/>
          </p:nvPr>
        </p:nvSpPr>
        <p:spPr/>
        <p:txBody>
          <a:bodyPr/>
          <a:lstStyle/>
          <a:p>
            <a:r>
              <a:rPr lang="en-US" b="1" dirty="0"/>
              <a:t>Market Value Ratios</a:t>
            </a:r>
            <a:endParaRPr lang="en-UG" b="1" dirty="0"/>
          </a:p>
        </p:txBody>
      </p:sp>
      <p:sp>
        <p:nvSpPr>
          <p:cNvPr id="3" name="Content Placeholder 2">
            <a:extLst>
              <a:ext uri="{FF2B5EF4-FFF2-40B4-BE49-F238E27FC236}">
                <a16:creationId xmlns:a16="http://schemas.microsoft.com/office/drawing/2014/main" id="{2574CE3E-18A7-4246-842E-B1DC5976862C}"/>
              </a:ext>
            </a:extLst>
          </p:cNvPr>
          <p:cNvSpPr>
            <a:spLocks noGrp="1"/>
          </p:cNvSpPr>
          <p:nvPr>
            <p:ph idx="1"/>
          </p:nvPr>
        </p:nvSpPr>
        <p:spPr/>
        <p:txBody>
          <a:bodyPr/>
          <a:lstStyle/>
          <a:p>
            <a:r>
              <a:rPr lang="en-US" b="1" dirty="0"/>
              <a:t>Dividend per share</a:t>
            </a:r>
          </a:p>
          <a:p>
            <a:r>
              <a:rPr lang="en-US" dirty="0"/>
              <a:t>Dividend Per Share (DPS) is the total amount of dividends attributed to each individual share outstanding of a company. </a:t>
            </a:r>
          </a:p>
          <a:p>
            <a:r>
              <a:rPr lang="en-US" dirty="0"/>
              <a:t>Calculating the dividend per share allows an investor to determine how much income from the company he or she will receive on a per-share basis.</a:t>
            </a:r>
          </a:p>
          <a:p>
            <a:r>
              <a:rPr lang="en-US" dirty="0"/>
              <a:t>DPS = Dividend declared/ number of shares outstanding</a:t>
            </a:r>
            <a:endParaRPr lang="en-UG" dirty="0"/>
          </a:p>
        </p:txBody>
      </p:sp>
    </p:spTree>
    <p:extLst>
      <p:ext uri="{BB962C8B-B14F-4D97-AF65-F5344CB8AC3E}">
        <p14:creationId xmlns:p14="http://schemas.microsoft.com/office/powerpoint/2010/main" val="300702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57C46-10A5-442B-83D6-87C9F7C7475D}"/>
              </a:ext>
            </a:extLst>
          </p:cNvPr>
          <p:cNvSpPr>
            <a:spLocks noGrp="1"/>
          </p:cNvSpPr>
          <p:nvPr>
            <p:ph type="title"/>
          </p:nvPr>
        </p:nvSpPr>
        <p:spPr/>
        <p:txBody>
          <a:bodyPr/>
          <a:lstStyle/>
          <a:p>
            <a:pPr algn="ctr"/>
            <a:r>
              <a:rPr lang="en-US" b="1" dirty="0"/>
              <a:t>Ratio Analysis</a:t>
            </a:r>
            <a:endParaRPr lang="en-UG" b="1" dirty="0"/>
          </a:p>
        </p:txBody>
      </p:sp>
      <p:sp>
        <p:nvSpPr>
          <p:cNvPr id="3" name="Content Placeholder 2">
            <a:extLst>
              <a:ext uri="{FF2B5EF4-FFF2-40B4-BE49-F238E27FC236}">
                <a16:creationId xmlns:a16="http://schemas.microsoft.com/office/drawing/2014/main" id="{0B3F5F70-B4DF-41CE-B59C-9CB078FC62B1}"/>
              </a:ext>
            </a:extLst>
          </p:cNvPr>
          <p:cNvSpPr>
            <a:spLocks noGrp="1"/>
          </p:cNvSpPr>
          <p:nvPr>
            <p:ph idx="1"/>
          </p:nvPr>
        </p:nvSpPr>
        <p:spPr/>
        <p:txBody>
          <a:bodyPr>
            <a:normAutofit/>
          </a:bodyPr>
          <a:lstStyle/>
          <a:p>
            <a:r>
              <a:rPr lang="en-US" dirty="0"/>
              <a:t>Many tools are available for use when evaluating a company, but some of the most valuable are financial ratios. </a:t>
            </a:r>
          </a:p>
          <a:p>
            <a:r>
              <a:rPr lang="en-US" dirty="0"/>
              <a:t>Ratios are an analyst’s microscope; they allow us to get a better view of the firm’s financial health than just looking at the raw financial statements. </a:t>
            </a:r>
          </a:p>
          <a:p>
            <a:r>
              <a:rPr lang="en-US" dirty="0"/>
              <a:t>Financial ratios are calculations that compare two or more figures from a company’s financial statements to measure performance and financial health. </a:t>
            </a:r>
          </a:p>
        </p:txBody>
      </p:sp>
    </p:spTree>
    <p:extLst>
      <p:ext uri="{BB962C8B-B14F-4D97-AF65-F5344CB8AC3E}">
        <p14:creationId xmlns:p14="http://schemas.microsoft.com/office/powerpoint/2010/main" val="39498516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50248-0935-465E-9181-E8BCD16E518D}"/>
              </a:ext>
            </a:extLst>
          </p:cNvPr>
          <p:cNvSpPr>
            <a:spLocks noGrp="1"/>
          </p:cNvSpPr>
          <p:nvPr>
            <p:ph type="title"/>
          </p:nvPr>
        </p:nvSpPr>
        <p:spPr/>
        <p:txBody>
          <a:bodyPr/>
          <a:lstStyle/>
          <a:p>
            <a:pPr algn="ctr"/>
            <a:r>
              <a:rPr lang="en-US" b="1" dirty="0"/>
              <a:t>Importance of ratios</a:t>
            </a:r>
            <a:endParaRPr lang="en-UG" b="1" dirty="0"/>
          </a:p>
        </p:txBody>
      </p:sp>
      <p:sp>
        <p:nvSpPr>
          <p:cNvPr id="3" name="Content Placeholder 2">
            <a:extLst>
              <a:ext uri="{FF2B5EF4-FFF2-40B4-BE49-F238E27FC236}">
                <a16:creationId xmlns:a16="http://schemas.microsoft.com/office/drawing/2014/main" id="{5C442105-AA90-48AC-8937-B7F64C89A5E6}"/>
              </a:ext>
            </a:extLst>
          </p:cNvPr>
          <p:cNvSpPr>
            <a:spLocks noGrp="1"/>
          </p:cNvSpPr>
          <p:nvPr>
            <p:ph idx="1"/>
          </p:nvPr>
        </p:nvSpPr>
        <p:spPr/>
        <p:txBody>
          <a:bodyPr/>
          <a:lstStyle/>
          <a:p>
            <a:r>
              <a:rPr lang="en-US" dirty="0"/>
              <a:t>Ratios are useful to both internal and external analysts of the firm. </a:t>
            </a:r>
          </a:p>
          <a:p>
            <a:r>
              <a:rPr lang="en-US" b="1" dirty="0"/>
              <a:t>For internal purposes;</a:t>
            </a:r>
          </a:p>
          <a:p>
            <a:r>
              <a:rPr lang="en-US" dirty="0"/>
              <a:t>Ratios can be useful in planning for the future, setting goals, and evaluating the performance of managers.</a:t>
            </a:r>
          </a:p>
          <a:p>
            <a:r>
              <a:rPr lang="en-US" b="1" dirty="0"/>
              <a:t>External analysts use ratios;</a:t>
            </a:r>
          </a:p>
          <a:p>
            <a:r>
              <a:rPr lang="en-US" dirty="0"/>
              <a:t>To decide whether or not to grant credit, to monitor financial performance, to forecast financial performance, and to decide whether to invest in the company.</a:t>
            </a:r>
          </a:p>
          <a:p>
            <a:endParaRPr lang="en-UG" dirty="0"/>
          </a:p>
        </p:txBody>
      </p:sp>
    </p:spTree>
    <p:extLst>
      <p:ext uri="{BB962C8B-B14F-4D97-AF65-F5344CB8AC3E}">
        <p14:creationId xmlns:p14="http://schemas.microsoft.com/office/powerpoint/2010/main" val="469974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A2B41F-4A08-4D63-97C4-8F40201AA952}"/>
              </a:ext>
            </a:extLst>
          </p:cNvPr>
          <p:cNvSpPr>
            <a:spLocks noGrp="1"/>
          </p:cNvSpPr>
          <p:nvPr>
            <p:ph type="title"/>
          </p:nvPr>
        </p:nvSpPr>
        <p:spPr/>
        <p:txBody>
          <a:bodyPr/>
          <a:lstStyle/>
          <a:p>
            <a:r>
              <a:rPr lang="en-US" dirty="0"/>
              <a:t>Categories/types of ratios</a:t>
            </a:r>
            <a:endParaRPr lang="en-UG" dirty="0"/>
          </a:p>
        </p:txBody>
      </p:sp>
      <p:sp>
        <p:nvSpPr>
          <p:cNvPr id="3" name="Content Placeholder 2">
            <a:extLst>
              <a:ext uri="{FF2B5EF4-FFF2-40B4-BE49-F238E27FC236}">
                <a16:creationId xmlns:a16="http://schemas.microsoft.com/office/drawing/2014/main" id="{4332B2D4-84DD-487B-ACA1-ED432364452D}"/>
              </a:ext>
            </a:extLst>
          </p:cNvPr>
          <p:cNvSpPr>
            <a:spLocks noGrp="1"/>
          </p:cNvSpPr>
          <p:nvPr>
            <p:ph idx="1"/>
          </p:nvPr>
        </p:nvSpPr>
        <p:spPr/>
        <p:txBody>
          <a:bodyPr>
            <a:normAutofit fontScale="92500" lnSpcReduction="20000"/>
          </a:bodyPr>
          <a:lstStyle/>
          <a:p>
            <a:r>
              <a:rPr lang="en-US" dirty="0"/>
              <a:t>We will divide our discussion of the ratios into five categories based on the information provided: </a:t>
            </a:r>
          </a:p>
          <a:p>
            <a:r>
              <a:rPr lang="en-US" b="1" dirty="0"/>
              <a:t>Liquidity ratios</a:t>
            </a:r>
            <a:r>
              <a:rPr lang="en-US" dirty="0"/>
              <a:t> describe the ability of a firm to meets its short-term obligations. They compare current assets to current liabilities.</a:t>
            </a:r>
          </a:p>
          <a:p>
            <a:r>
              <a:rPr lang="en-US" b="1" dirty="0"/>
              <a:t>Efficiency ratios </a:t>
            </a:r>
            <a:r>
              <a:rPr lang="en-US" dirty="0"/>
              <a:t>describe how well the firm is using its investment in various types of assets to produce sales. They may also be called asset management ratios.</a:t>
            </a:r>
          </a:p>
          <a:p>
            <a:r>
              <a:rPr lang="en-US" b="1" dirty="0"/>
              <a:t> Leverage/ solvency ratios </a:t>
            </a:r>
            <a:r>
              <a:rPr lang="en-US" dirty="0"/>
              <a:t>reveal the degree to which debt has been used to finance the firm’s asset purchases. These ratios are also known as debt management ratios..</a:t>
            </a:r>
          </a:p>
          <a:p>
            <a:r>
              <a:rPr lang="en-US" dirty="0"/>
              <a:t> </a:t>
            </a:r>
            <a:r>
              <a:rPr lang="en-US" b="1" dirty="0"/>
              <a:t>Profitability ratios </a:t>
            </a:r>
            <a:r>
              <a:rPr lang="en-US" dirty="0"/>
              <a:t>provide indications of how profitable a firm has been over a period of time.</a:t>
            </a:r>
          </a:p>
          <a:p>
            <a:r>
              <a:rPr lang="en-US" b="1" dirty="0"/>
              <a:t>Market value ratios: </a:t>
            </a:r>
            <a:r>
              <a:rPr lang="en-US" dirty="0"/>
              <a:t>Valuation and investor returns</a:t>
            </a:r>
            <a:endParaRPr lang="en-UG" dirty="0"/>
          </a:p>
        </p:txBody>
      </p:sp>
    </p:spTree>
    <p:extLst>
      <p:ext uri="{BB962C8B-B14F-4D97-AF65-F5344CB8AC3E}">
        <p14:creationId xmlns:p14="http://schemas.microsoft.com/office/powerpoint/2010/main" val="8685157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BF8F8-2A01-459F-A653-0541D48F9E1E}"/>
              </a:ext>
            </a:extLst>
          </p:cNvPr>
          <p:cNvSpPr>
            <a:spLocks noGrp="1"/>
          </p:cNvSpPr>
          <p:nvPr>
            <p:ph type="title"/>
          </p:nvPr>
        </p:nvSpPr>
        <p:spPr/>
        <p:txBody>
          <a:bodyPr/>
          <a:lstStyle/>
          <a:p>
            <a:pPr algn="ctr"/>
            <a:r>
              <a:rPr lang="en-US" dirty="0"/>
              <a:t>Liquidity Ratios</a:t>
            </a:r>
            <a:endParaRPr lang="en-UG" dirty="0"/>
          </a:p>
        </p:txBody>
      </p:sp>
      <p:sp>
        <p:nvSpPr>
          <p:cNvPr id="3" name="Content Placeholder 2">
            <a:extLst>
              <a:ext uri="{FF2B5EF4-FFF2-40B4-BE49-F238E27FC236}">
                <a16:creationId xmlns:a16="http://schemas.microsoft.com/office/drawing/2014/main" id="{E0B32AAC-BB86-44E0-9E32-630E2C3F91CC}"/>
              </a:ext>
            </a:extLst>
          </p:cNvPr>
          <p:cNvSpPr>
            <a:spLocks noGrp="1"/>
          </p:cNvSpPr>
          <p:nvPr>
            <p:ph idx="1"/>
          </p:nvPr>
        </p:nvSpPr>
        <p:spPr/>
        <p:txBody>
          <a:bodyPr>
            <a:normAutofit/>
          </a:bodyPr>
          <a:lstStyle/>
          <a:p>
            <a:r>
              <a:rPr lang="en-US" dirty="0"/>
              <a:t>The term “liquidity” refers to the speed with which an asset can be converted into cash without large discounts to its value. </a:t>
            </a:r>
          </a:p>
          <a:p>
            <a:r>
              <a:rPr lang="en-US" dirty="0"/>
              <a:t>Some assets, such as accounts receivable, can easily be converted into cash with only small discounts. </a:t>
            </a:r>
          </a:p>
          <a:p>
            <a:r>
              <a:rPr lang="en-US" dirty="0"/>
              <a:t>Other assets, such as buildings, can be converted into cash very quickly only if large price concessions are given. We therefore say that accounts receivable are more liquid than buildings.</a:t>
            </a:r>
          </a:p>
          <a:p>
            <a:r>
              <a:rPr lang="en-US" dirty="0"/>
              <a:t> All other things being equal, a firm with more liquid assets will be more able to meet its maturing obligations (e.g., its accounts payable and other short-term debts) than a firm with fewer liquid assets.</a:t>
            </a:r>
            <a:endParaRPr lang="en-UG" dirty="0"/>
          </a:p>
        </p:txBody>
      </p:sp>
    </p:spTree>
    <p:extLst>
      <p:ext uri="{BB962C8B-B14F-4D97-AF65-F5344CB8AC3E}">
        <p14:creationId xmlns:p14="http://schemas.microsoft.com/office/powerpoint/2010/main" val="27914821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30A225-5179-4BC3-B261-39F633C6353C}"/>
              </a:ext>
            </a:extLst>
          </p:cNvPr>
          <p:cNvSpPr>
            <a:spLocks noGrp="1"/>
          </p:cNvSpPr>
          <p:nvPr>
            <p:ph type="title"/>
          </p:nvPr>
        </p:nvSpPr>
        <p:spPr/>
        <p:txBody>
          <a:bodyPr/>
          <a:lstStyle/>
          <a:p>
            <a:pPr algn="ctr"/>
            <a:r>
              <a:rPr lang="en-US" dirty="0"/>
              <a:t>Liquidity Ratios</a:t>
            </a:r>
            <a:endParaRPr lang="en-UG" dirty="0"/>
          </a:p>
        </p:txBody>
      </p:sp>
      <p:sp>
        <p:nvSpPr>
          <p:cNvPr id="3" name="Content Placeholder 2">
            <a:extLst>
              <a:ext uri="{FF2B5EF4-FFF2-40B4-BE49-F238E27FC236}">
                <a16:creationId xmlns:a16="http://schemas.microsoft.com/office/drawing/2014/main" id="{8762CC10-94A1-4CA9-9C3D-268392950B98}"/>
              </a:ext>
            </a:extLst>
          </p:cNvPr>
          <p:cNvSpPr>
            <a:spLocks noGrp="1"/>
          </p:cNvSpPr>
          <p:nvPr>
            <p:ph idx="1"/>
          </p:nvPr>
        </p:nvSpPr>
        <p:spPr/>
        <p:txBody>
          <a:bodyPr/>
          <a:lstStyle/>
          <a:p>
            <a:r>
              <a:rPr lang="en-US" dirty="0"/>
              <a:t>To assess this ability, it is common to use the current ratio and/or the quick ratio.</a:t>
            </a:r>
          </a:p>
          <a:p>
            <a:r>
              <a:rPr lang="en-US" b="1" dirty="0"/>
              <a:t>The Current Ratio; </a:t>
            </a:r>
            <a:r>
              <a:rPr lang="en-US" dirty="0"/>
              <a:t>this ratio assesses a firm’s ability to pay its bills by comparing the size of its current assets to the size of its current liabilities. </a:t>
            </a:r>
          </a:p>
          <a:p>
            <a:r>
              <a:rPr lang="fr-FR" b="1" dirty="0"/>
              <a:t> Current Ratio = </a:t>
            </a:r>
            <a:r>
              <a:rPr lang="fr-FR" dirty="0"/>
              <a:t>Current Assets/Current Liabilities</a:t>
            </a:r>
          </a:p>
          <a:p>
            <a:r>
              <a:rPr lang="en-US" dirty="0"/>
              <a:t>Obviously, the higher the current ratio, the higher the likelihood that a firm will be able to pay its bills.</a:t>
            </a:r>
            <a:endParaRPr lang="en-UG" dirty="0"/>
          </a:p>
        </p:txBody>
      </p:sp>
    </p:spTree>
    <p:extLst>
      <p:ext uri="{BB962C8B-B14F-4D97-AF65-F5344CB8AC3E}">
        <p14:creationId xmlns:p14="http://schemas.microsoft.com/office/powerpoint/2010/main" val="37080368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806F6-E350-4D61-805E-58DA41F0022A}"/>
              </a:ext>
            </a:extLst>
          </p:cNvPr>
          <p:cNvSpPr>
            <a:spLocks noGrp="1"/>
          </p:cNvSpPr>
          <p:nvPr>
            <p:ph type="title"/>
          </p:nvPr>
        </p:nvSpPr>
        <p:spPr/>
        <p:txBody>
          <a:bodyPr/>
          <a:lstStyle/>
          <a:p>
            <a:endParaRPr lang="en-UG"/>
          </a:p>
        </p:txBody>
      </p:sp>
      <p:sp>
        <p:nvSpPr>
          <p:cNvPr id="3" name="Content Placeholder 2">
            <a:extLst>
              <a:ext uri="{FF2B5EF4-FFF2-40B4-BE49-F238E27FC236}">
                <a16:creationId xmlns:a16="http://schemas.microsoft.com/office/drawing/2014/main" id="{3273E821-6845-4DC0-AA77-682A919946EF}"/>
              </a:ext>
            </a:extLst>
          </p:cNvPr>
          <p:cNvSpPr>
            <a:spLocks noGrp="1"/>
          </p:cNvSpPr>
          <p:nvPr>
            <p:ph idx="1"/>
          </p:nvPr>
        </p:nvSpPr>
        <p:spPr/>
        <p:txBody>
          <a:bodyPr>
            <a:normAutofit/>
          </a:bodyPr>
          <a:lstStyle/>
          <a:p>
            <a:r>
              <a:rPr lang="en-US" b="1" dirty="0"/>
              <a:t> The Quick Ratio; </a:t>
            </a:r>
            <a:r>
              <a:rPr lang="en-US" dirty="0"/>
              <a:t>Inventories are often the least liquid of the firm’s current assets. For this reason, many believe that a better measure of liquidity can be obtained by excluding inventories. The result is known as the quick ratio (sometimes called the acid-test ratio) and is calculated as:</a:t>
            </a:r>
          </a:p>
          <a:p>
            <a:r>
              <a:rPr lang="en-US" b="1" dirty="0"/>
              <a:t>Quick Ratio </a:t>
            </a:r>
            <a:r>
              <a:rPr lang="en-US" dirty="0"/>
              <a:t>= Current Assets –Inventories/Current Liabilities</a:t>
            </a:r>
            <a:endParaRPr lang="en-UG" dirty="0"/>
          </a:p>
        </p:txBody>
      </p:sp>
    </p:spTree>
    <p:extLst>
      <p:ext uri="{BB962C8B-B14F-4D97-AF65-F5344CB8AC3E}">
        <p14:creationId xmlns:p14="http://schemas.microsoft.com/office/powerpoint/2010/main" val="9434925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DFE6D-6444-48BC-B685-C611B87C7C78}"/>
              </a:ext>
            </a:extLst>
          </p:cNvPr>
          <p:cNvSpPr>
            <a:spLocks noGrp="1"/>
          </p:cNvSpPr>
          <p:nvPr>
            <p:ph type="title"/>
          </p:nvPr>
        </p:nvSpPr>
        <p:spPr/>
        <p:txBody>
          <a:bodyPr/>
          <a:lstStyle/>
          <a:p>
            <a:pPr algn="ctr"/>
            <a:r>
              <a:rPr lang="en-US" dirty="0"/>
              <a:t>Efficiency Ratios</a:t>
            </a:r>
            <a:endParaRPr lang="en-UG" dirty="0"/>
          </a:p>
        </p:txBody>
      </p:sp>
      <p:sp>
        <p:nvSpPr>
          <p:cNvPr id="3" name="Content Placeholder 2">
            <a:extLst>
              <a:ext uri="{FF2B5EF4-FFF2-40B4-BE49-F238E27FC236}">
                <a16:creationId xmlns:a16="http://schemas.microsoft.com/office/drawing/2014/main" id="{1EF5D2DA-6032-409C-BE00-765DB56DE0E9}"/>
              </a:ext>
            </a:extLst>
          </p:cNvPr>
          <p:cNvSpPr>
            <a:spLocks noGrp="1"/>
          </p:cNvSpPr>
          <p:nvPr>
            <p:ph idx="1"/>
          </p:nvPr>
        </p:nvSpPr>
        <p:spPr/>
        <p:txBody>
          <a:bodyPr>
            <a:normAutofit/>
          </a:bodyPr>
          <a:lstStyle/>
          <a:p>
            <a:r>
              <a:rPr lang="en-US" dirty="0"/>
              <a:t>Efficiency ratios, also called asset management ratios, provide information about how well the company is using its assets to generate sales. </a:t>
            </a:r>
          </a:p>
          <a:p>
            <a:r>
              <a:rPr lang="en-US" dirty="0"/>
              <a:t>For example, if two firms have the same level of sales, but one has a lower investment in inventories, we would say that the firm with lower inventories is more efficient with respect to its inventory management.</a:t>
            </a:r>
          </a:p>
          <a:p>
            <a:r>
              <a:rPr lang="en-US" dirty="0"/>
              <a:t> There are many different types of efficiency ratios that could be defined.</a:t>
            </a:r>
            <a:endParaRPr lang="en-UG" dirty="0"/>
          </a:p>
        </p:txBody>
      </p:sp>
    </p:spTree>
    <p:extLst>
      <p:ext uri="{BB962C8B-B14F-4D97-AF65-F5344CB8AC3E}">
        <p14:creationId xmlns:p14="http://schemas.microsoft.com/office/powerpoint/2010/main" val="25680269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322</TotalTime>
  <Words>1982</Words>
  <Application>Microsoft Office PowerPoint</Application>
  <PresentationFormat>Widescreen</PresentationFormat>
  <Paragraphs>122</Paragraphs>
  <Slides>24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vt:lpstr>
      <vt:lpstr>Calibri</vt:lpstr>
      <vt:lpstr>Calibri Light</vt:lpstr>
      <vt:lpstr>Office Theme</vt:lpstr>
      <vt:lpstr>MAKERERE UNIVERSITY BUSINESS SCHOOL</vt:lpstr>
      <vt:lpstr> Financial Statement  Analysis Tools; Ratio Analysis</vt:lpstr>
      <vt:lpstr>Ratio Analysis</vt:lpstr>
      <vt:lpstr>Importance of ratios</vt:lpstr>
      <vt:lpstr>Categories/types of ratios</vt:lpstr>
      <vt:lpstr>Liquidity Ratios</vt:lpstr>
      <vt:lpstr>Liquidity Ratios</vt:lpstr>
      <vt:lpstr>PowerPoint Presentation</vt:lpstr>
      <vt:lpstr>Efficiency Ratios</vt:lpstr>
      <vt:lpstr>Efficiency Ratios</vt:lpstr>
      <vt:lpstr>Efficiency Ratios</vt:lpstr>
      <vt:lpstr>Efficiency Ratios</vt:lpstr>
      <vt:lpstr>Efficiency Ratios</vt:lpstr>
      <vt:lpstr>Leverage/Gearing/Solvency ratios</vt:lpstr>
      <vt:lpstr>Leverage/Gearing/Solvency ratios</vt:lpstr>
      <vt:lpstr>Leverage/Gearing/Solvency ratios</vt:lpstr>
      <vt:lpstr>Leverage/Gearing/Solvency ratios</vt:lpstr>
      <vt:lpstr>Profitability Ratios</vt:lpstr>
      <vt:lpstr>Profitability Ratios</vt:lpstr>
      <vt:lpstr>Profitability Ratios</vt:lpstr>
      <vt:lpstr>Profitability Ratios</vt:lpstr>
      <vt:lpstr>Market Value Ratios</vt:lpstr>
      <vt:lpstr>Market Value Ratios</vt:lpstr>
      <vt:lpstr>Market Value Ratios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22</cp:revision>
  <dcterms:created xsi:type="dcterms:W3CDTF">2025-10-01T04:31:40Z</dcterms:created>
  <dcterms:modified xsi:type="dcterms:W3CDTF">2025-10-04T12:08:24Z</dcterms:modified>
</cp:coreProperties>
</file>