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3"/>
    <p:sldId id="268" r:id="rId4"/>
    <p:sldId id="269" r:id="rId5"/>
    <p:sldId id="273" r:id="rId6"/>
    <p:sldId id="275" r:id="rId7"/>
    <p:sldId id="258" r:id="rId8"/>
    <p:sldId id="259" r:id="rId9"/>
    <p:sldId id="260" r:id="rId10"/>
    <p:sldId id="261" r:id="rId11"/>
    <p:sldId id="262" r:id="rId12"/>
    <p:sldId id="263" r:id="rId13"/>
    <p:sldId id="264" r:id="rId14"/>
    <p:sldId id="276" r:id="rId15"/>
    <p:sldId id="277" r:id="rId16"/>
    <p:sldId id="265" r:id="rId17"/>
    <p:sldId id="266" r:id="rId18"/>
    <p:sldId id="267" r:id="rId19"/>
    <p:sldId id="270" r:id="rId20"/>
    <p:sldId id="271" r:id="rId21"/>
    <p:sldId id="279" r:id="rId22"/>
    <p:sldId id="280" r:id="rId23"/>
    <p:sldId id="281" r:id="rId24"/>
    <p:sldId id="282" r:id="rId25"/>
    <p:sldId id="284" r:id="rId26"/>
    <p:sldId id="283" r:id="rId27"/>
    <p:sldId id="272" r:id="rId28"/>
    <p:sldId id="278"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0" d="100"/>
          <a:sy n="80" d="100"/>
        </p:scale>
        <p:origin x="60" y="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endParaRPr lang="en-US"/>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panose="020B0604020202020204"/>
                <a:ea typeface="+mj-ea"/>
                <a:cs typeface="+mj-cs"/>
              </a:defRPr>
            </a:lvl1pPr>
          </a:lstStyle>
          <a:p>
            <a:pPr lvl="0"/>
            <a:r>
              <a:rPr lang="en-US" dirty="0"/>
              <a:t>“</a:t>
            </a:r>
            <a:endParaRPr lang="en-US" dirty="0"/>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panose="020B0604020202020204"/>
                <a:ea typeface="+mj-ea"/>
                <a:cs typeface="+mj-cs"/>
              </a:defRPr>
            </a:lvl1pPr>
          </a:lstStyle>
          <a:p>
            <a:pPr lvl="0"/>
            <a:r>
              <a:rPr lang="en-US" dirty="0"/>
              <a:t>”</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3"/>
          <p:cNvSpPr>
            <a:spLocks noGrp="1"/>
          </p:cNvSpPr>
          <p:nvPr>
            <p:ph type="dt" sz="half" idx="10"/>
          </p:nvPr>
        </p:nvSpPr>
        <p:spPr/>
        <p:txBody>
          <a:bodyPr/>
          <a:lstStyle/>
          <a:p>
            <a:fld id="{48A87A34-81AB-432B-8DAE-1953F412C126}"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7" name="Date Placeholder 4"/>
          <p:cNvSpPr>
            <a:spLocks noGrp="1"/>
          </p:cNvSpPr>
          <p:nvPr>
            <p:ph type="dt" sz="half" idx="10"/>
          </p:nvPr>
        </p:nvSpPr>
        <p:spPr/>
        <p:txBody>
          <a:bodyPr/>
          <a:lstStyle/>
          <a:p>
            <a:fld id="{48A87A34-81AB-432B-8DAE-1953F412C126}" type="datetimeFigureOut">
              <a:rPr lang="en-US" smtClean="0"/>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2" Type="http://schemas.openxmlformats.org/officeDocument/2006/relationships/theme" Target="../theme/theme1.xml"/><Relationship Id="rId21" Type="http://schemas.openxmlformats.org/officeDocument/2006/relationships/image" Target="../media/image4.png"/><Relationship Id="rId20" Type="http://schemas.openxmlformats.org/officeDocument/2006/relationships/image" Target="../media/image3.png"/><Relationship Id="rId2" Type="http://schemas.openxmlformats.org/officeDocument/2006/relationships/slideLayout" Target="../slideLayouts/slideLayout2.xml"/><Relationship Id="rId19" Type="http://schemas.openxmlformats.org/officeDocument/2006/relationships/image" Target="../media/image2.png"/><Relationship Id="rId18" Type="http://schemas.openxmlformats.org/officeDocument/2006/relationships/image" Target="../media/image1.png"/><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8">
            <a:extLst>
              <a:ext uri="{28A0092B-C50C-407E-A947-70E740481C1C}">
                <a14:useLocalDpi xmlns:a14="http://schemas.microsoft.com/office/drawing/2010/main" val="0"/>
              </a:ext>
            </a:extLst>
          </a:blip>
          <a:srcRect l="3613"/>
          <a:stretch>
            <a:fillRect/>
          </a:stretch>
        </p:blipFill>
        <p:spPr>
          <a:xfrm>
            <a:off x="0" y="2669685"/>
            <a:ext cx="4037012" cy="4188315"/>
          </a:xfrm>
          <a:prstGeom prst="rect">
            <a:avLst/>
          </a:prstGeom>
        </p:spPr>
      </p:pic>
      <p:pic>
        <p:nvPicPr>
          <p:cNvPr id="7" name="Picture 6"/>
          <p:cNvPicPr>
            <a:picLocks noChangeAspect="1"/>
          </p:cNvPicPr>
          <p:nvPr/>
        </p:nvPicPr>
        <p:blipFill rotWithShape="1">
          <a:blip r:embed="rId19">
            <a:extLst>
              <a:ext uri="{28A0092B-C50C-407E-A947-70E740481C1C}">
                <a14:useLocalDpi xmlns:a14="http://schemas.microsoft.com/office/drawing/2010/main" val="0"/>
              </a:ext>
            </a:extLst>
          </a:blip>
          <a:srcRect l="35640"/>
          <a:stretch>
            <a:fillRect/>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0">
            <a:extLst>
              <a:ext uri="{28A0092B-C50C-407E-A947-70E740481C1C}">
                <a14:useLocalDpi xmlns:a14="http://schemas.microsoft.com/office/drawing/2010/main" val="0"/>
              </a:ext>
            </a:extLst>
          </a:blip>
          <a:srcRect t="28813"/>
          <a:stretch>
            <a:fillRect/>
          </a:stretch>
        </p:blipFill>
        <p:spPr>
          <a:xfrm>
            <a:off x="7999412" y="0"/>
            <a:ext cx="1603387" cy="1141407"/>
          </a:xfrm>
          <a:prstGeom prst="rect">
            <a:avLst/>
          </a:prstGeom>
        </p:spPr>
      </p:pic>
      <p:pic>
        <p:nvPicPr>
          <p:cNvPr id="10" name="Picture 9"/>
          <p:cNvPicPr>
            <a:picLocks noChangeAspect="1"/>
          </p:cNvPicPr>
          <p:nvPr/>
        </p:nvPicPr>
        <p:blipFill rotWithShape="1">
          <a:blip r:embed="rId21">
            <a:extLst>
              <a:ext uri="{28A0092B-C50C-407E-A947-70E740481C1C}">
                <a14:useLocalDpi xmlns:a14="http://schemas.microsoft.com/office/drawing/2010/main" val="0"/>
              </a:ext>
            </a:extLst>
          </a:blip>
          <a:srcRect b="23320"/>
          <a:stretch>
            <a:fillRect/>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panose="05040102010807070707"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panose="05040102010807070707"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panose="05040102010807070707"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panose="05040102010807070707"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panose="05040102010807070707" charset="2"/>
        <a:buChar char=""/>
        <a:defRPr sz="1400" b="0" i="0" kern="1200">
          <a:solidFill>
            <a:schemeClr val="tx1"/>
          </a:solidFill>
          <a:latin typeface="+mj-lt"/>
          <a:ea typeface="+mj-ea"/>
          <a:cs typeface="+mj-cs"/>
        </a:defRPr>
      </a:lvl5pPr>
      <a:lvl6pPr marL="2505710" indent="-228600" algn="l" defTabSz="457200" rtl="0" eaLnBrk="1" latinLnBrk="0" hangingPunct="1">
        <a:spcBef>
          <a:spcPts val="1000"/>
        </a:spcBef>
        <a:spcAft>
          <a:spcPts val="0"/>
        </a:spcAft>
        <a:buClr>
          <a:schemeClr val="bg2">
            <a:lumMod val="40000"/>
            <a:lumOff val="60000"/>
          </a:schemeClr>
        </a:buClr>
        <a:buSzPct val="80000"/>
        <a:buFont typeface="Wingdings 3" panose="05040102010807070707"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panose="05040102010807070707"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panose="05040102010807070707"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panose="05040102010807070707"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15645" y="80645"/>
            <a:ext cx="10282555" cy="1049020"/>
          </a:xfrm>
        </p:spPr>
        <p:txBody>
          <a:bodyPr/>
          <a:lstStyle/>
          <a:p>
            <a:r>
              <a:rPr lang="en-GB" b="1" dirty="0"/>
              <a:t>Project Stakeholder Management</a:t>
            </a:r>
            <a:endParaRPr lang="en-GB" b="1" dirty="0"/>
          </a:p>
        </p:txBody>
      </p:sp>
      <p:sp>
        <p:nvSpPr>
          <p:cNvPr id="5" name="Content Placeholder 4"/>
          <p:cNvSpPr>
            <a:spLocks noGrp="1"/>
          </p:cNvSpPr>
          <p:nvPr>
            <p:ph idx="1"/>
          </p:nvPr>
        </p:nvSpPr>
        <p:spPr>
          <a:xfrm>
            <a:off x="572494" y="922351"/>
            <a:ext cx="11195436" cy="5446643"/>
          </a:xfrm>
        </p:spPr>
        <p:txBody>
          <a:bodyPr>
            <a:normAutofit/>
          </a:bodyPr>
          <a:lstStyle/>
          <a:p>
            <a:pPr marL="342900" marR="0" lvl="0" indent="-342900" algn="just">
              <a:lnSpc>
                <a:spcPct val="107000"/>
              </a:lnSpc>
              <a:spcBef>
                <a:spcPts val="0"/>
              </a:spcBef>
              <a:spcAft>
                <a:spcPts val="0"/>
              </a:spcAft>
              <a:buFont typeface="+mj-lt"/>
              <a:buAutoNum type="arabicPeriod"/>
            </a:pPr>
            <a:r>
              <a:rPr lang="en-US" sz="3600" dirty="0">
                <a:latin typeface="Times New Roman" panose="02020603050405020304" pitchFamily="18" charset="0"/>
                <a:ea typeface="Times New Roman" panose="02020603050405020304" pitchFamily="18" charset="0"/>
                <a:cs typeface="Times New Roman" panose="02020603050405020304" pitchFamily="18" charset="0"/>
              </a:rPr>
              <a:t>Define Project Stakeholder Management</a:t>
            </a:r>
            <a:endParaRPr lang="en-GB" sz="3600"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rabicPeriod"/>
            </a:pPr>
            <a:r>
              <a:rPr lang="en-US" sz="3600" dirty="0">
                <a:latin typeface="Times New Roman" panose="02020603050405020304" pitchFamily="18" charset="0"/>
                <a:ea typeface="Times New Roman" panose="02020603050405020304" pitchFamily="18" charset="0"/>
                <a:cs typeface="Times New Roman" panose="02020603050405020304" pitchFamily="18" charset="0"/>
              </a:rPr>
              <a:t>Project Stakeholder Management Process</a:t>
            </a:r>
            <a:endParaRPr lang="en-GB" sz="3600"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rabicPeriod"/>
            </a:pPr>
            <a:r>
              <a:rPr lang="en-US" sz="3600" dirty="0">
                <a:latin typeface="Times New Roman" panose="02020603050405020304" pitchFamily="18" charset="0"/>
                <a:ea typeface="Times New Roman" panose="02020603050405020304" pitchFamily="18" charset="0"/>
                <a:cs typeface="Times New Roman" panose="02020603050405020304" pitchFamily="18" charset="0"/>
              </a:rPr>
              <a:t>Project stakeholder management tools and techniques </a:t>
            </a:r>
            <a:endParaRPr lang="en-GB" sz="3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Bef>
                <a:spcPts val="0"/>
              </a:spcBef>
              <a:buFont typeface="Wingdings" panose="05000000000000000000" pitchFamily="2" charset="2"/>
              <a:buChar char="Ø"/>
            </a:pPr>
            <a:r>
              <a:rPr lang="en-GB" sz="3600" i="1" dirty="0">
                <a:latin typeface="Times New Roman" panose="02020603050405020304" pitchFamily="18" charset="0"/>
                <a:ea typeface="Times New Roman" panose="02020603050405020304" pitchFamily="18" charset="0"/>
                <a:cs typeface="Times New Roman" panose="02020603050405020304" pitchFamily="18" charset="0"/>
              </a:rPr>
              <a:t>Stakeholder Mapping</a:t>
            </a:r>
            <a:endParaRPr lang="en-GB" sz="36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Bef>
                <a:spcPts val="0"/>
              </a:spcBef>
              <a:buFont typeface="Wingdings" panose="05000000000000000000" pitchFamily="2" charset="2"/>
              <a:buChar char="Ø"/>
            </a:pPr>
            <a:r>
              <a:rPr lang="en-GB" sz="3600" i="1" dirty="0">
                <a:latin typeface="Times New Roman" panose="02020603050405020304" pitchFamily="18" charset="0"/>
                <a:ea typeface="Times New Roman" panose="02020603050405020304" pitchFamily="18" charset="0"/>
                <a:cs typeface="Times New Roman" panose="02020603050405020304" pitchFamily="18" charset="0"/>
              </a:rPr>
              <a:t>Stakeholder analysis</a:t>
            </a:r>
            <a:endParaRPr lang="en-GB" sz="3600" dirty="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GB" sz="3600" i="1" dirty="0">
                <a:latin typeface="Times New Roman" panose="02020603050405020304" pitchFamily="18" charset="0"/>
                <a:ea typeface="Times New Roman" panose="02020603050405020304" pitchFamily="18" charset="0"/>
              </a:rPr>
              <a:t>Stakeholder engagement assessment matrix</a:t>
            </a:r>
            <a:endParaRPr lang="en-GB" sz="3600" i="1" dirty="0">
              <a:latin typeface="Times New Roman" panose="02020603050405020304" pitchFamily="18" charset="0"/>
              <a:ea typeface="Times New Roman" panose="02020603050405020304" pitchFamily="18" charset="0"/>
            </a:endParaRPr>
          </a:p>
          <a:p>
            <a:pPr algn="just">
              <a:buFont typeface="Wingdings" panose="05000000000000000000" pitchFamily="2" charset="2"/>
              <a:buChar char="Ø"/>
            </a:pPr>
            <a:r>
              <a:rPr lang="en-US" altLang="en-GB" sz="3600" dirty="0"/>
              <a:t>RACI</a:t>
            </a:r>
            <a:endParaRPr lang="en-US" altLang="en-GB"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939" y="159026"/>
            <a:ext cx="11410122" cy="834887"/>
          </a:xfrm>
        </p:spPr>
        <p:txBody>
          <a:bodyPr/>
          <a:lstStyle/>
          <a:p>
            <a:r>
              <a:rPr lang="en-GB" dirty="0"/>
              <a:t>Project Stakeholder Management Process-cont.</a:t>
            </a:r>
            <a:endParaRPr lang="en-GB" dirty="0"/>
          </a:p>
        </p:txBody>
      </p:sp>
      <p:sp>
        <p:nvSpPr>
          <p:cNvPr id="3" name="Content Placeholder 2"/>
          <p:cNvSpPr>
            <a:spLocks noGrp="1"/>
          </p:cNvSpPr>
          <p:nvPr>
            <p:ph idx="1"/>
          </p:nvPr>
        </p:nvSpPr>
        <p:spPr>
          <a:xfrm>
            <a:off x="421419" y="1304014"/>
            <a:ext cx="11410122" cy="5279666"/>
          </a:xfrm>
        </p:spPr>
        <p:txBody>
          <a:bodyPr>
            <a:normAutofit/>
          </a:bodyPr>
          <a:lstStyle/>
          <a:p>
            <a:pPr>
              <a:buFont typeface="Wingdings" panose="05000000000000000000" pitchFamily="2" charset="2"/>
              <a:buChar char="Ø"/>
            </a:pPr>
            <a:r>
              <a:rPr lang="en-US" sz="3200" dirty="0"/>
              <a:t>Identification</a:t>
            </a:r>
            <a:r>
              <a:rPr lang="en-US" sz="3200" dirty="0">
                <a:solidFill>
                  <a:srgbClr val="00B0F0"/>
                </a:solidFill>
              </a:rPr>
              <a:t> of Project Stakeholders: </a:t>
            </a:r>
            <a:r>
              <a:rPr lang="en-US" sz="3200" dirty="0">
                <a:sym typeface="+mn-ea"/>
              </a:rPr>
              <a:t>Listing of all stakeholders</a:t>
            </a:r>
            <a:endParaRPr lang="en-US" sz="3200" dirty="0">
              <a:solidFill>
                <a:srgbClr val="00B0F0"/>
              </a:solidFill>
            </a:endParaRPr>
          </a:p>
          <a:p>
            <a:pPr marL="0" indent="0" algn="just">
              <a:buNone/>
            </a:pPr>
            <a:r>
              <a:rPr lang="en-US" sz="2400" dirty="0"/>
              <a:t>Project stakeholder identification is the process of identifying all people or organizations impacted by the project, and documenting relevant information regarding their interests, involvement, and impact on the project’s success. </a:t>
            </a:r>
            <a:r>
              <a:rPr lang="en-US" sz="2400" dirty="0" err="1"/>
              <a:t>Eg</a:t>
            </a:r>
            <a:r>
              <a:rPr lang="en-US" sz="2400" dirty="0"/>
              <a:t> brainstorming, Collecting categories and names of stakeholders from informants in the community, Consulting with organizations that are, or have been, involved in similar projects, If appropriate, advertising.</a:t>
            </a:r>
            <a:endParaRPr lang="en-US" sz="2400" dirty="0"/>
          </a:p>
          <a:p>
            <a:pPr marL="0" indent="0" algn="just">
              <a:buNone/>
            </a:pPr>
            <a:endParaRPr lang="en-US" sz="2400" dirty="0"/>
          </a:p>
          <a:p>
            <a:pPr marL="0" indent="0">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393" y="238539"/>
            <a:ext cx="11624807" cy="946205"/>
          </a:xfrm>
        </p:spPr>
        <p:txBody>
          <a:bodyPr/>
          <a:lstStyle/>
          <a:p>
            <a:r>
              <a:rPr lang="en-GB" dirty="0"/>
              <a:t>Project Stakeholder Management Process-cont.</a:t>
            </a:r>
            <a:endParaRPr lang="en-GB" dirty="0"/>
          </a:p>
        </p:txBody>
      </p:sp>
      <p:sp>
        <p:nvSpPr>
          <p:cNvPr id="3" name="Content Placeholder 2"/>
          <p:cNvSpPr>
            <a:spLocks noGrp="1"/>
          </p:cNvSpPr>
          <p:nvPr>
            <p:ph idx="1"/>
          </p:nvPr>
        </p:nvSpPr>
        <p:spPr>
          <a:xfrm>
            <a:off x="353832" y="1701579"/>
            <a:ext cx="11441927" cy="5605670"/>
          </a:xfrm>
        </p:spPr>
        <p:txBody>
          <a:bodyPr>
            <a:normAutofit/>
          </a:bodyPr>
          <a:lstStyle/>
          <a:p>
            <a:pPr algn="just">
              <a:buFont typeface="Wingdings" panose="05000000000000000000" pitchFamily="2" charset="2"/>
              <a:buChar char="Ø"/>
            </a:pPr>
            <a:r>
              <a:rPr lang="en-US" sz="3200" dirty="0">
                <a:solidFill>
                  <a:srgbClr val="00B0F0"/>
                </a:solidFill>
              </a:rPr>
              <a:t>Discovery and Understanding of Project Stakeholder Interests : evaluating stakeholder expetations</a:t>
            </a:r>
            <a:endParaRPr lang="en-US" sz="3200" dirty="0">
              <a:solidFill>
                <a:srgbClr val="00B0F0"/>
              </a:solidFill>
            </a:endParaRPr>
          </a:p>
          <a:p>
            <a:pPr marL="0" indent="0" algn="just">
              <a:buFont typeface="Wingdings" panose="05000000000000000000" pitchFamily="2" charset="2"/>
              <a:buNone/>
            </a:pPr>
            <a:r>
              <a:rPr lang="en-US" sz="3200" dirty="0">
                <a:solidFill>
                  <a:srgbClr val="00B0F0"/>
                </a:solidFill>
              </a:rPr>
              <a:t>eg financial, operational, personal, social or legal.</a:t>
            </a:r>
            <a:endParaRPr lang="en-US" sz="3200" dirty="0">
              <a:solidFill>
                <a:srgbClr val="00B0F0"/>
              </a:solidFill>
            </a:endParaRPr>
          </a:p>
          <a:p>
            <a:pPr algn="just">
              <a:buFont typeface="Wingdings" panose="05000000000000000000" pitchFamily="2" charset="2"/>
              <a:buChar char="Ø"/>
            </a:pPr>
            <a:r>
              <a:rPr lang="en-US" sz="3200" dirty="0">
                <a:solidFill>
                  <a:srgbClr val="00B0F0"/>
                </a:solidFill>
              </a:rPr>
              <a:t>Analysis and Mapping of Project Stakeholders</a:t>
            </a:r>
            <a:endParaRPr lang="en-US" sz="3200" dirty="0">
              <a:solidFill>
                <a:srgbClr val="00B0F0"/>
              </a:solidFill>
            </a:endParaRPr>
          </a:p>
          <a:p>
            <a:pPr marL="0" indent="0" algn="just">
              <a:buNone/>
            </a:pPr>
            <a:r>
              <a:rPr lang="en-US" dirty="0"/>
              <a:t> Project stakeholder analysis is a process of systematically gathering and </a:t>
            </a:r>
            <a:r>
              <a:rPr lang="en-US" dirty="0" err="1"/>
              <a:t>analysing</a:t>
            </a:r>
            <a:r>
              <a:rPr lang="en-US" dirty="0"/>
              <a:t> quantitative and qualitative information about stakeholders to determine whose interests should be taken into account throughout the project. It identifies the interests, expectations, and influence of the stakeholders and relates them to the purpose of the project. It also helps identify stakeholder relationships that can be leveraged to build coalitions and potential partnerships to enhance the project’s chance of success.</a:t>
            </a:r>
            <a:endParaRPr lang="en-US" dirty="0"/>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202" y="112755"/>
            <a:ext cx="11656612" cy="1049235"/>
          </a:xfrm>
        </p:spPr>
        <p:txBody>
          <a:bodyPr/>
          <a:lstStyle/>
          <a:p>
            <a:r>
              <a:rPr lang="en-GB" sz="3200" dirty="0"/>
              <a:t>Project Stakeholder Management Process-cont</a:t>
            </a:r>
            <a:r>
              <a:rPr lang="en-GB" dirty="0"/>
              <a:t>.</a:t>
            </a:r>
            <a:endParaRPr lang="en-GB" dirty="0"/>
          </a:p>
        </p:txBody>
      </p:sp>
      <p:sp>
        <p:nvSpPr>
          <p:cNvPr id="3" name="Content Placeholder 2"/>
          <p:cNvSpPr>
            <a:spLocks noGrp="1"/>
          </p:cNvSpPr>
          <p:nvPr>
            <p:ph idx="1"/>
          </p:nvPr>
        </p:nvSpPr>
        <p:spPr>
          <a:xfrm>
            <a:off x="144448" y="528767"/>
            <a:ext cx="11903103" cy="5446643"/>
          </a:xfrm>
        </p:spPr>
        <p:txBody>
          <a:bodyPr/>
          <a:lstStyle/>
          <a:p>
            <a:pPr>
              <a:buFont typeface="Wingdings" panose="05000000000000000000" pitchFamily="2" charset="2"/>
              <a:buChar char="Ø"/>
            </a:pPr>
            <a:endParaRPr lang="en-US" dirty="0">
              <a:solidFill>
                <a:schemeClr val="accent1"/>
              </a:solidFill>
            </a:endParaRPr>
          </a:p>
          <a:p>
            <a:pPr>
              <a:buFont typeface="Wingdings" panose="05000000000000000000" pitchFamily="2" charset="2"/>
              <a:buChar char="§"/>
            </a:pPr>
            <a:r>
              <a:rPr lang="en-US" sz="3200" dirty="0"/>
              <a:t>Mapping of Project Stakeholders</a:t>
            </a:r>
            <a:endParaRPr lang="en-US" sz="3200" dirty="0"/>
          </a:p>
          <a:p>
            <a:pPr marL="0" indent="0">
              <a:buNone/>
            </a:pPr>
            <a:r>
              <a:rPr lang="en-US" dirty="0"/>
              <a:t>Project stakeholder mapping is a technique for identifying and prioritizing project stake- holders.  It is a powerful diagnostic tool.   It helps the project manager to identify his/her current position in relation to the various interest groups, community organizations, economic and financial interests, government agencies, and others who take an interest in or can affect his/her project.</a:t>
            </a:r>
            <a:endParaRPr lang="en-US" dirty="0"/>
          </a:p>
          <a:p>
            <a:endParaRPr lang="en-GB" dirty="0"/>
          </a:p>
        </p:txBody>
      </p:sp>
      <p:pic>
        <p:nvPicPr>
          <p:cNvPr id="4" name="Picture 3"/>
          <p:cNvPicPr>
            <a:picLocks noChangeAspect="1"/>
          </p:cNvPicPr>
          <p:nvPr/>
        </p:nvPicPr>
        <p:blipFill>
          <a:blip r:embed="rId1"/>
          <a:stretch>
            <a:fillRect/>
          </a:stretch>
        </p:blipFill>
        <p:spPr>
          <a:xfrm>
            <a:off x="1614114" y="3021500"/>
            <a:ext cx="9313062" cy="359796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288" y="135172"/>
            <a:ext cx="11966712" cy="1129085"/>
          </a:xfrm>
        </p:spPr>
        <p:txBody>
          <a:bodyPr/>
          <a:lstStyle/>
          <a:p>
            <a:r>
              <a:rPr lang="en-GB" sz="3800" dirty="0"/>
              <a:t>Project Stakeholder Management Process-cont.</a:t>
            </a:r>
            <a:endParaRPr lang="en-GB" sz="3800" dirty="0"/>
          </a:p>
        </p:txBody>
      </p:sp>
      <p:sp>
        <p:nvSpPr>
          <p:cNvPr id="3" name="Content Placeholder 2"/>
          <p:cNvSpPr>
            <a:spLocks noGrp="1"/>
          </p:cNvSpPr>
          <p:nvPr>
            <p:ph idx="1"/>
          </p:nvPr>
        </p:nvSpPr>
        <p:spPr>
          <a:xfrm>
            <a:off x="381663" y="1089329"/>
            <a:ext cx="11410121" cy="5768671"/>
          </a:xfrm>
        </p:spPr>
        <p:txBody>
          <a:bodyPr>
            <a:normAutofit/>
          </a:bodyPr>
          <a:lstStyle/>
          <a:p>
            <a:pPr algn="just"/>
            <a:r>
              <a:rPr lang="en-US" sz="3200" dirty="0">
                <a:solidFill>
                  <a:srgbClr val="00B0F0"/>
                </a:solidFill>
              </a:rPr>
              <a:t>Management of Project Stakeholder Expectations</a:t>
            </a:r>
            <a:endParaRPr lang="en-US" sz="3200" dirty="0">
              <a:solidFill>
                <a:srgbClr val="00B0F0"/>
              </a:solidFill>
            </a:endParaRPr>
          </a:p>
          <a:p>
            <a:pPr marL="0" indent="0" algn="just">
              <a:buNone/>
            </a:pPr>
            <a:r>
              <a:rPr lang="en-US" sz="3200" dirty="0"/>
              <a:t>Project stakeholder expectations management is the process of communicating and working with stakeholders to meet their needs and addressing issues as they occur. This ensures that their expectations are realistic.</a:t>
            </a:r>
            <a:endParaRPr lang="en-US" sz="3200" dirty="0"/>
          </a:p>
          <a:p>
            <a:pPr marL="0" indent="0" algn="just">
              <a:buNone/>
            </a:pPr>
            <a:r>
              <a:rPr lang="en-US" sz="3200" dirty="0"/>
              <a:t>purpose: prevent misunderstanding, reduce resistance &amp; conflict, enures that stakeholders remain supportive.</a:t>
            </a:r>
            <a:endParaRPr lang="en-US" sz="3200" dirty="0"/>
          </a:p>
          <a:p>
            <a:pPr marL="0" indent="0" algn="just">
              <a:buNone/>
            </a:pP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59" y="452718"/>
            <a:ext cx="11823590" cy="1400530"/>
          </a:xfrm>
        </p:spPr>
        <p:txBody>
          <a:bodyPr/>
          <a:lstStyle/>
          <a:p>
            <a:r>
              <a:rPr lang="en-GB" sz="3800" dirty="0"/>
              <a:t>Project Stakeholder Management Process-cont.</a:t>
            </a:r>
            <a:endParaRPr lang="en-GB" sz="3800" dirty="0"/>
          </a:p>
        </p:txBody>
      </p:sp>
      <p:sp>
        <p:nvSpPr>
          <p:cNvPr id="3" name="Content Placeholder 2"/>
          <p:cNvSpPr>
            <a:spLocks noGrp="1"/>
          </p:cNvSpPr>
          <p:nvPr>
            <p:ph idx="1"/>
          </p:nvPr>
        </p:nvSpPr>
        <p:spPr>
          <a:xfrm>
            <a:off x="230588" y="1288112"/>
            <a:ext cx="11433975" cy="4960288"/>
          </a:xfrm>
        </p:spPr>
        <p:txBody>
          <a:bodyPr>
            <a:normAutofit lnSpcReduction="10000"/>
          </a:bodyPr>
          <a:lstStyle/>
          <a:p>
            <a:r>
              <a:rPr lang="en-US" sz="3200" dirty="0"/>
              <a:t>Evaluation of the project stakeholders’ management process.</a:t>
            </a:r>
            <a:endParaRPr lang="en-US" sz="3200" dirty="0"/>
          </a:p>
          <a:p>
            <a:pPr>
              <a:buFont typeface="Wingdings" panose="05000000000000000000" charset="0"/>
              <a:buChar char="§"/>
            </a:pPr>
            <a:r>
              <a:rPr lang="en-US" sz="3200" dirty="0"/>
              <a:t>assessing how effectively stakeholders were identified, enaged, managed&amp; monitored</a:t>
            </a:r>
            <a:endParaRPr lang="en-US" sz="3200" dirty="0"/>
          </a:p>
          <a:p>
            <a:pPr>
              <a:buFont typeface="Wingdings" panose="05000000000000000000" pitchFamily="2" charset="2"/>
              <a:buChar char="§"/>
            </a:pPr>
            <a:r>
              <a:rPr lang="en-US" altLang="en-GB" sz="3600" dirty="0">
                <a:solidFill>
                  <a:srgbClr val="FF0000"/>
                </a:solidFill>
              </a:rPr>
              <a:t>Purpose</a:t>
            </a:r>
            <a:endParaRPr lang="en-US" altLang="en-GB" sz="3600" dirty="0">
              <a:solidFill>
                <a:srgbClr val="FF0000"/>
              </a:solidFill>
            </a:endParaRPr>
          </a:p>
          <a:p>
            <a:pPr>
              <a:buFont typeface="Wingdings" panose="05000000000000000000" pitchFamily="2" charset="2"/>
              <a:buChar char="§"/>
            </a:pPr>
            <a:r>
              <a:rPr lang="en-US" altLang="en-GB" sz="2400" dirty="0">
                <a:solidFill>
                  <a:schemeClr val="bg1"/>
                </a:solidFill>
              </a:rPr>
              <a:t>measure effectiveness of stakeholder enegagement</a:t>
            </a:r>
            <a:endParaRPr lang="en-US" altLang="en-GB" sz="2400" dirty="0">
              <a:solidFill>
                <a:schemeClr val="bg1"/>
              </a:solidFill>
            </a:endParaRPr>
          </a:p>
          <a:p>
            <a:pPr>
              <a:buFont typeface="Wingdings" panose="05000000000000000000" pitchFamily="2" charset="2"/>
              <a:buChar char="§"/>
            </a:pPr>
            <a:r>
              <a:rPr lang="en-US" altLang="en-GB" sz="2400" dirty="0">
                <a:solidFill>
                  <a:schemeClr val="bg1"/>
                </a:solidFill>
              </a:rPr>
              <a:t>identify strenghts &amp; weaknesses</a:t>
            </a:r>
            <a:endParaRPr lang="en-US" altLang="en-GB" sz="2400" dirty="0">
              <a:solidFill>
                <a:schemeClr val="bg1"/>
              </a:solidFill>
            </a:endParaRPr>
          </a:p>
          <a:p>
            <a:pPr>
              <a:buFont typeface="Wingdings" panose="05000000000000000000" pitchFamily="2" charset="2"/>
              <a:buChar char="§"/>
            </a:pPr>
            <a:r>
              <a:rPr lang="en-US" altLang="en-GB" sz="2400" dirty="0">
                <a:solidFill>
                  <a:schemeClr val="bg1"/>
                </a:solidFill>
              </a:rPr>
              <a:t>ensure stakeholder satisfaction</a:t>
            </a:r>
            <a:endParaRPr lang="en-US" altLang="en-GB" sz="2400" dirty="0">
              <a:solidFill>
                <a:schemeClr val="bg1"/>
              </a:solidFill>
            </a:endParaRPr>
          </a:p>
          <a:p>
            <a:pPr>
              <a:buFont typeface="Wingdings" panose="05000000000000000000" pitchFamily="2" charset="2"/>
              <a:buChar char="§"/>
            </a:pPr>
            <a:r>
              <a:rPr lang="en-US" altLang="en-GB" sz="2400" dirty="0">
                <a:solidFill>
                  <a:schemeClr val="bg1"/>
                </a:solidFill>
              </a:rPr>
              <a:t>assess impact on project outcomes</a:t>
            </a:r>
            <a:endParaRPr lang="en-US" altLang="en-GB" sz="2400"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1" y="143123"/>
            <a:ext cx="11871296" cy="1710125"/>
          </a:xfrm>
        </p:spPr>
        <p:txBody>
          <a:bodyPr/>
          <a:lstStyle/>
          <a:p>
            <a:pPr algn="ctr"/>
            <a:r>
              <a:rPr lang="en-US" sz="4800" dirty="0"/>
              <a:t>Project stakeholder management tools </a:t>
            </a:r>
            <a:br>
              <a:rPr lang="en-US" sz="4800" dirty="0"/>
            </a:br>
            <a:r>
              <a:rPr lang="en-US" sz="4800" dirty="0"/>
              <a:t>&amp; techniques </a:t>
            </a:r>
            <a:endParaRPr lang="en-GB" sz="4800" dirty="0"/>
          </a:p>
        </p:txBody>
      </p:sp>
      <p:sp>
        <p:nvSpPr>
          <p:cNvPr id="3" name="Content Placeholder 2"/>
          <p:cNvSpPr>
            <a:spLocks noGrp="1"/>
          </p:cNvSpPr>
          <p:nvPr>
            <p:ph idx="1"/>
          </p:nvPr>
        </p:nvSpPr>
        <p:spPr>
          <a:xfrm>
            <a:off x="286247" y="1853248"/>
            <a:ext cx="11402170" cy="4404429"/>
          </a:xfrm>
        </p:spPr>
        <p:txBody>
          <a:bodyPr>
            <a:normAutofit/>
          </a:bodyPr>
          <a:lstStyle/>
          <a:p>
            <a:pPr marL="0" indent="0" algn="just">
              <a:buNone/>
            </a:pPr>
            <a:r>
              <a:rPr lang="en-US" sz="3600" dirty="0"/>
              <a:t>Effective stakeholder management is a critical component of project success. </a:t>
            </a:r>
            <a:endParaRPr lang="en-US" sz="3600" dirty="0"/>
          </a:p>
          <a:p>
            <a:pPr marL="0" indent="0" algn="just">
              <a:buNone/>
            </a:pPr>
            <a:r>
              <a:rPr lang="en-US" sz="3600" dirty="0"/>
              <a:t>There are several tools and techniques that project managers can use to identify, analyze, and manage stakeholders throughout the project lifecycle</a:t>
            </a:r>
            <a:endParaRPr lang="en-GB"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808" y="190325"/>
            <a:ext cx="11131827" cy="1400530"/>
          </a:xfrm>
        </p:spPr>
        <p:txBody>
          <a:bodyPr/>
          <a:lstStyle/>
          <a:p>
            <a:pPr algn="ctr"/>
            <a:r>
              <a:rPr lang="en-US" dirty="0"/>
              <a:t>Project stakeholder management tools-&amp; techniques-cont. </a:t>
            </a:r>
            <a:endParaRPr lang="en-GB" dirty="0"/>
          </a:p>
        </p:txBody>
      </p:sp>
      <p:sp>
        <p:nvSpPr>
          <p:cNvPr id="3" name="Content Placeholder 2"/>
          <p:cNvSpPr>
            <a:spLocks noGrp="1"/>
          </p:cNvSpPr>
          <p:nvPr>
            <p:ph idx="1"/>
          </p:nvPr>
        </p:nvSpPr>
        <p:spPr>
          <a:xfrm>
            <a:off x="238539" y="1701579"/>
            <a:ext cx="11505538" cy="4866197"/>
          </a:xfrm>
        </p:spPr>
        <p:txBody>
          <a:bodyPr>
            <a:normAutofit/>
          </a:bodyPr>
          <a:lstStyle/>
          <a:p>
            <a:pPr algn="just"/>
            <a:r>
              <a:rPr lang="en-US" sz="2800" dirty="0">
                <a:solidFill>
                  <a:srgbClr val="00B0F0"/>
                </a:solidFill>
              </a:rPr>
              <a:t>Stakeholder Identification Tools</a:t>
            </a:r>
            <a:endParaRPr lang="en-US" sz="2800" dirty="0">
              <a:solidFill>
                <a:srgbClr val="00B0F0"/>
              </a:solidFill>
            </a:endParaRPr>
          </a:p>
          <a:p>
            <a:pPr algn="just">
              <a:buFont typeface="Arial" panose="020B0604020202020204" pitchFamily="34" charset="0"/>
              <a:buChar char="•"/>
            </a:pPr>
            <a:r>
              <a:rPr lang="en-US" sz="2800" dirty="0"/>
              <a:t>Stakeholder Register: A document that lists all stakeholders, including their roles, interests, influence, and contact details.</a:t>
            </a:r>
            <a:endParaRPr lang="en-US" sz="2800" dirty="0"/>
          </a:p>
          <a:p>
            <a:pPr algn="just">
              <a:buFont typeface="Arial" panose="020B0604020202020204" pitchFamily="34" charset="0"/>
              <a:buChar char="•"/>
            </a:pPr>
            <a:r>
              <a:rPr lang="en-US" sz="2800" dirty="0"/>
              <a:t>Brainstorming and Workshops: Collaborative sessions with the project team to identify stakeholders and their potential impact.</a:t>
            </a:r>
            <a:endParaRPr lang="en-US" sz="2800" dirty="0"/>
          </a:p>
          <a:p>
            <a:pPr algn="just">
              <a:buFont typeface="Arial" panose="020B0604020202020204" pitchFamily="34" charset="0"/>
              <a:buChar char="•"/>
            </a:pPr>
            <a:r>
              <a:rPr lang="en-US" sz="2800" dirty="0"/>
              <a:t>Expert Judgment: Consulting with experienced individuals or teams to identify key stakeholders.</a:t>
            </a:r>
            <a:endParaRPr lang="en-GB"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2718"/>
            <a:ext cx="11593001" cy="1017767"/>
          </a:xfrm>
        </p:spPr>
        <p:txBody>
          <a:bodyPr/>
          <a:lstStyle/>
          <a:p>
            <a:pPr algn="ctr"/>
            <a:r>
              <a:rPr lang="en-GB" sz="3200" dirty="0"/>
              <a:t>Project stakeholder management tools-&amp; </a:t>
            </a:r>
            <a:br>
              <a:rPr lang="en-GB" sz="3200" dirty="0"/>
            </a:br>
            <a:r>
              <a:rPr lang="en-GB" sz="3200" dirty="0"/>
              <a:t>techniques-cont</a:t>
            </a:r>
            <a:r>
              <a:rPr lang="en-GB" dirty="0"/>
              <a:t>.</a:t>
            </a:r>
            <a:endParaRPr lang="en-GB" dirty="0"/>
          </a:p>
        </p:txBody>
      </p:sp>
      <p:sp>
        <p:nvSpPr>
          <p:cNvPr id="3" name="Content Placeholder 2"/>
          <p:cNvSpPr>
            <a:spLocks noGrp="1"/>
          </p:cNvSpPr>
          <p:nvPr>
            <p:ph idx="1"/>
          </p:nvPr>
        </p:nvSpPr>
        <p:spPr>
          <a:xfrm>
            <a:off x="393199" y="1582309"/>
            <a:ext cx="11183900" cy="4659465"/>
          </a:xfrm>
        </p:spPr>
        <p:txBody>
          <a:bodyPr/>
          <a:lstStyle/>
          <a:p>
            <a:r>
              <a:rPr lang="en-US" dirty="0"/>
              <a:t>Stakeholder Analysis Tools</a:t>
            </a:r>
            <a:endParaRPr lang="en-US" dirty="0"/>
          </a:p>
          <a:p>
            <a:pPr marL="0" indent="0">
              <a:buFont typeface="Arial" panose="020B0604020202020204" pitchFamily="34" charset="0"/>
              <a:buNone/>
            </a:pPr>
            <a:r>
              <a:rPr lang="en-US" dirty="0">
                <a:solidFill>
                  <a:srgbClr val="00B0F0"/>
                </a:solidFill>
              </a:rPr>
              <a:t>1 .</a:t>
            </a:r>
            <a:r>
              <a:rPr lang="en-US" sz="4000" dirty="0">
                <a:solidFill>
                  <a:srgbClr val="00B0F0"/>
                </a:solidFill>
              </a:rPr>
              <a:t>Stakeholder Mapping/Matrix</a:t>
            </a:r>
            <a:r>
              <a:rPr lang="en-US" dirty="0"/>
              <a:t>: Visual tools to categorize stakeholders based on interest and influence</a:t>
            </a:r>
            <a:endParaRPr lang="en-US" dirty="0"/>
          </a:p>
          <a:p>
            <a:pPr marL="0" indent="0">
              <a:buNone/>
            </a:pPr>
            <a:endParaRPr lang="en-GB" dirty="0"/>
          </a:p>
        </p:txBody>
      </p:sp>
      <p:pic>
        <p:nvPicPr>
          <p:cNvPr id="4" name="Picture 3"/>
          <p:cNvPicPr>
            <a:picLocks noChangeAspect="1"/>
          </p:cNvPicPr>
          <p:nvPr/>
        </p:nvPicPr>
        <p:blipFill>
          <a:blip r:embed="rId1"/>
          <a:stretch>
            <a:fillRect/>
          </a:stretch>
        </p:blipFill>
        <p:spPr>
          <a:xfrm>
            <a:off x="1303080" y="2808330"/>
            <a:ext cx="9315495" cy="3596952"/>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242516"/>
            <a:ext cx="11082063" cy="981986"/>
          </a:xfrm>
        </p:spPr>
        <p:txBody>
          <a:bodyPr/>
          <a:lstStyle/>
          <a:p>
            <a:r>
              <a:rPr lang="en-GB" dirty="0"/>
              <a:t>Stakeholder Mapping/Matrix</a:t>
            </a:r>
            <a:endParaRPr lang="en-GB" dirty="0"/>
          </a:p>
        </p:txBody>
      </p:sp>
      <p:sp>
        <p:nvSpPr>
          <p:cNvPr id="3" name="Content Placeholder 2"/>
          <p:cNvSpPr>
            <a:spLocks noGrp="1"/>
          </p:cNvSpPr>
          <p:nvPr>
            <p:ph idx="1"/>
          </p:nvPr>
        </p:nvSpPr>
        <p:spPr>
          <a:xfrm>
            <a:off x="190832" y="1168843"/>
            <a:ext cx="11537342" cy="5581815"/>
          </a:xfrm>
        </p:spPr>
        <p:txBody>
          <a:bodyPr>
            <a:normAutofit/>
          </a:bodyPr>
          <a:lstStyle/>
          <a:p>
            <a:pPr marL="0" indent="0" algn="just">
              <a:buNone/>
            </a:pPr>
            <a:r>
              <a:rPr lang="en-US" sz="2200" dirty="0"/>
              <a:t>According to the Power-Interest Grid, four categories of stakeholders result:</a:t>
            </a:r>
            <a:endParaRPr lang="en-US" sz="2200" dirty="0"/>
          </a:p>
          <a:p>
            <a:pPr algn="just"/>
            <a:r>
              <a:rPr lang="en-US" sz="2800" dirty="0">
                <a:solidFill>
                  <a:srgbClr val="00B0F0"/>
                </a:solidFill>
              </a:rPr>
              <a:t>Apathetics</a:t>
            </a:r>
            <a:r>
              <a:rPr lang="en-US" sz="2800" dirty="0"/>
              <a:t> — These are stakeholders with low interest and low power, and may not even know the project exists.  They should be monitored with minimum effort.(lower level workers </a:t>
            </a:r>
            <a:r>
              <a:rPr lang="en-US" sz="2800" dirty="0" err="1"/>
              <a:t>eg</a:t>
            </a:r>
            <a:r>
              <a:rPr lang="en-US" sz="2800" dirty="0"/>
              <a:t> cleaners)</a:t>
            </a:r>
            <a:endParaRPr lang="en-US" sz="2800" dirty="0"/>
          </a:p>
          <a:p>
            <a:pPr algn="just"/>
            <a:r>
              <a:rPr lang="en-US" sz="2800" dirty="0">
                <a:solidFill>
                  <a:srgbClr val="00B0F0"/>
                </a:solidFill>
              </a:rPr>
              <a:t>Latents </a:t>
            </a:r>
            <a:r>
              <a:rPr lang="en-US" sz="2800" dirty="0"/>
              <a:t>— These are stakeholders with low interest (i.e. no particular interest or involvement) in the project and high power (i.e. have the power) to influence it greatly if they become interested. They should be kept satisfied. (lower level managers)</a:t>
            </a:r>
            <a:endParaRPr lang="en-US" sz="2800" dirty="0"/>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75150"/>
          </a:xfrm>
        </p:spPr>
        <p:txBody>
          <a:bodyPr/>
          <a:lstStyle/>
          <a:p>
            <a:r>
              <a:rPr lang="en-GB" dirty="0"/>
              <a:t>Stakeholder Mapping/Matrix</a:t>
            </a:r>
            <a:endParaRPr lang="en-GB" dirty="0"/>
          </a:p>
        </p:txBody>
      </p:sp>
      <p:sp>
        <p:nvSpPr>
          <p:cNvPr id="3" name="Content Placeholder 2"/>
          <p:cNvSpPr>
            <a:spLocks noGrp="1"/>
          </p:cNvSpPr>
          <p:nvPr>
            <p:ph idx="1"/>
          </p:nvPr>
        </p:nvSpPr>
        <p:spPr>
          <a:xfrm>
            <a:off x="294793" y="1327868"/>
            <a:ext cx="11251096" cy="5438692"/>
          </a:xfrm>
        </p:spPr>
        <p:txBody>
          <a:bodyPr/>
          <a:lstStyle/>
          <a:p>
            <a:pPr algn="just"/>
            <a:r>
              <a:rPr lang="en-US" sz="2800" dirty="0">
                <a:solidFill>
                  <a:srgbClr val="00B0F0"/>
                </a:solidFill>
              </a:rPr>
              <a:t>Promoters </a:t>
            </a:r>
            <a:r>
              <a:rPr lang="en-US" sz="2800" dirty="0"/>
              <a:t>— These are stakeholders with high interest in the project and high power to help make it successful (or to derail it).   They should be managed closely and the project should be influenced.eg shareholders)</a:t>
            </a:r>
            <a:endParaRPr lang="en-US" sz="2800" dirty="0"/>
          </a:p>
          <a:p>
            <a:pPr algn="just"/>
            <a:r>
              <a:rPr lang="en-US" sz="2800" dirty="0">
                <a:solidFill>
                  <a:srgbClr val="00B0F0"/>
                </a:solidFill>
              </a:rPr>
              <a:t>Defenders</a:t>
            </a:r>
            <a:r>
              <a:rPr lang="en-US" sz="2800" dirty="0"/>
              <a:t> — These are stakeholders with high interest (i.e. a vested interest) and can voice their support in the community, and low power (i.e. little actual power) to influence the project in any way. They should be kept informed. </a:t>
            </a:r>
            <a:r>
              <a:rPr lang="en-US" sz="2800" dirty="0" err="1"/>
              <a:t>Eg</a:t>
            </a:r>
            <a:r>
              <a:rPr lang="en-US" sz="2800" dirty="0"/>
              <a:t> people in the community</a:t>
            </a:r>
            <a:endParaRPr lang="en-US" sz="2800" dirty="0"/>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Define; stakeholder</a:t>
            </a:r>
            <a:endParaRPr lang="en-GB" dirty="0"/>
          </a:p>
        </p:txBody>
      </p:sp>
      <p:sp>
        <p:nvSpPr>
          <p:cNvPr id="3" name="Content Placeholder 2"/>
          <p:cNvSpPr>
            <a:spLocks noGrp="1"/>
          </p:cNvSpPr>
          <p:nvPr>
            <p:ph idx="1"/>
          </p:nvPr>
        </p:nvSpPr>
        <p:spPr>
          <a:xfrm>
            <a:off x="246380" y="1539240"/>
            <a:ext cx="11433810" cy="4093845"/>
          </a:xfrm>
        </p:spPr>
        <p:txBody>
          <a:bodyPr>
            <a:normAutofit/>
          </a:bodyPr>
          <a:lstStyle/>
          <a:p>
            <a:pPr marL="0" indent="0">
              <a:buNone/>
            </a:pPr>
            <a:r>
              <a:rPr lang="en-US" sz="4000" dirty="0"/>
              <a:t>        </a:t>
            </a:r>
            <a:endParaRPr lang="en-US" sz="4000" dirty="0"/>
          </a:p>
          <a:p>
            <a:pPr marL="0" indent="0">
              <a:buNone/>
            </a:pPr>
            <a:r>
              <a:rPr lang="en-US" sz="4000" dirty="0"/>
              <a:t>         </a:t>
            </a:r>
            <a:r>
              <a:rPr lang="en-US" sz="4800" dirty="0"/>
              <a:t>  What/who is a stakeholder?</a:t>
            </a:r>
            <a:endParaRPr lang="en-GB" sz="4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sz="4800">
                <a:latin typeface="Garamond" panose="02020404030301010803" pitchFamily="18" charset="0"/>
                <a:cs typeface="Garamond" panose="02020404030301010803" pitchFamily="18" charset="0"/>
              </a:rPr>
              <a:t>2. Stakeholder analysis</a:t>
            </a:r>
            <a:endParaRPr lang="en-US" sz="4800">
              <a:latin typeface="Garamond" panose="02020404030301010803" pitchFamily="18" charset="0"/>
              <a:cs typeface="Garamond" panose="02020404030301010803" pitchFamily="18" charset="0"/>
            </a:endParaRPr>
          </a:p>
        </p:txBody>
      </p:sp>
      <p:sp>
        <p:nvSpPr>
          <p:cNvPr id="3" name="Content Placeholder 2"/>
          <p:cNvSpPr>
            <a:spLocks noGrp="1"/>
          </p:cNvSpPr>
          <p:nvPr>
            <p:ph idx="1"/>
          </p:nvPr>
        </p:nvSpPr>
        <p:spPr>
          <a:xfrm>
            <a:off x="327025" y="1334135"/>
            <a:ext cx="11169650" cy="5147945"/>
          </a:xfrm>
        </p:spPr>
        <p:txBody>
          <a:bodyPr>
            <a:normAutofit fontScale="60000"/>
          </a:bodyPr>
          <a:p>
            <a:pPr lvl="0"/>
            <a:r>
              <a:rPr lang="en-US" altLang="en-US" sz="4665"/>
              <a:t>S</a:t>
            </a:r>
            <a:r>
              <a:rPr lang="en-US" altLang="en-US" sz="4665">
                <a:latin typeface="Garamond" panose="02020404030301010803" pitchFamily="18" charset="0"/>
                <a:cs typeface="Garamond" panose="02020404030301010803" pitchFamily="18" charset="0"/>
              </a:rPr>
              <a:t>takeholder analysis is a systematic process of identifying,  and prioritizing individuals or groups that have an interest, influence, or are affected by a project, policy, or organization.</a:t>
            </a:r>
            <a:endParaRPr lang="en-US" altLang="en-US" sz="4665">
              <a:latin typeface="Garamond" panose="02020404030301010803" pitchFamily="18" charset="0"/>
              <a:cs typeface="Garamond" panose="02020404030301010803" pitchFamily="18" charset="0"/>
            </a:endParaRPr>
          </a:p>
          <a:p>
            <a:pPr marL="0" lvl="0" indent="0">
              <a:buNone/>
            </a:pPr>
            <a:r>
              <a:rPr lang="en-US" altLang="en-US" sz="3600">
                <a:latin typeface="Garamond" panose="02020404030301010803" pitchFamily="18" charset="0"/>
                <a:cs typeface="Garamond" panose="02020404030301010803" pitchFamily="18" charset="0"/>
              </a:rPr>
              <a:t>for Example in the health supply chain; you will have stakeholders who may include; </a:t>
            </a:r>
            <a:endParaRPr lang="en-US" altLang="en-US" sz="3600">
              <a:latin typeface="Garamond" panose="02020404030301010803" pitchFamily="18" charset="0"/>
              <a:cs typeface="Garamond" panose="02020404030301010803" pitchFamily="18" charset="0"/>
            </a:endParaRPr>
          </a:p>
          <a:p>
            <a:pPr lvl="0"/>
            <a:r>
              <a:rPr lang="en-US" altLang="en-US" sz="3600">
                <a:latin typeface="Garamond" panose="02020404030301010803" pitchFamily="18" charset="0"/>
                <a:cs typeface="Garamond" panose="02020404030301010803" pitchFamily="18" charset="0"/>
              </a:rPr>
              <a:t>eg Ministry of Health Uganda</a:t>
            </a:r>
            <a:endParaRPr lang="en-US" altLang="en-US" sz="3600">
              <a:latin typeface="Garamond" panose="02020404030301010803" pitchFamily="18" charset="0"/>
              <a:cs typeface="Garamond" panose="02020404030301010803" pitchFamily="18" charset="0"/>
            </a:endParaRPr>
          </a:p>
          <a:p>
            <a:pPr lvl="0"/>
            <a:r>
              <a:rPr lang="en-US" altLang="en-US" sz="3600">
                <a:latin typeface="Garamond" panose="02020404030301010803" pitchFamily="18" charset="0"/>
                <a:cs typeface="Garamond" panose="02020404030301010803" pitchFamily="18" charset="0"/>
              </a:rPr>
              <a:t>District Health Offices</a:t>
            </a:r>
            <a:endParaRPr lang="en-US" altLang="en-US" sz="3600">
              <a:latin typeface="Garamond" panose="02020404030301010803" pitchFamily="18" charset="0"/>
              <a:cs typeface="Garamond" panose="02020404030301010803" pitchFamily="18" charset="0"/>
            </a:endParaRPr>
          </a:p>
          <a:p>
            <a:pPr lvl="0"/>
            <a:r>
              <a:rPr lang="en-US" altLang="en-US" sz="3600">
                <a:latin typeface="Garamond" panose="02020404030301010803" pitchFamily="18" charset="0"/>
                <a:cs typeface="Garamond" panose="02020404030301010803" pitchFamily="18" charset="0"/>
              </a:rPr>
              <a:t>Health facilities</a:t>
            </a:r>
            <a:endParaRPr lang="en-US" altLang="en-US" sz="3600">
              <a:latin typeface="Garamond" panose="02020404030301010803" pitchFamily="18" charset="0"/>
              <a:cs typeface="Garamond" panose="02020404030301010803" pitchFamily="18" charset="0"/>
            </a:endParaRPr>
          </a:p>
          <a:p>
            <a:pPr lvl="0"/>
            <a:r>
              <a:rPr lang="en-US" altLang="en-US" sz="3600">
                <a:latin typeface="Garamond" panose="02020404030301010803" pitchFamily="18" charset="0"/>
                <a:cs typeface="Garamond" panose="02020404030301010803" pitchFamily="18" charset="0"/>
              </a:rPr>
              <a:t>Donor agencies</a:t>
            </a:r>
            <a:endParaRPr lang="en-US" altLang="en-US" sz="3600">
              <a:latin typeface="Garamond" panose="02020404030301010803" pitchFamily="18" charset="0"/>
              <a:cs typeface="Garamond" panose="02020404030301010803" pitchFamily="18" charset="0"/>
            </a:endParaRPr>
          </a:p>
          <a:p>
            <a:pPr lvl="0"/>
            <a:r>
              <a:rPr lang="en-US" altLang="en-US" sz="3600">
                <a:latin typeface="Garamond" panose="02020404030301010803" pitchFamily="18" charset="0"/>
                <a:cs typeface="Garamond" panose="02020404030301010803" pitchFamily="18" charset="0"/>
              </a:rPr>
              <a:t>IT service providers</a:t>
            </a:r>
            <a:endParaRPr lang="en-US" altLang="en-US" sz="3600">
              <a:latin typeface="Garamond" panose="02020404030301010803" pitchFamily="18" charset="0"/>
              <a:cs typeface="Garamond" panose="02020404030301010803" pitchFamily="18" charset="0"/>
            </a:endParaRPr>
          </a:p>
          <a:p>
            <a:pPr lvl="0"/>
            <a:r>
              <a:rPr lang="en-US" altLang="en-US" sz="3600">
                <a:latin typeface="Garamond" panose="02020404030301010803" pitchFamily="18" charset="0"/>
                <a:cs typeface="Garamond" panose="02020404030301010803" pitchFamily="18" charset="0"/>
              </a:rPr>
              <a:t>Procurement units</a:t>
            </a:r>
            <a:endParaRPr lang="en-US" altLang="en-US" sz="3600">
              <a:latin typeface="Garamond" panose="02020404030301010803" pitchFamily="18" charset="0"/>
              <a:cs typeface="Garamond" panose="02020404030301010803" pitchFamily="18" charset="0"/>
            </a:endParaRPr>
          </a:p>
          <a:p>
            <a:pPr lvl="0"/>
            <a:r>
              <a:rPr lang="en-US" altLang="en-US" sz="3600">
                <a:latin typeface="Garamond" panose="02020404030301010803" pitchFamily="18" charset="0"/>
                <a:cs typeface="Garamond" panose="02020404030301010803" pitchFamily="18" charset="0"/>
              </a:rPr>
              <a:t>Community representatives</a:t>
            </a:r>
            <a:endParaRPr lang="en-US" altLang="en-US" sz="3600">
              <a:latin typeface="Garamond" panose="02020404030301010803" pitchFamily="18" charset="0"/>
              <a:cs typeface="Garamond" panose="02020404030301010803"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46735" y="114935"/>
            <a:ext cx="10739120" cy="1400810"/>
          </a:xfrm>
        </p:spPr>
        <p:txBody>
          <a:bodyPr/>
          <a:p>
            <a:r>
              <a:rPr lang="en-US" sz="4000"/>
              <a:t>how to analyse the health sc stakeholders</a:t>
            </a:r>
            <a:endParaRPr lang="en-US" sz="4000"/>
          </a:p>
        </p:txBody>
      </p:sp>
      <p:graphicFrame>
        <p:nvGraphicFramePr>
          <p:cNvPr id="9" name="Table 8"/>
          <p:cNvGraphicFramePr/>
          <p:nvPr>
            <p:custDataLst>
              <p:tags r:id="rId1"/>
            </p:custDataLst>
          </p:nvPr>
        </p:nvGraphicFramePr>
        <p:xfrm>
          <a:off x="348615" y="1397000"/>
          <a:ext cx="11254740" cy="4942205"/>
        </p:xfrm>
        <a:graphic>
          <a:graphicData uri="http://schemas.openxmlformats.org/drawingml/2006/table">
            <a:tbl>
              <a:tblPr firstRow="1" bandRow="1">
                <a:tableStyleId>{5C22544A-7EE6-4342-B048-85BDC9FD1C3A}</a:tableStyleId>
              </a:tblPr>
              <a:tblGrid>
                <a:gridCol w="2813685"/>
                <a:gridCol w="2813685"/>
                <a:gridCol w="2813685"/>
                <a:gridCol w="2813685"/>
              </a:tblGrid>
              <a:tr h="822325">
                <a:tc>
                  <a:txBody>
                    <a:bodyPr/>
                    <a:p>
                      <a:pPr>
                        <a:buNone/>
                      </a:pPr>
                      <a:r>
                        <a:rPr lang="en-US"/>
                        <a:t>Stakeholder</a:t>
                      </a:r>
                      <a:endParaRPr lang="en-US"/>
                    </a:p>
                  </a:txBody>
                  <a:tcPr/>
                </a:tc>
                <a:tc>
                  <a:txBody>
                    <a:bodyPr/>
                    <a:p>
                      <a:pPr>
                        <a:buNone/>
                      </a:pPr>
                      <a:r>
                        <a:rPr lang="en-US"/>
                        <a:t>power</a:t>
                      </a:r>
                      <a:endParaRPr lang="en-US"/>
                    </a:p>
                  </a:txBody>
                  <a:tcPr/>
                </a:tc>
                <a:tc>
                  <a:txBody>
                    <a:bodyPr/>
                    <a:p>
                      <a:pPr>
                        <a:buNone/>
                      </a:pPr>
                      <a:r>
                        <a:rPr lang="en-US"/>
                        <a:t>interest</a:t>
                      </a:r>
                      <a:endParaRPr lang="en-US"/>
                    </a:p>
                  </a:txBody>
                  <a:tcPr/>
                </a:tc>
                <a:tc>
                  <a:txBody>
                    <a:bodyPr/>
                    <a:p>
                      <a:pPr>
                        <a:buNone/>
                      </a:pPr>
                      <a:r>
                        <a:rPr lang="en-US"/>
                        <a:t>Engagement strategy</a:t>
                      </a:r>
                      <a:endParaRPr lang="en-US"/>
                    </a:p>
                  </a:txBody>
                  <a:tcPr/>
                </a:tc>
              </a:tr>
              <a:tr h="822325">
                <a:tc>
                  <a:txBody>
                    <a:bodyPr/>
                    <a:p>
                      <a:pPr>
                        <a:buNone/>
                      </a:pPr>
                      <a:r>
                        <a:rPr lang="en-US"/>
                        <a:t>Ministry of health</a:t>
                      </a:r>
                      <a:endParaRPr lang="en-US"/>
                    </a:p>
                  </a:txBody>
                  <a:tcPr/>
                </a:tc>
                <a:tc>
                  <a:txBody>
                    <a:bodyPr/>
                    <a:p>
                      <a:pPr>
                        <a:buNone/>
                      </a:pPr>
                      <a:r>
                        <a:rPr lang="en-US"/>
                        <a:t>High</a:t>
                      </a:r>
                      <a:endParaRPr lang="en-US"/>
                    </a:p>
                  </a:txBody>
                  <a:tcPr/>
                </a:tc>
                <a:tc>
                  <a:txBody>
                    <a:bodyPr/>
                    <a:p>
                      <a:pPr>
                        <a:buNone/>
                      </a:pPr>
                      <a:r>
                        <a:rPr lang="en-US"/>
                        <a:t>High</a:t>
                      </a:r>
                      <a:endParaRPr lang="en-US"/>
                    </a:p>
                  </a:txBody>
                  <a:tcPr/>
                </a:tc>
                <a:tc>
                  <a:txBody>
                    <a:bodyPr/>
                    <a:p>
                      <a:pPr>
                        <a:buNone/>
                      </a:pPr>
                      <a:r>
                        <a:rPr lang="en-US"/>
                        <a:t>management closely</a:t>
                      </a:r>
                      <a:endParaRPr lang="en-US"/>
                    </a:p>
                  </a:txBody>
                  <a:tcPr/>
                </a:tc>
              </a:tr>
              <a:tr h="822325">
                <a:tc>
                  <a:txBody>
                    <a:bodyPr/>
                    <a:p>
                      <a:pPr>
                        <a:buNone/>
                      </a:pPr>
                      <a:r>
                        <a:rPr lang="en-US"/>
                        <a:t>Donors</a:t>
                      </a:r>
                      <a:endParaRPr lang="en-US"/>
                    </a:p>
                  </a:txBody>
                  <a:tcPr/>
                </a:tc>
                <a:tc>
                  <a:txBody>
                    <a:bodyPr/>
                    <a:p>
                      <a:pPr>
                        <a:buNone/>
                      </a:pPr>
                      <a:r>
                        <a:rPr lang="en-US"/>
                        <a:t>High</a:t>
                      </a:r>
                      <a:endParaRPr lang="en-US"/>
                    </a:p>
                  </a:txBody>
                  <a:tcPr/>
                </a:tc>
                <a:tc>
                  <a:txBody>
                    <a:bodyPr/>
                    <a:p>
                      <a:pPr>
                        <a:buNone/>
                      </a:pPr>
                      <a:r>
                        <a:rPr lang="en-US"/>
                        <a:t>medium</a:t>
                      </a:r>
                      <a:endParaRPr lang="en-US"/>
                    </a:p>
                  </a:txBody>
                  <a:tcPr/>
                </a:tc>
                <a:tc>
                  <a:txBody>
                    <a:bodyPr/>
                    <a:p>
                      <a:pPr>
                        <a:buNone/>
                      </a:pPr>
                      <a:r>
                        <a:rPr lang="en-US"/>
                        <a:t>keep satisfied</a:t>
                      </a:r>
                      <a:endParaRPr lang="en-US"/>
                    </a:p>
                  </a:txBody>
                  <a:tcPr/>
                </a:tc>
              </a:tr>
              <a:tr h="830580">
                <a:tc>
                  <a:txBody>
                    <a:bodyPr/>
                    <a:p>
                      <a:pPr>
                        <a:buNone/>
                      </a:pPr>
                      <a:r>
                        <a:rPr lang="en-US"/>
                        <a:t>Health workers</a:t>
                      </a:r>
                      <a:endParaRPr lang="en-US"/>
                    </a:p>
                  </a:txBody>
                  <a:tcPr/>
                </a:tc>
                <a:tc>
                  <a:txBody>
                    <a:bodyPr/>
                    <a:p>
                      <a:pPr>
                        <a:buNone/>
                      </a:pPr>
                      <a:r>
                        <a:rPr lang="en-US"/>
                        <a:t>low</a:t>
                      </a:r>
                      <a:endParaRPr lang="en-US"/>
                    </a:p>
                  </a:txBody>
                  <a:tcPr/>
                </a:tc>
                <a:tc>
                  <a:txBody>
                    <a:bodyPr/>
                    <a:p>
                      <a:pPr>
                        <a:buNone/>
                      </a:pPr>
                      <a:r>
                        <a:rPr lang="en-US"/>
                        <a:t>High</a:t>
                      </a:r>
                      <a:endParaRPr lang="en-US"/>
                    </a:p>
                  </a:txBody>
                  <a:tcPr/>
                </a:tc>
                <a:tc>
                  <a:txBody>
                    <a:bodyPr/>
                    <a:p>
                      <a:pPr>
                        <a:buNone/>
                      </a:pPr>
                      <a:r>
                        <a:rPr lang="en-US"/>
                        <a:t>kepp inofmred and enganed</a:t>
                      </a:r>
                      <a:endParaRPr lang="en-US"/>
                    </a:p>
                  </a:txBody>
                  <a:tcPr/>
                </a:tc>
              </a:tr>
              <a:tr h="822325">
                <a:tc>
                  <a:txBody>
                    <a:bodyPr/>
                    <a:p>
                      <a:pPr>
                        <a:buNone/>
                      </a:pPr>
                      <a:r>
                        <a:rPr lang="en-US"/>
                        <a:t>Patients</a:t>
                      </a:r>
                      <a:endParaRPr lang="en-US"/>
                    </a:p>
                  </a:txBody>
                  <a:tcPr/>
                </a:tc>
                <a:tc>
                  <a:txBody>
                    <a:bodyPr/>
                    <a:p>
                      <a:pPr>
                        <a:buNone/>
                      </a:pPr>
                      <a:r>
                        <a:rPr lang="en-US"/>
                        <a:t>low</a:t>
                      </a:r>
                      <a:endParaRPr lang="en-US"/>
                    </a:p>
                  </a:txBody>
                  <a:tcPr/>
                </a:tc>
                <a:tc>
                  <a:txBody>
                    <a:bodyPr/>
                    <a:p>
                      <a:pPr>
                        <a:buNone/>
                      </a:pPr>
                      <a:r>
                        <a:rPr lang="en-US"/>
                        <a:t>low</a:t>
                      </a:r>
                      <a:endParaRPr lang="en-US"/>
                    </a:p>
                  </a:txBody>
                  <a:tcPr/>
                </a:tc>
                <a:tc>
                  <a:txBody>
                    <a:bodyPr/>
                    <a:p>
                      <a:pPr>
                        <a:buNone/>
                      </a:pPr>
                      <a:r>
                        <a:rPr lang="en-US"/>
                        <a:t>inform and empower</a:t>
                      </a:r>
                      <a:endParaRPr lang="en-US"/>
                    </a:p>
                  </a:txBody>
                  <a:tcPr/>
                </a:tc>
              </a:tr>
              <a:tr h="822325">
                <a:tc>
                  <a:txBody>
                    <a:bodyPr/>
                    <a:p>
                      <a:pPr>
                        <a:buNone/>
                      </a:pPr>
                      <a:r>
                        <a:rPr lang="en-US"/>
                        <a:t>IT vendors</a:t>
                      </a:r>
                      <a:endParaRPr lang="en-US"/>
                    </a:p>
                  </a:txBody>
                  <a:tcPr/>
                </a:tc>
                <a:tc>
                  <a:txBody>
                    <a:bodyPr/>
                    <a:p>
                      <a:pPr>
                        <a:buNone/>
                      </a:pPr>
                      <a:r>
                        <a:rPr lang="en-US"/>
                        <a:t>Medium</a:t>
                      </a:r>
                      <a:endParaRPr lang="en-US"/>
                    </a:p>
                  </a:txBody>
                  <a:tcPr/>
                </a:tc>
                <a:tc>
                  <a:txBody>
                    <a:bodyPr/>
                    <a:p>
                      <a:pPr>
                        <a:buNone/>
                      </a:pPr>
                      <a:r>
                        <a:rPr lang="en-US"/>
                        <a:t>High</a:t>
                      </a:r>
                      <a:endParaRPr lang="en-US"/>
                    </a:p>
                  </a:txBody>
                  <a:tcPr/>
                </a:tc>
                <a:tc>
                  <a:txBody>
                    <a:bodyPr/>
                    <a:p>
                      <a:pPr>
                        <a:buNone/>
                      </a:pPr>
                      <a:r>
                        <a:rPr lang="en-US"/>
                        <a:t>Collaborate  actively</a:t>
                      </a:r>
                      <a:endParaRPr lang="en-US"/>
                    </a:p>
                  </a:txBody>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				</a:t>
            </a:r>
            <a:r>
              <a:rPr lang="en-US" b="1"/>
              <a:t>RACI TOOL</a:t>
            </a:r>
            <a:endParaRPr lang="en-US" b="1"/>
          </a:p>
        </p:txBody>
      </p:sp>
      <p:sp>
        <p:nvSpPr>
          <p:cNvPr id="3" name="Content Placeholder 2"/>
          <p:cNvSpPr>
            <a:spLocks noGrp="1"/>
          </p:cNvSpPr>
          <p:nvPr>
            <p:ph idx="1"/>
          </p:nvPr>
        </p:nvSpPr>
        <p:spPr>
          <a:xfrm>
            <a:off x="570230" y="1382395"/>
            <a:ext cx="11104245" cy="4866005"/>
          </a:xfrm>
        </p:spPr>
        <p:txBody>
          <a:bodyPr>
            <a:normAutofit lnSpcReduction="10000"/>
          </a:bodyPr>
          <a:p>
            <a:pPr algn="just"/>
            <a:r>
              <a:rPr lang="en-US" altLang="en-US" sz="3600">
                <a:latin typeface="Garamond" panose="02020404030301010803" pitchFamily="18" charset="0"/>
                <a:cs typeface="Garamond" panose="02020404030301010803" pitchFamily="18" charset="0"/>
              </a:rPr>
              <a:t>A RACI (Responsibility Assignment Matrix) is a project management tool used to clarify roles and responsibilities for tasks, activities, or deliverables within a project or process.</a:t>
            </a:r>
            <a:endParaRPr lang="en-US" altLang="en-US" sz="3600">
              <a:latin typeface="Garamond" panose="02020404030301010803" pitchFamily="18" charset="0"/>
              <a:cs typeface="Garamond" panose="02020404030301010803" pitchFamily="18" charset="0"/>
            </a:endParaRPr>
          </a:p>
          <a:p>
            <a:pPr marL="0" indent="0" algn="just">
              <a:buNone/>
            </a:pPr>
            <a:endParaRPr lang="en-US" altLang="en-US" sz="3600">
              <a:latin typeface="Garamond" panose="02020404030301010803" pitchFamily="18" charset="0"/>
              <a:cs typeface="Garamond" panose="02020404030301010803" pitchFamily="18" charset="0"/>
            </a:endParaRPr>
          </a:p>
          <a:p>
            <a:pPr algn="just"/>
            <a:r>
              <a:rPr lang="en-US" altLang="en-US" sz="3600">
                <a:latin typeface="Garamond" panose="02020404030301010803" pitchFamily="18" charset="0"/>
                <a:cs typeface="Garamond" panose="02020404030301010803" pitchFamily="18" charset="0"/>
              </a:rPr>
              <a:t>This is particularly useful in complex environments such as health supply chains, IT projects, procurement, or multi-stakeholder programs (like ACT logistics systems in Uganda).</a:t>
            </a:r>
            <a:endParaRPr lang="en-US" altLang="en-US" sz="3600">
              <a:latin typeface="Garamond" panose="02020404030301010803" pitchFamily="18" charset="0"/>
              <a:cs typeface="Garamond" panose="02020404030301010803"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What RACI stands for </a:t>
            </a:r>
            <a:endParaRPr lang="en-US"/>
          </a:p>
        </p:txBody>
      </p:sp>
      <p:graphicFrame>
        <p:nvGraphicFramePr>
          <p:cNvPr id="6" name="Content Placeholder 5"/>
          <p:cNvGraphicFramePr/>
          <p:nvPr>
            <p:ph idx="1"/>
            <p:custDataLst>
              <p:tags r:id="rId1"/>
            </p:custDataLst>
          </p:nvPr>
        </p:nvGraphicFramePr>
        <p:xfrm>
          <a:off x="318135" y="1437005"/>
          <a:ext cx="11090275" cy="4928870"/>
        </p:xfrm>
        <a:graphic>
          <a:graphicData uri="http://schemas.openxmlformats.org/drawingml/2006/table">
            <a:tbl>
              <a:tblPr firstRow="1" bandRow="1">
                <a:tableStyleId>{5C22544A-7EE6-4342-B048-85BDC9FD1C3A}</a:tableStyleId>
              </a:tblPr>
              <a:tblGrid>
                <a:gridCol w="1848485"/>
                <a:gridCol w="3058795"/>
                <a:gridCol w="6182995"/>
              </a:tblGrid>
              <a:tr h="984250">
                <a:tc>
                  <a:txBody>
                    <a:bodyPr/>
                    <a:p>
                      <a:pPr>
                        <a:buNone/>
                      </a:pPr>
                      <a:r>
                        <a:rPr lang="en-US" sz="3200"/>
                        <a:t>Letter</a:t>
                      </a:r>
                      <a:endParaRPr lang="en-US" sz="3200"/>
                    </a:p>
                  </a:txBody>
                  <a:tcPr/>
                </a:tc>
                <a:tc>
                  <a:txBody>
                    <a:bodyPr/>
                    <a:p>
                      <a:pPr>
                        <a:buNone/>
                      </a:pPr>
                      <a:r>
                        <a:rPr lang="en-US" sz="3200"/>
                        <a:t>Meaning</a:t>
                      </a:r>
                      <a:endParaRPr lang="en-US" sz="3200"/>
                    </a:p>
                  </a:txBody>
                  <a:tcPr/>
                </a:tc>
                <a:tc>
                  <a:txBody>
                    <a:bodyPr/>
                    <a:p>
                      <a:pPr>
                        <a:buNone/>
                      </a:pPr>
                      <a:r>
                        <a:rPr lang="en-US" sz="3200"/>
                        <a:t>Description</a:t>
                      </a:r>
                      <a:endParaRPr lang="en-US" sz="3200"/>
                    </a:p>
                  </a:txBody>
                  <a:tcPr/>
                </a:tc>
              </a:tr>
              <a:tr h="984250">
                <a:tc>
                  <a:txBody>
                    <a:bodyPr/>
                    <a:p>
                      <a:pPr>
                        <a:buNone/>
                      </a:pPr>
                      <a:r>
                        <a:rPr lang="en-US"/>
                        <a:t>R</a:t>
                      </a:r>
                      <a:endParaRPr lang="en-US"/>
                    </a:p>
                  </a:txBody>
                  <a:tcPr/>
                </a:tc>
                <a:tc>
                  <a:txBody>
                    <a:bodyPr/>
                    <a:p>
                      <a:r>
                        <a:rPr lang="en-US" sz="1100"/>
                        <a:t> </a:t>
                      </a:r>
                      <a:r>
                        <a:rPr lang="en-US" sz="1800"/>
                        <a:t>Responsible</a:t>
                      </a:r>
                      <a:endParaRPr lang="en-US" sz="1800"/>
                    </a:p>
                  </a:txBody>
                  <a:tcPr marL="0" marR="0" marT="0" marB="0" anchor="ctr" anchorCtr="0"/>
                </a:tc>
                <a:tc>
                  <a:txBody>
                    <a:bodyPr/>
                    <a:p>
                      <a:pPr>
                        <a:buNone/>
                      </a:pPr>
                      <a:r>
                        <a:rPr lang="en-US" altLang="en-US"/>
                        <a:t>The person(s) who actually perform the task. (Do the work)</a:t>
                      </a:r>
                      <a:endParaRPr lang="en-US" altLang="en-US"/>
                    </a:p>
                  </a:txBody>
                  <a:tcPr/>
                </a:tc>
              </a:tr>
              <a:tr h="984250">
                <a:tc>
                  <a:txBody>
                    <a:bodyPr/>
                    <a:p>
                      <a:pPr>
                        <a:buNone/>
                      </a:pPr>
                      <a:r>
                        <a:rPr lang="en-US"/>
                        <a:t>A</a:t>
                      </a:r>
                      <a:endParaRPr lang="en-US"/>
                    </a:p>
                  </a:txBody>
                  <a:tcPr/>
                </a:tc>
                <a:tc>
                  <a:txBody>
                    <a:bodyPr/>
                    <a:p>
                      <a:pPr>
                        <a:buNone/>
                      </a:pPr>
                      <a:r>
                        <a:rPr lang="en-US"/>
                        <a:t>Accounatble</a:t>
                      </a:r>
                      <a:endParaRPr lang="en-US"/>
                    </a:p>
                  </a:txBody>
                  <a:tcPr/>
                </a:tc>
                <a:tc>
                  <a:txBody>
                    <a:bodyPr/>
                    <a:p>
                      <a:pPr>
                        <a:buNone/>
                      </a:pPr>
                      <a:r>
                        <a:rPr lang="en-US" altLang="en-US"/>
                        <a:t>The person ultimately answerable for the task’s completion. Only one person should be accountable.</a:t>
                      </a:r>
                      <a:endParaRPr lang="en-US" altLang="en-US"/>
                    </a:p>
                  </a:txBody>
                  <a:tcPr/>
                </a:tc>
              </a:tr>
              <a:tr h="991870">
                <a:tc>
                  <a:txBody>
                    <a:bodyPr/>
                    <a:p>
                      <a:pPr>
                        <a:buNone/>
                      </a:pPr>
                      <a:r>
                        <a:rPr lang="en-US"/>
                        <a:t>c</a:t>
                      </a:r>
                      <a:endParaRPr lang="en-US"/>
                    </a:p>
                  </a:txBody>
                  <a:tcPr/>
                </a:tc>
                <a:tc>
                  <a:txBody>
                    <a:bodyPr/>
                    <a:p>
                      <a:pPr>
                        <a:buNone/>
                      </a:pPr>
                      <a:r>
                        <a:rPr lang="en-US"/>
                        <a:t>Consulted</a:t>
                      </a:r>
                      <a:endParaRPr lang="en-US"/>
                    </a:p>
                  </a:txBody>
                  <a:tcPr/>
                </a:tc>
                <a:tc>
                  <a:txBody>
                    <a:bodyPr/>
                    <a:p>
                      <a:pPr>
                        <a:buNone/>
                      </a:pPr>
                      <a:r>
                        <a:rPr lang="en-US" altLang="en-US"/>
                        <a:t>Individuals whose opinions or expertise are sought before action is taken. (Two-way communication)</a:t>
                      </a:r>
                      <a:endParaRPr lang="en-US" altLang="en-US"/>
                    </a:p>
                  </a:txBody>
                  <a:tcPr/>
                </a:tc>
              </a:tr>
              <a:tr h="984250">
                <a:tc>
                  <a:txBody>
                    <a:bodyPr/>
                    <a:p>
                      <a:pPr>
                        <a:buNone/>
                      </a:pPr>
                      <a:r>
                        <a:rPr lang="en-US"/>
                        <a:t>I</a:t>
                      </a:r>
                      <a:endParaRPr lang="en-US"/>
                    </a:p>
                  </a:txBody>
                  <a:tcPr/>
                </a:tc>
                <a:tc>
                  <a:txBody>
                    <a:bodyPr/>
                    <a:p>
                      <a:pPr>
                        <a:buNone/>
                      </a:pPr>
                      <a:r>
                        <a:rPr lang="en-US"/>
                        <a:t>Informed</a:t>
                      </a:r>
                      <a:endParaRPr lang="en-US"/>
                    </a:p>
                  </a:txBody>
                  <a:tcPr/>
                </a:tc>
                <a:tc>
                  <a:txBody>
                    <a:bodyPr/>
                    <a:p>
                      <a:r>
                        <a:rPr sz="1800"/>
                        <a:t>Individuals who must be kept updated on progress or decisions. (One-way communication)</a:t>
                      </a:r>
                      <a:endParaRPr sz="1800"/>
                    </a:p>
                  </a:txBody>
                  <a:tcPr marL="0" marR="0" marT="0" marB="0" anchor="ctr" anchorCtr="0"/>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45795" y="452755"/>
            <a:ext cx="10512425" cy="1400810"/>
          </a:xfrm>
        </p:spPr>
        <p:txBody>
          <a:bodyPr/>
          <a:p>
            <a:r>
              <a:rPr lang="en-US" altLang="en-US"/>
              <a:t>Example of a RACI Matrix (Project Implementation Example)</a:t>
            </a:r>
            <a:endParaRPr lang="en-US" altLang="en-US"/>
          </a:p>
        </p:txBody>
      </p:sp>
      <p:graphicFrame>
        <p:nvGraphicFramePr>
          <p:cNvPr id="6" name="Content Placeholder 5"/>
          <p:cNvGraphicFramePr/>
          <p:nvPr>
            <p:ph idx="1"/>
            <p:custDataLst>
              <p:tags r:id="rId1"/>
            </p:custDataLst>
          </p:nvPr>
        </p:nvGraphicFramePr>
        <p:xfrm>
          <a:off x="645795" y="2052955"/>
          <a:ext cx="10908030" cy="4228465"/>
        </p:xfrm>
        <a:graphic>
          <a:graphicData uri="http://schemas.openxmlformats.org/drawingml/2006/table">
            <a:tbl>
              <a:tblPr firstRow="1" bandRow="1">
                <a:tableStyleId>{5C22544A-7EE6-4342-B048-85BDC9FD1C3A}</a:tableStyleId>
              </a:tblPr>
              <a:tblGrid>
                <a:gridCol w="3117850"/>
                <a:gridCol w="1680845"/>
                <a:gridCol w="1868170"/>
                <a:gridCol w="2094865"/>
                <a:gridCol w="2146300"/>
              </a:tblGrid>
              <a:tr h="818515">
                <a:tc>
                  <a:txBody>
                    <a:bodyPr/>
                    <a:p>
                      <a:pPr>
                        <a:buNone/>
                      </a:pPr>
                      <a:r>
                        <a:rPr lang="en-US"/>
                        <a:t>ACTIVITY</a:t>
                      </a:r>
                      <a:endParaRPr lang="en-US"/>
                    </a:p>
                  </a:txBody>
                  <a:tcPr/>
                </a:tc>
                <a:tc>
                  <a:txBody>
                    <a:bodyPr/>
                    <a:p>
                      <a:pPr>
                        <a:buNone/>
                      </a:pPr>
                      <a:r>
                        <a:rPr lang="en-US"/>
                        <a:t>Project manager</a:t>
                      </a:r>
                      <a:endParaRPr lang="en-US"/>
                    </a:p>
                  </a:txBody>
                  <a:tcPr/>
                </a:tc>
                <a:tc>
                  <a:txBody>
                    <a:bodyPr/>
                    <a:p>
                      <a:pPr>
                        <a:buNone/>
                      </a:pPr>
                      <a:r>
                        <a:rPr lang="en-US"/>
                        <a:t>IT manager</a:t>
                      </a:r>
                      <a:endParaRPr lang="en-US"/>
                    </a:p>
                  </a:txBody>
                  <a:tcPr/>
                </a:tc>
                <a:tc>
                  <a:txBody>
                    <a:bodyPr/>
                    <a:p>
                      <a:pPr>
                        <a:buNone/>
                      </a:pPr>
                      <a:r>
                        <a:rPr lang="en-US"/>
                        <a:t>Procurement manager</a:t>
                      </a:r>
                      <a:endParaRPr lang="en-US"/>
                    </a:p>
                  </a:txBody>
                  <a:tcPr/>
                </a:tc>
                <a:tc>
                  <a:txBody>
                    <a:bodyPr/>
                    <a:p>
                      <a:pPr>
                        <a:buNone/>
                      </a:pPr>
                      <a:r>
                        <a:rPr lang="en-US"/>
                        <a:t>Ministry of Health</a:t>
                      </a:r>
                      <a:endParaRPr lang="en-US"/>
                    </a:p>
                  </a:txBody>
                  <a:tcPr/>
                </a:tc>
              </a:tr>
              <a:tr h="818515">
                <a:tc>
                  <a:txBody>
                    <a:bodyPr/>
                    <a:p>
                      <a:pPr>
                        <a:buNone/>
                      </a:pPr>
                      <a:r>
                        <a:rPr lang="en-US"/>
                        <a:t>Define project scope</a:t>
                      </a:r>
                      <a:endParaRPr lang="en-US"/>
                    </a:p>
                  </a:txBody>
                  <a:tcPr/>
                </a:tc>
                <a:tc>
                  <a:txBody>
                    <a:bodyPr/>
                    <a:p>
                      <a:pPr>
                        <a:buNone/>
                      </a:pPr>
                      <a:r>
                        <a:rPr lang="en-US"/>
                        <a:t>A</a:t>
                      </a:r>
                      <a:endParaRPr lang="en-US"/>
                    </a:p>
                  </a:txBody>
                  <a:tcPr/>
                </a:tc>
                <a:tc>
                  <a:txBody>
                    <a:bodyPr/>
                    <a:p>
                      <a:pPr>
                        <a:buNone/>
                      </a:pPr>
                      <a:r>
                        <a:rPr lang="en-US"/>
                        <a:t>C</a:t>
                      </a:r>
                      <a:endParaRPr lang="en-US"/>
                    </a:p>
                  </a:txBody>
                  <a:tcPr/>
                </a:tc>
                <a:tc>
                  <a:txBody>
                    <a:bodyPr/>
                    <a:p>
                      <a:pPr>
                        <a:buNone/>
                      </a:pPr>
                      <a:r>
                        <a:rPr lang="en-US"/>
                        <a:t>C</a:t>
                      </a:r>
                      <a:endParaRPr lang="en-US"/>
                    </a:p>
                  </a:txBody>
                  <a:tcPr/>
                </a:tc>
                <a:tc>
                  <a:txBody>
                    <a:bodyPr/>
                    <a:p>
                      <a:pPr>
                        <a:buNone/>
                      </a:pPr>
                      <a:r>
                        <a:rPr lang="en-US"/>
                        <a:t>1</a:t>
                      </a:r>
                      <a:endParaRPr lang="en-US"/>
                    </a:p>
                  </a:txBody>
                  <a:tcPr/>
                </a:tc>
              </a:tr>
              <a:tr h="818515">
                <a:tc>
                  <a:txBody>
                    <a:bodyPr/>
                    <a:p>
                      <a:pPr>
                        <a:buNone/>
                      </a:pPr>
                      <a:r>
                        <a:rPr lang="en-US"/>
                        <a:t>Develop mobile application</a:t>
                      </a:r>
                      <a:endParaRPr lang="en-US"/>
                    </a:p>
                  </a:txBody>
                  <a:tcPr/>
                </a:tc>
                <a:tc>
                  <a:txBody>
                    <a:bodyPr/>
                    <a:p>
                      <a:pPr>
                        <a:buNone/>
                      </a:pPr>
                      <a:r>
                        <a:rPr lang="en-US"/>
                        <a:t>I</a:t>
                      </a:r>
                      <a:endParaRPr lang="en-US"/>
                    </a:p>
                  </a:txBody>
                  <a:tcPr/>
                </a:tc>
                <a:tc>
                  <a:txBody>
                    <a:bodyPr/>
                    <a:p>
                      <a:pPr>
                        <a:buNone/>
                      </a:pPr>
                      <a:r>
                        <a:rPr lang="en-US"/>
                        <a:t>R</a:t>
                      </a:r>
                      <a:endParaRPr lang="en-US"/>
                    </a:p>
                  </a:txBody>
                  <a:tcPr/>
                </a:tc>
                <a:tc>
                  <a:txBody>
                    <a:bodyPr/>
                    <a:p>
                      <a:pPr>
                        <a:buNone/>
                      </a:pPr>
                      <a:r>
                        <a:rPr lang="en-US"/>
                        <a:t>I</a:t>
                      </a:r>
                      <a:endParaRPr lang="en-US"/>
                    </a:p>
                  </a:txBody>
                  <a:tcPr/>
                </a:tc>
                <a:tc>
                  <a:txBody>
                    <a:bodyPr/>
                    <a:p>
                      <a:pPr>
                        <a:buNone/>
                      </a:pPr>
                      <a:r>
                        <a:rPr lang="en-US"/>
                        <a:t>C</a:t>
                      </a:r>
                      <a:endParaRPr lang="en-US"/>
                    </a:p>
                  </a:txBody>
                  <a:tcPr/>
                </a:tc>
              </a:tr>
              <a:tr h="467360">
                <a:tc>
                  <a:txBody>
                    <a:bodyPr/>
                    <a:p>
                      <a:pPr>
                        <a:buNone/>
                      </a:pPr>
                      <a:r>
                        <a:rPr lang="en-US"/>
                        <a:t>Procure equipment</a:t>
                      </a:r>
                      <a:endParaRPr lang="en-US"/>
                    </a:p>
                  </a:txBody>
                  <a:tcPr/>
                </a:tc>
                <a:tc>
                  <a:txBody>
                    <a:bodyPr/>
                    <a:p>
                      <a:pPr>
                        <a:buNone/>
                      </a:pPr>
                      <a:r>
                        <a:rPr lang="en-US"/>
                        <a:t>C</a:t>
                      </a:r>
                      <a:endParaRPr lang="en-US"/>
                    </a:p>
                  </a:txBody>
                  <a:tcPr/>
                </a:tc>
                <a:tc>
                  <a:txBody>
                    <a:bodyPr/>
                    <a:p>
                      <a:pPr>
                        <a:buNone/>
                      </a:pPr>
                      <a:r>
                        <a:rPr lang="en-US"/>
                        <a:t>C</a:t>
                      </a:r>
                      <a:endParaRPr lang="en-US"/>
                    </a:p>
                  </a:txBody>
                  <a:tcPr/>
                </a:tc>
                <a:tc>
                  <a:txBody>
                    <a:bodyPr/>
                    <a:p>
                      <a:pPr>
                        <a:buNone/>
                      </a:pPr>
                      <a:r>
                        <a:rPr lang="en-US"/>
                        <a:t>R/A</a:t>
                      </a:r>
                      <a:endParaRPr lang="en-US"/>
                    </a:p>
                  </a:txBody>
                  <a:tcPr/>
                </a:tc>
                <a:tc>
                  <a:txBody>
                    <a:bodyPr/>
                    <a:p>
                      <a:pPr>
                        <a:buNone/>
                      </a:pPr>
                      <a:r>
                        <a:rPr lang="en-US"/>
                        <a:t>I</a:t>
                      </a:r>
                      <a:endParaRPr lang="en-US"/>
                    </a:p>
                  </a:txBody>
                  <a:tcPr/>
                </a:tc>
              </a:tr>
              <a:tr h="818515">
                <a:tc>
                  <a:txBody>
                    <a:bodyPr/>
                    <a:p>
                      <a:pPr>
                        <a:buNone/>
                      </a:pPr>
                      <a:r>
                        <a:rPr lang="en-US"/>
                        <a:t>Aprrove final systems</a:t>
                      </a:r>
                      <a:endParaRPr lang="en-US"/>
                    </a:p>
                  </a:txBody>
                  <a:tcPr/>
                </a:tc>
                <a:tc>
                  <a:txBody>
                    <a:bodyPr/>
                    <a:p>
                      <a:pPr>
                        <a:buNone/>
                      </a:pPr>
                      <a:r>
                        <a:rPr lang="en-US"/>
                        <a:t>C</a:t>
                      </a:r>
                      <a:endParaRPr lang="en-US"/>
                    </a:p>
                  </a:txBody>
                  <a:tcPr/>
                </a:tc>
                <a:tc>
                  <a:txBody>
                    <a:bodyPr/>
                    <a:p>
                      <a:pPr>
                        <a:buNone/>
                      </a:pPr>
                      <a:r>
                        <a:rPr lang="en-US"/>
                        <a:t>C</a:t>
                      </a:r>
                      <a:endParaRPr lang="en-US"/>
                    </a:p>
                  </a:txBody>
                  <a:tcPr/>
                </a:tc>
                <a:tc>
                  <a:txBody>
                    <a:bodyPr/>
                    <a:p>
                      <a:pPr>
                        <a:buNone/>
                      </a:pPr>
                      <a:r>
                        <a:rPr lang="en-US"/>
                        <a:t>I</a:t>
                      </a:r>
                      <a:endParaRPr lang="en-US"/>
                    </a:p>
                  </a:txBody>
                  <a:tcPr/>
                </a:tc>
                <a:tc>
                  <a:txBody>
                    <a:bodyPr/>
                    <a:p>
                      <a:pPr>
                        <a:buNone/>
                      </a:pPr>
                      <a:r>
                        <a:rPr lang="en-US"/>
                        <a:t>A</a:t>
                      </a:r>
                      <a:endParaRPr lang="en-US"/>
                    </a:p>
                  </a:txBody>
                  <a:tcPr/>
                </a:tc>
              </a:tr>
              <a:tr h="487045">
                <a:tc>
                  <a:txBody>
                    <a:bodyPr/>
                    <a:p>
                      <a:pPr>
                        <a:buNone/>
                      </a:pPr>
                      <a:r>
                        <a:rPr lang="en-US"/>
                        <a:t>Train end users</a:t>
                      </a:r>
                      <a:endParaRPr lang="en-US"/>
                    </a:p>
                  </a:txBody>
                  <a:tcPr/>
                </a:tc>
                <a:tc>
                  <a:txBody>
                    <a:bodyPr/>
                    <a:p>
                      <a:pPr>
                        <a:buNone/>
                      </a:pPr>
                      <a:r>
                        <a:rPr lang="en-US"/>
                        <a:t>R</a:t>
                      </a:r>
                      <a:endParaRPr lang="en-US"/>
                    </a:p>
                  </a:txBody>
                  <a:tcPr/>
                </a:tc>
                <a:tc>
                  <a:txBody>
                    <a:bodyPr/>
                    <a:p>
                      <a:pPr>
                        <a:buNone/>
                      </a:pPr>
                      <a:r>
                        <a:rPr lang="en-US"/>
                        <a:t>R</a:t>
                      </a:r>
                      <a:endParaRPr lang="en-US"/>
                    </a:p>
                  </a:txBody>
                  <a:tcPr/>
                </a:tc>
                <a:tc>
                  <a:txBody>
                    <a:bodyPr/>
                    <a:p>
                      <a:pPr>
                        <a:buNone/>
                      </a:pPr>
                      <a:r>
                        <a:rPr lang="en-US"/>
                        <a:t>C</a:t>
                      </a:r>
                      <a:endParaRPr lang="en-US"/>
                    </a:p>
                  </a:txBody>
                  <a:tcPr/>
                </a:tc>
                <a:tc>
                  <a:txBody>
                    <a:bodyPr/>
                    <a:p>
                      <a:pPr>
                        <a:buNone/>
                      </a:pPr>
                      <a:r>
                        <a:rPr lang="en-US"/>
                        <a:t>I</a:t>
                      </a:r>
                      <a:endParaRPr lang="en-US"/>
                    </a:p>
                  </a:txBody>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b="1"/>
              <a:t>Purpose of a RACI Matrix</a:t>
            </a:r>
            <a:endParaRPr lang="en-US" altLang="en-US" b="1"/>
          </a:p>
        </p:txBody>
      </p:sp>
      <p:sp>
        <p:nvSpPr>
          <p:cNvPr id="3" name="Content Placeholder 2"/>
          <p:cNvSpPr>
            <a:spLocks noGrp="1"/>
          </p:cNvSpPr>
          <p:nvPr>
            <p:ph idx="1"/>
          </p:nvPr>
        </p:nvSpPr>
        <p:spPr>
          <a:xfrm>
            <a:off x="416560" y="1438910"/>
            <a:ext cx="10949940" cy="4809490"/>
          </a:xfrm>
        </p:spPr>
        <p:txBody>
          <a:bodyPr/>
          <a:p>
            <a:r>
              <a:rPr lang="en-US" altLang="en-US" sz="2800">
                <a:latin typeface="Garamond" panose="02020404030301010803" pitchFamily="18" charset="0"/>
                <a:cs typeface="Garamond" panose="02020404030301010803" pitchFamily="18" charset="0"/>
              </a:rPr>
              <a:t>Prevents role confusion</a:t>
            </a:r>
            <a:endParaRPr lang="en-US" altLang="en-US" sz="2800">
              <a:latin typeface="Garamond" panose="02020404030301010803" pitchFamily="18" charset="0"/>
              <a:cs typeface="Garamond" panose="02020404030301010803" pitchFamily="18" charset="0"/>
            </a:endParaRPr>
          </a:p>
          <a:p>
            <a:r>
              <a:rPr lang="en-US" altLang="en-US" sz="2800">
                <a:latin typeface="Garamond" panose="02020404030301010803" pitchFamily="18" charset="0"/>
                <a:cs typeface="Garamond" panose="02020404030301010803" pitchFamily="18" charset="0"/>
              </a:rPr>
              <a:t>Reduces duplication of work</a:t>
            </a:r>
            <a:endParaRPr lang="en-US" altLang="en-US" sz="2800">
              <a:latin typeface="Garamond" panose="02020404030301010803" pitchFamily="18" charset="0"/>
              <a:cs typeface="Garamond" panose="02020404030301010803" pitchFamily="18" charset="0"/>
            </a:endParaRPr>
          </a:p>
          <a:p>
            <a:r>
              <a:rPr lang="en-US" altLang="en-US" sz="2800">
                <a:latin typeface="Garamond" panose="02020404030301010803" pitchFamily="18" charset="0"/>
                <a:cs typeface="Garamond" panose="02020404030301010803" pitchFamily="18" charset="0"/>
              </a:rPr>
              <a:t>Improves coordination</a:t>
            </a:r>
            <a:endParaRPr lang="en-US" altLang="en-US" sz="2800">
              <a:latin typeface="Garamond" panose="02020404030301010803" pitchFamily="18" charset="0"/>
              <a:cs typeface="Garamond" panose="02020404030301010803" pitchFamily="18" charset="0"/>
            </a:endParaRPr>
          </a:p>
          <a:p>
            <a:r>
              <a:rPr lang="en-US" altLang="en-US" sz="2800">
                <a:latin typeface="Garamond" panose="02020404030301010803" pitchFamily="18" charset="0"/>
                <a:cs typeface="Garamond" panose="02020404030301010803" pitchFamily="18" charset="0"/>
              </a:rPr>
              <a:t>Enhances accountability</a:t>
            </a:r>
            <a:endParaRPr lang="en-US" altLang="en-US" sz="2800">
              <a:latin typeface="Garamond" panose="02020404030301010803" pitchFamily="18" charset="0"/>
              <a:cs typeface="Garamond" panose="02020404030301010803" pitchFamily="18" charset="0"/>
            </a:endParaRPr>
          </a:p>
          <a:p>
            <a:r>
              <a:rPr lang="en-US" altLang="en-US" sz="2800">
                <a:latin typeface="Garamond" panose="02020404030301010803" pitchFamily="18" charset="0"/>
                <a:cs typeface="Garamond" panose="02020404030301010803" pitchFamily="18" charset="0"/>
              </a:rPr>
              <a:t>Supports better governance and control</a:t>
            </a:r>
            <a:endParaRPr lang="en-US" altLang="en-US" sz="2800">
              <a:latin typeface="Garamond" panose="02020404030301010803" pitchFamily="18" charset="0"/>
              <a:cs typeface="Garamond" panose="02020404030301010803"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Conclusion</a:t>
            </a:r>
            <a:endParaRPr lang="en-GB" dirty="0"/>
          </a:p>
        </p:txBody>
      </p:sp>
      <p:sp>
        <p:nvSpPr>
          <p:cNvPr id="3" name="Content Placeholder 2"/>
          <p:cNvSpPr>
            <a:spLocks noGrp="1"/>
          </p:cNvSpPr>
          <p:nvPr>
            <p:ph idx="1"/>
          </p:nvPr>
        </p:nvSpPr>
        <p:spPr>
          <a:xfrm>
            <a:off x="326003" y="1383528"/>
            <a:ext cx="11306755" cy="4864872"/>
          </a:xfrm>
        </p:spPr>
        <p:txBody>
          <a:bodyPr>
            <a:normAutofit/>
          </a:bodyPr>
          <a:lstStyle/>
          <a:p>
            <a:pPr marL="0" indent="0" algn="just">
              <a:buNone/>
            </a:pPr>
            <a:r>
              <a:rPr lang="en-US" sz="2800" dirty="0"/>
              <a:t>The Project Stakeholder Management process involves summarizing key takeaways, assessing stakeholder satisfaction, Evaluating Communication &amp; Conflict Resolution, Reviewing Project Impact on Stakeholders,  identifying lessons learned for future projects, and Formal Closure &amp; Acknowledgment of key stake holders.</a:t>
            </a:r>
            <a:endParaRPr lang="en-GB"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478" y="715111"/>
            <a:ext cx="9404723" cy="1400530"/>
          </a:xfrm>
        </p:spPr>
        <p:txBody>
          <a:bodyPr/>
          <a:lstStyle/>
          <a:p>
            <a:pPr algn="ctr"/>
            <a:r>
              <a:rPr lang="en-US" sz="4800" dirty="0"/>
              <a:t>END</a:t>
            </a:r>
            <a:endParaRPr lang="en-GB" sz="4800" dirty="0"/>
          </a:p>
        </p:txBody>
      </p:sp>
      <p:sp>
        <p:nvSpPr>
          <p:cNvPr id="3" name="Content Placeholder 2"/>
          <p:cNvSpPr>
            <a:spLocks noGrp="1"/>
          </p:cNvSpPr>
          <p:nvPr>
            <p:ph idx="1"/>
          </p:nvPr>
        </p:nvSpPr>
        <p:spPr>
          <a:xfrm>
            <a:off x="1405462" y="2848048"/>
            <a:ext cx="8946541" cy="4195481"/>
          </a:xfrm>
        </p:spPr>
        <p:txBody>
          <a:bodyPr>
            <a:normAutofit/>
          </a:bodyPr>
          <a:lstStyle/>
          <a:p>
            <a:pPr marL="0" indent="0" algn="ctr">
              <a:buNone/>
            </a:pPr>
            <a:r>
              <a:rPr lang="en-US" sz="6000" dirty="0"/>
              <a:t>THANK YOU</a:t>
            </a:r>
            <a:endParaRPr lang="en-GB" sz="6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029" y="342420"/>
            <a:ext cx="10162349" cy="1049235"/>
          </a:xfrm>
        </p:spPr>
        <p:txBody>
          <a:bodyPr>
            <a:normAutofit/>
          </a:bodyPr>
          <a:lstStyle/>
          <a:p>
            <a:r>
              <a:rPr lang="en-US" sz="4000" dirty="0"/>
              <a:t>Stakeholder defined;</a:t>
            </a:r>
            <a:endParaRPr lang="en-GB" sz="4000" dirty="0"/>
          </a:p>
        </p:txBody>
      </p:sp>
      <p:sp>
        <p:nvSpPr>
          <p:cNvPr id="3" name="Content Placeholder 2"/>
          <p:cNvSpPr>
            <a:spLocks noGrp="1"/>
          </p:cNvSpPr>
          <p:nvPr>
            <p:ph idx="1"/>
          </p:nvPr>
        </p:nvSpPr>
        <p:spPr>
          <a:xfrm>
            <a:off x="302150" y="1853754"/>
            <a:ext cx="11346511" cy="3612591"/>
          </a:xfrm>
        </p:spPr>
        <p:txBody>
          <a:bodyPr/>
          <a:lstStyle/>
          <a:p>
            <a:pPr marL="0" indent="0" algn="just">
              <a:buNone/>
            </a:pPr>
            <a:r>
              <a:rPr lang="en-US" sz="3600" dirty="0"/>
              <a:t>A stakeholder is any individual, group, or organization who may positively or negatively be affected by, or cause an effect on, the decisions, activities, or outcomes of a project.</a:t>
            </a:r>
            <a:endParaRPr lang="en-US" sz="3600" dirty="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296" y="452718"/>
            <a:ext cx="10797871" cy="1400530"/>
          </a:xfrm>
        </p:spPr>
        <p:txBody>
          <a:bodyPr/>
          <a:lstStyle/>
          <a:p>
            <a:r>
              <a:rPr lang="en-GB" dirty="0">
                <a:solidFill>
                  <a:srgbClr val="FB8C29"/>
                </a:solidFill>
              </a:rPr>
              <a:t>Project Stakeholder Management-Cont.</a:t>
            </a:r>
            <a:endParaRPr lang="en-GB" dirty="0"/>
          </a:p>
        </p:txBody>
      </p:sp>
      <p:pic>
        <p:nvPicPr>
          <p:cNvPr id="4" name="Content Placeholder 3"/>
          <p:cNvPicPr>
            <a:picLocks noGrp="1" noChangeAspect="1"/>
          </p:cNvPicPr>
          <p:nvPr>
            <p:ph idx="1"/>
          </p:nvPr>
        </p:nvPicPr>
        <p:blipFill>
          <a:blip r:embed="rId1"/>
          <a:stretch>
            <a:fillRect/>
          </a:stretch>
        </p:blipFill>
        <p:spPr>
          <a:xfrm>
            <a:off x="0" y="1383528"/>
            <a:ext cx="11545293" cy="327415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614" y="452718"/>
            <a:ext cx="11139777" cy="1400530"/>
          </a:xfrm>
        </p:spPr>
        <p:txBody>
          <a:bodyPr/>
          <a:lstStyle/>
          <a:p>
            <a:r>
              <a:rPr lang="en-GB" dirty="0"/>
              <a:t>Stakeholder management defined;</a:t>
            </a:r>
            <a:endParaRPr lang="en-GB" dirty="0"/>
          </a:p>
        </p:txBody>
      </p:sp>
      <p:sp>
        <p:nvSpPr>
          <p:cNvPr id="3" name="Content Placeholder 2"/>
          <p:cNvSpPr>
            <a:spLocks noGrp="1"/>
          </p:cNvSpPr>
          <p:nvPr>
            <p:ph idx="1"/>
          </p:nvPr>
        </p:nvSpPr>
        <p:spPr>
          <a:xfrm>
            <a:off x="238539" y="1407382"/>
            <a:ext cx="11640709" cy="5057028"/>
          </a:xfrm>
        </p:spPr>
        <p:txBody>
          <a:bodyPr>
            <a:normAutofit/>
          </a:bodyPr>
          <a:lstStyle/>
          <a:p>
            <a:pPr marL="0" lvl="0" indent="0" algn="just">
              <a:buClr>
                <a:srgbClr val="1E5155">
                  <a:lumMod val="40000"/>
                  <a:lumOff val="60000"/>
                </a:srgbClr>
              </a:buClr>
              <a:buNone/>
            </a:pPr>
            <a:r>
              <a:rPr lang="en-US" sz="3600" dirty="0">
                <a:solidFill>
                  <a:prstClr val="white"/>
                </a:solidFill>
              </a:rPr>
              <a:t>Stakeholder management is the process of identifying, analyzing, engaging, and maintaining relationships with individuals or groups that have an interest in or can affect a project, organization, or system. </a:t>
            </a:r>
            <a:endParaRPr lang="en-US" sz="3600" dirty="0">
              <a:solidFill>
                <a:prstClr val="white"/>
              </a:solidFill>
            </a:endParaRPr>
          </a:p>
          <a:p>
            <a:pPr marL="0" lvl="0" indent="0" algn="just">
              <a:buClr>
                <a:srgbClr val="1E5155">
                  <a:lumMod val="40000"/>
                  <a:lumOff val="60000"/>
                </a:srgbClr>
              </a:buClr>
              <a:buNone/>
            </a:pPr>
            <a:r>
              <a:rPr lang="en-US" sz="3600" dirty="0">
                <a:solidFill>
                  <a:prstClr val="white"/>
                </a:solidFill>
              </a:rPr>
              <a:t>The goal is to balance stakeholder expectations while achieving business or project objectives effectively.</a:t>
            </a:r>
            <a:endParaRPr lang="en-GB" sz="3600" dirty="0">
              <a:solidFill>
                <a:prstClr val="white"/>
              </a:solidFill>
            </a:endParaRP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885" y="79375"/>
            <a:ext cx="11083925" cy="1224915"/>
          </a:xfrm>
        </p:spPr>
        <p:txBody>
          <a:bodyPr/>
          <a:lstStyle/>
          <a:p>
            <a:br>
              <a:rPr lang="en-GB" dirty="0">
                <a:solidFill>
                  <a:srgbClr val="FB8C29"/>
                </a:solidFill>
              </a:rPr>
            </a:br>
            <a:r>
              <a:rPr lang="en-GB" dirty="0">
                <a:solidFill>
                  <a:srgbClr val="FB8C29"/>
                </a:solidFill>
              </a:rPr>
              <a:t>Project Stakeholder Management-Cont.</a:t>
            </a:r>
            <a:endParaRPr lang="en-GB" dirty="0"/>
          </a:p>
        </p:txBody>
      </p:sp>
      <p:sp>
        <p:nvSpPr>
          <p:cNvPr id="3" name="Content Placeholder 2"/>
          <p:cNvSpPr>
            <a:spLocks noGrp="1"/>
          </p:cNvSpPr>
          <p:nvPr>
            <p:ph idx="1"/>
          </p:nvPr>
        </p:nvSpPr>
        <p:spPr>
          <a:xfrm>
            <a:off x="294198" y="1447137"/>
            <a:ext cx="11547943" cy="5096786"/>
          </a:xfrm>
        </p:spPr>
        <p:txBody>
          <a:bodyPr/>
          <a:lstStyle/>
          <a:p>
            <a:pPr marL="0" indent="0" algn="just">
              <a:buNone/>
            </a:pPr>
            <a:r>
              <a:rPr lang="en-US" sz="3200" dirty="0"/>
              <a:t>Stakeholder mgt is an important tool that allows one to identify which stakeholders might have the most influence over the success or failure of the project, and which are the most important supporters and opponents when implementing a project. Based on this, managers can adjust their decisions and, also, can make plans for dealing with stakeholders having different interests and different levels of influence.</a:t>
            </a:r>
            <a:endParaRPr lang="en-US" sz="3200" dirty="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95" y="178904"/>
            <a:ext cx="11577099" cy="1049235"/>
          </a:xfrm>
        </p:spPr>
        <p:txBody>
          <a:bodyPr/>
          <a:lstStyle/>
          <a:p>
            <a:r>
              <a:rPr lang="en-US" sz="3600" dirty="0"/>
              <a:t>Main Categories of Stakeholders and their Interests</a:t>
            </a:r>
            <a:endParaRPr lang="en-GB" sz="3600" dirty="0"/>
          </a:p>
        </p:txBody>
      </p:sp>
      <p:sp>
        <p:nvSpPr>
          <p:cNvPr id="3" name="Content Placeholder 2"/>
          <p:cNvSpPr>
            <a:spLocks noGrp="1"/>
          </p:cNvSpPr>
          <p:nvPr>
            <p:ph idx="1"/>
          </p:nvPr>
        </p:nvSpPr>
        <p:spPr>
          <a:xfrm>
            <a:off x="214685" y="1097280"/>
            <a:ext cx="11704320" cy="5760720"/>
          </a:xfrm>
        </p:spPr>
        <p:txBody>
          <a:bodyPr>
            <a:normAutofit/>
          </a:bodyPr>
          <a:lstStyle/>
          <a:p>
            <a:pPr marL="0" indent="0">
              <a:buNone/>
            </a:pPr>
            <a:r>
              <a:rPr lang="en-US" sz="2400" dirty="0"/>
              <a:t>Stakeholders can be categorized into two; Internal Stakeholders and External Stakeholders. </a:t>
            </a:r>
            <a:endParaRPr lang="en-US" sz="2400" dirty="0"/>
          </a:p>
          <a:p>
            <a:pPr>
              <a:buFont typeface="Wingdings" panose="05000000000000000000" pitchFamily="2" charset="2"/>
              <a:buChar char="Ø"/>
            </a:pPr>
            <a:r>
              <a:rPr lang="en-US" sz="2400" dirty="0">
                <a:solidFill>
                  <a:srgbClr val="00B0F0"/>
                </a:solidFill>
              </a:rPr>
              <a:t>Internal stakeholders:</a:t>
            </a:r>
            <a:endParaRPr lang="en-US" sz="2400" dirty="0">
              <a:solidFill>
                <a:srgbClr val="00B0F0"/>
              </a:solidFill>
            </a:endParaRPr>
          </a:p>
          <a:p>
            <a:pPr algn="just">
              <a:buFont typeface="Arial" panose="020B0604020202020204" pitchFamily="34" charset="0"/>
              <a:buChar char="•"/>
            </a:pPr>
            <a:r>
              <a:rPr lang="en-US" sz="2400" dirty="0"/>
              <a:t>Shareholders — These are key internal stakeholders. As investors, they take a financial stake in the project by purchasing shares and are interested in the best return on investment, usually made in the form of a share of the profits.</a:t>
            </a:r>
            <a:endParaRPr lang="en-US" sz="2400" dirty="0"/>
          </a:p>
          <a:p>
            <a:pPr algn="just">
              <a:buFont typeface="Arial" panose="020B0604020202020204" pitchFamily="34" charset="0"/>
              <a:buChar char="•"/>
            </a:pPr>
            <a:r>
              <a:rPr lang="en-US" sz="2400" dirty="0"/>
              <a:t>Employees</a:t>
            </a:r>
            <a:endParaRPr lang="en-US" sz="2400" dirty="0"/>
          </a:p>
          <a:p>
            <a:pPr algn="just">
              <a:buFont typeface="Arial" panose="020B0604020202020204" pitchFamily="34" charset="0"/>
              <a:buChar char="•"/>
            </a:pPr>
            <a:r>
              <a:rPr lang="en-US" sz="2400" dirty="0"/>
              <a:t>Managers and Board of Directors</a:t>
            </a:r>
            <a:endParaRPr lang="en-US" sz="2400" dirty="0"/>
          </a:p>
          <a:p>
            <a:pPr algn="just">
              <a:buFont typeface="Arial" panose="020B0604020202020204" pitchFamily="34" charset="0"/>
              <a:buChar char="•"/>
            </a:pPr>
            <a:r>
              <a:rPr lang="en-US" sz="2400" dirty="0"/>
              <a:t> Managers are mainly interested in the company value maximization, while the Board of directors prefer to expand the company, </a:t>
            </a:r>
            <a:endParaRPr lang="en-US" sz="2400" dirty="0"/>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95" y="115294"/>
            <a:ext cx="11656612" cy="878619"/>
          </a:xfrm>
        </p:spPr>
        <p:txBody>
          <a:bodyPr/>
          <a:lstStyle/>
          <a:p>
            <a:r>
              <a:rPr lang="en-US" sz="3600" dirty="0"/>
              <a:t>Main Categories of Stakeholders and their Interests</a:t>
            </a:r>
            <a:endParaRPr lang="en-GB" sz="3600" dirty="0"/>
          </a:p>
        </p:txBody>
      </p:sp>
      <p:sp>
        <p:nvSpPr>
          <p:cNvPr id="3" name="Content Placeholder 2"/>
          <p:cNvSpPr>
            <a:spLocks noGrp="1"/>
          </p:cNvSpPr>
          <p:nvPr>
            <p:ph idx="1"/>
          </p:nvPr>
        </p:nvSpPr>
        <p:spPr>
          <a:xfrm>
            <a:off x="272995" y="1081377"/>
            <a:ext cx="11646010" cy="5661329"/>
          </a:xfrm>
        </p:spPr>
        <p:txBody>
          <a:bodyPr>
            <a:normAutofit/>
          </a:bodyPr>
          <a:lstStyle/>
          <a:p>
            <a:pPr>
              <a:buFont typeface="Wingdings" panose="05000000000000000000" pitchFamily="2" charset="2"/>
              <a:buChar char="Ø"/>
            </a:pPr>
            <a:r>
              <a:rPr lang="en-US" sz="2400" dirty="0">
                <a:solidFill>
                  <a:srgbClr val="00B0F0"/>
                </a:solidFill>
              </a:rPr>
              <a:t>External stakeholders</a:t>
            </a:r>
            <a:endParaRPr lang="en-US" sz="2400" dirty="0">
              <a:solidFill>
                <a:srgbClr val="00B0F0"/>
              </a:solidFill>
            </a:endParaRPr>
          </a:p>
          <a:p>
            <a:pPr algn="just">
              <a:buFont typeface="Arial" panose="020B0604020202020204" pitchFamily="34" charset="0"/>
              <a:buChar char="•"/>
            </a:pPr>
            <a:r>
              <a:rPr lang="en-US" sz="2400" b="1" dirty="0">
                <a:latin typeface="Garamond" panose="02020404030301010803" pitchFamily="18" charset="0"/>
              </a:rPr>
              <a:t>Customers </a:t>
            </a:r>
            <a:r>
              <a:rPr lang="en-US" sz="2400" dirty="0">
                <a:latin typeface="Garamond" panose="02020404030301010803" pitchFamily="18" charset="0"/>
              </a:rPr>
              <a:t>— These have a real role in helping the business to develop and grow as they are expecting good value, high-quality products and great services. </a:t>
            </a:r>
            <a:endParaRPr lang="en-US" sz="2400" dirty="0">
              <a:latin typeface="Garamond" panose="02020404030301010803" pitchFamily="18" charset="0"/>
            </a:endParaRPr>
          </a:p>
          <a:p>
            <a:pPr algn="just">
              <a:buFont typeface="Arial" panose="020B0604020202020204" pitchFamily="34" charset="0"/>
              <a:buChar char="•"/>
            </a:pPr>
            <a:r>
              <a:rPr lang="en-US" sz="2400" b="1" dirty="0">
                <a:latin typeface="Garamond" panose="02020404030301010803" pitchFamily="18" charset="0"/>
              </a:rPr>
              <a:t>Suppliers and business partners </a:t>
            </a:r>
            <a:r>
              <a:rPr lang="en-US" sz="2400" dirty="0">
                <a:latin typeface="Garamond" panose="02020404030301010803" pitchFamily="18" charset="0"/>
              </a:rPr>
              <a:t>— These also hold a stake in the company to which they provide materials and services. These entities are mostly interested in developing a long-lasting business relation based on mutual advantage and promotion. </a:t>
            </a:r>
            <a:endParaRPr lang="en-US" sz="2400" dirty="0">
              <a:latin typeface="Garamond" panose="02020404030301010803" pitchFamily="18" charset="0"/>
            </a:endParaRPr>
          </a:p>
          <a:p>
            <a:pPr algn="just">
              <a:buFont typeface="Arial" panose="020B0604020202020204" pitchFamily="34" charset="0"/>
              <a:buChar char="•"/>
            </a:pPr>
            <a:r>
              <a:rPr lang="en-US" sz="2400" dirty="0">
                <a:latin typeface="Garamond" panose="02020404030301010803" pitchFamily="18" charset="0"/>
              </a:rPr>
              <a:t>Regulatory Authorities: Government agencies or bodies that enforce laws, regulations, and standards the project must comply with. </a:t>
            </a:r>
            <a:r>
              <a:rPr lang="en-US" sz="2400" dirty="0" err="1">
                <a:latin typeface="Garamond" panose="02020404030301010803" pitchFamily="18" charset="0"/>
              </a:rPr>
              <a:t>eg</a:t>
            </a:r>
            <a:r>
              <a:rPr lang="en-US" sz="2400" dirty="0">
                <a:latin typeface="Garamond" panose="02020404030301010803" pitchFamily="18" charset="0"/>
              </a:rPr>
              <a:t> Environmental agencies overseeing a construction project for sustainability compliance.</a:t>
            </a:r>
            <a:endParaRPr lang="en-US" sz="2400" dirty="0">
              <a:latin typeface="Garamond" panose="02020404030301010803" pitchFamily="18" charset="0"/>
            </a:endParaRPr>
          </a:p>
          <a:p>
            <a:pPr algn="just">
              <a:buFont typeface="Arial" panose="020B0604020202020204" pitchFamily="34" charset="0"/>
              <a:buChar char="•"/>
            </a:pPr>
            <a:r>
              <a:rPr lang="en-US" sz="2400" b="1" dirty="0">
                <a:latin typeface="Garamond" panose="02020404030301010803" pitchFamily="18" charset="0"/>
              </a:rPr>
              <a:t>Community and society </a:t>
            </a:r>
            <a:r>
              <a:rPr lang="en-US" sz="2400" dirty="0">
                <a:latin typeface="Garamond" panose="02020404030301010803" pitchFamily="18" charset="0"/>
              </a:rPr>
              <a:t>— This expects the company to adopt an ethical and moral behavior, to involve and financially support the community life through voluntaries activities, sponsorships, donations, charity fundraising, partnerships, to finance culture, education system </a:t>
            </a:r>
            <a:r>
              <a:rPr lang="en-US" sz="2400" dirty="0" err="1">
                <a:latin typeface="Garamond" panose="02020404030301010803" pitchFamily="18" charset="0"/>
              </a:rPr>
              <a:t>etc</a:t>
            </a:r>
            <a:endParaRPr lang="en-US" sz="2400" dirty="0">
              <a:latin typeface="Garamond" panose="02020404030301010803" pitchFamily="18" charset="0"/>
            </a:endParaRPr>
          </a:p>
          <a:p>
            <a:pPr marL="0" indent="0">
              <a:buNone/>
            </a:pPr>
            <a:endParaRPr lang="en-GB" dirty="0">
              <a:solidFill>
                <a:schemeClr val="accen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419" y="246490"/>
            <a:ext cx="11426023" cy="1296064"/>
          </a:xfrm>
        </p:spPr>
        <p:txBody>
          <a:bodyPr/>
          <a:lstStyle/>
          <a:p>
            <a:r>
              <a:rPr lang="en-US" dirty="0"/>
              <a:t>Project Stakeholder Management Process</a:t>
            </a:r>
            <a:endParaRPr lang="en-GB" dirty="0"/>
          </a:p>
        </p:txBody>
      </p:sp>
      <p:sp>
        <p:nvSpPr>
          <p:cNvPr id="3" name="Content Placeholder 2"/>
          <p:cNvSpPr>
            <a:spLocks noGrp="1"/>
          </p:cNvSpPr>
          <p:nvPr>
            <p:ph idx="1"/>
          </p:nvPr>
        </p:nvSpPr>
        <p:spPr>
          <a:xfrm>
            <a:off x="238539" y="1272210"/>
            <a:ext cx="11799736" cy="5224006"/>
          </a:xfrm>
        </p:spPr>
        <p:txBody>
          <a:bodyPr/>
          <a:lstStyle/>
          <a:p>
            <a:r>
              <a:rPr lang="en-US" sz="2800" dirty="0"/>
              <a:t>Project stakeholders Management is a five-step process:</a:t>
            </a:r>
            <a:endParaRPr lang="en-US" sz="2800" dirty="0"/>
          </a:p>
          <a:p>
            <a:r>
              <a:rPr lang="en-US" sz="2800" dirty="0"/>
              <a:t>Step 1: Identification of project stakeholders</a:t>
            </a:r>
            <a:endParaRPr lang="en-US" sz="2800" dirty="0"/>
          </a:p>
          <a:p>
            <a:r>
              <a:rPr lang="en-US" sz="2800" dirty="0"/>
              <a:t>Step 2: Discovery and understanding of project stakeholder interests</a:t>
            </a:r>
            <a:endParaRPr lang="en-US" sz="2800" dirty="0"/>
          </a:p>
          <a:p>
            <a:r>
              <a:rPr lang="en-US" sz="2800" dirty="0"/>
              <a:t>Step 3: Analysis and mapping of project stakeholders </a:t>
            </a:r>
            <a:endParaRPr lang="en-US" sz="2800" dirty="0"/>
          </a:p>
          <a:p>
            <a:r>
              <a:rPr lang="en-US" sz="2800" dirty="0"/>
              <a:t>Step 4: Management of project stake- holder expectations</a:t>
            </a:r>
            <a:endParaRPr lang="en-US" sz="2800" dirty="0"/>
          </a:p>
          <a:p>
            <a:r>
              <a:rPr lang="en-US" sz="2800" dirty="0"/>
              <a:t>Step 5: Evaluation of the project stake- holder management process</a:t>
            </a:r>
            <a:endParaRPr lang="en-US" sz="2800" dirty="0"/>
          </a:p>
          <a:p>
            <a:endParaRPr lang="en-GB" dirty="0"/>
          </a:p>
        </p:txBody>
      </p:sp>
    </p:spTree>
  </p:cSld>
  <p:clrMapOvr>
    <a:masterClrMapping/>
  </p:clrMapOvr>
</p:sld>
</file>

<file path=ppt/tags/tag1.xml><?xml version="1.0" encoding="utf-8"?>
<p:tagLst xmlns:p="http://schemas.openxmlformats.org/presentationml/2006/main">
  <p:tag name="TABLE_ENDDRAG_ORIGIN_RECT" val="886*388"/>
  <p:tag name="TABLE_ENDDRAG_RECT" val="27*111*886*388"/>
</p:tagLst>
</file>

<file path=ppt/tags/tag2.xml><?xml version="1.0" encoding="utf-8"?>
<p:tagLst xmlns:p="http://schemas.openxmlformats.org/presentationml/2006/main">
  <p:tag name="TABLE_ENDDRAG_ORIGIN_RECT" val="874*339"/>
  <p:tag name="TABLE_ENDDRAG_RECT" val="25*161*874*339"/>
</p:tagLst>
</file>

<file path=ppt/tags/tag3.xml><?xml version="1.0" encoding="utf-8"?>
<p:tagLst xmlns:p="http://schemas.openxmlformats.org/presentationml/2006/main">
  <p:tag name="TABLE_ENDDRAG_ORIGIN_RECT" val="858*332"/>
  <p:tag name="TABLE_ENDDRAG_RECT" val="50*161*858*332"/>
</p:tagLst>
</file>

<file path=ppt/theme/_rels/theme1.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0</TotalTime>
  <Words>9964</Words>
  <Application>WPS Presentation</Application>
  <PresentationFormat>Widescreen</PresentationFormat>
  <Paragraphs>309</Paragraphs>
  <Slides>27</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27</vt:i4>
      </vt:variant>
    </vt:vector>
  </HeadingPairs>
  <TitlesOfParts>
    <vt:vector size="40" baseType="lpstr">
      <vt:lpstr>Arial</vt:lpstr>
      <vt:lpstr>SimSun</vt:lpstr>
      <vt:lpstr>Wingdings</vt:lpstr>
      <vt:lpstr>Wingdings 3</vt:lpstr>
      <vt:lpstr>Arial</vt:lpstr>
      <vt:lpstr>Times New Roman</vt:lpstr>
      <vt:lpstr>Calibri</vt:lpstr>
      <vt:lpstr>Garamond</vt:lpstr>
      <vt:lpstr>Century Gothic</vt:lpstr>
      <vt:lpstr>Microsoft YaHei</vt:lpstr>
      <vt:lpstr>Arial Unicode MS</vt:lpstr>
      <vt:lpstr>Wingdings</vt:lpstr>
      <vt:lpstr>Ion</vt:lpstr>
      <vt:lpstr>Project Stakeholder Management</vt:lpstr>
      <vt:lpstr>Define; stakeholder</vt:lpstr>
      <vt:lpstr>Stakeholder defined;</vt:lpstr>
      <vt:lpstr>Project Stakeholder Management-Cont.</vt:lpstr>
      <vt:lpstr>Stakeholder management defined;</vt:lpstr>
      <vt:lpstr> Project Stakeholder Management-Cont.</vt:lpstr>
      <vt:lpstr>Main Categories of Stakeholders and their Interests</vt:lpstr>
      <vt:lpstr>Main Categories of Stakeholders and their Interests</vt:lpstr>
      <vt:lpstr>Project Stakeholder Management Process</vt:lpstr>
      <vt:lpstr>Project Stakeholder Management Process-cont.</vt:lpstr>
      <vt:lpstr>Project Stakeholder Management Process-cont.</vt:lpstr>
      <vt:lpstr>Project Stakeholder Management Process-cont.</vt:lpstr>
      <vt:lpstr>Project Stakeholder Management Process-cont.</vt:lpstr>
      <vt:lpstr>Project Stakeholder Management Process-cont.</vt:lpstr>
      <vt:lpstr>Project stakeholder management tools  &amp; techniques </vt:lpstr>
      <vt:lpstr>Project stakeholder management tools-&amp; techniques-cont. </vt:lpstr>
      <vt:lpstr>Project stakeholder management tools-&amp;  techniques-cont.</vt:lpstr>
      <vt:lpstr>Stakeholder Mapping/Matrix</vt:lpstr>
      <vt:lpstr>Stakeholder Mapping/Matrix</vt:lpstr>
      <vt:lpstr>2. Stakeholder analysis</vt:lpstr>
      <vt:lpstr>how to analyse the health sc stakeholders</vt:lpstr>
      <vt:lpstr>				RACI TOOL</vt:lpstr>
      <vt:lpstr>What RACI stands for </vt:lpstr>
      <vt:lpstr>Example of a RACI Matrix (Project Implementation Example)</vt:lpstr>
      <vt:lpstr>Purpose of a RACI Matrix</vt:lpstr>
      <vt:lpstr>Conclusion</vt:lpstr>
      <vt:lpstr>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Stakeholder Management</dc:title>
  <dc:creator>hp</dc:creator>
  <cp:lastModifiedBy>hp</cp:lastModifiedBy>
  <cp:revision>47</cp:revision>
  <dcterms:created xsi:type="dcterms:W3CDTF">2025-01-27T08:10:00Z</dcterms:created>
  <dcterms:modified xsi:type="dcterms:W3CDTF">2026-02-25T16:30:19Z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D55BD53A7B964765B0C54D310F88C004_12</vt:lpwstr>
  </property>
  <property fmtid="{D5CDD505-2E9C-101B-9397-08002B2CF9AE}" pid="3" name="KSOProductBuildVer">
    <vt:lpwstr>1033-12.2.0.23196</vt:lpwstr>
  </property>
</Properties>
</file>