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85" r:id="rId7"/>
    <p:sldId id="284" r:id="rId8"/>
    <p:sldId id="261" r:id="rId9"/>
    <p:sldId id="262" r:id="rId10"/>
    <p:sldId id="263" r:id="rId11"/>
    <p:sldId id="274" r:id="rId12"/>
    <p:sldId id="277" r:id="rId13"/>
    <p:sldId id="286" r:id="rId14"/>
    <p:sldId id="287" r:id="rId15"/>
    <p:sldId id="264" r:id="rId16"/>
    <p:sldId id="267" r:id="rId17"/>
    <p:sldId id="268" r:id="rId18"/>
    <p:sldId id="269" r:id="rId19"/>
    <p:sldId id="270" r:id="rId20"/>
    <p:sldId id="271" r:id="rId21"/>
    <p:sldId id="273" r:id="rId22"/>
    <p:sldId id="288" r:id="rId23"/>
    <p:sldId id="265" r:id="rId24"/>
    <p:sldId id="275" r:id="rId25"/>
    <p:sldId id="276" r:id="rId26"/>
    <p:sldId id="266" r:id="rId27"/>
    <p:sldId id="278" r:id="rId28"/>
    <p:sldId id="290" r:id="rId29"/>
    <p:sldId id="279" r:id="rId30"/>
    <p:sldId id="280" r:id="rId31"/>
    <p:sldId id="281" r:id="rId32"/>
    <p:sldId id="283" r:id="rId33"/>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0"/>
  </p:normalViewPr>
  <p:slideViewPr>
    <p:cSldViewPr snapToGrid="0">
      <p:cViewPr varScale="1">
        <p:scale>
          <a:sx n="120" d="100"/>
          <a:sy n="120" d="100"/>
        </p:scale>
        <p:origin x="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5C67D-6DDA-7644-B442-28F5EE17D29D}" type="datetimeFigureOut">
              <a:rPr lang="en-AF" smtClean="0"/>
              <a:t>8/9/26</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44C480-B03B-9F4B-BF61-6677666E2541}" type="slidenum">
              <a:rPr lang="en-AF" smtClean="0"/>
              <a:t>‹#›</a:t>
            </a:fld>
            <a:endParaRPr lang="en-AF"/>
          </a:p>
        </p:txBody>
      </p:sp>
    </p:spTree>
    <p:extLst>
      <p:ext uri="{BB962C8B-B14F-4D97-AF65-F5344CB8AC3E}">
        <p14:creationId xmlns:p14="http://schemas.microsoft.com/office/powerpoint/2010/main" val="288405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7B44C480-B03B-9F4B-BF61-6677666E2541}" type="slidenum">
              <a:rPr lang="en-AF" smtClean="0"/>
              <a:t>24</a:t>
            </a:fld>
            <a:endParaRPr lang="en-AF"/>
          </a:p>
        </p:txBody>
      </p:sp>
    </p:spTree>
    <p:extLst>
      <p:ext uri="{BB962C8B-B14F-4D97-AF65-F5344CB8AC3E}">
        <p14:creationId xmlns:p14="http://schemas.microsoft.com/office/powerpoint/2010/main" val="2558357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7B44C480-B03B-9F4B-BF61-6677666E2541}" type="slidenum">
              <a:rPr lang="en-AF" smtClean="0"/>
              <a:t>29</a:t>
            </a:fld>
            <a:endParaRPr lang="en-AF"/>
          </a:p>
        </p:txBody>
      </p:sp>
    </p:spTree>
    <p:extLst>
      <p:ext uri="{BB962C8B-B14F-4D97-AF65-F5344CB8AC3E}">
        <p14:creationId xmlns:p14="http://schemas.microsoft.com/office/powerpoint/2010/main" val="306061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0E79C-514C-AABC-6CA0-3C5406182F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7F04AA0D-3D5C-D298-EB64-8BD1966F9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1FF679D7-E4E0-3274-BDED-C558614AFF0A}"/>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3D493DCF-F3FA-A084-5432-02A0BBF9B1F6}"/>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9A6C6B3D-D0B8-032E-2F60-6BD5DF0AAF7C}"/>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1771801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623FD-5A1C-EFF3-BE23-9B9B1B0D1E18}"/>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E59E3EBD-10DD-A1F9-CDD7-223B58B1DD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9D8204BF-8E77-0581-37C1-208E3907EF93}"/>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4C565AF4-3852-F5AE-9D4C-2EA2FFA2DC58}"/>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393515A-C78B-D4CA-6E2E-F4248A9DCED9}"/>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3524957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8D0B8-FA4B-1CFF-60A6-6FF8FB5D33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C4A5CD63-5B98-13BF-0694-1F504D4AA0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87D9653C-CB5F-B4EB-5E48-501A210FA049}"/>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93549201-FF58-0B59-9DBC-A0639C17721E}"/>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7BBA1847-7939-CCC5-B994-C00276D20A3B}"/>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19033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105C-A91C-1476-8F2C-0E32B8E83C88}"/>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414677E0-E977-1A06-14F8-BB538DEFB6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0391F00F-F1F4-C765-14DC-16E9C97FE2D3}"/>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FBB3A43D-C43D-D401-9A56-DA8C1070660F}"/>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6C34306E-5A28-90FE-2AC6-78CF09EE28A8}"/>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121440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503B-1834-F295-F4E9-98EAAE3CCE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53F081AB-A96B-D571-8845-49AEC9425D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981F51-2974-F54A-4889-6871784119AF}"/>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EF5B944F-607D-7DB0-28E3-029FCB40FB26}"/>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98D40A69-667A-07DD-6040-D3F3721CF791}"/>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25181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57CC8-1C85-5379-9818-A81539DE6810}"/>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DFB19C84-5CD9-F647-4D26-449E0EE516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E15F0FF5-4113-122D-B798-3EC53BAD67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44F4895E-4AEF-F241-6DCB-2578AD4E250D}"/>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6" name="Footer Placeholder 5">
            <a:extLst>
              <a:ext uri="{FF2B5EF4-FFF2-40B4-BE49-F238E27FC236}">
                <a16:creationId xmlns:a16="http://schemas.microsoft.com/office/drawing/2014/main" id="{B9827C2C-DF04-4738-0CCA-932C15D501AD}"/>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4B88A534-AEB6-22F5-C108-BE1760076605}"/>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479771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44B78-8463-6D29-5804-DAB7724431F0}"/>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4C76B279-A661-08B3-3B0B-C8A3E11B46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2AA16A-75FF-56C3-7FDF-2EF438DF08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C38FA64A-DC0C-61D8-F037-91FDB180B2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0FED20-4609-820A-845D-A2D10DA004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E73AF0EB-F549-61B3-28E4-D090AB90EE85}"/>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8" name="Footer Placeholder 7">
            <a:extLst>
              <a:ext uri="{FF2B5EF4-FFF2-40B4-BE49-F238E27FC236}">
                <a16:creationId xmlns:a16="http://schemas.microsoft.com/office/drawing/2014/main" id="{E49459E7-D841-AC15-0500-B4B746C30042}"/>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49320447-39C1-BE7C-BA67-3074FEA3B20D}"/>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295363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9BACE-5753-E273-766D-39852AE19D35}"/>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0B105558-9B96-90E8-81F8-91B3E37BBD02}"/>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4" name="Footer Placeholder 3">
            <a:extLst>
              <a:ext uri="{FF2B5EF4-FFF2-40B4-BE49-F238E27FC236}">
                <a16:creationId xmlns:a16="http://schemas.microsoft.com/office/drawing/2014/main" id="{0B94AD66-4E3D-BA5D-88C0-8EB631E5B7BA}"/>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AAAC34D8-F912-3DE8-F5D9-C76621E9FF8A}"/>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3543030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F85B8-36AC-A045-8028-69533EE6B887}"/>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3" name="Footer Placeholder 2">
            <a:extLst>
              <a:ext uri="{FF2B5EF4-FFF2-40B4-BE49-F238E27FC236}">
                <a16:creationId xmlns:a16="http://schemas.microsoft.com/office/drawing/2014/main" id="{2EF09E67-7EEA-E3E9-7EE7-E63E0EC2030F}"/>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28F82462-95F2-6BF5-39EC-7EE8CBC468C3}"/>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3319735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8BA1D-BED1-241C-40EB-16CBCB1E4F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834E7AA1-C048-F3AE-79B2-A2C5BE0CA7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E6D4150F-6D51-85ED-D0EE-C64623D27B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C7D559-DCE0-0323-778F-1155B9F1A009}"/>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6" name="Footer Placeholder 5">
            <a:extLst>
              <a:ext uri="{FF2B5EF4-FFF2-40B4-BE49-F238E27FC236}">
                <a16:creationId xmlns:a16="http://schemas.microsoft.com/office/drawing/2014/main" id="{54442C5B-F03D-B7C2-7310-28F193970952}"/>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8B0DDBA4-E6D0-F965-785E-C0C767D0F4B4}"/>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2582407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4ABFF-5606-920F-5DF5-50314395BF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9AAB14D0-117F-0888-B4E6-7D219C7380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D9CD1C48-C1A1-077F-4908-ED6127746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540E8-DA47-1983-9003-9BED74403B94}"/>
              </a:ext>
            </a:extLst>
          </p:cNvPr>
          <p:cNvSpPr>
            <a:spLocks noGrp="1"/>
          </p:cNvSpPr>
          <p:nvPr>
            <p:ph type="dt" sz="half" idx="10"/>
          </p:nvPr>
        </p:nvSpPr>
        <p:spPr/>
        <p:txBody>
          <a:bodyPr/>
          <a:lstStyle/>
          <a:p>
            <a:fld id="{D4D69729-2A49-5E4E-8502-7E9D07AAC219}" type="datetimeFigureOut">
              <a:rPr lang="en-AF" smtClean="0"/>
              <a:t>8/9/26</a:t>
            </a:fld>
            <a:endParaRPr lang="en-AF"/>
          </a:p>
        </p:txBody>
      </p:sp>
      <p:sp>
        <p:nvSpPr>
          <p:cNvPr id="6" name="Footer Placeholder 5">
            <a:extLst>
              <a:ext uri="{FF2B5EF4-FFF2-40B4-BE49-F238E27FC236}">
                <a16:creationId xmlns:a16="http://schemas.microsoft.com/office/drawing/2014/main" id="{CBA1A5F4-115A-8CB0-C19C-C7AB89CF4308}"/>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A453DE0F-8FF7-2457-F327-31273DDE6678}"/>
              </a:ext>
            </a:extLst>
          </p:cNvPr>
          <p:cNvSpPr>
            <a:spLocks noGrp="1"/>
          </p:cNvSpPr>
          <p:nvPr>
            <p:ph type="sldNum" sz="quarter" idx="12"/>
          </p:nvPr>
        </p:nvSpPr>
        <p:spPr/>
        <p:txBody>
          <a:bodyPr/>
          <a:lstStyle/>
          <a:p>
            <a:fld id="{8E23E136-AF36-FB46-9392-B538925BFB3C}" type="slidenum">
              <a:rPr lang="en-AF" smtClean="0"/>
              <a:t>‹#›</a:t>
            </a:fld>
            <a:endParaRPr lang="en-AF"/>
          </a:p>
        </p:txBody>
      </p:sp>
    </p:spTree>
    <p:extLst>
      <p:ext uri="{BB962C8B-B14F-4D97-AF65-F5344CB8AC3E}">
        <p14:creationId xmlns:p14="http://schemas.microsoft.com/office/powerpoint/2010/main" val="70090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F5AFC6-E36B-2DC4-1EA4-B6D16AD8D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AE0C1ED9-0C11-8C4C-D81E-AB86E12755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B7049A85-A0DC-B07F-6A83-66253AD05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D69729-2A49-5E4E-8502-7E9D07AAC219}" type="datetimeFigureOut">
              <a:rPr lang="en-AF" smtClean="0"/>
              <a:t>8/9/26</a:t>
            </a:fld>
            <a:endParaRPr lang="en-AF"/>
          </a:p>
        </p:txBody>
      </p:sp>
      <p:sp>
        <p:nvSpPr>
          <p:cNvPr id="5" name="Footer Placeholder 4">
            <a:extLst>
              <a:ext uri="{FF2B5EF4-FFF2-40B4-BE49-F238E27FC236}">
                <a16:creationId xmlns:a16="http://schemas.microsoft.com/office/drawing/2014/main" id="{AE28EAAB-42E8-E324-B120-551DD1B7DC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B3F8F5FF-1F12-3221-A6AC-6B7D3EE187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3E136-AF36-FB46-9392-B538925BFB3C}" type="slidenum">
              <a:rPr lang="en-AF" smtClean="0"/>
              <a:t>‹#›</a:t>
            </a:fld>
            <a:endParaRPr lang="en-AF"/>
          </a:p>
        </p:txBody>
      </p:sp>
    </p:spTree>
    <p:extLst>
      <p:ext uri="{BB962C8B-B14F-4D97-AF65-F5344CB8AC3E}">
        <p14:creationId xmlns:p14="http://schemas.microsoft.com/office/powerpoint/2010/main" val="3133546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lawinsider.com/dictionary/a-person" TargetMode="External"/><Relationship Id="rId7" Type="http://schemas.openxmlformats.org/officeDocument/2006/relationships/hyperlink" Target="https://www.lawinsider.com/clause/the-carrier" TargetMode="External"/><Relationship Id="rId2" Type="http://schemas.openxmlformats.org/officeDocument/2006/relationships/hyperlink" Target="https://www.lawinsider.com/clause/transport-of-passengers" TargetMode="External"/><Relationship Id="rId1" Type="http://schemas.openxmlformats.org/officeDocument/2006/relationships/slideLayout" Target="../slideLayouts/slideLayout2.xml"/><Relationship Id="rId6" Type="http://schemas.openxmlformats.org/officeDocument/2006/relationships/hyperlink" Target="https://www.lawinsider.com/clause/members-of-the" TargetMode="External"/><Relationship Id="rId5" Type="http://schemas.openxmlformats.org/officeDocument/2006/relationships/hyperlink" Target="https://www.lawinsider.com/dictionary/any-person" TargetMode="External"/><Relationship Id="rId4" Type="http://schemas.openxmlformats.org/officeDocument/2006/relationships/hyperlink" Target="https://www.lawinsider.com/dictionary/interstate-commerc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Transport_in_Uganda" TargetMode="External"/><Relationship Id="rId2" Type="http://schemas.openxmlformats.org/officeDocument/2006/relationships/hyperlink" Target="https://en.wikipedia.org/wiki/Port_Bell" TargetMode="Externa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kacyber.com/articles/go-card-to-uganda-railways"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42A4-0E7D-1FE5-1997-7ED04D573BC4}"/>
              </a:ext>
            </a:extLst>
          </p:cNvPr>
          <p:cNvSpPr>
            <a:spLocks noGrp="1"/>
          </p:cNvSpPr>
          <p:nvPr>
            <p:ph type="ctrTitle"/>
          </p:nvPr>
        </p:nvSpPr>
        <p:spPr/>
        <p:txBody>
          <a:bodyPr>
            <a:normAutofit/>
          </a:bodyPr>
          <a:lstStyle/>
          <a:p>
            <a:r>
              <a:rPr lang="en-GB" sz="3600" b="1" kern="0" dirty="0">
                <a:solidFill>
                  <a:srgbClr val="000000"/>
                </a:solidFill>
                <a:effectLst/>
                <a:latin typeface="American Typewriter" panose="02090604020004020304" pitchFamily="18" charset="77"/>
                <a:ea typeface="Times New Roman" panose="02020603050405020304" pitchFamily="18" charset="0"/>
              </a:rPr>
              <a:t>INTRODUCTION</a:t>
            </a:r>
            <a:r>
              <a:rPr lang="en-GB" sz="3600" b="1" kern="0" dirty="0">
                <a:solidFill>
                  <a:srgbClr val="000000"/>
                </a:solidFill>
                <a:effectLst/>
                <a:latin typeface="American Typewriter" panose="02090604020004020304" pitchFamily="18" charset="77"/>
                <a:ea typeface="Palatino Linotype" panose="02040502050505030304" pitchFamily="18" charset="0"/>
              </a:rPr>
              <a:t> </a:t>
            </a:r>
            <a:r>
              <a:rPr lang="en-GB" sz="3600" b="1" kern="0" dirty="0">
                <a:solidFill>
                  <a:srgbClr val="000000"/>
                </a:solidFill>
                <a:effectLst/>
                <a:latin typeface="American Typewriter" panose="02090604020004020304" pitchFamily="18" charset="77"/>
                <a:ea typeface="Times New Roman" panose="02020603050405020304" pitchFamily="18" charset="0"/>
              </a:rPr>
              <a:t>TO</a:t>
            </a:r>
            <a:r>
              <a:rPr lang="en-GB" sz="3600" b="1" kern="0" dirty="0">
                <a:solidFill>
                  <a:srgbClr val="000000"/>
                </a:solidFill>
                <a:effectLst/>
                <a:latin typeface="American Typewriter" panose="02090604020004020304" pitchFamily="18" charset="77"/>
                <a:ea typeface="Palatino Linotype" panose="02040502050505030304" pitchFamily="18" charset="0"/>
              </a:rPr>
              <a:t> </a:t>
            </a:r>
            <a:r>
              <a:rPr lang="en-GB" sz="3600" b="1" kern="0" dirty="0">
                <a:solidFill>
                  <a:srgbClr val="000000"/>
                </a:solidFill>
                <a:effectLst/>
                <a:latin typeface="American Typewriter" panose="02090604020004020304" pitchFamily="18" charset="77"/>
                <a:ea typeface="Times New Roman" panose="02020603050405020304" pitchFamily="18" charset="0"/>
              </a:rPr>
              <a:t>PASSENGER</a:t>
            </a:r>
            <a:r>
              <a:rPr lang="en-GB" sz="3600" b="1" kern="0" dirty="0">
                <a:solidFill>
                  <a:srgbClr val="000000"/>
                </a:solidFill>
                <a:effectLst/>
                <a:latin typeface="American Typewriter" panose="02090604020004020304" pitchFamily="18" charset="77"/>
                <a:ea typeface="Palatino Linotype" panose="02040502050505030304" pitchFamily="18" charset="0"/>
              </a:rPr>
              <a:t> </a:t>
            </a:r>
            <a:r>
              <a:rPr lang="en-GB" sz="3600" b="1" kern="0" dirty="0">
                <a:solidFill>
                  <a:srgbClr val="000000"/>
                </a:solidFill>
                <a:effectLst/>
                <a:latin typeface="American Typewriter" panose="02090604020004020304" pitchFamily="18" charset="77"/>
                <a:ea typeface="Times New Roman" panose="02020603050405020304" pitchFamily="18" charset="0"/>
              </a:rPr>
              <a:t>TRANSPORTATION</a:t>
            </a:r>
            <a:r>
              <a:rPr lang="en-GB" sz="3600" b="1" kern="0" dirty="0">
                <a:solidFill>
                  <a:srgbClr val="000000"/>
                </a:solidFill>
                <a:effectLst/>
                <a:latin typeface="American Typewriter" panose="02090604020004020304" pitchFamily="18" charset="77"/>
                <a:ea typeface="Palatino Linotype" panose="02040502050505030304" pitchFamily="18" charset="0"/>
              </a:rPr>
              <a:t> </a:t>
            </a:r>
            <a:endParaRPr lang="en-AF" sz="3600" b="1" dirty="0">
              <a:latin typeface="American Typewriter" panose="02090604020004020304" pitchFamily="18" charset="77"/>
            </a:endParaRPr>
          </a:p>
        </p:txBody>
      </p:sp>
    </p:spTree>
    <p:extLst>
      <p:ext uri="{BB962C8B-B14F-4D97-AF65-F5344CB8AC3E}">
        <p14:creationId xmlns:p14="http://schemas.microsoft.com/office/powerpoint/2010/main" val="324741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84AFF0-4D66-2174-CF8D-EA4D213F1D7A}"/>
              </a:ext>
            </a:extLst>
          </p:cNvPr>
          <p:cNvSpPr>
            <a:spLocks noGrp="1"/>
          </p:cNvSpPr>
          <p:nvPr>
            <p:ph idx="1"/>
          </p:nvPr>
        </p:nvSpPr>
        <p:spPr>
          <a:xfrm>
            <a:off x="838200" y="1022684"/>
            <a:ext cx="5740730" cy="5154279"/>
          </a:xfrm>
        </p:spPr>
        <p:txBody>
          <a:bodyPr>
            <a:normAutofit fontScale="77500" lnSpcReduction="20000"/>
          </a:bodyPr>
          <a:lstStyle/>
          <a:p>
            <a:pPr algn="just">
              <a:lnSpc>
                <a:spcPct val="150000"/>
              </a:lnSpc>
              <a:buFont typeface="Apple Color Emoji" pitchFamily="2" charset="0"/>
              <a:buChar char="🍅"/>
            </a:pPr>
            <a:r>
              <a:rPr lang="en-AF" b="1" dirty="0">
                <a:latin typeface="American Typewriter" panose="02090604020004020304" pitchFamily="18" charset="77"/>
              </a:rPr>
              <a:t>Interstate passenger/</a:t>
            </a:r>
            <a:r>
              <a:rPr lang="en-US" b="1" dirty="0">
                <a:latin typeface="American Typewriter" panose="02090604020004020304" pitchFamily="18" charset="77"/>
              </a:rPr>
              <a:t>Cross-Border Railways</a:t>
            </a:r>
            <a:r>
              <a:rPr lang="en-US" dirty="0">
                <a:latin typeface="American Typewriter" panose="02090604020004020304" pitchFamily="18" charset="77"/>
              </a:rPr>
              <a:t>-Connect different countries, facilitating international trade and travel. </a:t>
            </a:r>
            <a:endParaRPr lang="en-US" dirty="0">
              <a:latin typeface="Bookman Old Style" panose="02050604050505020204" pitchFamily="18" charset="0"/>
            </a:endParaRPr>
          </a:p>
          <a:p>
            <a:pPr marL="0" indent="0" algn="just">
              <a:lnSpc>
                <a:spcPct val="150000"/>
              </a:lnSpc>
              <a:buNone/>
            </a:pPr>
            <a:r>
              <a:rPr lang="en-US" dirty="0">
                <a:latin typeface="Bookman Old Style" panose="02050604050505020204" pitchFamily="18" charset="0"/>
              </a:rPr>
              <a:t> </a:t>
            </a:r>
            <a:r>
              <a:rPr lang="en-GB" b="0" i="0" u="none" strike="noStrike" dirty="0">
                <a:solidFill>
                  <a:srgbClr val="000000"/>
                </a:solidFill>
                <a:effectLst/>
                <a:latin typeface="American Typewriter" panose="02090604020004020304" pitchFamily="18" charset="77"/>
              </a:rPr>
              <a:t>Uganda is actively developing its interstate and cross-border railway networks through regional Standard Gauge Railway (SGR) projects and metre-gauge rehabilitation</a:t>
            </a:r>
            <a:r>
              <a:rPr lang="en-GB" dirty="0">
                <a:solidFill>
                  <a:srgbClr val="000000"/>
                </a:solidFill>
                <a:latin typeface="American Typewriter" panose="02090604020004020304" pitchFamily="18" charset="77"/>
              </a:rPr>
              <a:t>.</a:t>
            </a:r>
            <a:r>
              <a:rPr lang="en-GB" b="0" i="0" u="none" strike="noStrike" dirty="0">
                <a:solidFill>
                  <a:srgbClr val="000000"/>
                </a:solidFill>
                <a:effectLst/>
                <a:latin typeface="American Typewriter" panose="02090604020004020304" pitchFamily="18" charset="77"/>
              </a:rPr>
              <a:t> The active long-distance cross-border passenger train services are still under construction.</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319BFDA5-2435-C300-4967-16A8245F7E2A}"/>
              </a:ext>
            </a:extLst>
          </p:cNvPr>
          <p:cNvPicPr>
            <a:picLocks noChangeAspect="1"/>
          </p:cNvPicPr>
          <p:nvPr/>
        </p:nvPicPr>
        <p:blipFill>
          <a:blip r:embed="rId2"/>
          <a:stretch>
            <a:fillRect/>
          </a:stretch>
        </p:blipFill>
        <p:spPr>
          <a:xfrm>
            <a:off x="7315200" y="860805"/>
            <a:ext cx="4287930" cy="3133679"/>
          </a:xfrm>
          <a:prstGeom prst="rect">
            <a:avLst/>
          </a:prstGeom>
        </p:spPr>
      </p:pic>
      <p:pic>
        <p:nvPicPr>
          <p:cNvPr id="2" name="Picture 1">
            <a:extLst>
              <a:ext uri="{FF2B5EF4-FFF2-40B4-BE49-F238E27FC236}">
                <a16:creationId xmlns:a16="http://schemas.microsoft.com/office/drawing/2014/main" id="{D8CE2C58-9A11-DF11-FF24-CE993972C7F7}"/>
              </a:ext>
            </a:extLst>
          </p:cNvPr>
          <p:cNvPicPr>
            <a:picLocks noChangeAspect="1"/>
          </p:cNvPicPr>
          <p:nvPr/>
        </p:nvPicPr>
        <p:blipFill>
          <a:blip r:embed="rId3"/>
          <a:stretch>
            <a:fillRect/>
          </a:stretch>
        </p:blipFill>
        <p:spPr>
          <a:xfrm>
            <a:off x="7315200" y="3994484"/>
            <a:ext cx="4287930" cy="2646948"/>
          </a:xfrm>
          <a:prstGeom prst="rect">
            <a:avLst/>
          </a:prstGeom>
        </p:spPr>
      </p:pic>
    </p:spTree>
    <p:extLst>
      <p:ext uri="{BB962C8B-B14F-4D97-AF65-F5344CB8AC3E}">
        <p14:creationId xmlns:p14="http://schemas.microsoft.com/office/powerpoint/2010/main" val="1439217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3D47-A1A5-8006-A254-0BF62D87092E}"/>
              </a:ext>
            </a:extLst>
          </p:cNvPr>
          <p:cNvSpPr>
            <a:spLocks noGrp="1"/>
          </p:cNvSpPr>
          <p:nvPr>
            <p:ph type="title"/>
          </p:nvPr>
        </p:nvSpPr>
        <p:spPr/>
        <p:txBody>
          <a:bodyPr/>
          <a:lstStyle/>
          <a:p>
            <a:pPr algn="ctr"/>
            <a:r>
              <a:rPr lang="en-AF" b="1" dirty="0">
                <a:latin typeface="American Typewriter" panose="02090604020004020304" pitchFamily="18" charset="77"/>
              </a:rPr>
              <a:t>AIR PASSENGER TRANSPORT</a:t>
            </a:r>
          </a:p>
        </p:txBody>
      </p:sp>
      <p:sp>
        <p:nvSpPr>
          <p:cNvPr id="3" name="Content Placeholder 2">
            <a:extLst>
              <a:ext uri="{FF2B5EF4-FFF2-40B4-BE49-F238E27FC236}">
                <a16:creationId xmlns:a16="http://schemas.microsoft.com/office/drawing/2014/main" id="{9E86F955-18A4-07CA-8157-9CF248D072A5}"/>
              </a:ext>
            </a:extLst>
          </p:cNvPr>
          <p:cNvSpPr>
            <a:spLocks noGrp="1"/>
          </p:cNvSpPr>
          <p:nvPr>
            <p:ph idx="1"/>
          </p:nvPr>
        </p:nvSpPr>
        <p:spPr/>
        <p:txBody>
          <a:bodyPr>
            <a:normAutofit fontScale="47500" lnSpcReduction="20000"/>
          </a:bodyPr>
          <a:lstStyle/>
          <a:p>
            <a:pPr>
              <a:buFont typeface="Apple Color Emoji" pitchFamily="2" charset="0"/>
              <a:buChar char="🥐"/>
            </a:pPr>
            <a:endParaRPr lang="en-US" sz="5000" b="1" i="1" dirty="0">
              <a:solidFill>
                <a:srgbClr val="242424"/>
              </a:solidFill>
              <a:latin typeface="American Typewriter" panose="02090604020004020304" pitchFamily="18" charset="77"/>
            </a:endParaRPr>
          </a:p>
          <a:p>
            <a:pPr algn="just">
              <a:buFont typeface="Apple Color Emoji" pitchFamily="2" charset="0"/>
              <a:buChar char="🥐"/>
            </a:pPr>
            <a:r>
              <a:rPr lang="en-US" sz="5000" b="1" i="1" dirty="0">
                <a:solidFill>
                  <a:srgbClr val="242424"/>
                </a:solidFill>
                <a:effectLst/>
                <a:latin typeface="American Typewriter" panose="02090604020004020304" pitchFamily="18" charset="77"/>
              </a:rPr>
              <a:t>Passenger airline</a:t>
            </a:r>
            <a:r>
              <a:rPr lang="en-US" sz="5000" dirty="0">
                <a:solidFill>
                  <a:srgbClr val="242424"/>
                </a:solidFill>
                <a:effectLst/>
                <a:latin typeface="American Typewriter" panose="02090604020004020304" pitchFamily="18" charset="77"/>
              </a:rPr>
              <a:t> means an airline dedicated to the </a:t>
            </a:r>
            <a:r>
              <a:rPr lang="en-US" sz="5000" u="none" strike="noStrike" dirty="0">
                <a:solidFill>
                  <a:srgbClr val="242424"/>
                </a:solidFill>
                <a:effectLst/>
                <a:latin typeface="American Typewriter" panose="02090604020004020304" pitchFamily="18" charset="77"/>
                <a:hlinkClick r:id="rId2"/>
              </a:rPr>
              <a:t>transport of passengers</a:t>
            </a:r>
            <a:r>
              <a:rPr lang="en-US" sz="5000" u="none" strike="noStrike" dirty="0">
                <a:solidFill>
                  <a:srgbClr val="242424"/>
                </a:solidFill>
                <a:latin typeface="American Typewriter" panose="02090604020004020304" pitchFamily="18" charset="77"/>
              </a:rPr>
              <a:t>.</a:t>
            </a:r>
          </a:p>
          <a:p>
            <a:pPr algn="just">
              <a:buFont typeface="Apple Color Emoji" pitchFamily="2" charset="0"/>
              <a:buChar char="🥐"/>
            </a:pPr>
            <a:endParaRPr lang="en-US" sz="5000" dirty="0">
              <a:solidFill>
                <a:srgbClr val="242424"/>
              </a:solidFill>
              <a:effectLst/>
              <a:latin typeface="American Typewriter" panose="02090604020004020304" pitchFamily="18" charset="77"/>
            </a:endParaRPr>
          </a:p>
          <a:p>
            <a:pPr algn="just">
              <a:buFont typeface="Apple Color Emoji" pitchFamily="2" charset="0"/>
              <a:buChar char="🥐"/>
            </a:pPr>
            <a:r>
              <a:rPr lang="en-US" sz="5000" b="1" i="1" dirty="0">
                <a:solidFill>
                  <a:srgbClr val="242424"/>
                </a:solidFill>
                <a:effectLst/>
                <a:latin typeface="American Typewriter" panose="02090604020004020304" pitchFamily="18" charset="77"/>
              </a:rPr>
              <a:t>Passenger airline</a:t>
            </a:r>
            <a:r>
              <a:rPr lang="en-US" sz="5000" dirty="0">
                <a:solidFill>
                  <a:srgbClr val="242424"/>
                </a:solidFill>
                <a:effectLst/>
                <a:latin typeface="American Typewriter" panose="02090604020004020304" pitchFamily="18" charset="77"/>
              </a:rPr>
              <a:t> means </a:t>
            </a:r>
            <a:r>
              <a:rPr lang="en-US" sz="5000" u="none" strike="noStrike" dirty="0">
                <a:solidFill>
                  <a:srgbClr val="242424"/>
                </a:solidFill>
                <a:effectLst/>
                <a:latin typeface="American Typewriter" panose="02090604020004020304" pitchFamily="18" charset="77"/>
                <a:hlinkClick r:id="rId3"/>
              </a:rPr>
              <a:t>a person</a:t>
            </a:r>
            <a:r>
              <a:rPr lang="en-US" sz="5000" dirty="0">
                <a:solidFill>
                  <a:srgbClr val="242424"/>
                </a:solidFill>
                <a:effectLst/>
                <a:latin typeface="American Typewriter" panose="02090604020004020304" pitchFamily="18" charset="77"/>
              </a:rPr>
              <a:t> or corporation engaged primarily in the carriage by aircraft of passengers in </a:t>
            </a:r>
            <a:r>
              <a:rPr lang="en-US" sz="5000" u="none" strike="noStrike" dirty="0">
                <a:solidFill>
                  <a:srgbClr val="242424"/>
                </a:solidFill>
                <a:effectLst/>
                <a:latin typeface="American Typewriter" panose="02090604020004020304" pitchFamily="18" charset="77"/>
                <a:hlinkClick r:id="rId4"/>
              </a:rPr>
              <a:t>interstate commerce</a:t>
            </a:r>
            <a:r>
              <a:rPr lang="en-US" sz="5000" dirty="0">
                <a:solidFill>
                  <a:srgbClr val="242424"/>
                </a:solidFill>
                <a:effectLst/>
                <a:latin typeface="American Typewriter" panose="02090604020004020304" pitchFamily="18" charset="77"/>
              </a:rPr>
              <a:t>;</a:t>
            </a:r>
          </a:p>
          <a:p>
            <a:pPr marL="0" indent="0">
              <a:buNone/>
            </a:pPr>
            <a:br>
              <a:rPr lang="en-US" sz="5000" dirty="0">
                <a:latin typeface="American Typewriter" panose="02090604020004020304" pitchFamily="18" charset="77"/>
              </a:rPr>
            </a:br>
            <a:endParaRPr lang="en-US" sz="5000" b="1" i="1" u="none" strike="noStrike" dirty="0">
              <a:solidFill>
                <a:srgbClr val="242424"/>
              </a:solidFill>
              <a:effectLst/>
              <a:latin typeface="American Typewriter" panose="02090604020004020304" pitchFamily="18" charset="77"/>
            </a:endParaRPr>
          </a:p>
          <a:p>
            <a:pPr>
              <a:buFont typeface="Apple Color Emoji" pitchFamily="2" charset="0"/>
              <a:buChar char="🥐"/>
            </a:pPr>
            <a:endParaRPr lang="en-US" sz="5000" b="0" i="0" u="none" strike="noStrike" dirty="0">
              <a:solidFill>
                <a:srgbClr val="242424"/>
              </a:solidFill>
              <a:effectLst/>
              <a:highlight>
                <a:srgbClr val="FFFFFF"/>
              </a:highlight>
              <a:latin typeface="American Typewriter" panose="02090604020004020304" pitchFamily="18" charset="77"/>
            </a:endParaRPr>
          </a:p>
          <a:p>
            <a:pPr algn="just">
              <a:buFont typeface="Apple Color Emoji" pitchFamily="2" charset="0"/>
              <a:buChar char="🥐"/>
            </a:pPr>
            <a:r>
              <a:rPr lang="en-US" sz="5000" b="1" i="1" dirty="0">
                <a:solidFill>
                  <a:srgbClr val="242424"/>
                </a:solidFill>
                <a:effectLst/>
                <a:latin typeface="American Typewriter" panose="02090604020004020304" pitchFamily="18" charset="77"/>
              </a:rPr>
              <a:t>Passenger</a:t>
            </a:r>
            <a:r>
              <a:rPr lang="en-US" sz="5000" dirty="0">
                <a:solidFill>
                  <a:srgbClr val="242424"/>
                </a:solidFill>
                <a:effectLst/>
                <a:latin typeface="American Typewriter" panose="02090604020004020304" pitchFamily="18" charset="77"/>
              </a:rPr>
              <a:t> means </a:t>
            </a:r>
            <a:r>
              <a:rPr lang="en-US" sz="5000" u="none" strike="noStrike" dirty="0">
                <a:solidFill>
                  <a:srgbClr val="242424"/>
                </a:solidFill>
                <a:effectLst/>
                <a:latin typeface="American Typewriter" panose="02090604020004020304" pitchFamily="18" charset="77"/>
                <a:hlinkClick r:id="rId5"/>
              </a:rPr>
              <a:t>any person</a:t>
            </a:r>
            <a:r>
              <a:rPr lang="en-US" sz="5000" dirty="0">
                <a:solidFill>
                  <a:srgbClr val="242424"/>
                </a:solidFill>
                <a:effectLst/>
                <a:latin typeface="American Typewriter" panose="02090604020004020304" pitchFamily="18" charset="77"/>
              </a:rPr>
              <a:t>, except </a:t>
            </a:r>
            <a:r>
              <a:rPr lang="en-US" sz="5000" u="none" strike="noStrike" dirty="0">
                <a:solidFill>
                  <a:srgbClr val="242424"/>
                </a:solidFill>
                <a:effectLst/>
                <a:latin typeface="American Typewriter" panose="02090604020004020304" pitchFamily="18" charset="77"/>
                <a:hlinkClick r:id="rId6"/>
              </a:rPr>
              <a:t>members of the</a:t>
            </a:r>
            <a:r>
              <a:rPr lang="en-US" sz="5000" dirty="0">
                <a:solidFill>
                  <a:srgbClr val="242424"/>
                </a:solidFill>
                <a:effectLst/>
                <a:latin typeface="American Typewriter" panose="02090604020004020304" pitchFamily="18" charset="77"/>
              </a:rPr>
              <a:t> crew, carried or to be carried in an aircraft with the consent of </a:t>
            </a:r>
            <a:r>
              <a:rPr lang="en-US" sz="5000" u="none" strike="noStrike" dirty="0">
                <a:solidFill>
                  <a:srgbClr val="242424"/>
                </a:solidFill>
                <a:effectLst/>
                <a:latin typeface="American Typewriter" panose="02090604020004020304" pitchFamily="18" charset="77"/>
                <a:hlinkClick r:id="rId7"/>
              </a:rPr>
              <a:t>the carrier</a:t>
            </a:r>
            <a:r>
              <a:rPr lang="en-US" sz="5000" dirty="0">
                <a:solidFill>
                  <a:srgbClr val="242424"/>
                </a:solidFill>
                <a:effectLst/>
                <a:latin typeface="American Typewriter" panose="02090604020004020304" pitchFamily="18" charset="77"/>
              </a:rPr>
              <a:t>.</a:t>
            </a:r>
          </a:p>
          <a:p>
            <a:br>
              <a:rPr lang="en-US" dirty="0"/>
            </a:br>
            <a:endParaRPr lang="en-US" dirty="0">
              <a:solidFill>
                <a:srgbClr val="242424"/>
              </a:solidFill>
              <a:highlight>
                <a:srgbClr val="FFFFFF"/>
              </a:highlight>
              <a:latin typeface="system-ui"/>
            </a:endParaRPr>
          </a:p>
        </p:txBody>
      </p:sp>
    </p:spTree>
    <p:extLst>
      <p:ext uri="{BB962C8B-B14F-4D97-AF65-F5344CB8AC3E}">
        <p14:creationId xmlns:p14="http://schemas.microsoft.com/office/powerpoint/2010/main" val="1462872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A0847-C807-E74D-7052-62822BAE0616}"/>
              </a:ext>
            </a:extLst>
          </p:cNvPr>
          <p:cNvSpPr>
            <a:spLocks noGrp="1"/>
          </p:cNvSpPr>
          <p:nvPr>
            <p:ph type="title"/>
          </p:nvPr>
        </p:nvSpPr>
        <p:spPr/>
        <p:txBody>
          <a:bodyPr/>
          <a:lstStyle/>
          <a:p>
            <a:r>
              <a:rPr lang="en-AF" b="1" dirty="0">
                <a:latin typeface="American Typewriter" panose="02090604020004020304" pitchFamily="18" charset="77"/>
              </a:rPr>
              <a:t>Air passenger transport structure</a:t>
            </a:r>
            <a:endParaRPr lang="en-AF" dirty="0"/>
          </a:p>
        </p:txBody>
      </p:sp>
      <p:sp>
        <p:nvSpPr>
          <p:cNvPr id="3" name="Content Placeholder 2">
            <a:extLst>
              <a:ext uri="{FF2B5EF4-FFF2-40B4-BE49-F238E27FC236}">
                <a16:creationId xmlns:a16="http://schemas.microsoft.com/office/drawing/2014/main" id="{324A46E0-C99A-9A12-AAA0-C1318BB10E42}"/>
              </a:ext>
            </a:extLst>
          </p:cNvPr>
          <p:cNvSpPr>
            <a:spLocks noGrp="1"/>
          </p:cNvSpPr>
          <p:nvPr>
            <p:ph idx="1"/>
          </p:nvPr>
        </p:nvSpPr>
        <p:spPr/>
        <p:txBody>
          <a:bodyPr/>
          <a:lstStyle/>
          <a:p>
            <a:pPr algn="just">
              <a:buFont typeface="Apple Color Emoji" pitchFamily="2" charset="0"/>
              <a:buChar char="🥬"/>
            </a:pPr>
            <a:r>
              <a:rPr lang="en-AF" b="1" dirty="0">
                <a:latin typeface="American Typewriter" panose="02090604020004020304" pitchFamily="18" charset="77"/>
              </a:rPr>
              <a:t>Domestic passenger flights:-</a:t>
            </a:r>
            <a:r>
              <a:rPr lang="en-US" b="0" i="0" u="none" strike="noStrike" dirty="0">
                <a:solidFill>
                  <a:srgbClr val="4D5156"/>
                </a:solidFill>
                <a:effectLst/>
                <a:highlight>
                  <a:srgbClr val="FFFFFF"/>
                </a:highlight>
                <a:latin typeface="Arial" panose="020B0604020202020204" pitchFamily="34" charset="0"/>
              </a:rPr>
              <a:t> </a:t>
            </a:r>
            <a:r>
              <a:rPr lang="en-US" i="0" u="none" strike="noStrike" dirty="0">
                <a:effectLst/>
                <a:highlight>
                  <a:srgbClr val="FFFFFF"/>
                </a:highlight>
                <a:latin typeface="American Typewriter" panose="02090604020004020304" pitchFamily="18" charset="77"/>
              </a:rPr>
              <a:t>is a </a:t>
            </a:r>
            <a:r>
              <a:rPr lang="en-US" i="0" u="none" strike="noStrike" dirty="0">
                <a:effectLst/>
                <a:latin typeface="American Typewriter" panose="02090604020004020304" pitchFamily="18" charset="77"/>
              </a:rPr>
              <a:t>form of commercial flight within civil aviation where the departure and the</a:t>
            </a:r>
            <a:r>
              <a:rPr lang="en-US" i="0" u="none" strike="noStrike" dirty="0">
                <a:effectLst/>
                <a:highlight>
                  <a:srgbClr val="FFFFFF"/>
                </a:highlight>
                <a:latin typeface="American Typewriter" panose="02090604020004020304" pitchFamily="18" charset="77"/>
              </a:rPr>
              <a:t> arrival take place in the same country.</a:t>
            </a:r>
            <a:endParaRPr lang="en-AF" dirty="0">
              <a:latin typeface="American Typewriter" panose="02090604020004020304" pitchFamily="18" charset="77"/>
            </a:endParaRPr>
          </a:p>
          <a:p>
            <a:pPr>
              <a:buFont typeface="Apple Color Emoji" pitchFamily="2" charset="0"/>
              <a:buChar char="🥬"/>
            </a:pPr>
            <a:endParaRPr lang="en-AF" dirty="0">
              <a:latin typeface="American Typewriter" panose="02090604020004020304" pitchFamily="18" charset="77"/>
            </a:endParaRPr>
          </a:p>
          <a:p>
            <a:pPr algn="just">
              <a:buFont typeface="Apple Color Emoji" pitchFamily="2" charset="0"/>
              <a:buChar char="🥬"/>
            </a:pPr>
            <a:r>
              <a:rPr lang="en-AF" b="1" dirty="0">
                <a:latin typeface="American Typewriter" panose="02090604020004020304" pitchFamily="18" charset="77"/>
              </a:rPr>
              <a:t>International passenger flights</a:t>
            </a:r>
            <a:r>
              <a:rPr lang="en-AF" dirty="0">
                <a:latin typeface="American Typewriter" panose="02090604020004020304" pitchFamily="18" charset="77"/>
              </a:rPr>
              <a:t>:-</a:t>
            </a:r>
            <a:r>
              <a:rPr lang="en-US" i="0" u="none" strike="noStrike" dirty="0">
                <a:effectLst/>
                <a:highlight>
                  <a:srgbClr val="FFFFFF"/>
                </a:highlight>
                <a:latin typeface="American Typewriter" panose="02090604020004020304" pitchFamily="18" charset="77"/>
              </a:rPr>
              <a:t> is a </a:t>
            </a:r>
            <a:r>
              <a:rPr lang="en-US" i="0" u="none" strike="noStrike" dirty="0">
                <a:effectLst/>
                <a:latin typeface="American Typewriter" panose="02090604020004020304" pitchFamily="18" charset="77"/>
              </a:rPr>
              <a:t>form of commercial flight within civil aviation where the departure and the arrival take</a:t>
            </a:r>
            <a:r>
              <a:rPr lang="en-US" i="0" u="none" strike="noStrike" dirty="0">
                <a:effectLst/>
                <a:highlight>
                  <a:srgbClr val="FFFFFF"/>
                </a:highlight>
                <a:latin typeface="American Typewriter" panose="02090604020004020304" pitchFamily="18" charset="77"/>
              </a:rPr>
              <a:t> place in different countries.</a:t>
            </a:r>
            <a:endParaRPr lang="en-AF" dirty="0">
              <a:latin typeface="American Typewriter" panose="02090604020004020304" pitchFamily="18" charset="77"/>
            </a:endParaRPr>
          </a:p>
        </p:txBody>
      </p:sp>
    </p:spTree>
    <p:extLst>
      <p:ext uri="{BB962C8B-B14F-4D97-AF65-F5344CB8AC3E}">
        <p14:creationId xmlns:p14="http://schemas.microsoft.com/office/powerpoint/2010/main" val="4143459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EF29AED-2B72-7E6C-52D9-DF1F79AB35D1}"/>
              </a:ext>
            </a:extLst>
          </p:cNvPr>
          <p:cNvSpPr>
            <a:spLocks noGrp="1"/>
          </p:cNvSpPr>
          <p:nvPr>
            <p:ph sz="half" idx="2"/>
          </p:nvPr>
        </p:nvSpPr>
        <p:spPr>
          <a:xfrm>
            <a:off x="323972" y="117231"/>
            <a:ext cx="5578597" cy="6518031"/>
          </a:xfrm>
        </p:spPr>
        <p:txBody>
          <a:bodyPr>
            <a:normAutofit fontScale="32500" lnSpcReduction="20000"/>
          </a:bodyPr>
          <a:lstStyle/>
          <a:p>
            <a:pPr algn="just" fontAlgn="base"/>
            <a:r>
              <a:rPr lang="en-GB" sz="6200" b="1" i="0" u="none" strike="noStrike" dirty="0">
                <a:solidFill>
                  <a:srgbClr val="444444"/>
                </a:solidFill>
                <a:effectLst/>
                <a:latin typeface="American Typewriter" panose="02090604020004020304" pitchFamily="18" charset="77"/>
              </a:rPr>
              <a:t>Eagle Air Uganda</a:t>
            </a:r>
            <a:endParaRPr lang="en-GB" sz="6200" b="0" i="0" u="none" strike="noStrike" dirty="0">
              <a:solidFill>
                <a:srgbClr val="444444"/>
              </a:solidFill>
              <a:effectLst/>
              <a:latin typeface="American Typewriter" panose="02090604020004020304" pitchFamily="18" charset="77"/>
            </a:endParaRPr>
          </a:p>
          <a:p>
            <a:pPr algn="just" fontAlgn="base">
              <a:buFont typeface="Arial" panose="020B0604020202020204" pitchFamily="34" charset="0"/>
              <a:buChar char="•"/>
            </a:pPr>
            <a:endParaRPr lang="en-GB" b="1" i="0" u="none" strike="noStrike" dirty="0">
              <a:effectLst/>
              <a:latin typeface="inherit"/>
            </a:endParaRPr>
          </a:p>
          <a:p>
            <a:pPr algn="just" fontAlgn="base">
              <a:buFont typeface="Apple Color Emoji" pitchFamily="2" charset="0"/>
              <a:buChar char="🍗"/>
            </a:pPr>
            <a:r>
              <a:rPr lang="en-GB" sz="6200" b="1" i="0" u="none" strike="noStrike" dirty="0">
                <a:effectLst/>
                <a:latin typeface="American Typewriter" panose="02090604020004020304" pitchFamily="18" charset="77"/>
              </a:rPr>
              <a:t>Status:</a:t>
            </a:r>
            <a:r>
              <a:rPr lang="en-GB" sz="6200" b="0" i="0" u="none" strike="noStrike" dirty="0">
                <a:effectLst/>
                <a:latin typeface="American Typewriter" panose="02090604020004020304" pitchFamily="18" charset="77"/>
              </a:rPr>
              <a:t> Active</a:t>
            </a:r>
          </a:p>
          <a:p>
            <a:pPr algn="just" fontAlgn="base">
              <a:buFont typeface="Apple Color Emoji" pitchFamily="2" charset="0"/>
              <a:buChar char="🍗"/>
            </a:pPr>
            <a:r>
              <a:rPr lang="en-GB" sz="6200" b="1" i="0" u="none" strike="noStrike" dirty="0">
                <a:effectLst/>
                <a:latin typeface="American Typewriter" panose="02090604020004020304" pitchFamily="18" charset="77"/>
              </a:rPr>
              <a:t>Headquarters:</a:t>
            </a:r>
            <a:r>
              <a:rPr lang="en-GB" sz="6200" b="0" i="0" u="none" strike="noStrike" dirty="0">
                <a:effectLst/>
                <a:latin typeface="American Typewriter" panose="02090604020004020304" pitchFamily="18" charset="77"/>
              </a:rPr>
              <a:t> Entebbe</a:t>
            </a:r>
          </a:p>
          <a:p>
            <a:pPr algn="just" fontAlgn="base">
              <a:buFont typeface="Apple Color Emoji" pitchFamily="2" charset="0"/>
              <a:buChar char="🍗"/>
            </a:pPr>
            <a:r>
              <a:rPr lang="en-GB" sz="6200" b="1" i="0" u="none" strike="noStrike" dirty="0">
                <a:effectLst/>
                <a:latin typeface="American Typewriter" panose="02090604020004020304" pitchFamily="18" charset="77"/>
              </a:rPr>
              <a:t>Operations:</a:t>
            </a:r>
            <a:r>
              <a:rPr lang="en-GB" sz="6200" b="0" i="0" u="none" strike="noStrike" dirty="0">
                <a:effectLst/>
                <a:latin typeface="American Typewriter" panose="02090604020004020304" pitchFamily="18" charset="77"/>
              </a:rPr>
              <a:t> Domestic and regional charter flights (e.g., to </a:t>
            </a:r>
            <a:r>
              <a:rPr lang="en-GB" sz="6200" b="0" i="0" u="none" strike="noStrike" dirty="0" err="1">
                <a:effectLst/>
                <a:latin typeface="American Typewriter" panose="02090604020004020304" pitchFamily="18" charset="77"/>
              </a:rPr>
              <a:t>Arua</a:t>
            </a:r>
            <a:r>
              <a:rPr lang="en-GB" sz="6200" b="0" i="0" u="none" strike="noStrike" dirty="0">
                <a:effectLst/>
                <a:latin typeface="American Typewriter" panose="02090604020004020304" pitchFamily="18" charset="77"/>
              </a:rPr>
              <a:t>, </a:t>
            </a:r>
            <a:r>
              <a:rPr lang="en-GB" sz="6200" b="0" i="0" u="none" strike="noStrike" dirty="0" err="1">
                <a:effectLst/>
                <a:latin typeface="American Typewriter" panose="02090604020004020304" pitchFamily="18" charset="77"/>
              </a:rPr>
              <a:t>Gulu</a:t>
            </a:r>
            <a:r>
              <a:rPr lang="en-GB" sz="6200" b="0" i="0" u="none" strike="noStrike" dirty="0">
                <a:effectLst/>
                <a:latin typeface="American Typewriter" panose="02090604020004020304" pitchFamily="18" charset="77"/>
              </a:rPr>
              <a:t>, </a:t>
            </a:r>
            <a:r>
              <a:rPr lang="en-GB" sz="6200" b="0" i="0" u="none" strike="noStrike" dirty="0" err="1">
                <a:effectLst/>
                <a:latin typeface="American Typewriter" panose="02090604020004020304" pitchFamily="18" charset="77"/>
              </a:rPr>
              <a:t>Kidepo</a:t>
            </a:r>
            <a:r>
              <a:rPr lang="en-GB" sz="6200" b="0" i="0" u="none" strike="noStrike" dirty="0">
                <a:effectLst/>
                <a:latin typeface="American Typewriter" panose="02090604020004020304" pitchFamily="18" charset="77"/>
              </a:rPr>
              <a:t>, and South Sudan)</a:t>
            </a:r>
          </a:p>
          <a:p>
            <a:pPr algn="just" fontAlgn="base">
              <a:buFont typeface="Apple Color Emoji" pitchFamily="2" charset="0"/>
              <a:buChar char="🍗"/>
            </a:pPr>
            <a:r>
              <a:rPr lang="en-GB" sz="6200" b="1" i="0" u="none" strike="noStrike" dirty="0">
                <a:effectLst/>
                <a:latin typeface="American Typewriter" panose="02090604020004020304" pitchFamily="18" charset="77"/>
              </a:rPr>
              <a:t>Services:</a:t>
            </a:r>
            <a:r>
              <a:rPr lang="en-GB" sz="6200" b="0" i="0" u="none" strike="noStrike" dirty="0">
                <a:effectLst/>
                <a:latin typeface="American Typewriter" panose="02090604020004020304" pitchFamily="18" charset="77"/>
              </a:rPr>
              <a:t> Charter flights, scheduled domestic flights, cargo</a:t>
            </a:r>
          </a:p>
          <a:p>
            <a:pPr algn="just" fontAlgn="base">
              <a:buFont typeface="Apple Color Emoji" pitchFamily="2" charset="0"/>
              <a:buChar char="🍗"/>
            </a:pPr>
            <a:r>
              <a:rPr lang="en-GB" sz="6200" b="1" i="0" u="none" strike="noStrike" dirty="0">
                <a:effectLst/>
                <a:latin typeface="American Typewriter" panose="02090604020004020304" pitchFamily="18" charset="77"/>
              </a:rPr>
              <a:t>Ideal For:</a:t>
            </a:r>
            <a:r>
              <a:rPr lang="en-GB" sz="6200" b="0" i="0" u="none" strike="noStrike" dirty="0">
                <a:effectLst/>
                <a:latin typeface="American Typewriter" panose="02090604020004020304" pitchFamily="18" charset="77"/>
              </a:rPr>
              <a:t> NGOs, tourists, and businesses traveling to remote areas.</a:t>
            </a:r>
          </a:p>
          <a:p>
            <a:endParaRPr lang="en-UG" sz="6200" dirty="0"/>
          </a:p>
          <a:p>
            <a:pPr algn="l" fontAlgn="base"/>
            <a:r>
              <a:rPr lang="en-GB" sz="6200" b="1" i="0" u="none" strike="noStrike" dirty="0">
                <a:effectLst/>
                <a:latin typeface="inherit"/>
              </a:rPr>
              <a:t> </a:t>
            </a:r>
            <a:r>
              <a:rPr lang="en-GB" sz="6200" b="1" i="0" u="none" strike="noStrike" dirty="0" err="1">
                <a:effectLst/>
                <a:latin typeface="American Typewriter" panose="02090604020004020304" pitchFamily="18" charset="77"/>
              </a:rPr>
              <a:t>Aerolink</a:t>
            </a:r>
            <a:r>
              <a:rPr lang="en-GB" sz="6200" b="1" i="0" u="none" strike="noStrike" dirty="0">
                <a:effectLst/>
                <a:latin typeface="American Typewriter" panose="02090604020004020304" pitchFamily="18" charset="77"/>
              </a:rPr>
              <a:t> Uganda</a:t>
            </a:r>
            <a:endParaRPr lang="en-GB" sz="6200" b="0" i="0" u="none" strike="noStrike" dirty="0">
              <a:effectLst/>
              <a:latin typeface="American Typewriter" panose="02090604020004020304" pitchFamily="18" charset="77"/>
            </a:endParaRPr>
          </a:p>
          <a:p>
            <a:pPr algn="l" fontAlgn="base">
              <a:buFont typeface="Apple Color Emoji" pitchFamily="2" charset="0"/>
              <a:buChar char="🥕"/>
            </a:pPr>
            <a:r>
              <a:rPr lang="en-GB" sz="6200" b="1" i="0" u="none" strike="noStrike" dirty="0">
                <a:effectLst/>
                <a:latin typeface="American Typewriter" panose="02090604020004020304" pitchFamily="18" charset="77"/>
              </a:rPr>
              <a:t>Status:</a:t>
            </a:r>
            <a:r>
              <a:rPr lang="en-GB" sz="6200" b="0" i="0" u="none" strike="noStrike" dirty="0">
                <a:effectLst/>
                <a:latin typeface="American Typewriter" panose="02090604020004020304" pitchFamily="18" charset="77"/>
              </a:rPr>
              <a:t> Active</a:t>
            </a:r>
          </a:p>
          <a:p>
            <a:pPr algn="l" fontAlgn="base">
              <a:buFont typeface="Apple Color Emoji" pitchFamily="2" charset="0"/>
              <a:buChar char="🥕"/>
            </a:pPr>
            <a:r>
              <a:rPr lang="en-GB" sz="6200" b="1" i="0" u="none" strike="noStrike" dirty="0">
                <a:effectLst/>
                <a:latin typeface="American Typewriter" panose="02090604020004020304" pitchFamily="18" charset="77"/>
              </a:rPr>
              <a:t>Base:</a:t>
            </a:r>
            <a:r>
              <a:rPr lang="en-GB" sz="6200" b="0" i="0" u="none" strike="noStrike" dirty="0">
                <a:effectLst/>
                <a:latin typeface="American Typewriter" panose="02090604020004020304" pitchFamily="18" charset="77"/>
              </a:rPr>
              <a:t> Entebbe International Airport</a:t>
            </a:r>
          </a:p>
          <a:p>
            <a:pPr algn="l" fontAlgn="base">
              <a:buFont typeface="Apple Color Emoji" pitchFamily="2" charset="0"/>
              <a:buChar char="🥕"/>
            </a:pPr>
            <a:r>
              <a:rPr lang="en-GB" sz="6200" b="1" i="0" u="none" strike="noStrike" dirty="0">
                <a:effectLst/>
                <a:latin typeface="American Typewriter" panose="02090604020004020304" pitchFamily="18" charset="77"/>
              </a:rPr>
              <a:t>Operations:</a:t>
            </a:r>
            <a:r>
              <a:rPr lang="en-GB" sz="6200" b="0" i="0" u="none" strike="noStrike" dirty="0">
                <a:effectLst/>
                <a:latin typeface="American Typewriter" panose="02090604020004020304" pitchFamily="18" charset="77"/>
              </a:rPr>
              <a:t> Domestic scheduled flights focused on tourism</a:t>
            </a:r>
          </a:p>
          <a:p>
            <a:pPr algn="l" fontAlgn="base">
              <a:buFont typeface="Apple Color Emoji" pitchFamily="2" charset="0"/>
              <a:buChar char="🥕"/>
            </a:pPr>
            <a:r>
              <a:rPr lang="en-GB" sz="6200" b="1" i="0" u="none" strike="noStrike" dirty="0">
                <a:effectLst/>
                <a:latin typeface="American Typewriter" panose="02090604020004020304" pitchFamily="18" charset="77"/>
              </a:rPr>
              <a:t>Destinations:</a:t>
            </a:r>
            <a:r>
              <a:rPr lang="en-GB" sz="6200" b="0" i="0" u="none" strike="noStrike" dirty="0">
                <a:effectLst/>
                <a:latin typeface="American Typewriter" panose="02090604020004020304" pitchFamily="18" charset="77"/>
              </a:rPr>
              <a:t> Bwindi, Murchison Falls, </a:t>
            </a:r>
            <a:r>
              <a:rPr lang="en-GB" sz="6200" b="0" i="0" u="none" strike="noStrike" dirty="0" err="1">
                <a:effectLst/>
                <a:latin typeface="American Typewriter" panose="02090604020004020304" pitchFamily="18" charset="77"/>
              </a:rPr>
              <a:t>Kidepo</a:t>
            </a:r>
            <a:r>
              <a:rPr lang="en-GB" sz="6200" b="0" i="0" u="none" strike="noStrike" dirty="0">
                <a:effectLst/>
                <a:latin typeface="American Typewriter" panose="02090604020004020304" pitchFamily="18" charset="77"/>
              </a:rPr>
              <a:t> Valley, Queen Elizabeth National Park</a:t>
            </a:r>
          </a:p>
          <a:p>
            <a:pPr algn="l" fontAlgn="base">
              <a:buFont typeface="Apple Color Emoji" pitchFamily="2" charset="0"/>
              <a:buChar char="🥕"/>
            </a:pPr>
            <a:r>
              <a:rPr lang="en-GB" sz="6200" b="1" i="0" u="none" strike="noStrike" dirty="0">
                <a:effectLst/>
                <a:latin typeface="American Typewriter" panose="02090604020004020304" pitchFamily="18" charset="77"/>
              </a:rPr>
              <a:t>Target Audience:</a:t>
            </a:r>
            <a:r>
              <a:rPr lang="en-GB" sz="6200" b="0" i="0" u="none" strike="noStrike" dirty="0">
                <a:effectLst/>
                <a:latin typeface="American Typewriter" panose="02090604020004020304" pitchFamily="18" charset="77"/>
              </a:rPr>
              <a:t> Tourists and safari-goers</a:t>
            </a:r>
          </a:p>
          <a:p>
            <a:endParaRPr lang="en-UG" dirty="0"/>
          </a:p>
        </p:txBody>
      </p:sp>
      <p:sp>
        <p:nvSpPr>
          <p:cNvPr id="6" name="Content Placeholder 5">
            <a:extLst>
              <a:ext uri="{FF2B5EF4-FFF2-40B4-BE49-F238E27FC236}">
                <a16:creationId xmlns:a16="http://schemas.microsoft.com/office/drawing/2014/main" id="{CFD03175-CE76-BB55-3058-0A9CD2ED994E}"/>
              </a:ext>
            </a:extLst>
          </p:cNvPr>
          <p:cNvSpPr>
            <a:spLocks noGrp="1"/>
          </p:cNvSpPr>
          <p:nvPr>
            <p:ph sz="quarter" idx="4"/>
          </p:nvPr>
        </p:nvSpPr>
        <p:spPr>
          <a:xfrm>
            <a:off x="5902569" y="363415"/>
            <a:ext cx="5183188" cy="3165231"/>
          </a:xfrm>
        </p:spPr>
        <p:txBody>
          <a:bodyPr>
            <a:normAutofit fontScale="32500" lnSpcReduction="20000"/>
          </a:bodyPr>
          <a:lstStyle/>
          <a:p>
            <a:pPr algn="just" fontAlgn="base"/>
            <a:r>
              <a:rPr lang="en-GB" sz="5100" b="1" i="0" u="none" strike="noStrike" dirty="0">
                <a:solidFill>
                  <a:srgbClr val="444444"/>
                </a:solidFill>
                <a:effectLst/>
                <a:latin typeface="American Typewriter" panose="02090604020004020304" pitchFamily="18" charset="77"/>
              </a:rPr>
              <a:t>BAR Aviation</a:t>
            </a:r>
            <a:endParaRPr lang="en-GB" sz="5100" b="1" dirty="0">
              <a:latin typeface="American Typewriter" panose="02090604020004020304" pitchFamily="18" charset="77"/>
            </a:endParaRPr>
          </a:p>
          <a:p>
            <a:pPr algn="just" fontAlgn="base">
              <a:buFont typeface="Apple Color Emoji" pitchFamily="2" charset="0"/>
              <a:buChar char="🫑"/>
            </a:pPr>
            <a:r>
              <a:rPr lang="en-GB" sz="5100" b="1" i="0" u="none" strike="noStrike" dirty="0">
                <a:effectLst/>
                <a:latin typeface="American Typewriter" panose="02090604020004020304" pitchFamily="18" charset="77"/>
              </a:rPr>
              <a:t>Status:</a:t>
            </a:r>
            <a:r>
              <a:rPr lang="en-GB" sz="5100" b="0" i="0" u="none" strike="noStrike" dirty="0">
                <a:effectLst/>
                <a:latin typeface="American Typewriter" panose="02090604020004020304" pitchFamily="18" charset="77"/>
              </a:rPr>
              <a:t> Active</a:t>
            </a:r>
          </a:p>
          <a:p>
            <a:pPr algn="just" fontAlgn="base">
              <a:buFont typeface="Apple Color Emoji" pitchFamily="2" charset="0"/>
              <a:buChar char="🫑"/>
            </a:pPr>
            <a:r>
              <a:rPr lang="en-GB" sz="5100" b="1" i="0" u="none" strike="noStrike" dirty="0">
                <a:effectLst/>
                <a:latin typeface="American Typewriter" panose="02090604020004020304" pitchFamily="18" charset="77"/>
              </a:rPr>
              <a:t>Headquarters:</a:t>
            </a:r>
            <a:r>
              <a:rPr lang="en-GB" sz="5100" b="0" i="0" u="none" strike="noStrike" dirty="0">
                <a:effectLst/>
                <a:latin typeface="American Typewriter" panose="02090604020004020304" pitchFamily="18" charset="77"/>
              </a:rPr>
              <a:t> </a:t>
            </a:r>
            <a:r>
              <a:rPr lang="en-GB" sz="5100" b="0" i="0" u="none" strike="noStrike" dirty="0" err="1">
                <a:effectLst/>
                <a:latin typeface="American Typewriter" panose="02090604020004020304" pitchFamily="18" charset="77"/>
              </a:rPr>
              <a:t>Kajjansi</a:t>
            </a:r>
            <a:r>
              <a:rPr lang="en-GB" sz="5100" b="0" i="0" u="none" strike="noStrike" dirty="0">
                <a:effectLst/>
                <a:latin typeface="American Typewriter" panose="02090604020004020304" pitchFamily="18" charset="77"/>
              </a:rPr>
              <a:t> Airfield</a:t>
            </a:r>
          </a:p>
          <a:p>
            <a:pPr algn="just" fontAlgn="base">
              <a:buFont typeface="Apple Color Emoji" pitchFamily="2" charset="0"/>
              <a:buChar char="🫑"/>
            </a:pPr>
            <a:r>
              <a:rPr lang="en-GB" sz="5100" b="1" i="0" u="none" strike="noStrike" dirty="0">
                <a:effectLst/>
                <a:latin typeface="American Typewriter" panose="02090604020004020304" pitchFamily="18" charset="77"/>
              </a:rPr>
              <a:t>Operations:</a:t>
            </a:r>
            <a:r>
              <a:rPr lang="en-GB" sz="5100" b="0" i="0" u="none" strike="noStrike" dirty="0">
                <a:effectLst/>
                <a:latin typeface="American Typewriter" panose="02090604020004020304" pitchFamily="18" charset="77"/>
              </a:rPr>
              <a:t> Charter and scheduled flights, including tourism flights to national parks</a:t>
            </a:r>
          </a:p>
          <a:p>
            <a:pPr algn="just" fontAlgn="base">
              <a:buFont typeface="Apple Color Emoji" pitchFamily="2" charset="0"/>
              <a:buChar char="🫑"/>
            </a:pPr>
            <a:r>
              <a:rPr lang="en-GB" sz="5100" b="1" i="0" u="none" strike="noStrike" dirty="0">
                <a:effectLst/>
                <a:latin typeface="American Typewriter" panose="02090604020004020304" pitchFamily="18" charset="77"/>
              </a:rPr>
              <a:t>Fleet:</a:t>
            </a:r>
            <a:r>
              <a:rPr lang="en-GB" sz="5100" b="0" i="0" u="none" strike="noStrike" dirty="0">
                <a:effectLst/>
                <a:latin typeface="American Typewriter" panose="02090604020004020304" pitchFamily="18" charset="77"/>
              </a:rPr>
              <a:t> Small aircraft for domestic and regional flights</a:t>
            </a:r>
          </a:p>
          <a:p>
            <a:pPr algn="just" fontAlgn="base">
              <a:buFont typeface="Apple Color Emoji" pitchFamily="2" charset="0"/>
              <a:buChar char="🫑"/>
            </a:pPr>
            <a:r>
              <a:rPr lang="en-GB" sz="5100" b="1" i="0" u="none" strike="noStrike" dirty="0">
                <a:effectLst/>
                <a:latin typeface="American Typewriter" panose="02090604020004020304" pitchFamily="18" charset="77"/>
              </a:rPr>
              <a:t>Services:</a:t>
            </a:r>
            <a:r>
              <a:rPr lang="en-GB" sz="5100" b="0" i="0" u="none" strike="noStrike" dirty="0">
                <a:effectLst/>
                <a:latin typeface="American Typewriter" panose="02090604020004020304" pitchFamily="18" charset="77"/>
              </a:rPr>
              <a:t> Scenic flights, medical evacuation, pilot training</a:t>
            </a:r>
          </a:p>
          <a:p>
            <a:pPr algn="just" fontAlgn="base">
              <a:buFont typeface="Apple Color Emoji" pitchFamily="2" charset="0"/>
              <a:buChar char="🫑"/>
            </a:pPr>
            <a:r>
              <a:rPr lang="en-GB" sz="5100" b="1" i="0" u="none" strike="noStrike" dirty="0">
                <a:effectLst/>
                <a:latin typeface="American Typewriter" panose="02090604020004020304" pitchFamily="18" charset="77"/>
              </a:rPr>
              <a:t>Popular Routes:</a:t>
            </a:r>
            <a:r>
              <a:rPr lang="en-GB" sz="5100" b="0" i="0" u="none" strike="noStrike" dirty="0">
                <a:effectLst/>
                <a:latin typeface="American Typewriter" panose="02090604020004020304" pitchFamily="18" charset="77"/>
              </a:rPr>
              <a:t> Entebbe to Kisoro, </a:t>
            </a:r>
            <a:r>
              <a:rPr lang="en-GB" sz="5100" b="0" i="0" u="none" strike="noStrike" dirty="0" err="1">
                <a:effectLst/>
                <a:latin typeface="American Typewriter" panose="02090604020004020304" pitchFamily="18" charset="77"/>
              </a:rPr>
              <a:t>Kidepo</a:t>
            </a:r>
            <a:r>
              <a:rPr lang="en-GB" sz="5100" b="0" i="0" u="none" strike="noStrike" dirty="0">
                <a:effectLst/>
                <a:latin typeface="American Typewriter" panose="02090604020004020304" pitchFamily="18" charset="77"/>
              </a:rPr>
              <a:t>, and Bwindi (for gorilla trekking)</a:t>
            </a:r>
          </a:p>
          <a:p>
            <a:endParaRPr lang="en-UG" dirty="0"/>
          </a:p>
        </p:txBody>
      </p:sp>
      <p:sp>
        <p:nvSpPr>
          <p:cNvPr id="12" name="TextBox 11">
            <a:extLst>
              <a:ext uri="{FF2B5EF4-FFF2-40B4-BE49-F238E27FC236}">
                <a16:creationId xmlns:a16="http://schemas.microsoft.com/office/drawing/2014/main" id="{8930CEC3-A03A-C203-8264-5724DFDB5897}"/>
              </a:ext>
            </a:extLst>
          </p:cNvPr>
          <p:cNvSpPr txBox="1"/>
          <p:nvPr/>
        </p:nvSpPr>
        <p:spPr>
          <a:xfrm>
            <a:off x="5902569" y="3667707"/>
            <a:ext cx="6096000" cy="2554545"/>
          </a:xfrm>
          <a:prstGeom prst="rect">
            <a:avLst/>
          </a:prstGeom>
          <a:noFill/>
        </p:spPr>
        <p:txBody>
          <a:bodyPr wrap="square">
            <a:spAutoFit/>
          </a:bodyPr>
          <a:lstStyle/>
          <a:p>
            <a:pPr algn="l" fontAlgn="base"/>
            <a:r>
              <a:rPr lang="en-GB" sz="2000" b="1" i="0" u="none" strike="noStrike" dirty="0">
                <a:effectLst/>
                <a:latin typeface="American Typewriter" panose="02090604020004020304" pitchFamily="18" charset="77"/>
              </a:rPr>
              <a:t>Air </a:t>
            </a:r>
            <a:r>
              <a:rPr lang="en-GB" sz="2000" b="1" i="0" u="none" strike="noStrike" dirty="0" err="1">
                <a:effectLst/>
                <a:latin typeface="American Typewriter" panose="02090604020004020304" pitchFamily="18" charset="77"/>
              </a:rPr>
              <a:t>Serv</a:t>
            </a:r>
            <a:r>
              <a:rPr lang="en-GB" sz="2000" b="1" i="0" u="none" strike="noStrike" dirty="0">
                <a:effectLst/>
                <a:latin typeface="American Typewriter" panose="02090604020004020304" pitchFamily="18" charset="77"/>
              </a:rPr>
              <a:t> Limited (Air </a:t>
            </a:r>
            <a:r>
              <a:rPr lang="en-GB" sz="2000" b="1" i="0" u="none" strike="noStrike" dirty="0" err="1">
                <a:effectLst/>
                <a:latin typeface="American Typewriter" panose="02090604020004020304" pitchFamily="18" charset="77"/>
              </a:rPr>
              <a:t>Serv</a:t>
            </a:r>
            <a:r>
              <a:rPr lang="en-GB" sz="2000" b="1" i="0" u="none" strike="noStrike" dirty="0">
                <a:effectLst/>
                <a:latin typeface="American Typewriter" panose="02090604020004020304" pitchFamily="18" charset="77"/>
              </a:rPr>
              <a:t> Uganda)</a:t>
            </a:r>
            <a:endParaRPr lang="en-GB" sz="2000" b="0" i="0" u="none" strike="noStrike" dirty="0">
              <a:effectLst/>
              <a:latin typeface="American Typewriter" panose="02090604020004020304" pitchFamily="18" charset="77"/>
            </a:endParaRPr>
          </a:p>
          <a:p>
            <a:pPr marL="342900" indent="-342900" algn="l" fontAlgn="base">
              <a:buFont typeface="Apple Color Emoji" pitchFamily="2" charset="0"/>
              <a:buChar char="🥬"/>
            </a:pPr>
            <a:r>
              <a:rPr lang="en-GB" sz="2000" b="1" i="0" u="none" strike="noStrike" dirty="0">
                <a:effectLst/>
                <a:latin typeface="American Typewriter" panose="02090604020004020304" pitchFamily="18" charset="77"/>
              </a:rPr>
              <a:t>Status:</a:t>
            </a:r>
            <a:r>
              <a:rPr lang="en-GB" sz="2000" b="0" i="0" u="none" strike="noStrike" dirty="0">
                <a:effectLst/>
                <a:latin typeface="American Typewriter" panose="02090604020004020304" pitchFamily="18" charset="77"/>
              </a:rPr>
              <a:t> Active (NGO-affiliated)</a:t>
            </a:r>
          </a:p>
          <a:p>
            <a:pPr marL="342900" indent="-342900" algn="l" fontAlgn="base">
              <a:buFont typeface="Apple Color Emoji" pitchFamily="2" charset="0"/>
              <a:buChar char="🥬"/>
            </a:pPr>
            <a:r>
              <a:rPr lang="en-GB" sz="2000" b="1" i="0" u="none" strike="noStrike" dirty="0">
                <a:effectLst/>
                <a:latin typeface="American Typewriter" panose="02090604020004020304" pitchFamily="18" charset="77"/>
              </a:rPr>
              <a:t>Base:</a:t>
            </a:r>
            <a:r>
              <a:rPr lang="en-GB" sz="2000" b="0" i="0" u="none" strike="noStrike" dirty="0">
                <a:effectLst/>
                <a:latin typeface="American Typewriter" panose="02090604020004020304" pitchFamily="18" charset="77"/>
              </a:rPr>
              <a:t> Entebbe International Airport</a:t>
            </a:r>
          </a:p>
          <a:p>
            <a:pPr marL="342900" indent="-342900" algn="l" fontAlgn="base">
              <a:buFont typeface="Apple Color Emoji" pitchFamily="2" charset="0"/>
              <a:buChar char="🥬"/>
            </a:pPr>
            <a:r>
              <a:rPr lang="en-GB" sz="2000" b="1" i="0" u="none" strike="noStrike" dirty="0">
                <a:effectLst/>
                <a:latin typeface="American Typewriter" panose="02090604020004020304" pitchFamily="18" charset="77"/>
              </a:rPr>
              <a:t>Operations:</a:t>
            </a:r>
            <a:r>
              <a:rPr lang="en-GB" sz="2000" b="0" i="0" u="none" strike="noStrike" dirty="0">
                <a:effectLst/>
                <a:latin typeface="American Typewriter" panose="02090604020004020304" pitchFamily="18" charset="77"/>
              </a:rPr>
              <a:t> Humanitarian and relief support flights</a:t>
            </a:r>
          </a:p>
          <a:p>
            <a:pPr marL="342900" indent="-342900" algn="l" fontAlgn="base">
              <a:buFont typeface="Apple Color Emoji" pitchFamily="2" charset="0"/>
              <a:buChar char="🥬"/>
            </a:pPr>
            <a:r>
              <a:rPr lang="en-GB" sz="2000" b="1" i="0" u="none" strike="noStrike" dirty="0">
                <a:effectLst/>
                <a:latin typeface="American Typewriter" panose="02090604020004020304" pitchFamily="18" charset="77"/>
              </a:rPr>
              <a:t>Fleet:</a:t>
            </a:r>
            <a:r>
              <a:rPr lang="en-GB" sz="2000" b="0" i="0" u="none" strike="noStrike" dirty="0">
                <a:effectLst/>
                <a:latin typeface="American Typewriter" panose="02090604020004020304" pitchFamily="18" charset="77"/>
              </a:rPr>
              <a:t> Small aircraft</a:t>
            </a:r>
          </a:p>
          <a:p>
            <a:pPr marL="342900" indent="-342900" algn="l" fontAlgn="base">
              <a:buFont typeface="Apple Color Emoji" pitchFamily="2" charset="0"/>
              <a:buChar char="🥬"/>
            </a:pPr>
            <a:r>
              <a:rPr lang="en-GB" sz="2000" b="1" i="0" u="none" strike="noStrike" dirty="0">
                <a:effectLst/>
                <a:latin typeface="American Typewriter" panose="02090604020004020304" pitchFamily="18" charset="77"/>
              </a:rPr>
              <a:t>Focus:</a:t>
            </a:r>
            <a:r>
              <a:rPr lang="en-GB" sz="2000" b="0" i="0" u="none" strike="noStrike" dirty="0">
                <a:effectLst/>
                <a:latin typeface="American Typewriter" panose="02090604020004020304" pitchFamily="18" charset="77"/>
              </a:rPr>
              <a:t> Serving hard-to-reach communities, especially for medical and relief operations</a:t>
            </a:r>
            <a:r>
              <a:rPr lang="en-GB" sz="2000" b="0" i="0" u="none" strike="noStrike" dirty="0">
                <a:solidFill>
                  <a:srgbClr val="7A7A7A"/>
                </a:solidFill>
                <a:effectLst/>
                <a:latin typeface="American Typewriter" panose="02090604020004020304" pitchFamily="18" charset="77"/>
              </a:rPr>
              <a:t>.</a:t>
            </a:r>
          </a:p>
        </p:txBody>
      </p:sp>
    </p:spTree>
    <p:extLst>
      <p:ext uri="{BB962C8B-B14F-4D97-AF65-F5344CB8AC3E}">
        <p14:creationId xmlns:p14="http://schemas.microsoft.com/office/powerpoint/2010/main" val="3113065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472FABF-081A-E0FD-75F3-1BF29E8ABF49}"/>
              </a:ext>
            </a:extLst>
          </p:cNvPr>
          <p:cNvSpPr>
            <a:spLocks noGrp="1"/>
          </p:cNvSpPr>
          <p:nvPr>
            <p:ph sz="half" idx="2"/>
          </p:nvPr>
        </p:nvSpPr>
        <p:spPr>
          <a:xfrm>
            <a:off x="839788" y="339969"/>
            <a:ext cx="5157787" cy="5849694"/>
          </a:xfrm>
        </p:spPr>
        <p:txBody>
          <a:bodyPr/>
          <a:lstStyle/>
          <a:p>
            <a:pPr algn="just" fontAlgn="base"/>
            <a:r>
              <a:rPr lang="en-GB" b="1" i="0" u="none" strike="noStrike" dirty="0">
                <a:effectLst/>
                <a:latin typeface="American Typewriter" panose="02090604020004020304" pitchFamily="18" charset="77"/>
              </a:rPr>
              <a:t>Kampala Executive Aviation (KEA)</a:t>
            </a:r>
            <a:endParaRPr lang="en-GB" b="0" i="0" u="none" strike="noStrike" dirty="0">
              <a:effectLst/>
              <a:latin typeface="American Typewriter" panose="02090604020004020304" pitchFamily="18" charset="77"/>
            </a:endParaRPr>
          </a:p>
          <a:p>
            <a:pPr algn="just" fontAlgn="base">
              <a:buFont typeface="Arial" panose="020B0604020202020204" pitchFamily="34" charset="0"/>
              <a:buChar char="•"/>
            </a:pPr>
            <a:endParaRPr lang="en-GB" b="1" i="0" u="none" strike="noStrike" dirty="0">
              <a:effectLst/>
              <a:latin typeface="American Typewriter" panose="02090604020004020304" pitchFamily="18" charset="77"/>
            </a:endParaRPr>
          </a:p>
          <a:p>
            <a:pPr algn="just" fontAlgn="base">
              <a:buFont typeface="Apple Color Emoji" pitchFamily="2" charset="0"/>
              <a:buChar char="🫕"/>
            </a:pPr>
            <a:r>
              <a:rPr lang="en-GB" b="1" i="0" u="none" strike="noStrike" dirty="0">
                <a:effectLst/>
                <a:latin typeface="American Typewriter" panose="02090604020004020304" pitchFamily="18" charset="77"/>
              </a:rPr>
              <a:t>Status:</a:t>
            </a:r>
            <a:r>
              <a:rPr lang="en-GB" b="0" i="0" u="none" strike="noStrike" dirty="0">
                <a:effectLst/>
                <a:latin typeface="American Typewriter" panose="02090604020004020304" pitchFamily="18" charset="77"/>
              </a:rPr>
              <a:t> Active</a:t>
            </a:r>
          </a:p>
          <a:p>
            <a:pPr algn="just" fontAlgn="base">
              <a:buFont typeface="Apple Color Emoji" pitchFamily="2" charset="0"/>
              <a:buChar char="🫕"/>
            </a:pPr>
            <a:r>
              <a:rPr lang="en-GB" b="1" i="0" u="none" strike="noStrike" dirty="0">
                <a:effectLst/>
                <a:latin typeface="American Typewriter" panose="02090604020004020304" pitchFamily="18" charset="77"/>
              </a:rPr>
              <a:t>Base:</a:t>
            </a:r>
            <a:r>
              <a:rPr lang="en-GB" b="0" i="0" u="none" strike="noStrike" dirty="0">
                <a:effectLst/>
                <a:latin typeface="American Typewriter" panose="02090604020004020304" pitchFamily="18" charset="77"/>
              </a:rPr>
              <a:t> </a:t>
            </a:r>
            <a:r>
              <a:rPr lang="en-GB" b="0" i="0" u="none" strike="noStrike" dirty="0" err="1">
                <a:effectLst/>
                <a:latin typeface="American Typewriter" panose="02090604020004020304" pitchFamily="18" charset="77"/>
              </a:rPr>
              <a:t>Kajjansi</a:t>
            </a:r>
            <a:r>
              <a:rPr lang="en-GB" b="0" i="0" u="none" strike="noStrike" dirty="0">
                <a:effectLst/>
                <a:latin typeface="American Typewriter" panose="02090604020004020304" pitchFamily="18" charset="77"/>
              </a:rPr>
              <a:t> Airfield</a:t>
            </a:r>
          </a:p>
          <a:p>
            <a:pPr algn="just" fontAlgn="base">
              <a:buFont typeface="Apple Color Emoji" pitchFamily="2" charset="0"/>
              <a:buChar char="🫕"/>
            </a:pPr>
            <a:r>
              <a:rPr lang="en-GB" b="1" i="0" u="none" strike="noStrike" dirty="0">
                <a:effectLst/>
                <a:latin typeface="American Typewriter" panose="02090604020004020304" pitchFamily="18" charset="77"/>
              </a:rPr>
              <a:t>Services:</a:t>
            </a:r>
            <a:r>
              <a:rPr lang="en-GB" b="0" i="0" u="none" strike="noStrike" dirty="0">
                <a:effectLst/>
                <a:latin typeface="American Typewriter" panose="02090604020004020304" pitchFamily="18" charset="77"/>
              </a:rPr>
              <a:t> Private charters, executive flights, pilot training</a:t>
            </a:r>
          </a:p>
          <a:p>
            <a:pPr algn="just" fontAlgn="base">
              <a:buFont typeface="Apple Color Emoji" pitchFamily="2" charset="0"/>
              <a:buChar char="🫕"/>
            </a:pPr>
            <a:r>
              <a:rPr lang="en-GB" b="1" i="0" u="none" strike="noStrike" dirty="0">
                <a:effectLst/>
                <a:latin typeface="American Typewriter" panose="02090604020004020304" pitchFamily="18" charset="77"/>
              </a:rPr>
              <a:t>Clientele:</a:t>
            </a:r>
            <a:r>
              <a:rPr lang="en-GB" b="0" i="0" u="none" strike="noStrike" dirty="0">
                <a:effectLst/>
                <a:latin typeface="American Typewriter" panose="02090604020004020304" pitchFamily="18" charset="77"/>
              </a:rPr>
              <a:t> Corporate </a:t>
            </a:r>
            <a:r>
              <a:rPr lang="en-GB" b="0" i="0" u="none" strike="noStrike" dirty="0" err="1">
                <a:effectLst/>
                <a:latin typeface="American Typewriter" panose="02090604020004020304" pitchFamily="18" charset="77"/>
              </a:rPr>
              <a:t>travelers</a:t>
            </a:r>
            <a:r>
              <a:rPr lang="en-GB" b="0" i="0" u="none" strike="noStrike" dirty="0">
                <a:effectLst/>
                <a:latin typeface="American Typewriter" panose="02090604020004020304" pitchFamily="18" charset="77"/>
              </a:rPr>
              <a:t>, VIPs, and medical evacuations</a:t>
            </a:r>
          </a:p>
          <a:p>
            <a:endParaRPr lang="en-UG" dirty="0"/>
          </a:p>
        </p:txBody>
      </p:sp>
      <p:sp>
        <p:nvSpPr>
          <p:cNvPr id="6" name="Content Placeholder 5">
            <a:extLst>
              <a:ext uri="{FF2B5EF4-FFF2-40B4-BE49-F238E27FC236}">
                <a16:creationId xmlns:a16="http://schemas.microsoft.com/office/drawing/2014/main" id="{DA2D7BF6-45E2-DB2B-6376-DD8F312B9538}"/>
              </a:ext>
            </a:extLst>
          </p:cNvPr>
          <p:cNvSpPr>
            <a:spLocks noGrp="1"/>
          </p:cNvSpPr>
          <p:nvPr>
            <p:ph sz="quarter" idx="4"/>
          </p:nvPr>
        </p:nvSpPr>
        <p:spPr>
          <a:xfrm>
            <a:off x="6172200" y="468923"/>
            <a:ext cx="5183188" cy="5720740"/>
          </a:xfrm>
        </p:spPr>
        <p:txBody>
          <a:bodyPr/>
          <a:lstStyle/>
          <a:p>
            <a:pPr algn="just" fontAlgn="base"/>
            <a:r>
              <a:rPr lang="en-GB" b="1" i="0" u="none" strike="noStrike" dirty="0">
                <a:effectLst/>
                <a:latin typeface="American Typewriter" panose="02090604020004020304" pitchFamily="18" charset="77"/>
              </a:rPr>
              <a:t>Mission Aviation Fellowship (MAF Uganda)</a:t>
            </a:r>
            <a:endParaRPr lang="en-GB" b="0" i="0" u="none" strike="noStrike" dirty="0">
              <a:effectLst/>
              <a:latin typeface="American Typewriter" panose="02090604020004020304" pitchFamily="18" charset="77"/>
            </a:endParaRPr>
          </a:p>
          <a:p>
            <a:pPr algn="just" fontAlgn="base">
              <a:buFont typeface="Apple Color Emoji" pitchFamily="2" charset="0"/>
              <a:buChar char="🥖"/>
            </a:pPr>
            <a:r>
              <a:rPr lang="en-GB" b="1" i="0" u="none" strike="noStrike" dirty="0">
                <a:effectLst/>
                <a:latin typeface="American Typewriter" panose="02090604020004020304" pitchFamily="18" charset="77"/>
              </a:rPr>
              <a:t>Status:</a:t>
            </a:r>
            <a:r>
              <a:rPr lang="en-GB" b="0" i="0" u="none" strike="noStrike" dirty="0">
                <a:effectLst/>
                <a:latin typeface="American Typewriter" panose="02090604020004020304" pitchFamily="18" charset="77"/>
              </a:rPr>
              <a:t> Active (Faith-based NGO)</a:t>
            </a:r>
          </a:p>
          <a:p>
            <a:pPr algn="just" fontAlgn="base">
              <a:buFont typeface="Apple Color Emoji" pitchFamily="2" charset="0"/>
              <a:buChar char="🥖"/>
            </a:pPr>
            <a:r>
              <a:rPr lang="en-GB" b="1" i="0" u="none" strike="noStrike" dirty="0">
                <a:effectLst/>
                <a:latin typeface="American Typewriter" panose="02090604020004020304" pitchFamily="18" charset="77"/>
              </a:rPr>
              <a:t>Operations:</a:t>
            </a:r>
            <a:r>
              <a:rPr lang="en-GB" b="0" i="0" u="none" strike="noStrike" dirty="0">
                <a:effectLst/>
                <a:latin typeface="American Typewriter" panose="02090604020004020304" pitchFamily="18" charset="77"/>
              </a:rPr>
              <a:t> Flights to remote mission locations in Uganda and </a:t>
            </a:r>
            <a:r>
              <a:rPr lang="en-GB" b="0" i="0" u="none" strike="noStrike" dirty="0" err="1">
                <a:effectLst/>
                <a:latin typeface="American Typewriter" panose="02090604020004020304" pitchFamily="18" charset="77"/>
              </a:rPr>
              <a:t>neighboring</a:t>
            </a:r>
            <a:r>
              <a:rPr lang="en-GB" b="0" i="0" u="none" strike="noStrike" dirty="0">
                <a:effectLst/>
                <a:latin typeface="American Typewriter" panose="02090604020004020304" pitchFamily="18" charset="77"/>
              </a:rPr>
              <a:t> countries</a:t>
            </a:r>
          </a:p>
          <a:p>
            <a:pPr algn="just" fontAlgn="base">
              <a:buFont typeface="Apple Color Emoji" pitchFamily="2" charset="0"/>
              <a:buChar char="🥖"/>
            </a:pPr>
            <a:r>
              <a:rPr lang="en-GB" b="1" i="0" u="none" strike="noStrike" dirty="0">
                <a:effectLst/>
                <a:latin typeface="American Typewriter" panose="02090604020004020304" pitchFamily="18" charset="77"/>
              </a:rPr>
              <a:t>Use:</a:t>
            </a:r>
            <a:r>
              <a:rPr lang="en-GB" b="0" i="0" u="none" strike="noStrike" dirty="0">
                <a:effectLst/>
                <a:latin typeface="American Typewriter" panose="02090604020004020304" pitchFamily="18" charset="77"/>
              </a:rPr>
              <a:t> Often used by missionaries, NGOs, and aid workers</a:t>
            </a:r>
          </a:p>
          <a:p>
            <a:endParaRPr lang="en-UG" dirty="0"/>
          </a:p>
        </p:txBody>
      </p:sp>
    </p:spTree>
    <p:extLst>
      <p:ext uri="{BB962C8B-B14F-4D97-AF65-F5344CB8AC3E}">
        <p14:creationId xmlns:p14="http://schemas.microsoft.com/office/powerpoint/2010/main" val="575860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38EE4-9A37-2D41-E9ED-59DE929668A0}"/>
              </a:ext>
            </a:extLst>
          </p:cNvPr>
          <p:cNvSpPr>
            <a:spLocks noGrp="1"/>
          </p:cNvSpPr>
          <p:nvPr>
            <p:ph type="title"/>
          </p:nvPr>
        </p:nvSpPr>
        <p:spPr/>
        <p:txBody>
          <a:bodyPr/>
          <a:lstStyle/>
          <a:p>
            <a:pPr algn="ctr"/>
            <a:r>
              <a:rPr lang="en-AF" b="1" dirty="0">
                <a:latin typeface="American Typewriter" panose="02090604020004020304" pitchFamily="18" charset="77"/>
              </a:rPr>
              <a:t>Air passenger transport structure discussion continued</a:t>
            </a:r>
          </a:p>
        </p:txBody>
      </p:sp>
      <p:sp>
        <p:nvSpPr>
          <p:cNvPr id="3" name="Content Placeholder 2">
            <a:extLst>
              <a:ext uri="{FF2B5EF4-FFF2-40B4-BE49-F238E27FC236}">
                <a16:creationId xmlns:a16="http://schemas.microsoft.com/office/drawing/2014/main" id="{40FBC5E2-4315-C988-11A6-9FBDFB7F3A93}"/>
              </a:ext>
            </a:extLst>
          </p:cNvPr>
          <p:cNvSpPr>
            <a:spLocks noGrp="1"/>
          </p:cNvSpPr>
          <p:nvPr>
            <p:ph idx="1"/>
          </p:nvPr>
        </p:nvSpPr>
        <p:spPr>
          <a:xfrm>
            <a:off x="968829" y="1849376"/>
            <a:ext cx="6667006" cy="4351338"/>
          </a:xfrm>
        </p:spPr>
        <p:txBody>
          <a:bodyPr>
            <a:normAutofit fontScale="92500" lnSpcReduction="10000"/>
          </a:bodyPr>
          <a:lstStyle/>
          <a:p>
            <a:pPr algn="just">
              <a:buFont typeface=".Apple Color Emoji UI"/>
              <a:buChar char="🥬"/>
            </a:pPr>
            <a:r>
              <a:rPr lang="en-US" b="1" dirty="0">
                <a:highlight>
                  <a:srgbClr val="FFFFFF"/>
                </a:highlight>
                <a:latin typeface="American Typewriter" panose="02090604020004020304" pitchFamily="18" charset="77"/>
              </a:rPr>
              <a:t>C</a:t>
            </a:r>
            <a:r>
              <a:rPr lang="en-US" b="1" i="0" u="none" strike="noStrike" dirty="0">
                <a:effectLst/>
                <a:highlight>
                  <a:srgbClr val="FFFFFF"/>
                </a:highlight>
                <a:latin typeface="American Typewriter" panose="02090604020004020304" pitchFamily="18" charset="77"/>
              </a:rPr>
              <a:t>ommercial flight</a:t>
            </a:r>
            <a:r>
              <a:rPr lang="en-US" b="1" i="0" u="none" strike="noStrike" dirty="0">
                <a:solidFill>
                  <a:srgbClr val="4D5156"/>
                </a:solidFill>
                <a:effectLst/>
                <a:highlight>
                  <a:srgbClr val="FFFFFF"/>
                </a:highlight>
                <a:latin typeface="American Typewriter" panose="02090604020004020304" pitchFamily="18" charset="77"/>
              </a:rPr>
              <a:t>s</a:t>
            </a:r>
            <a:r>
              <a:rPr lang="en-US" b="0" i="0" u="none" strike="noStrike" dirty="0">
                <a:solidFill>
                  <a:srgbClr val="4D5156"/>
                </a:solidFill>
                <a:effectLst/>
                <a:highlight>
                  <a:srgbClr val="FFFFFF"/>
                </a:highlight>
                <a:latin typeface="American Typewriter" panose="02090604020004020304" pitchFamily="18" charset="77"/>
              </a:rPr>
              <a:t>:-</a:t>
            </a:r>
            <a:r>
              <a:rPr lang="en-US" b="0" i="0" u="none" strike="noStrike" dirty="0">
                <a:solidFill>
                  <a:srgbClr val="000000"/>
                </a:solidFill>
                <a:effectLst/>
                <a:latin typeface="American Typewriter" panose="02090604020004020304" pitchFamily="18" charset="77"/>
              </a:rPr>
              <a:t>A commercial flight is a flight that is</a:t>
            </a:r>
            <a:r>
              <a:rPr lang="en-US" b="0" i="0" u="none" strike="noStrike" dirty="0">
                <a:effectLst/>
                <a:latin typeface="American Typewriter" panose="02090604020004020304" pitchFamily="18" charset="77"/>
              </a:rPr>
              <a:t> operated by an airline and is open to the general public</a:t>
            </a:r>
            <a:r>
              <a:rPr lang="en-US" b="0" i="0" u="none" strike="noStrike" dirty="0">
                <a:solidFill>
                  <a:srgbClr val="000000"/>
                </a:solidFill>
                <a:effectLst/>
                <a:latin typeface="American Typewriter" panose="02090604020004020304" pitchFamily="18" charset="77"/>
              </a:rPr>
              <a:t>, with passengers able to purchase tickets in advance. </a:t>
            </a:r>
          </a:p>
          <a:p>
            <a:pPr algn="just">
              <a:buFont typeface=".Apple Color Emoji UI"/>
              <a:buChar char="🥬"/>
            </a:pPr>
            <a:endParaRPr lang="en-US" b="0" i="0" u="none" strike="noStrike" dirty="0">
              <a:solidFill>
                <a:srgbClr val="000000"/>
              </a:solidFill>
              <a:effectLst/>
              <a:latin typeface="American Typewriter" panose="02090604020004020304" pitchFamily="18" charset="77"/>
            </a:endParaRPr>
          </a:p>
          <a:p>
            <a:pPr marL="0" indent="0" algn="just">
              <a:buNone/>
            </a:pPr>
            <a:r>
              <a:rPr lang="en-US" b="0" i="0" u="none" strike="noStrike" dirty="0">
                <a:solidFill>
                  <a:srgbClr val="000000"/>
                </a:solidFill>
                <a:effectLst/>
                <a:latin typeface="American Typewriter" panose="02090604020004020304" pitchFamily="18" charset="77"/>
              </a:rPr>
              <a:t>These flights follow </a:t>
            </a:r>
            <a:r>
              <a:rPr lang="en-US" b="0" i="0" u="none" strike="noStrike" dirty="0">
                <a:solidFill>
                  <a:srgbClr val="92D050"/>
                </a:solidFill>
                <a:effectLst/>
                <a:latin typeface="American Typewriter" panose="02090604020004020304" pitchFamily="18" charset="77"/>
              </a:rPr>
              <a:t>a regular schedule </a:t>
            </a:r>
            <a:r>
              <a:rPr lang="en-US" b="0" i="0" u="none" strike="noStrike" dirty="0">
                <a:solidFill>
                  <a:srgbClr val="000000"/>
                </a:solidFill>
                <a:effectLst/>
                <a:latin typeface="American Typewriter" panose="02090604020004020304" pitchFamily="18" charset="77"/>
              </a:rPr>
              <a:t>and </a:t>
            </a:r>
            <a:r>
              <a:rPr lang="en-US" b="0" i="0" u="none" strike="noStrike" dirty="0">
                <a:solidFill>
                  <a:schemeClr val="accent2"/>
                </a:solidFill>
                <a:effectLst/>
                <a:latin typeface="American Typewriter" panose="02090604020004020304" pitchFamily="18" charset="77"/>
              </a:rPr>
              <a:t>a set route</a:t>
            </a:r>
            <a:r>
              <a:rPr lang="en-US" b="0" i="0" u="none" strike="noStrike" dirty="0">
                <a:solidFill>
                  <a:srgbClr val="000000"/>
                </a:solidFill>
                <a:effectLst/>
                <a:latin typeface="American Typewriter" panose="02090604020004020304" pitchFamily="18" charset="77"/>
              </a:rPr>
              <a:t>, and are usually operated using larger commercial airliners. Commercial flights </a:t>
            </a:r>
            <a:r>
              <a:rPr lang="en-US" b="0" i="0" u="none" strike="noStrike" dirty="0">
                <a:solidFill>
                  <a:srgbClr val="0070C0"/>
                </a:solidFill>
                <a:effectLst/>
                <a:latin typeface="American Typewriter" panose="02090604020004020304" pitchFamily="18" charset="77"/>
              </a:rPr>
              <a:t>are designed for mass transportation </a:t>
            </a:r>
            <a:r>
              <a:rPr lang="en-US" b="0" i="0" u="none" strike="noStrike" dirty="0">
                <a:solidFill>
                  <a:srgbClr val="000000"/>
                </a:solidFill>
                <a:effectLst/>
                <a:latin typeface="American Typewriter" panose="02090604020004020304" pitchFamily="18" charset="77"/>
              </a:rPr>
              <a:t>and </a:t>
            </a:r>
            <a:r>
              <a:rPr lang="en-US" b="0" i="0" u="none" strike="noStrike" dirty="0">
                <a:solidFill>
                  <a:schemeClr val="accent6">
                    <a:lumMod val="75000"/>
                  </a:schemeClr>
                </a:solidFill>
                <a:effectLst/>
                <a:latin typeface="American Typewriter" panose="02090604020004020304" pitchFamily="18" charset="77"/>
              </a:rPr>
              <a:t>can carry hundreds of passengers. </a:t>
            </a:r>
            <a:endParaRPr lang="en-US" dirty="0">
              <a:solidFill>
                <a:schemeClr val="accent6">
                  <a:lumMod val="75000"/>
                </a:schemeClr>
              </a:solidFill>
              <a:latin typeface="__gilroy_8a9e82"/>
            </a:endParaRPr>
          </a:p>
        </p:txBody>
      </p:sp>
      <p:pic>
        <p:nvPicPr>
          <p:cNvPr id="4" name="Picture 3">
            <a:extLst>
              <a:ext uri="{FF2B5EF4-FFF2-40B4-BE49-F238E27FC236}">
                <a16:creationId xmlns:a16="http://schemas.microsoft.com/office/drawing/2014/main" id="{16912DE7-3291-96E0-8BA0-326292F5621B}"/>
              </a:ext>
            </a:extLst>
          </p:cNvPr>
          <p:cNvPicPr>
            <a:picLocks noChangeAspect="1"/>
          </p:cNvPicPr>
          <p:nvPr/>
        </p:nvPicPr>
        <p:blipFill>
          <a:blip r:embed="rId2"/>
          <a:stretch>
            <a:fillRect/>
          </a:stretch>
        </p:blipFill>
        <p:spPr>
          <a:xfrm>
            <a:off x="7635835" y="1564408"/>
            <a:ext cx="4239490" cy="4636305"/>
          </a:xfrm>
          <a:prstGeom prst="rect">
            <a:avLst/>
          </a:prstGeom>
        </p:spPr>
      </p:pic>
    </p:spTree>
    <p:extLst>
      <p:ext uri="{BB962C8B-B14F-4D97-AF65-F5344CB8AC3E}">
        <p14:creationId xmlns:p14="http://schemas.microsoft.com/office/powerpoint/2010/main" val="1233135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2F866-C40C-8E3D-FA62-5A0526885926}"/>
              </a:ext>
            </a:extLst>
          </p:cNvPr>
          <p:cNvSpPr>
            <a:spLocks noGrp="1"/>
          </p:cNvSpPr>
          <p:nvPr>
            <p:ph idx="1"/>
          </p:nvPr>
        </p:nvSpPr>
        <p:spPr>
          <a:xfrm>
            <a:off x="838200" y="680484"/>
            <a:ext cx="6158023" cy="5496479"/>
          </a:xfrm>
        </p:spPr>
        <p:txBody>
          <a:bodyPr>
            <a:normAutofit fontScale="77500" lnSpcReduction="20000"/>
          </a:bodyPr>
          <a:lstStyle/>
          <a:p>
            <a:pPr algn="just">
              <a:lnSpc>
                <a:spcPct val="150000"/>
              </a:lnSpc>
              <a:buFont typeface="Apple Color Emoji" pitchFamily="2" charset="0"/>
              <a:buChar char="🥬"/>
            </a:pPr>
            <a:r>
              <a:rPr lang="en-US" b="1" i="0" u="none" strike="noStrike" dirty="0">
                <a:solidFill>
                  <a:srgbClr val="000000"/>
                </a:solidFill>
                <a:effectLst/>
                <a:latin typeface="American Typewriter" panose="02090604020004020304" pitchFamily="18" charset="77"/>
              </a:rPr>
              <a:t>Charter flights</a:t>
            </a:r>
            <a:r>
              <a:rPr lang="en-AF" dirty="0">
                <a:latin typeface="American Typewriter" panose="02090604020004020304" pitchFamily="18" charset="77"/>
              </a:rPr>
              <a:t>:-</a:t>
            </a:r>
            <a:r>
              <a:rPr lang="en-US" b="0" i="0" u="none" strike="noStrike" dirty="0">
                <a:solidFill>
                  <a:srgbClr val="000000"/>
                </a:solidFill>
                <a:effectLst/>
                <a:latin typeface="American Typewriter" panose="02090604020004020304" pitchFamily="18" charset="77"/>
              </a:rPr>
              <a:t> </a:t>
            </a:r>
            <a:r>
              <a:rPr lang="en-US" b="0" i="0" u="none" strike="noStrike" dirty="0">
                <a:solidFill>
                  <a:srgbClr val="000000"/>
                </a:solidFill>
                <a:effectLst/>
                <a:highlight>
                  <a:srgbClr val="FFFFFF"/>
                </a:highlight>
                <a:latin typeface="American Typewriter" panose="02090604020004020304" pitchFamily="18" charset="77"/>
              </a:rPr>
              <a:t>A charter flight is a type of private flight in which an entire aircraft is rented for a specific group of passengers, rather than purchasing individual tickets on a scheduled flight. </a:t>
            </a:r>
            <a:r>
              <a:rPr lang="en-US" b="1" i="0" u="none" strike="noStrike" dirty="0">
                <a:solidFill>
                  <a:srgbClr val="000000"/>
                </a:solidFill>
                <a:effectLst/>
                <a:latin typeface="American Typewriter" panose="02090604020004020304" pitchFamily="18" charset="77"/>
              </a:rPr>
              <a:t>Unlike commercial flights, which operate on fixed schedules and predetermined routes, charter flights offer greater flexibility, </a:t>
            </a:r>
            <a:r>
              <a:rPr lang="en-US" b="0" i="0" u="none" strike="noStrike" dirty="0">
                <a:solidFill>
                  <a:srgbClr val="000000"/>
                </a:solidFill>
                <a:effectLst/>
                <a:highlight>
                  <a:srgbClr val="FFFFFF"/>
                </a:highlight>
                <a:latin typeface="American Typewriter" panose="02090604020004020304" pitchFamily="18" charset="77"/>
              </a:rPr>
              <a:t>allowing passengers to choose the times and destinations that best suit their needs.</a:t>
            </a:r>
            <a:endParaRPr lang="en-US" b="0" i="0" u="none" strike="noStrike" dirty="0">
              <a:solidFill>
                <a:srgbClr val="000000"/>
              </a:solidFill>
              <a:effectLst/>
              <a:latin typeface="American Typewriter" panose="02090604020004020304" pitchFamily="18" charset="77"/>
            </a:endParaRPr>
          </a:p>
          <a:p>
            <a:pPr marL="0" indent="0">
              <a:buNone/>
            </a:pPr>
            <a:br>
              <a:rPr lang="en-US" dirty="0">
                <a:latin typeface="American Typewriter" panose="02090604020004020304" pitchFamily="18" charset="77"/>
              </a:rPr>
            </a:br>
            <a:endParaRPr lang="en-AF" dirty="0">
              <a:latin typeface="American Typewriter" panose="02090604020004020304" pitchFamily="18" charset="77"/>
            </a:endParaRPr>
          </a:p>
          <a:p>
            <a:endParaRPr lang="en-AF" dirty="0"/>
          </a:p>
        </p:txBody>
      </p:sp>
      <p:pic>
        <p:nvPicPr>
          <p:cNvPr id="5" name="Picture 4">
            <a:extLst>
              <a:ext uri="{FF2B5EF4-FFF2-40B4-BE49-F238E27FC236}">
                <a16:creationId xmlns:a16="http://schemas.microsoft.com/office/drawing/2014/main" id="{CCAC8B7B-4AAA-CE4D-C807-485D37C2CF94}"/>
              </a:ext>
            </a:extLst>
          </p:cNvPr>
          <p:cNvPicPr>
            <a:picLocks noChangeAspect="1"/>
          </p:cNvPicPr>
          <p:nvPr/>
        </p:nvPicPr>
        <p:blipFill>
          <a:blip r:embed="rId2"/>
          <a:stretch>
            <a:fillRect/>
          </a:stretch>
        </p:blipFill>
        <p:spPr>
          <a:xfrm>
            <a:off x="7223578" y="783770"/>
            <a:ext cx="4130221" cy="4168239"/>
          </a:xfrm>
          <a:prstGeom prst="rect">
            <a:avLst/>
          </a:prstGeom>
        </p:spPr>
      </p:pic>
    </p:spTree>
    <p:extLst>
      <p:ext uri="{BB962C8B-B14F-4D97-AF65-F5344CB8AC3E}">
        <p14:creationId xmlns:p14="http://schemas.microsoft.com/office/powerpoint/2010/main" val="131786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40DB1B-B424-32BF-1B14-A0A752DC9C6B}"/>
              </a:ext>
            </a:extLst>
          </p:cNvPr>
          <p:cNvSpPr>
            <a:spLocks noGrp="1"/>
          </p:cNvSpPr>
          <p:nvPr>
            <p:ph idx="1"/>
          </p:nvPr>
        </p:nvSpPr>
        <p:spPr>
          <a:xfrm>
            <a:off x="838200" y="368135"/>
            <a:ext cx="10515600" cy="5808828"/>
          </a:xfrm>
        </p:spPr>
        <p:txBody>
          <a:bodyPr/>
          <a:lstStyle/>
          <a:p>
            <a:pPr algn="just" fontAlgn="base">
              <a:buFont typeface=".Apple Color Emoji UI"/>
              <a:buChar char="👉🏿"/>
            </a:pPr>
            <a:r>
              <a:rPr lang="en-US" b="1" i="0" u="none" strike="noStrike" dirty="0">
                <a:solidFill>
                  <a:srgbClr val="000000"/>
                </a:solidFill>
                <a:effectLst/>
                <a:latin typeface="American Typewriter" panose="02090604020004020304" pitchFamily="18" charset="77"/>
              </a:rPr>
              <a:t>Private Jet Charter :-</a:t>
            </a:r>
            <a:r>
              <a:rPr lang="en-US" i="0" u="none" strike="noStrike" dirty="0">
                <a:solidFill>
                  <a:srgbClr val="000000"/>
                </a:solidFill>
                <a:effectLst/>
                <a:latin typeface="American Typewriter" panose="02090604020004020304" pitchFamily="18" charset="77"/>
              </a:rPr>
              <a:t>This involves </a:t>
            </a:r>
            <a:r>
              <a:rPr lang="en-US" b="0" i="0" u="none" strike="noStrike" dirty="0">
                <a:solidFill>
                  <a:srgbClr val="000000"/>
                </a:solidFill>
                <a:effectLst/>
                <a:latin typeface="American Typewriter" panose="02090604020004020304" pitchFamily="18" charset="77"/>
              </a:rPr>
              <a:t>renting an entire aircraft instead of just a seat on a commercial plane. </a:t>
            </a:r>
          </a:p>
          <a:p>
            <a:pPr algn="just" fontAlgn="base">
              <a:buFont typeface=".Apple Color Emoji UI"/>
              <a:buChar char="👉🏿"/>
            </a:pPr>
            <a:endParaRPr lang="en-US" b="0" i="0" u="none" strike="noStrike" dirty="0">
              <a:solidFill>
                <a:srgbClr val="000000"/>
              </a:solidFill>
              <a:effectLst/>
              <a:latin typeface="American Typewriter" panose="02090604020004020304" pitchFamily="18" charset="77"/>
            </a:endParaRPr>
          </a:p>
          <a:p>
            <a:pPr algn="just" fontAlgn="base">
              <a:buFont typeface=".Apple Color Emoji UI"/>
              <a:buChar char="👉🏿"/>
            </a:pPr>
            <a:r>
              <a:rPr lang="en-US" b="1" i="0" u="none" strike="noStrike" dirty="0">
                <a:solidFill>
                  <a:srgbClr val="000000"/>
                </a:solidFill>
                <a:effectLst/>
                <a:latin typeface="American Typewriter" panose="02090604020004020304" pitchFamily="18" charset="77"/>
              </a:rPr>
              <a:t>Public Charter :-</a:t>
            </a:r>
            <a:r>
              <a:rPr lang="en-US" b="0" i="0" u="none" strike="noStrike" dirty="0">
                <a:solidFill>
                  <a:srgbClr val="000000"/>
                </a:solidFill>
                <a:effectLst/>
                <a:latin typeface="American Typewriter" panose="02090604020004020304" pitchFamily="18" charset="77"/>
              </a:rPr>
              <a:t>Usually operated by tour operators who rent an aircraft and are offered on a seasonal basis to popular destinations.</a:t>
            </a:r>
          </a:p>
          <a:p>
            <a:endParaRPr lang="en-AF" dirty="0"/>
          </a:p>
        </p:txBody>
      </p:sp>
    </p:spTree>
    <p:extLst>
      <p:ext uri="{BB962C8B-B14F-4D97-AF65-F5344CB8AC3E}">
        <p14:creationId xmlns:p14="http://schemas.microsoft.com/office/powerpoint/2010/main" val="327004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ADE5D-7386-E061-177A-E34CB2770D0D}"/>
              </a:ext>
            </a:extLst>
          </p:cNvPr>
          <p:cNvSpPr>
            <a:spLocks noGrp="1"/>
          </p:cNvSpPr>
          <p:nvPr>
            <p:ph type="title"/>
          </p:nvPr>
        </p:nvSpPr>
        <p:spPr/>
        <p:txBody>
          <a:bodyPr/>
          <a:lstStyle/>
          <a:p>
            <a:pPr algn="just"/>
            <a:r>
              <a:rPr lang="en-AF" b="1" dirty="0">
                <a:latin typeface="American Typewriter" panose="02090604020004020304" pitchFamily="18" charset="77"/>
              </a:rPr>
              <a:t>Characteristics of passenger air transport</a:t>
            </a:r>
          </a:p>
        </p:txBody>
      </p:sp>
      <p:sp>
        <p:nvSpPr>
          <p:cNvPr id="3" name="Content Placeholder 2">
            <a:extLst>
              <a:ext uri="{FF2B5EF4-FFF2-40B4-BE49-F238E27FC236}">
                <a16:creationId xmlns:a16="http://schemas.microsoft.com/office/drawing/2014/main" id="{6460377B-0905-D97F-AE52-BB02E2836F2B}"/>
              </a:ext>
            </a:extLst>
          </p:cNvPr>
          <p:cNvSpPr>
            <a:spLocks noGrp="1"/>
          </p:cNvSpPr>
          <p:nvPr>
            <p:ph idx="1"/>
          </p:nvPr>
        </p:nvSpPr>
        <p:spPr/>
        <p:txBody>
          <a:bodyPr>
            <a:normAutofit fontScale="92500"/>
          </a:bodyPr>
          <a:lstStyle/>
          <a:p>
            <a:pPr algn="just">
              <a:buFont typeface="Apple Color Emoji" pitchFamily="2" charset="0"/>
              <a:buChar char="🥑"/>
            </a:pPr>
            <a:r>
              <a:rPr lang="en-US" b="1" i="0" u="none" strike="noStrike" dirty="0">
                <a:effectLst/>
                <a:latin typeface="American Typewriter" panose="02090604020004020304" pitchFamily="18" charset="77"/>
              </a:rPr>
              <a:t>Speed: </a:t>
            </a:r>
            <a:r>
              <a:rPr lang="en-US" b="0" i="0" u="none" strike="noStrike" dirty="0">
                <a:solidFill>
                  <a:srgbClr val="1C1D29"/>
                </a:solidFill>
                <a:effectLst/>
                <a:highlight>
                  <a:srgbClr val="FFFFFF"/>
                </a:highlight>
                <a:latin typeface="American Typewriter" panose="02090604020004020304" pitchFamily="18" charset="77"/>
              </a:rPr>
              <a:t>Air travel is renowned for its remarkable speed. Airplanes can cover long distances in a fraction of the time it takes other modes of transportation. This characteristic makes air travel particularly appealing for time-sensitive journeys, such as business trips or emergencies</a:t>
            </a:r>
          </a:p>
          <a:p>
            <a:pPr algn="just">
              <a:buFont typeface="Apple Color Emoji" pitchFamily="2" charset="0"/>
              <a:buChar char="🥑"/>
            </a:pPr>
            <a:endParaRPr lang="en-US" dirty="0">
              <a:solidFill>
                <a:srgbClr val="1C1D29"/>
              </a:solidFill>
              <a:highlight>
                <a:srgbClr val="FFFFFF"/>
              </a:highlight>
              <a:latin typeface="American Typewriter" panose="02090604020004020304" pitchFamily="18" charset="77"/>
            </a:endParaRPr>
          </a:p>
          <a:p>
            <a:pPr algn="just">
              <a:buFont typeface="Apple Color Emoji" pitchFamily="2" charset="0"/>
              <a:buChar char="🥑"/>
            </a:pPr>
            <a:r>
              <a:rPr lang="en-US" b="1" i="0" u="none" strike="noStrike" dirty="0">
                <a:effectLst/>
                <a:latin typeface="American Typewriter" panose="02090604020004020304" pitchFamily="18" charset="77"/>
              </a:rPr>
              <a:t>Accessibility: </a:t>
            </a:r>
            <a:r>
              <a:rPr lang="en-US" b="0" i="0" u="none" strike="noStrike" dirty="0">
                <a:effectLst/>
                <a:highlight>
                  <a:srgbClr val="FFFFFF"/>
                </a:highlight>
                <a:latin typeface="American Typewriter" panose="02090604020004020304" pitchFamily="18" charset="77"/>
              </a:rPr>
              <a:t>With thousands of airports worldwide, air transportation provides accessibility to even the most remote locations. It allows individuals to reach destinations that would otherwise be difficult or impossible to access by other means of transportation, such as remote islands or mountainous regions.</a:t>
            </a:r>
          </a:p>
        </p:txBody>
      </p:sp>
    </p:spTree>
    <p:extLst>
      <p:ext uri="{BB962C8B-B14F-4D97-AF65-F5344CB8AC3E}">
        <p14:creationId xmlns:p14="http://schemas.microsoft.com/office/powerpoint/2010/main" val="3942632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FE547D-93AC-5409-1CEB-A3BFB7E46AB7}"/>
              </a:ext>
            </a:extLst>
          </p:cNvPr>
          <p:cNvSpPr>
            <a:spLocks noGrp="1"/>
          </p:cNvSpPr>
          <p:nvPr>
            <p:ph idx="1"/>
          </p:nvPr>
        </p:nvSpPr>
        <p:spPr>
          <a:xfrm>
            <a:off x="838200" y="486888"/>
            <a:ext cx="10515600" cy="5690075"/>
          </a:xfrm>
        </p:spPr>
        <p:txBody>
          <a:bodyPr>
            <a:normAutofit lnSpcReduction="10000"/>
          </a:bodyPr>
          <a:lstStyle/>
          <a:p>
            <a:pPr algn="just">
              <a:buFont typeface="Apple Color Emoji" pitchFamily="2" charset="0"/>
              <a:buChar char="🥑"/>
            </a:pPr>
            <a:r>
              <a:rPr lang="en-US" b="1" i="0" u="none" strike="noStrike" dirty="0">
                <a:effectLst/>
                <a:latin typeface="American Typewriter" panose="02090604020004020304" pitchFamily="18" charset="77"/>
              </a:rPr>
              <a:t>Safety:</a:t>
            </a:r>
            <a:r>
              <a:rPr lang="en-US" b="0" i="0" u="none" strike="noStrike" dirty="0">
                <a:effectLst/>
                <a:highlight>
                  <a:srgbClr val="FFFFFF"/>
                </a:highlight>
                <a:latin typeface="American Typewriter" panose="02090604020004020304" pitchFamily="18" charset="77"/>
              </a:rPr>
              <a:t> </a:t>
            </a:r>
            <a:r>
              <a:rPr lang="en-US" b="0" i="0" u="none" strike="noStrike" dirty="0">
                <a:solidFill>
                  <a:srgbClr val="1C1D29"/>
                </a:solidFill>
                <a:effectLst/>
                <a:highlight>
                  <a:srgbClr val="FFFFFF"/>
                </a:highlight>
                <a:latin typeface="American Typewriter" panose="02090604020004020304" pitchFamily="18" charset="77"/>
              </a:rPr>
              <a:t>Despite occasional high-profile incidents </a:t>
            </a:r>
            <a:r>
              <a:rPr lang="en-US" b="0" i="0" u="none" strike="noStrike" dirty="0" err="1">
                <a:solidFill>
                  <a:srgbClr val="1C1D29"/>
                </a:solidFill>
                <a:effectLst/>
                <a:highlight>
                  <a:srgbClr val="FFFFFF"/>
                </a:highlight>
                <a:latin typeface="American Typewriter" panose="02090604020004020304" pitchFamily="18" charset="77"/>
              </a:rPr>
              <a:t>e.g</a:t>
            </a:r>
            <a:r>
              <a:rPr lang="en-US" b="0" i="0" u="none" strike="noStrike" dirty="0">
                <a:solidFill>
                  <a:srgbClr val="1C1D29"/>
                </a:solidFill>
                <a:effectLst/>
                <a:highlight>
                  <a:srgbClr val="FFFFFF"/>
                </a:highlight>
                <a:latin typeface="American Typewriter" panose="02090604020004020304" pitchFamily="18" charset="77"/>
              </a:rPr>
              <a:t> plain crashes, air transportation is considered one of the safest modes of travel. </a:t>
            </a:r>
            <a:r>
              <a:rPr lang="en-US" b="1" i="0" u="none" strike="noStrike" dirty="0">
                <a:solidFill>
                  <a:schemeClr val="accent6">
                    <a:lumMod val="75000"/>
                  </a:schemeClr>
                </a:solidFill>
                <a:effectLst/>
                <a:highlight>
                  <a:srgbClr val="FFFFFF"/>
                </a:highlight>
                <a:latin typeface="American Typewriter" panose="02090604020004020304" pitchFamily="18" charset="77"/>
              </a:rPr>
              <a:t>Stringent safety regulations</a:t>
            </a:r>
            <a:r>
              <a:rPr lang="en-US" b="1" i="0" u="none" strike="noStrike" dirty="0">
                <a:solidFill>
                  <a:srgbClr val="1C1D29"/>
                </a:solidFill>
                <a:effectLst/>
                <a:highlight>
                  <a:srgbClr val="FFFFFF"/>
                </a:highlight>
                <a:latin typeface="American Typewriter" panose="02090604020004020304" pitchFamily="18" charset="77"/>
              </a:rPr>
              <a:t>, </a:t>
            </a:r>
            <a:r>
              <a:rPr lang="en-US" b="1" i="0" u="none" strike="noStrike" dirty="0">
                <a:solidFill>
                  <a:schemeClr val="accent1">
                    <a:lumMod val="75000"/>
                  </a:schemeClr>
                </a:solidFill>
                <a:effectLst/>
                <a:highlight>
                  <a:srgbClr val="FFFFFF"/>
                </a:highlight>
                <a:latin typeface="American Typewriter" panose="02090604020004020304" pitchFamily="18" charset="77"/>
              </a:rPr>
              <a:t>robust maintenance procedures</a:t>
            </a:r>
            <a:r>
              <a:rPr lang="en-US" b="0" i="0" u="none" strike="noStrike" dirty="0">
                <a:solidFill>
                  <a:srgbClr val="1C1D29"/>
                </a:solidFill>
                <a:effectLst/>
                <a:highlight>
                  <a:srgbClr val="FFFFFF"/>
                </a:highlight>
                <a:latin typeface="American Typewriter" panose="02090604020004020304" pitchFamily="18" charset="77"/>
              </a:rPr>
              <a:t>, and </a:t>
            </a:r>
            <a:r>
              <a:rPr lang="en-US" b="1" i="0" u="none" strike="noStrike" dirty="0">
                <a:solidFill>
                  <a:srgbClr val="7030A0"/>
                </a:solidFill>
                <a:effectLst/>
                <a:highlight>
                  <a:srgbClr val="FFFFFF"/>
                </a:highlight>
                <a:latin typeface="American Typewriter" panose="02090604020004020304" pitchFamily="18" charset="77"/>
              </a:rPr>
              <a:t>continuous advancements in aircraft design and technology</a:t>
            </a:r>
            <a:r>
              <a:rPr lang="en-US" b="1" i="0" u="none" strike="noStrike" dirty="0">
                <a:solidFill>
                  <a:srgbClr val="1C1D29"/>
                </a:solidFill>
                <a:effectLst/>
                <a:highlight>
                  <a:srgbClr val="FFFFFF"/>
                </a:highlight>
                <a:latin typeface="American Typewriter" panose="02090604020004020304" pitchFamily="18" charset="77"/>
              </a:rPr>
              <a:t> </a:t>
            </a:r>
            <a:r>
              <a:rPr lang="en-US" b="0" i="0" u="none" strike="noStrike" dirty="0">
                <a:solidFill>
                  <a:srgbClr val="1C1D29"/>
                </a:solidFill>
                <a:effectLst/>
                <a:highlight>
                  <a:srgbClr val="FFFFFF"/>
                </a:highlight>
                <a:latin typeface="American Typewriter" panose="02090604020004020304" pitchFamily="18" charset="77"/>
              </a:rPr>
              <a:t>contribute to the high safety standards of the aviation industry.</a:t>
            </a:r>
          </a:p>
          <a:p>
            <a:pPr algn="just">
              <a:buFont typeface="Apple Color Emoji" pitchFamily="2" charset="0"/>
              <a:buChar char="🥑"/>
            </a:pPr>
            <a:endParaRPr lang="en-US" dirty="0">
              <a:solidFill>
                <a:srgbClr val="1C1D29"/>
              </a:solidFill>
              <a:highlight>
                <a:srgbClr val="FFFFFF"/>
              </a:highlight>
              <a:latin typeface="American Typewriter" panose="02090604020004020304" pitchFamily="18" charset="77"/>
            </a:endParaRPr>
          </a:p>
          <a:p>
            <a:pPr algn="just">
              <a:buFont typeface="Apple Color Emoji" pitchFamily="2" charset="0"/>
              <a:buChar char="🥑"/>
            </a:pPr>
            <a:r>
              <a:rPr lang="en-US" b="1" i="0" u="none" strike="noStrike" dirty="0">
                <a:effectLst/>
                <a:latin typeface="American Typewriter" panose="02090604020004020304" pitchFamily="18" charset="77"/>
              </a:rPr>
              <a:t>Capacity:</a:t>
            </a:r>
            <a:r>
              <a:rPr lang="en-US" b="0" i="0" u="none" strike="noStrike" dirty="0">
                <a:effectLst/>
                <a:latin typeface="American Typewriter" panose="02090604020004020304" pitchFamily="18" charset="77"/>
              </a:rPr>
              <a:t> Airplanes have the ability to </a:t>
            </a:r>
            <a:r>
              <a:rPr lang="en-US" b="1" i="0" u="none" strike="noStrike" dirty="0">
                <a:solidFill>
                  <a:srgbClr val="0070C0"/>
                </a:solidFill>
                <a:effectLst/>
                <a:latin typeface="American Typewriter" panose="02090604020004020304" pitchFamily="18" charset="77"/>
              </a:rPr>
              <a:t>transport a large number of passengers</a:t>
            </a:r>
            <a:r>
              <a:rPr lang="en-US" b="0" i="0" u="none" strike="noStrike" dirty="0">
                <a:effectLst/>
                <a:latin typeface="American Typewriter" panose="02090604020004020304" pitchFamily="18" charset="77"/>
              </a:rPr>
              <a:t>. This capacity makes air transportation an efficient mode for transporting large groups of people over long distances, contributing to the global economy and facilitating tourism.</a:t>
            </a:r>
          </a:p>
          <a:p>
            <a:pPr marL="0" indent="0">
              <a:buNone/>
            </a:pPr>
            <a:br>
              <a:rPr lang="en-US" dirty="0"/>
            </a:br>
            <a:endParaRPr lang="en-AF" dirty="0">
              <a:latin typeface="American Typewriter" panose="02090604020004020304" pitchFamily="18" charset="77"/>
            </a:endParaRPr>
          </a:p>
        </p:txBody>
      </p:sp>
    </p:spTree>
    <p:extLst>
      <p:ext uri="{BB962C8B-B14F-4D97-AF65-F5344CB8AC3E}">
        <p14:creationId xmlns:p14="http://schemas.microsoft.com/office/powerpoint/2010/main" val="1042027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8FD9-487B-617B-B0F0-E3E1FED11205}"/>
              </a:ext>
            </a:extLst>
          </p:cNvPr>
          <p:cNvSpPr>
            <a:spLocks noGrp="1"/>
          </p:cNvSpPr>
          <p:nvPr>
            <p:ph type="title"/>
          </p:nvPr>
        </p:nvSpPr>
        <p:spPr/>
        <p:txBody>
          <a:bodyPr/>
          <a:lstStyle/>
          <a:p>
            <a:r>
              <a:rPr lang="en-AF" b="1" dirty="0">
                <a:latin typeface="American Typewriter" panose="02090604020004020304" pitchFamily="18" charset="77"/>
              </a:rPr>
              <a:t>Definition of passenger transport</a:t>
            </a:r>
          </a:p>
        </p:txBody>
      </p:sp>
      <p:sp>
        <p:nvSpPr>
          <p:cNvPr id="3" name="Content Placeholder 2">
            <a:extLst>
              <a:ext uri="{FF2B5EF4-FFF2-40B4-BE49-F238E27FC236}">
                <a16:creationId xmlns:a16="http://schemas.microsoft.com/office/drawing/2014/main" id="{68DFA48A-1923-974D-7381-6CD3591939CA}"/>
              </a:ext>
            </a:extLst>
          </p:cNvPr>
          <p:cNvSpPr>
            <a:spLocks noGrp="1"/>
          </p:cNvSpPr>
          <p:nvPr>
            <p:ph idx="1"/>
          </p:nvPr>
        </p:nvSpPr>
        <p:spPr>
          <a:xfrm>
            <a:off x="838200" y="1825625"/>
            <a:ext cx="6441831" cy="4351338"/>
          </a:xfrm>
        </p:spPr>
        <p:txBody>
          <a:bodyPr>
            <a:normAutofit fontScale="40000" lnSpcReduction="20000"/>
          </a:bodyPr>
          <a:lstStyle/>
          <a:p>
            <a:pPr>
              <a:lnSpc>
                <a:spcPct val="200000"/>
              </a:lnSpc>
              <a:buFont typeface="Apple Color Emoji" pitchFamily="2" charset="0"/>
              <a:buChar char="🍏"/>
            </a:pPr>
            <a:r>
              <a:rPr lang="en-US" sz="4400" b="1" i="0" u="none" strike="noStrike" dirty="0">
                <a:effectLst/>
                <a:latin typeface="American Typewriter" panose="02090604020004020304" pitchFamily="18" charset="77"/>
              </a:rPr>
              <a:t>Passenger transport</a:t>
            </a:r>
            <a:r>
              <a:rPr lang="en-US" sz="4400" b="1" i="0" u="none" strike="noStrike" dirty="0">
                <a:effectLst/>
                <a:highlight>
                  <a:srgbClr val="FFFFFF"/>
                </a:highlight>
                <a:latin typeface="American Typewriter" panose="02090604020004020304" pitchFamily="18" charset="77"/>
              </a:rPr>
              <a:t>, or travel </a:t>
            </a:r>
            <a:r>
              <a:rPr lang="en-US" sz="4400" i="0" u="none" strike="noStrike" dirty="0">
                <a:effectLst/>
                <a:highlight>
                  <a:srgbClr val="FFFFFF"/>
                </a:highlight>
                <a:latin typeface="American Typewriter" panose="02090604020004020304" pitchFamily="18" charset="77"/>
              </a:rPr>
              <a:t>is  concerned with human mobility.</a:t>
            </a:r>
          </a:p>
          <a:p>
            <a:pPr>
              <a:lnSpc>
                <a:spcPct val="200000"/>
              </a:lnSpc>
              <a:buFont typeface="Apple Color Emoji" pitchFamily="2" charset="0"/>
              <a:buChar char="🍏"/>
            </a:pPr>
            <a:endParaRPr lang="en-US" dirty="0">
              <a:highlight>
                <a:srgbClr val="FFFFFF"/>
              </a:highlight>
              <a:latin typeface="American Typewriter" panose="02090604020004020304" pitchFamily="18" charset="77"/>
            </a:endParaRPr>
          </a:p>
          <a:p>
            <a:pPr algn="just">
              <a:lnSpc>
                <a:spcPct val="200000"/>
              </a:lnSpc>
              <a:buFont typeface="Apple Color Emoji" pitchFamily="2" charset="0"/>
              <a:buChar char="🍏"/>
            </a:pPr>
            <a:r>
              <a:rPr lang="en-GB" sz="5100" b="1" i="0" u="none" strike="noStrike" dirty="0">
                <a:solidFill>
                  <a:srgbClr val="001D35"/>
                </a:solidFill>
                <a:effectLst/>
                <a:latin typeface="American Typewriter" panose="02090604020004020304" pitchFamily="18" charset="77"/>
              </a:rPr>
              <a:t>Passenger transport </a:t>
            </a:r>
            <a:r>
              <a:rPr lang="en-GB" sz="5100" b="0" i="0" u="none" strike="noStrike" dirty="0">
                <a:solidFill>
                  <a:srgbClr val="001D35"/>
                </a:solidFill>
                <a:effectLst/>
                <a:latin typeface="American Typewriter" panose="02090604020004020304" pitchFamily="18" charset="77"/>
              </a:rPr>
              <a:t>refers to </a:t>
            </a:r>
            <a:r>
              <a:rPr lang="en-GB" sz="5100" dirty="0">
                <a:latin typeface="American Typewriter" panose="02090604020004020304" pitchFamily="18" charset="77"/>
              </a:rPr>
              <a:t>the movement of people from one place to another using various means of transportation. Passengers can be transported using cars, motor cycles, buses, trains, airplanes, </a:t>
            </a:r>
            <a:r>
              <a:rPr lang="en-GB" sz="5000" b="0" i="0" u="none" strike="noStrike" dirty="0">
                <a:solidFill>
                  <a:srgbClr val="000000"/>
                </a:solidFill>
                <a:effectLst/>
                <a:latin typeface="American Typewriter" panose="02090604020004020304" pitchFamily="18" charset="77"/>
              </a:rPr>
              <a:t>tuk-tuk</a:t>
            </a:r>
            <a:r>
              <a:rPr lang="en-GB" sz="4000" b="0" i="0" u="none" strike="noStrike" dirty="0">
                <a:solidFill>
                  <a:srgbClr val="000000"/>
                </a:solidFill>
                <a:effectLst/>
                <a:latin typeface="-webkit-standard"/>
              </a:rPr>
              <a:t> </a:t>
            </a:r>
            <a:r>
              <a:rPr lang="en-GB" sz="5100" dirty="0">
                <a:latin typeface="American Typewriter" panose="02090604020004020304" pitchFamily="18" charset="77"/>
              </a:rPr>
              <a:t>and more</a:t>
            </a:r>
            <a:endParaRPr lang="en-AF" sz="5100" dirty="0">
              <a:latin typeface="American Typewriter" panose="02090604020004020304" pitchFamily="18" charset="77"/>
            </a:endParaRPr>
          </a:p>
        </p:txBody>
      </p:sp>
      <p:pic>
        <p:nvPicPr>
          <p:cNvPr id="4" name="Picture 3">
            <a:extLst>
              <a:ext uri="{FF2B5EF4-FFF2-40B4-BE49-F238E27FC236}">
                <a16:creationId xmlns:a16="http://schemas.microsoft.com/office/drawing/2014/main" id="{AE85533A-B3FC-FB6C-3E86-9CA93E84B426}"/>
              </a:ext>
            </a:extLst>
          </p:cNvPr>
          <p:cNvPicPr>
            <a:picLocks noChangeAspect="1"/>
          </p:cNvPicPr>
          <p:nvPr/>
        </p:nvPicPr>
        <p:blipFill>
          <a:blip r:embed="rId2"/>
          <a:stretch>
            <a:fillRect/>
          </a:stretch>
        </p:blipFill>
        <p:spPr>
          <a:xfrm>
            <a:off x="7280031" y="1444870"/>
            <a:ext cx="4407877" cy="2787161"/>
          </a:xfrm>
          <a:prstGeom prst="rect">
            <a:avLst/>
          </a:prstGeom>
        </p:spPr>
      </p:pic>
      <p:pic>
        <p:nvPicPr>
          <p:cNvPr id="5" name="Picture 4">
            <a:extLst>
              <a:ext uri="{FF2B5EF4-FFF2-40B4-BE49-F238E27FC236}">
                <a16:creationId xmlns:a16="http://schemas.microsoft.com/office/drawing/2014/main" id="{D62A0C60-86FD-A733-6FBB-C6998FB04CDA}"/>
              </a:ext>
            </a:extLst>
          </p:cNvPr>
          <p:cNvPicPr>
            <a:picLocks noChangeAspect="1"/>
          </p:cNvPicPr>
          <p:nvPr/>
        </p:nvPicPr>
        <p:blipFill>
          <a:blip r:embed="rId3"/>
          <a:stretch>
            <a:fillRect/>
          </a:stretch>
        </p:blipFill>
        <p:spPr>
          <a:xfrm>
            <a:off x="7280031" y="4366968"/>
            <a:ext cx="4783015" cy="2338632"/>
          </a:xfrm>
          <a:prstGeom prst="rect">
            <a:avLst/>
          </a:prstGeom>
        </p:spPr>
      </p:pic>
    </p:spTree>
    <p:extLst>
      <p:ext uri="{BB962C8B-B14F-4D97-AF65-F5344CB8AC3E}">
        <p14:creationId xmlns:p14="http://schemas.microsoft.com/office/powerpoint/2010/main" val="2869972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6145E0-D526-A50F-FC07-489C81B3DE2A}"/>
              </a:ext>
            </a:extLst>
          </p:cNvPr>
          <p:cNvSpPr>
            <a:spLocks noGrp="1"/>
          </p:cNvSpPr>
          <p:nvPr>
            <p:ph idx="1"/>
          </p:nvPr>
        </p:nvSpPr>
        <p:spPr>
          <a:xfrm>
            <a:off x="185057" y="714591"/>
            <a:ext cx="7427026" cy="5428818"/>
          </a:xfrm>
        </p:spPr>
        <p:txBody>
          <a:bodyPr>
            <a:normAutofit fontScale="85000" lnSpcReduction="10000"/>
          </a:bodyPr>
          <a:lstStyle/>
          <a:p>
            <a:pPr algn="just">
              <a:buFont typeface="Apple Color Emoji" pitchFamily="2" charset="0"/>
              <a:buChar char="🥑"/>
            </a:pPr>
            <a:r>
              <a:rPr lang="en-US" b="1" i="0" u="none" strike="noStrike" dirty="0">
                <a:effectLst/>
                <a:latin typeface="American Typewriter" panose="02090604020004020304" pitchFamily="18" charset="77"/>
              </a:rPr>
              <a:t>Connectivity: </a:t>
            </a:r>
            <a:r>
              <a:rPr lang="en-US" b="0" i="0" u="none" strike="noStrike" dirty="0">
                <a:effectLst/>
                <a:highlight>
                  <a:srgbClr val="FFFFFF"/>
                </a:highlight>
                <a:latin typeface="American Typewriter" panose="02090604020004020304" pitchFamily="18" charset="77"/>
              </a:rPr>
              <a:t>Air transportation facilitates connectivity by </a:t>
            </a:r>
            <a:r>
              <a:rPr lang="en-US" b="1" i="0" u="none" strike="noStrike" dirty="0">
                <a:solidFill>
                  <a:srgbClr val="0070C0"/>
                </a:solidFill>
                <a:effectLst/>
                <a:highlight>
                  <a:srgbClr val="FFFFFF"/>
                </a:highlight>
                <a:latin typeface="American Typewriter" panose="02090604020004020304" pitchFamily="18" charset="77"/>
              </a:rPr>
              <a:t>providing extensive flight networks</a:t>
            </a:r>
            <a:r>
              <a:rPr lang="en-US" b="0" i="0" u="none" strike="noStrike" dirty="0">
                <a:solidFill>
                  <a:srgbClr val="0070C0"/>
                </a:solidFill>
                <a:effectLst/>
                <a:highlight>
                  <a:srgbClr val="FFFFFF"/>
                </a:highlight>
                <a:latin typeface="American Typewriter" panose="02090604020004020304" pitchFamily="18" charset="77"/>
              </a:rPr>
              <a:t> </a:t>
            </a:r>
            <a:r>
              <a:rPr lang="en-US" b="0" i="0" u="none" strike="noStrike" dirty="0">
                <a:effectLst/>
                <a:highlight>
                  <a:srgbClr val="FFFFFF"/>
                </a:highlight>
                <a:latin typeface="American Typewriter" panose="02090604020004020304" pitchFamily="18" charset="77"/>
              </a:rPr>
              <a:t>and </a:t>
            </a:r>
            <a:r>
              <a:rPr lang="en-US" b="1" i="0" u="none" strike="noStrike" dirty="0">
                <a:solidFill>
                  <a:srgbClr val="7030A0"/>
                </a:solidFill>
                <a:effectLst/>
                <a:highlight>
                  <a:srgbClr val="FFFFFF"/>
                </a:highlight>
                <a:latin typeface="American Typewriter" panose="02090604020004020304" pitchFamily="18" charset="77"/>
              </a:rPr>
              <a:t>connecting routes</a:t>
            </a:r>
            <a:r>
              <a:rPr lang="en-US" b="0" i="0" u="none" strike="noStrike" dirty="0">
                <a:effectLst/>
                <a:highlight>
                  <a:srgbClr val="FFFFFF"/>
                </a:highlight>
                <a:latin typeface="American Typewriter" panose="02090604020004020304" pitchFamily="18" charset="77"/>
              </a:rPr>
              <a:t>. Passengers can </a:t>
            </a:r>
            <a:r>
              <a:rPr lang="en-US" b="1" i="0" u="none" strike="noStrike" dirty="0">
                <a:solidFill>
                  <a:srgbClr val="FFC000"/>
                </a:solidFill>
                <a:effectLst/>
                <a:highlight>
                  <a:srgbClr val="FFFFFF"/>
                </a:highlight>
                <a:latin typeface="American Typewriter" panose="02090604020004020304" pitchFamily="18" charset="77"/>
              </a:rPr>
              <a:t>easily transfer from one flight to another</a:t>
            </a:r>
            <a:r>
              <a:rPr lang="en-US" b="0" i="0" u="none" strike="noStrike" dirty="0">
                <a:effectLst/>
                <a:highlight>
                  <a:srgbClr val="FFFFFF"/>
                </a:highlight>
                <a:latin typeface="American Typewriter" panose="02090604020004020304" pitchFamily="18" charset="77"/>
              </a:rPr>
              <a:t>, reaching their final destinations even if they require multiple connections. This characteristic enhances travel options and improves overall connectivity.</a:t>
            </a:r>
          </a:p>
          <a:p>
            <a:pPr algn="just">
              <a:buFont typeface="Apple Color Emoji" pitchFamily="2" charset="0"/>
              <a:buChar char="🥑"/>
            </a:pPr>
            <a:endParaRPr lang="en-US" b="0" i="0" u="none" strike="noStrike" dirty="0">
              <a:effectLst/>
              <a:highlight>
                <a:srgbClr val="FFFFFF"/>
              </a:highlight>
              <a:latin typeface="American Typewriter" panose="02090604020004020304" pitchFamily="18" charset="77"/>
            </a:endParaRPr>
          </a:p>
          <a:p>
            <a:pPr algn="just">
              <a:buFont typeface="Apple Color Emoji" pitchFamily="2" charset="0"/>
              <a:buChar char="🥑"/>
            </a:pPr>
            <a:r>
              <a:rPr lang="en-US" b="1" i="0" u="none" strike="noStrike" dirty="0">
                <a:effectLst/>
                <a:latin typeface="American Typewriter" panose="02090604020004020304" pitchFamily="18" charset="77"/>
              </a:rPr>
              <a:t>Prestige and Comfort:</a:t>
            </a:r>
            <a:r>
              <a:rPr lang="en-US" b="0" i="0" u="none" strike="noStrike" dirty="0">
                <a:effectLst/>
                <a:highlight>
                  <a:srgbClr val="FFFFFF"/>
                </a:highlight>
                <a:latin typeface="American Typewriter" panose="02090604020004020304" pitchFamily="18" charset="77"/>
              </a:rPr>
              <a:t> Air travel is often associated with a sense of prestige and luxury. Airlines strive </a:t>
            </a:r>
            <a:r>
              <a:rPr lang="en-US" b="1" i="0" u="none" strike="noStrike" dirty="0">
                <a:solidFill>
                  <a:srgbClr val="0070C0"/>
                </a:solidFill>
                <a:effectLst/>
                <a:highlight>
                  <a:srgbClr val="FFFFFF"/>
                </a:highlight>
                <a:latin typeface="American Typewriter" panose="02090604020004020304" pitchFamily="18" charset="77"/>
              </a:rPr>
              <a:t>to provide comfortable cabins</a:t>
            </a:r>
            <a:r>
              <a:rPr lang="en-US" b="0" i="0" u="none" strike="noStrike" dirty="0">
                <a:effectLst/>
                <a:highlight>
                  <a:srgbClr val="FFFFFF"/>
                </a:highlight>
                <a:latin typeface="American Typewriter" panose="02090604020004020304" pitchFamily="18" charset="77"/>
              </a:rPr>
              <a:t>, </a:t>
            </a:r>
            <a:r>
              <a:rPr lang="en-US" b="1" i="0" u="none" strike="noStrike" dirty="0">
                <a:solidFill>
                  <a:srgbClr val="C00000"/>
                </a:solidFill>
                <a:effectLst/>
                <a:highlight>
                  <a:srgbClr val="FFFFFF"/>
                </a:highlight>
                <a:latin typeface="American Typewriter" panose="02090604020004020304" pitchFamily="18" charset="77"/>
              </a:rPr>
              <a:t>in-flight entertainment</a:t>
            </a:r>
            <a:r>
              <a:rPr lang="en-US" b="0" i="0" u="none" strike="noStrike" dirty="0">
                <a:effectLst/>
                <a:highlight>
                  <a:srgbClr val="FFFFFF"/>
                </a:highlight>
                <a:latin typeface="American Typewriter" panose="02090604020004020304" pitchFamily="18" charset="77"/>
              </a:rPr>
              <a:t>, and </a:t>
            </a:r>
            <a:r>
              <a:rPr lang="en-US" b="1" i="0" u="none" strike="noStrike" dirty="0">
                <a:solidFill>
                  <a:srgbClr val="00B050"/>
                </a:solidFill>
                <a:effectLst/>
                <a:highlight>
                  <a:srgbClr val="FFFFFF"/>
                </a:highlight>
                <a:latin typeface="American Typewriter" panose="02090604020004020304" pitchFamily="18" charset="77"/>
              </a:rPr>
              <a:t>quality services </a:t>
            </a:r>
            <a:r>
              <a:rPr lang="en-US" b="0" i="0" u="none" strike="noStrike" dirty="0">
                <a:effectLst/>
                <a:highlight>
                  <a:srgbClr val="FFFFFF"/>
                </a:highlight>
                <a:latin typeface="American Typewriter" panose="02090604020004020304" pitchFamily="18" charset="77"/>
              </a:rPr>
              <a:t>to enhance the passenger experience. The characteristics appeal to those seeking a more comfortable and enjoyable mode of travel.</a:t>
            </a:r>
            <a:endParaRPr lang="en-AF" dirty="0">
              <a:latin typeface="American Typewriter" panose="02090604020004020304" pitchFamily="18" charset="77"/>
            </a:endParaRPr>
          </a:p>
        </p:txBody>
      </p:sp>
      <p:pic>
        <p:nvPicPr>
          <p:cNvPr id="7" name="Picture 6">
            <a:extLst>
              <a:ext uri="{FF2B5EF4-FFF2-40B4-BE49-F238E27FC236}">
                <a16:creationId xmlns:a16="http://schemas.microsoft.com/office/drawing/2014/main" id="{3EF71D5D-F5DF-EC2E-3E08-F90E5EBCD706}"/>
              </a:ext>
            </a:extLst>
          </p:cNvPr>
          <p:cNvPicPr>
            <a:picLocks noChangeAspect="1"/>
          </p:cNvPicPr>
          <p:nvPr/>
        </p:nvPicPr>
        <p:blipFill>
          <a:blip r:embed="rId2"/>
          <a:stretch>
            <a:fillRect/>
          </a:stretch>
        </p:blipFill>
        <p:spPr>
          <a:xfrm>
            <a:off x="7912346" y="714591"/>
            <a:ext cx="3867975" cy="2714409"/>
          </a:xfrm>
          <a:prstGeom prst="rect">
            <a:avLst/>
          </a:prstGeom>
        </p:spPr>
      </p:pic>
      <p:pic>
        <p:nvPicPr>
          <p:cNvPr id="8" name="Picture 7">
            <a:extLst>
              <a:ext uri="{FF2B5EF4-FFF2-40B4-BE49-F238E27FC236}">
                <a16:creationId xmlns:a16="http://schemas.microsoft.com/office/drawing/2014/main" id="{8BC3FCEC-CE98-8BD0-AD6C-C38E50E1468C}"/>
              </a:ext>
            </a:extLst>
          </p:cNvPr>
          <p:cNvPicPr>
            <a:picLocks noChangeAspect="1"/>
          </p:cNvPicPr>
          <p:nvPr/>
        </p:nvPicPr>
        <p:blipFill>
          <a:blip r:embed="rId3"/>
          <a:stretch>
            <a:fillRect/>
          </a:stretch>
        </p:blipFill>
        <p:spPr>
          <a:xfrm>
            <a:off x="8025823" y="3574473"/>
            <a:ext cx="3981120" cy="2568936"/>
          </a:xfrm>
          <a:prstGeom prst="rect">
            <a:avLst/>
          </a:prstGeom>
        </p:spPr>
      </p:pic>
    </p:spTree>
    <p:extLst>
      <p:ext uri="{BB962C8B-B14F-4D97-AF65-F5344CB8AC3E}">
        <p14:creationId xmlns:p14="http://schemas.microsoft.com/office/powerpoint/2010/main" val="3923587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3D0AB1-9E58-E83B-55C5-A899DE15FA05}"/>
              </a:ext>
            </a:extLst>
          </p:cNvPr>
          <p:cNvSpPr>
            <a:spLocks noGrp="1"/>
          </p:cNvSpPr>
          <p:nvPr>
            <p:ph idx="1"/>
          </p:nvPr>
        </p:nvSpPr>
        <p:spPr>
          <a:xfrm>
            <a:off x="308758" y="468923"/>
            <a:ext cx="5787242" cy="5708040"/>
          </a:xfrm>
        </p:spPr>
        <p:txBody>
          <a:bodyPr>
            <a:normAutofit fontScale="25000" lnSpcReduction="20000"/>
          </a:bodyPr>
          <a:lstStyle/>
          <a:p>
            <a:pPr algn="l">
              <a:buFont typeface="Apple Color Emoji" pitchFamily="2" charset="0"/>
              <a:buChar char="🥑"/>
            </a:pPr>
            <a:r>
              <a:rPr lang="en-AF" sz="9600" b="1" dirty="0">
                <a:latin typeface="American Typewriter" panose="02090604020004020304" pitchFamily="18" charset="77"/>
              </a:rPr>
              <a:t>Self check in using airport kioks.</a:t>
            </a:r>
            <a:r>
              <a:rPr lang="en-US" sz="9600" b="1" i="0" u="none" strike="noStrike" dirty="0">
                <a:effectLst/>
                <a:latin typeface="American Typewriter" panose="02090604020004020304" pitchFamily="18" charset="77"/>
              </a:rPr>
              <a:t> </a:t>
            </a:r>
          </a:p>
          <a:p>
            <a:pPr marL="0" indent="0" algn="just">
              <a:buNone/>
            </a:pPr>
            <a:r>
              <a:rPr lang="en-US" sz="9800" b="0" i="0" u="none" strike="noStrike" dirty="0">
                <a:effectLst/>
                <a:latin typeface="American Typewriter" panose="02090604020004020304" pitchFamily="18" charset="77"/>
              </a:rPr>
              <a:t>An airport self-check-in kiosk is a stand-alone machine that allows passengers to perform the processes that they would normally perform at a TSA(ticketing service area) check-in counter. These processes include </a:t>
            </a:r>
            <a:r>
              <a:rPr lang="en-US" sz="9800" b="1" i="0" u="none" strike="noStrike" dirty="0">
                <a:effectLst/>
                <a:latin typeface="American Typewriter" panose="02090604020004020304" pitchFamily="18" charset="77"/>
              </a:rPr>
              <a:t>bag check</a:t>
            </a:r>
            <a:r>
              <a:rPr lang="en-US" sz="9800" b="0" i="0" u="none" strike="noStrike" dirty="0">
                <a:effectLst/>
                <a:latin typeface="American Typewriter" panose="02090604020004020304" pitchFamily="18" charset="77"/>
              </a:rPr>
              <a:t>, </a:t>
            </a:r>
            <a:r>
              <a:rPr lang="en-US" sz="9800" b="1" i="0" u="none" strike="noStrike" dirty="0">
                <a:effectLst/>
                <a:latin typeface="American Typewriter" panose="02090604020004020304" pitchFamily="18" charset="77"/>
              </a:rPr>
              <a:t>boarding pass printing</a:t>
            </a:r>
            <a:r>
              <a:rPr lang="en-US" sz="9800" b="0" i="0" u="none" strike="noStrike" dirty="0">
                <a:effectLst/>
                <a:latin typeface="American Typewriter" panose="02090604020004020304" pitchFamily="18" charset="77"/>
              </a:rPr>
              <a:t>, </a:t>
            </a:r>
            <a:r>
              <a:rPr lang="en-US" sz="9800" b="1" i="0" u="none" strike="noStrike" dirty="0">
                <a:effectLst/>
                <a:latin typeface="American Typewriter" panose="02090604020004020304" pitchFamily="18" charset="77"/>
              </a:rPr>
              <a:t>capturing a traveler's face </a:t>
            </a:r>
            <a:r>
              <a:rPr lang="en-US" sz="9800" b="0" i="0" u="none" strike="noStrike" dirty="0">
                <a:effectLst/>
                <a:latin typeface="American Typewriter" panose="02090604020004020304" pitchFamily="18" charset="77"/>
              </a:rPr>
              <a:t>or f</a:t>
            </a:r>
            <a:r>
              <a:rPr lang="en-US" sz="9800" b="1" i="0" u="none" strike="noStrike" dirty="0">
                <a:effectLst/>
                <a:latin typeface="American Typewriter" panose="02090604020004020304" pitchFamily="18" charset="77"/>
              </a:rPr>
              <a:t>ingerprint</a:t>
            </a:r>
            <a:r>
              <a:rPr lang="en-US" sz="9800" b="0" i="0" u="none" strike="noStrike" dirty="0">
                <a:effectLst/>
                <a:latin typeface="American Typewriter" panose="02090604020004020304" pitchFamily="18" charset="77"/>
              </a:rPr>
              <a:t>, and </a:t>
            </a:r>
            <a:r>
              <a:rPr lang="en-US" sz="9800" b="1" i="0" u="none" strike="noStrike" dirty="0">
                <a:effectLst/>
                <a:latin typeface="American Typewriter" panose="02090604020004020304" pitchFamily="18" charset="77"/>
              </a:rPr>
              <a:t>verifying the traveler's ID</a:t>
            </a:r>
            <a:r>
              <a:rPr lang="en-US" sz="9800" b="0" i="0" u="none" strike="noStrike" dirty="0">
                <a:effectLst/>
                <a:latin typeface="American Typewriter" panose="02090604020004020304" pitchFamily="18" charset="77"/>
              </a:rPr>
              <a:t>. Self-check kiosks at airports are typically located near the entrance to an airline's ticketing area, near where passengers drop off their bags. It is the frontline device of a border control management system that ensures a smooth immigration pre-check process.</a:t>
            </a:r>
          </a:p>
          <a:p>
            <a:pPr marL="0" indent="0">
              <a:buNone/>
            </a:pPr>
            <a:br>
              <a:rPr lang="en-US" sz="9800" dirty="0"/>
            </a:br>
            <a:endParaRPr lang="en-AF" sz="9800" dirty="0"/>
          </a:p>
        </p:txBody>
      </p:sp>
      <p:pic>
        <p:nvPicPr>
          <p:cNvPr id="6" name="Picture 5">
            <a:extLst>
              <a:ext uri="{FF2B5EF4-FFF2-40B4-BE49-F238E27FC236}">
                <a16:creationId xmlns:a16="http://schemas.microsoft.com/office/drawing/2014/main" id="{D1549BC8-1FF3-9B73-54E9-9CBACD0F51E1}"/>
              </a:ext>
            </a:extLst>
          </p:cNvPr>
          <p:cNvPicPr>
            <a:picLocks noChangeAspect="1"/>
          </p:cNvPicPr>
          <p:nvPr/>
        </p:nvPicPr>
        <p:blipFill>
          <a:blip r:embed="rId2"/>
          <a:stretch>
            <a:fillRect/>
          </a:stretch>
        </p:blipFill>
        <p:spPr>
          <a:xfrm>
            <a:off x="6685807" y="803563"/>
            <a:ext cx="5037270" cy="2324101"/>
          </a:xfrm>
          <a:prstGeom prst="rect">
            <a:avLst/>
          </a:prstGeom>
        </p:spPr>
      </p:pic>
      <p:pic>
        <p:nvPicPr>
          <p:cNvPr id="2" name="Picture 1">
            <a:extLst>
              <a:ext uri="{FF2B5EF4-FFF2-40B4-BE49-F238E27FC236}">
                <a16:creationId xmlns:a16="http://schemas.microsoft.com/office/drawing/2014/main" id="{10E02695-D152-8F6E-0C8E-2CBE5152113F}"/>
              </a:ext>
            </a:extLst>
          </p:cNvPr>
          <p:cNvPicPr>
            <a:picLocks noChangeAspect="1"/>
          </p:cNvPicPr>
          <p:nvPr/>
        </p:nvPicPr>
        <p:blipFill>
          <a:blip r:embed="rId3"/>
          <a:stretch>
            <a:fillRect/>
          </a:stretch>
        </p:blipFill>
        <p:spPr>
          <a:xfrm>
            <a:off x="6685808" y="3127664"/>
            <a:ext cx="5037269" cy="3437259"/>
          </a:xfrm>
          <a:prstGeom prst="rect">
            <a:avLst/>
          </a:prstGeom>
        </p:spPr>
      </p:pic>
    </p:spTree>
    <p:extLst>
      <p:ext uri="{BB962C8B-B14F-4D97-AF65-F5344CB8AC3E}">
        <p14:creationId xmlns:p14="http://schemas.microsoft.com/office/powerpoint/2010/main" val="2241286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A08AA5-15D2-C711-3FAD-093D85D2E132}"/>
              </a:ext>
            </a:extLst>
          </p:cNvPr>
          <p:cNvSpPr>
            <a:spLocks noGrp="1"/>
          </p:cNvSpPr>
          <p:nvPr>
            <p:ph idx="1"/>
          </p:nvPr>
        </p:nvSpPr>
        <p:spPr>
          <a:xfrm>
            <a:off x="838200" y="757238"/>
            <a:ext cx="10515600" cy="5419725"/>
          </a:xfrm>
        </p:spPr>
        <p:txBody>
          <a:bodyPr/>
          <a:lstStyle/>
          <a:p>
            <a:pPr algn="just">
              <a:lnSpc>
                <a:spcPct val="150000"/>
              </a:lnSpc>
            </a:pPr>
            <a:r>
              <a:rPr lang="en-GB" b="1" i="0" u="none" strike="noStrike" dirty="0">
                <a:solidFill>
                  <a:srgbClr val="7030A0"/>
                </a:solidFill>
                <a:effectLst/>
                <a:latin typeface="American Typewriter" panose="02090604020004020304" pitchFamily="18" charset="77"/>
              </a:rPr>
              <a:t>At Entebbe International Airport (EBB), </a:t>
            </a:r>
            <a:r>
              <a:rPr lang="en-GB" dirty="0">
                <a:latin typeface="American Typewriter" panose="02090604020004020304" pitchFamily="18" charset="77"/>
              </a:rPr>
              <a:t>self-service check-in kiosks are limited</a:t>
            </a:r>
            <a:r>
              <a:rPr lang="en-GB" b="0" i="0" u="none" strike="noStrike" dirty="0">
                <a:solidFill>
                  <a:srgbClr val="000000"/>
                </a:solidFill>
                <a:effectLst/>
                <a:latin typeface="American Typewriter" panose="02090604020004020304" pitchFamily="18" charset="77"/>
              </a:rPr>
              <a:t>, and most passengers still complete the process using </a:t>
            </a:r>
            <a:r>
              <a:rPr lang="en-GB" b="1" i="0" u="none" strike="noStrike" dirty="0">
                <a:solidFill>
                  <a:srgbClr val="7030A0"/>
                </a:solidFill>
                <a:effectLst/>
                <a:latin typeface="American Typewriter" panose="02090604020004020304" pitchFamily="18" charset="77"/>
              </a:rPr>
              <a:t>staffed airline counters </a:t>
            </a:r>
            <a:r>
              <a:rPr lang="en-GB" b="0" i="0" u="none" strike="noStrike" dirty="0">
                <a:solidFill>
                  <a:srgbClr val="000000"/>
                </a:solidFill>
                <a:effectLst/>
                <a:latin typeface="American Typewriter" panose="02090604020004020304" pitchFamily="18" charset="77"/>
              </a:rPr>
              <a:t>or via their respective </a:t>
            </a:r>
            <a:r>
              <a:rPr lang="en-GB" b="0" i="0" u="none" strike="noStrike" dirty="0">
                <a:solidFill>
                  <a:srgbClr val="7030A0"/>
                </a:solidFill>
                <a:effectLst/>
                <a:latin typeface="American Typewriter" panose="02090604020004020304" pitchFamily="18" charset="77"/>
              </a:rPr>
              <a:t>airline's mobile/web platforms </a:t>
            </a:r>
            <a:r>
              <a:rPr lang="en-GB" b="0" i="0" u="none" strike="noStrike" dirty="0">
                <a:solidFill>
                  <a:srgbClr val="000000"/>
                </a:solidFill>
                <a:effectLst/>
                <a:latin typeface="American Typewriter" panose="02090604020004020304" pitchFamily="18" charset="77"/>
              </a:rPr>
              <a:t>prior to arrival.</a:t>
            </a:r>
            <a:endParaRPr lang="en-UG" dirty="0">
              <a:latin typeface="American Typewriter" panose="02090604020004020304" pitchFamily="18" charset="77"/>
            </a:endParaRPr>
          </a:p>
        </p:txBody>
      </p:sp>
    </p:spTree>
    <p:extLst>
      <p:ext uri="{BB962C8B-B14F-4D97-AF65-F5344CB8AC3E}">
        <p14:creationId xmlns:p14="http://schemas.microsoft.com/office/powerpoint/2010/main" val="163772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5CAA-71C7-EEDD-28E7-EABECE79E5B0}"/>
              </a:ext>
            </a:extLst>
          </p:cNvPr>
          <p:cNvSpPr>
            <a:spLocks noGrp="1"/>
          </p:cNvSpPr>
          <p:nvPr>
            <p:ph type="title"/>
          </p:nvPr>
        </p:nvSpPr>
        <p:spPr/>
        <p:txBody>
          <a:bodyPr/>
          <a:lstStyle/>
          <a:p>
            <a:pPr algn="ctr"/>
            <a:r>
              <a:rPr lang="en-AF" b="1" dirty="0">
                <a:latin typeface="American Typewriter" panose="02090604020004020304" pitchFamily="18" charset="77"/>
              </a:rPr>
              <a:t>Road passenger transport</a:t>
            </a:r>
            <a:endParaRPr lang="en-AF" dirty="0"/>
          </a:p>
        </p:txBody>
      </p:sp>
      <p:sp>
        <p:nvSpPr>
          <p:cNvPr id="3" name="Content Placeholder 2">
            <a:extLst>
              <a:ext uri="{FF2B5EF4-FFF2-40B4-BE49-F238E27FC236}">
                <a16:creationId xmlns:a16="http://schemas.microsoft.com/office/drawing/2014/main" id="{863D6659-7512-0213-D76B-E0F85346555B}"/>
              </a:ext>
            </a:extLst>
          </p:cNvPr>
          <p:cNvSpPr>
            <a:spLocks noGrp="1"/>
          </p:cNvSpPr>
          <p:nvPr>
            <p:ph idx="1"/>
          </p:nvPr>
        </p:nvSpPr>
        <p:spPr>
          <a:xfrm>
            <a:off x="838200" y="1825625"/>
            <a:ext cx="5431971" cy="4351338"/>
          </a:xfrm>
        </p:spPr>
        <p:txBody>
          <a:bodyPr/>
          <a:lstStyle/>
          <a:p>
            <a:pPr marL="0" indent="0">
              <a:lnSpc>
                <a:spcPct val="150000"/>
              </a:lnSpc>
              <a:buNone/>
            </a:pPr>
            <a:r>
              <a:rPr lang="en-US" b="1" i="0" u="none" strike="noStrike" dirty="0">
                <a:effectLst/>
                <a:latin typeface="American Typewriter" panose="02090604020004020304" pitchFamily="18" charset="77"/>
              </a:rPr>
              <a:t>Passenger transport</a:t>
            </a:r>
            <a:r>
              <a:rPr lang="en-US" b="0" i="0" u="none" strike="noStrike" dirty="0">
                <a:effectLst/>
                <a:highlight>
                  <a:srgbClr val="FFFFFF"/>
                </a:highlight>
                <a:latin typeface="American Typewriter" panose="02090604020004020304" pitchFamily="18" charset="77"/>
              </a:rPr>
              <a:t>  refers to the total movement of </a:t>
            </a:r>
            <a:r>
              <a:rPr lang="en-US" b="1" i="0" u="none" strike="noStrike" dirty="0">
                <a:effectLst/>
                <a:latin typeface="American Typewriter" panose="02090604020004020304" pitchFamily="18" charset="77"/>
              </a:rPr>
              <a:t>passengers</a:t>
            </a:r>
            <a:r>
              <a:rPr lang="en-US" b="0" i="0" u="none" strike="noStrike" dirty="0">
                <a:effectLst/>
                <a:highlight>
                  <a:srgbClr val="FFFFFF"/>
                </a:highlight>
                <a:latin typeface="American Typewriter" panose="02090604020004020304" pitchFamily="18" charset="77"/>
              </a:rPr>
              <a:t> using </a:t>
            </a:r>
            <a:r>
              <a:rPr lang="en-US" b="1" i="0" u="none" strike="noStrike" dirty="0">
                <a:effectLst/>
                <a:latin typeface="American Typewriter" panose="02090604020004020304" pitchFamily="18" charset="77"/>
              </a:rPr>
              <a:t>road</a:t>
            </a:r>
            <a:r>
              <a:rPr lang="en-US" b="0" i="0" u="none" strike="noStrike" dirty="0">
                <a:effectLst/>
                <a:highlight>
                  <a:srgbClr val="FFFFFF"/>
                </a:highlight>
                <a:latin typeface="American Typewriter" panose="02090604020004020304" pitchFamily="18" charset="77"/>
              </a:rPr>
              <a:t>(</a:t>
            </a:r>
            <a:r>
              <a:rPr lang="en-US" b="1" i="0" u="none" strike="noStrike" dirty="0">
                <a:effectLst/>
                <a:latin typeface="American Typewriter" panose="02090604020004020304" pitchFamily="18" charset="77"/>
              </a:rPr>
              <a:t>passenger</a:t>
            </a:r>
            <a:r>
              <a:rPr lang="en-US" b="0" i="0" u="none" strike="noStrike" dirty="0">
                <a:effectLst/>
                <a:highlight>
                  <a:srgbClr val="FFFFFF"/>
                </a:highlight>
                <a:latin typeface="American Typewriter" panose="02090604020004020304" pitchFamily="18" charset="77"/>
              </a:rPr>
              <a:t> cars, taxi, buses or coaches </a:t>
            </a:r>
            <a:r>
              <a:rPr lang="en-US" b="0" i="0" u="none" strike="noStrike" dirty="0" err="1">
                <a:effectLst/>
                <a:highlight>
                  <a:srgbClr val="FFFFFF"/>
                </a:highlight>
                <a:latin typeface="American Typewriter" panose="02090604020004020304" pitchFamily="18" charset="77"/>
              </a:rPr>
              <a:t>e.t.c</a:t>
            </a:r>
            <a:r>
              <a:rPr lang="en-US" b="0" i="0" u="none" strike="noStrike" dirty="0">
                <a:effectLst/>
                <a:highlight>
                  <a:srgbClr val="FFFFFF"/>
                </a:highlight>
                <a:latin typeface="American Typewriter" panose="02090604020004020304" pitchFamily="18" charset="77"/>
              </a:rPr>
              <a:t>)</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53E20779-8506-05C3-C526-77704381F4C8}"/>
              </a:ext>
            </a:extLst>
          </p:cNvPr>
          <p:cNvPicPr>
            <a:picLocks noChangeAspect="1"/>
          </p:cNvPicPr>
          <p:nvPr/>
        </p:nvPicPr>
        <p:blipFill>
          <a:blip r:embed="rId2"/>
          <a:stretch>
            <a:fillRect/>
          </a:stretch>
        </p:blipFill>
        <p:spPr>
          <a:xfrm>
            <a:off x="6518562" y="1867694"/>
            <a:ext cx="4835237" cy="2133600"/>
          </a:xfrm>
          <a:prstGeom prst="rect">
            <a:avLst/>
          </a:prstGeom>
        </p:spPr>
      </p:pic>
      <p:pic>
        <p:nvPicPr>
          <p:cNvPr id="5" name="Picture 4">
            <a:extLst>
              <a:ext uri="{FF2B5EF4-FFF2-40B4-BE49-F238E27FC236}">
                <a16:creationId xmlns:a16="http://schemas.microsoft.com/office/drawing/2014/main" id="{98CCA2B8-3391-41BF-5F4E-B713B6E9695A}"/>
              </a:ext>
            </a:extLst>
          </p:cNvPr>
          <p:cNvPicPr>
            <a:picLocks noChangeAspect="1"/>
          </p:cNvPicPr>
          <p:nvPr/>
        </p:nvPicPr>
        <p:blipFill>
          <a:blip r:embed="rId3"/>
          <a:stretch>
            <a:fillRect/>
          </a:stretch>
        </p:blipFill>
        <p:spPr>
          <a:xfrm>
            <a:off x="6518561" y="4178300"/>
            <a:ext cx="4835237" cy="2133600"/>
          </a:xfrm>
          <a:prstGeom prst="rect">
            <a:avLst/>
          </a:prstGeom>
        </p:spPr>
      </p:pic>
    </p:spTree>
    <p:extLst>
      <p:ext uri="{BB962C8B-B14F-4D97-AF65-F5344CB8AC3E}">
        <p14:creationId xmlns:p14="http://schemas.microsoft.com/office/powerpoint/2010/main" val="2560270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9C6EB-00F7-7FBB-70BA-EBF5078A6637}"/>
              </a:ext>
            </a:extLst>
          </p:cNvPr>
          <p:cNvSpPr>
            <a:spLocks noGrp="1"/>
          </p:cNvSpPr>
          <p:nvPr>
            <p:ph type="title"/>
          </p:nvPr>
        </p:nvSpPr>
        <p:spPr>
          <a:xfrm>
            <a:off x="838200" y="145427"/>
            <a:ext cx="10515600" cy="1325563"/>
          </a:xfrm>
        </p:spPr>
        <p:txBody>
          <a:bodyPr/>
          <a:lstStyle/>
          <a:p>
            <a:r>
              <a:rPr lang="en-AF" b="1" dirty="0">
                <a:latin typeface="American Typewriter" panose="02090604020004020304" pitchFamily="18" charset="77"/>
              </a:rPr>
              <a:t>Road passenger transport structure</a:t>
            </a:r>
          </a:p>
        </p:txBody>
      </p:sp>
      <p:pic>
        <p:nvPicPr>
          <p:cNvPr id="129" name="Picture 128">
            <a:extLst>
              <a:ext uri="{FF2B5EF4-FFF2-40B4-BE49-F238E27FC236}">
                <a16:creationId xmlns:a16="http://schemas.microsoft.com/office/drawing/2014/main" id="{83D5CB5D-1A43-FFC2-0ED1-D9B7B16360C8}"/>
              </a:ext>
            </a:extLst>
          </p:cNvPr>
          <p:cNvPicPr>
            <a:picLocks noChangeAspect="1"/>
          </p:cNvPicPr>
          <p:nvPr/>
        </p:nvPicPr>
        <p:blipFill>
          <a:blip r:embed="rId3"/>
          <a:stretch>
            <a:fillRect/>
          </a:stretch>
        </p:blipFill>
        <p:spPr>
          <a:xfrm>
            <a:off x="304800" y="1066800"/>
            <a:ext cx="11781692" cy="5509846"/>
          </a:xfrm>
          <a:prstGeom prst="rect">
            <a:avLst/>
          </a:prstGeom>
        </p:spPr>
      </p:pic>
    </p:spTree>
    <p:extLst>
      <p:ext uri="{BB962C8B-B14F-4D97-AF65-F5344CB8AC3E}">
        <p14:creationId xmlns:p14="http://schemas.microsoft.com/office/powerpoint/2010/main" val="3556323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55386-B295-4FB3-6F72-1D9C11DB31E0}"/>
              </a:ext>
            </a:extLst>
          </p:cNvPr>
          <p:cNvSpPr>
            <a:spLocks noGrp="1"/>
          </p:cNvSpPr>
          <p:nvPr>
            <p:ph type="title"/>
          </p:nvPr>
        </p:nvSpPr>
        <p:spPr/>
        <p:txBody>
          <a:bodyPr/>
          <a:lstStyle/>
          <a:p>
            <a:pPr algn="just"/>
            <a:r>
              <a:rPr lang="en-US" b="1" dirty="0">
                <a:latin typeface="American Typewriter" panose="02090604020004020304" pitchFamily="18" charset="77"/>
              </a:rPr>
              <a:t>C</a:t>
            </a:r>
            <a:r>
              <a:rPr lang="en-AF" b="1" dirty="0">
                <a:latin typeface="American Typewriter" panose="02090604020004020304" pitchFamily="18" charset="77"/>
              </a:rPr>
              <a:t>haracteristics of passenger road transport</a:t>
            </a:r>
          </a:p>
        </p:txBody>
      </p:sp>
      <p:sp>
        <p:nvSpPr>
          <p:cNvPr id="3" name="Content Placeholder 2">
            <a:extLst>
              <a:ext uri="{FF2B5EF4-FFF2-40B4-BE49-F238E27FC236}">
                <a16:creationId xmlns:a16="http://schemas.microsoft.com/office/drawing/2014/main" id="{E4E8F1B8-C5A1-91F0-4C65-DEEE36F71DCC}"/>
              </a:ext>
            </a:extLst>
          </p:cNvPr>
          <p:cNvSpPr>
            <a:spLocks noGrp="1"/>
          </p:cNvSpPr>
          <p:nvPr>
            <p:ph idx="1"/>
          </p:nvPr>
        </p:nvSpPr>
        <p:spPr>
          <a:xfrm>
            <a:off x="838200" y="1825625"/>
            <a:ext cx="6104860" cy="4351338"/>
          </a:xfrm>
        </p:spPr>
        <p:txBody>
          <a:bodyPr>
            <a:normAutofit fontScale="77500" lnSpcReduction="20000"/>
          </a:bodyPr>
          <a:lstStyle/>
          <a:p>
            <a:pPr algn="just">
              <a:buFont typeface="Apple Color Emoji" pitchFamily="2" charset="0"/>
              <a:buChar char="🍓"/>
            </a:pPr>
            <a:r>
              <a:rPr lang="en-US" b="0" i="0" u="none" strike="noStrike" dirty="0">
                <a:solidFill>
                  <a:srgbClr val="202124"/>
                </a:solidFill>
                <a:effectLst/>
                <a:latin typeface="American Typewriter" panose="02090604020004020304" pitchFamily="18" charset="77"/>
              </a:rPr>
              <a:t>Less Capital Outlay: Road transport requires much less capital Investment </a:t>
            </a:r>
          </a:p>
          <a:p>
            <a:pPr algn="just">
              <a:buFont typeface="Apple Color Emoji" pitchFamily="2" charset="0"/>
              <a:buChar char="🍓"/>
            </a:pPr>
            <a:r>
              <a:rPr lang="en-US" b="0" i="0" u="none" strike="noStrike" dirty="0">
                <a:solidFill>
                  <a:srgbClr val="202124"/>
                </a:solidFill>
                <a:effectLst/>
                <a:latin typeface="American Typewriter" panose="02090604020004020304" pitchFamily="18" charset="77"/>
              </a:rPr>
              <a:t>Door to Door Service </a:t>
            </a:r>
            <a:r>
              <a:rPr lang="en-US" b="0" i="0" u="none" strike="noStrike" dirty="0" err="1">
                <a:solidFill>
                  <a:srgbClr val="202124"/>
                </a:solidFill>
                <a:effectLst/>
                <a:latin typeface="American Typewriter" panose="02090604020004020304" pitchFamily="18" charset="77"/>
              </a:rPr>
              <a:t>e.g</a:t>
            </a:r>
            <a:r>
              <a:rPr lang="en-US" b="0" i="0" u="none" strike="noStrike" dirty="0">
                <a:solidFill>
                  <a:srgbClr val="202124"/>
                </a:solidFill>
                <a:effectLst/>
                <a:latin typeface="American Typewriter" panose="02090604020004020304" pitchFamily="18" charset="77"/>
              </a:rPr>
              <a:t> school buses</a:t>
            </a:r>
          </a:p>
          <a:p>
            <a:pPr algn="just">
              <a:buFont typeface="Apple Color Emoji" pitchFamily="2" charset="0"/>
              <a:buChar char="🍓"/>
            </a:pPr>
            <a:r>
              <a:rPr lang="en-US" b="0" i="0" u="none" strike="noStrike" dirty="0">
                <a:solidFill>
                  <a:srgbClr val="202124"/>
                </a:solidFill>
                <a:effectLst/>
                <a:latin typeface="American Typewriter" panose="02090604020004020304" pitchFamily="18" charset="77"/>
              </a:rPr>
              <a:t>Provide service in Rural Areas</a:t>
            </a:r>
          </a:p>
          <a:p>
            <a:pPr algn="just">
              <a:buFont typeface="Apple Color Emoji" pitchFamily="2" charset="0"/>
              <a:buChar char="🍓"/>
            </a:pPr>
            <a:r>
              <a:rPr lang="en-US" b="0" i="0" u="none" strike="noStrike" dirty="0">
                <a:solidFill>
                  <a:srgbClr val="202124"/>
                </a:solidFill>
                <a:effectLst/>
                <a:latin typeface="American Typewriter" panose="02090604020004020304" pitchFamily="18" charset="77"/>
              </a:rPr>
              <a:t>Flexible Service </a:t>
            </a:r>
            <a:r>
              <a:rPr lang="en-US" b="0" i="0" u="none" strike="noStrike" dirty="0" err="1">
                <a:solidFill>
                  <a:srgbClr val="202124"/>
                </a:solidFill>
                <a:effectLst/>
                <a:latin typeface="American Typewriter" panose="02090604020004020304" pitchFamily="18" charset="77"/>
              </a:rPr>
              <a:t>e.g</a:t>
            </a:r>
            <a:r>
              <a:rPr lang="en-US" b="0" i="0" u="none" strike="noStrike" dirty="0">
                <a:solidFill>
                  <a:srgbClr val="202124"/>
                </a:solidFill>
                <a:effectLst/>
                <a:latin typeface="American Typewriter" panose="02090604020004020304" pitchFamily="18" charset="77"/>
              </a:rPr>
              <a:t> services are provided at different times in a day</a:t>
            </a:r>
          </a:p>
          <a:p>
            <a:pPr algn="just">
              <a:buFont typeface="Apple Color Emoji" pitchFamily="2" charset="0"/>
              <a:buChar char="🍓"/>
            </a:pPr>
            <a:r>
              <a:rPr lang="en-US" b="0" i="0" u="none" strike="noStrike" dirty="0">
                <a:solidFill>
                  <a:srgbClr val="202124"/>
                </a:solidFill>
                <a:effectLst/>
                <a:latin typeface="American Typewriter" panose="02090604020004020304" pitchFamily="18" charset="77"/>
              </a:rPr>
              <a:t>Suitable for Short Distances</a:t>
            </a:r>
          </a:p>
          <a:p>
            <a:pPr algn="just">
              <a:buFont typeface="Apple Color Emoji" pitchFamily="2" charset="0"/>
              <a:buChar char="🍓"/>
            </a:pPr>
            <a:r>
              <a:rPr lang="en-US" dirty="0">
                <a:solidFill>
                  <a:srgbClr val="202124"/>
                </a:solidFill>
                <a:latin typeface="American Typewriter" panose="02090604020004020304" pitchFamily="18" charset="77"/>
              </a:rPr>
              <a:t>E-payment </a:t>
            </a:r>
            <a:r>
              <a:rPr lang="en-US" dirty="0" err="1">
                <a:solidFill>
                  <a:srgbClr val="202124"/>
                </a:solidFill>
                <a:latin typeface="American Typewriter" panose="02090604020004020304" pitchFamily="18" charset="77"/>
              </a:rPr>
              <a:t>e.g</a:t>
            </a:r>
            <a:r>
              <a:rPr lang="en-US" dirty="0">
                <a:solidFill>
                  <a:srgbClr val="202124"/>
                </a:solidFill>
                <a:latin typeface="American Typewriter" panose="02090604020004020304" pitchFamily="18" charset="77"/>
              </a:rPr>
              <a:t> e-ticketing and cashless payment systems</a:t>
            </a:r>
            <a:r>
              <a:rPr lang="en-GB" b="0" i="0" u="none" strike="noStrike" dirty="0">
                <a:solidFill>
                  <a:srgbClr val="FFFFFF"/>
                </a:solidFill>
                <a:effectLst/>
                <a:latin typeface="Poppins" pitchFamily="2" charset="77"/>
              </a:rPr>
              <a:t>ng and cashless payment system</a:t>
            </a:r>
            <a:endParaRPr lang="en-US" dirty="0">
              <a:solidFill>
                <a:srgbClr val="202124"/>
              </a:solidFill>
              <a:latin typeface="American Typewriter" panose="02090604020004020304" pitchFamily="18" charset="77"/>
            </a:endParaRPr>
          </a:p>
          <a:p>
            <a:pPr algn="just">
              <a:buFont typeface="Apple Color Emoji" pitchFamily="2" charset="0"/>
              <a:buChar char="🍓"/>
            </a:pPr>
            <a:r>
              <a:rPr lang="en-US" dirty="0">
                <a:solidFill>
                  <a:srgbClr val="202124"/>
                </a:solidFill>
                <a:latin typeface="American Typewriter" panose="02090604020004020304" pitchFamily="18" charset="77"/>
              </a:rPr>
              <a:t>Enhanced passenger experience </a:t>
            </a:r>
            <a:r>
              <a:rPr lang="en-US" dirty="0" err="1">
                <a:solidFill>
                  <a:srgbClr val="202124"/>
                </a:solidFill>
                <a:latin typeface="American Typewriter" panose="02090604020004020304" pitchFamily="18" charset="77"/>
              </a:rPr>
              <a:t>e.g</a:t>
            </a:r>
            <a:r>
              <a:rPr lang="en-US" dirty="0">
                <a:solidFill>
                  <a:srgbClr val="202124"/>
                </a:solidFill>
                <a:latin typeface="American Typewriter" panose="02090604020004020304" pitchFamily="18" charset="77"/>
              </a:rPr>
              <a:t> with </a:t>
            </a:r>
            <a:r>
              <a:rPr lang="en-US" dirty="0" err="1">
                <a:solidFill>
                  <a:srgbClr val="202124"/>
                </a:solidFill>
                <a:latin typeface="American Typewriter" panose="02090604020004020304" pitchFamily="18" charset="77"/>
              </a:rPr>
              <a:t>tondenka</a:t>
            </a:r>
            <a:r>
              <a:rPr lang="en-US" dirty="0">
                <a:solidFill>
                  <a:srgbClr val="202124"/>
                </a:solidFill>
                <a:latin typeface="American Typewriter" panose="02090604020004020304" pitchFamily="18" charset="77"/>
              </a:rPr>
              <a:t> buses comfort and security </a:t>
            </a:r>
            <a:r>
              <a:rPr lang="en-US">
                <a:solidFill>
                  <a:srgbClr val="202124"/>
                </a:solidFill>
                <a:latin typeface="American Typewriter" panose="02090604020004020304" pitchFamily="18" charset="77"/>
              </a:rPr>
              <a:t>is guaranteed.</a:t>
            </a:r>
            <a:endParaRPr lang="en-US" dirty="0">
              <a:solidFill>
                <a:srgbClr val="202124"/>
              </a:solidFill>
              <a:latin typeface="American Typewriter" panose="02090604020004020304" pitchFamily="18" charset="77"/>
            </a:endParaRPr>
          </a:p>
          <a:p>
            <a:pPr marL="0" indent="0" algn="just">
              <a:buNone/>
            </a:pPr>
            <a:r>
              <a:rPr lang="en-GB" b="0" i="0" u="none" strike="noStrike" dirty="0">
                <a:solidFill>
                  <a:srgbClr val="FFFFFF"/>
                </a:solidFill>
                <a:effectLst/>
                <a:latin typeface="Poppins" pitchFamily="2" charset="77"/>
              </a:rPr>
              <a:t>experiences</a:t>
            </a:r>
          </a:p>
          <a:p>
            <a:pPr algn="just">
              <a:buFont typeface="Apple Color Emoji" pitchFamily="2" charset="0"/>
              <a:buChar char="🍓"/>
            </a:pPr>
            <a:endParaRPr lang="en-US" b="0" i="0" u="none" strike="noStrike" dirty="0">
              <a:solidFill>
                <a:srgbClr val="202124"/>
              </a:solidFill>
              <a:effectLst/>
              <a:latin typeface="American Typewriter" panose="02090604020004020304" pitchFamily="18" charset="77"/>
            </a:endParaRPr>
          </a:p>
          <a:p>
            <a:endParaRPr lang="en-AF" dirty="0"/>
          </a:p>
        </p:txBody>
      </p:sp>
      <p:pic>
        <p:nvPicPr>
          <p:cNvPr id="4" name="Picture 3">
            <a:extLst>
              <a:ext uri="{FF2B5EF4-FFF2-40B4-BE49-F238E27FC236}">
                <a16:creationId xmlns:a16="http://schemas.microsoft.com/office/drawing/2014/main" id="{09B124C9-2BC6-0C63-C9D0-E0A27F043F92}"/>
              </a:ext>
            </a:extLst>
          </p:cNvPr>
          <p:cNvPicPr>
            <a:picLocks noChangeAspect="1"/>
          </p:cNvPicPr>
          <p:nvPr/>
        </p:nvPicPr>
        <p:blipFill>
          <a:blip r:embed="rId2"/>
          <a:stretch>
            <a:fillRect/>
          </a:stretch>
        </p:blipFill>
        <p:spPr>
          <a:xfrm>
            <a:off x="7643446" y="1027907"/>
            <a:ext cx="4208585" cy="2758648"/>
          </a:xfrm>
          <a:prstGeom prst="rect">
            <a:avLst/>
          </a:prstGeom>
        </p:spPr>
      </p:pic>
      <p:pic>
        <p:nvPicPr>
          <p:cNvPr id="5" name="Picture 4">
            <a:extLst>
              <a:ext uri="{FF2B5EF4-FFF2-40B4-BE49-F238E27FC236}">
                <a16:creationId xmlns:a16="http://schemas.microsoft.com/office/drawing/2014/main" id="{BC17968C-61B1-55D7-BC3B-0D7026BF7D95}"/>
              </a:ext>
            </a:extLst>
          </p:cNvPr>
          <p:cNvPicPr>
            <a:picLocks noChangeAspect="1"/>
          </p:cNvPicPr>
          <p:nvPr/>
        </p:nvPicPr>
        <p:blipFill>
          <a:blip r:embed="rId3"/>
          <a:stretch>
            <a:fillRect/>
          </a:stretch>
        </p:blipFill>
        <p:spPr>
          <a:xfrm>
            <a:off x="7737230" y="3786555"/>
            <a:ext cx="4454769" cy="3071446"/>
          </a:xfrm>
          <a:prstGeom prst="rect">
            <a:avLst/>
          </a:prstGeom>
        </p:spPr>
      </p:pic>
    </p:spTree>
    <p:extLst>
      <p:ext uri="{BB962C8B-B14F-4D97-AF65-F5344CB8AC3E}">
        <p14:creationId xmlns:p14="http://schemas.microsoft.com/office/powerpoint/2010/main" val="437151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D8FFE-77DF-2E34-5E1A-F24A8DEF1006}"/>
              </a:ext>
            </a:extLst>
          </p:cNvPr>
          <p:cNvSpPr>
            <a:spLocks noGrp="1"/>
          </p:cNvSpPr>
          <p:nvPr>
            <p:ph type="title"/>
          </p:nvPr>
        </p:nvSpPr>
        <p:spPr/>
        <p:txBody>
          <a:bodyPr/>
          <a:lstStyle/>
          <a:p>
            <a:pPr algn="ctr"/>
            <a:r>
              <a:rPr lang="en-AF" b="1" dirty="0">
                <a:latin typeface="American Typewriter" panose="02090604020004020304" pitchFamily="18" charset="77"/>
              </a:rPr>
              <a:t>Water passenger transport</a:t>
            </a:r>
          </a:p>
        </p:txBody>
      </p:sp>
      <p:sp>
        <p:nvSpPr>
          <p:cNvPr id="3" name="Content Placeholder 2">
            <a:extLst>
              <a:ext uri="{FF2B5EF4-FFF2-40B4-BE49-F238E27FC236}">
                <a16:creationId xmlns:a16="http://schemas.microsoft.com/office/drawing/2014/main" id="{9C965EFE-3694-CDFF-0172-43D47302A7C4}"/>
              </a:ext>
            </a:extLst>
          </p:cNvPr>
          <p:cNvSpPr>
            <a:spLocks noGrp="1"/>
          </p:cNvSpPr>
          <p:nvPr>
            <p:ph idx="1"/>
          </p:nvPr>
        </p:nvSpPr>
        <p:spPr>
          <a:xfrm>
            <a:off x="838200" y="1253331"/>
            <a:ext cx="5360719" cy="4333082"/>
          </a:xfrm>
        </p:spPr>
        <p:txBody>
          <a:bodyPr/>
          <a:lstStyle/>
          <a:p>
            <a:pPr marL="0" indent="0" algn="just">
              <a:lnSpc>
                <a:spcPct val="150000"/>
              </a:lnSpc>
              <a:buNone/>
            </a:pPr>
            <a:r>
              <a:rPr lang="en-US" b="0" i="0" u="none" strike="noStrike" dirty="0">
                <a:effectLst/>
                <a:highlight>
                  <a:srgbClr val="FFFFFF"/>
                </a:highlight>
                <a:latin typeface="American Typewriter" panose="02090604020004020304" pitchFamily="18" charset="77"/>
              </a:rPr>
              <a:t>Water Transportation is the process of moving people by boat(Sailboat, motor boat, unpowered boat) or  ship over  the sea, ocean, lake, river.</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035031DA-5265-1B51-1EF0-42FEC7FFD247}"/>
              </a:ext>
            </a:extLst>
          </p:cNvPr>
          <p:cNvPicPr>
            <a:picLocks noChangeAspect="1"/>
          </p:cNvPicPr>
          <p:nvPr/>
        </p:nvPicPr>
        <p:blipFill>
          <a:blip r:embed="rId2"/>
          <a:stretch>
            <a:fillRect/>
          </a:stretch>
        </p:blipFill>
        <p:spPr>
          <a:xfrm>
            <a:off x="6804560" y="1934440"/>
            <a:ext cx="4549239" cy="4015097"/>
          </a:xfrm>
          <a:prstGeom prst="rect">
            <a:avLst/>
          </a:prstGeom>
        </p:spPr>
      </p:pic>
    </p:spTree>
    <p:extLst>
      <p:ext uri="{BB962C8B-B14F-4D97-AF65-F5344CB8AC3E}">
        <p14:creationId xmlns:p14="http://schemas.microsoft.com/office/powerpoint/2010/main" val="2358655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B9D82-FF76-E3A5-E159-AD11B284D695}"/>
              </a:ext>
            </a:extLst>
          </p:cNvPr>
          <p:cNvSpPr>
            <a:spLocks noGrp="1"/>
          </p:cNvSpPr>
          <p:nvPr>
            <p:ph type="title"/>
          </p:nvPr>
        </p:nvSpPr>
        <p:spPr/>
        <p:txBody>
          <a:bodyPr/>
          <a:lstStyle/>
          <a:p>
            <a:r>
              <a:rPr lang="en-AF" b="1" dirty="0">
                <a:latin typeface="American Typewriter" panose="02090604020004020304" pitchFamily="18" charset="77"/>
              </a:rPr>
              <a:t>Water passenger transport structure</a:t>
            </a:r>
            <a:endParaRPr lang="en-AF" dirty="0"/>
          </a:p>
        </p:txBody>
      </p:sp>
      <p:sp>
        <p:nvSpPr>
          <p:cNvPr id="3" name="Content Placeholder 2">
            <a:extLst>
              <a:ext uri="{FF2B5EF4-FFF2-40B4-BE49-F238E27FC236}">
                <a16:creationId xmlns:a16="http://schemas.microsoft.com/office/drawing/2014/main" id="{17C6E5A5-D170-9F70-E79E-5178DCE60C32}"/>
              </a:ext>
            </a:extLst>
          </p:cNvPr>
          <p:cNvSpPr>
            <a:spLocks noGrp="1"/>
          </p:cNvSpPr>
          <p:nvPr>
            <p:ph idx="1"/>
          </p:nvPr>
        </p:nvSpPr>
        <p:spPr>
          <a:xfrm>
            <a:off x="838200" y="1531917"/>
            <a:ext cx="6595753" cy="4645046"/>
          </a:xfrm>
        </p:spPr>
        <p:txBody>
          <a:bodyPr>
            <a:normAutofit/>
          </a:bodyPr>
          <a:lstStyle/>
          <a:p>
            <a:pPr algn="just">
              <a:lnSpc>
                <a:spcPct val="150000"/>
              </a:lnSpc>
              <a:buFont typeface="Apple Color Emoji" pitchFamily="2" charset="0"/>
              <a:buChar char="🍞"/>
            </a:pPr>
            <a:r>
              <a:rPr lang="en-AF" b="1" dirty="0">
                <a:latin typeface="American Typewriter" panose="02090604020004020304" pitchFamily="18" charset="77"/>
              </a:rPr>
              <a:t>Inland passenger water transport: </a:t>
            </a:r>
            <a:r>
              <a:rPr lang="en-AF" dirty="0">
                <a:latin typeface="American Typewriter" panose="02090604020004020304" pitchFamily="18" charset="77"/>
              </a:rPr>
              <a:t>involves </a:t>
            </a:r>
            <a:r>
              <a:rPr lang="en-US" i="0" u="none" strike="noStrike" dirty="0">
                <a:effectLst/>
                <a:latin typeface="American Typewriter" panose="02090604020004020304" pitchFamily="18" charset="77"/>
              </a:rPr>
              <a:t>transportation </a:t>
            </a:r>
            <a:r>
              <a:rPr lang="en-US" i="0" u="none" strike="noStrike" dirty="0">
                <a:effectLst/>
                <a:highlight>
                  <a:srgbClr val="FFFFFF"/>
                </a:highlight>
                <a:latin typeface="American Typewriter" panose="02090604020004020304" pitchFamily="18" charset="77"/>
              </a:rPr>
              <a:t> of </a:t>
            </a:r>
            <a:r>
              <a:rPr lang="en-US" i="0" u="none" strike="noStrike" dirty="0">
                <a:effectLst/>
                <a:latin typeface="American Typewriter" panose="02090604020004020304" pitchFamily="18" charset="77"/>
              </a:rPr>
              <a:t>passengers</a:t>
            </a:r>
            <a:r>
              <a:rPr lang="en-US" i="0" u="none" strike="noStrike" dirty="0">
                <a:effectLst/>
                <a:highlight>
                  <a:srgbClr val="FFFFFF"/>
                </a:highlight>
                <a:latin typeface="American Typewriter" panose="02090604020004020304" pitchFamily="18" charset="77"/>
              </a:rPr>
              <a:t> via rivers, canals, lakes and other </a:t>
            </a:r>
            <a:r>
              <a:rPr lang="en-US" i="0" u="none" strike="noStrike" dirty="0">
                <a:effectLst/>
                <a:latin typeface="American Typewriter" panose="02090604020004020304" pitchFamily="18" charset="77"/>
              </a:rPr>
              <a:t>inland waterways</a:t>
            </a:r>
            <a:r>
              <a:rPr lang="en-US" i="0" u="none" strike="noStrike" dirty="0">
                <a:effectLst/>
                <a:highlight>
                  <a:srgbClr val="FFFFFF"/>
                </a:highlight>
                <a:latin typeface="American Typewriter" panose="02090604020004020304" pitchFamily="18" charset="77"/>
              </a:rPr>
              <a:t>, including inside </a:t>
            </a:r>
            <a:r>
              <a:rPr lang="en-US" i="0" u="none" strike="noStrike" dirty="0" err="1">
                <a:effectLst/>
                <a:highlight>
                  <a:srgbClr val="FFFFFF"/>
                </a:highlight>
                <a:latin typeface="American Typewriter" panose="02090604020004020304" pitchFamily="18" charset="77"/>
              </a:rPr>
              <a:t>harbours</a:t>
            </a:r>
            <a:r>
              <a:rPr lang="en-US" i="0" u="none" strike="noStrike" dirty="0">
                <a:effectLst/>
                <a:highlight>
                  <a:srgbClr val="FFFFFF"/>
                </a:highlight>
                <a:latin typeface="American Typewriter" panose="02090604020004020304" pitchFamily="18" charset="77"/>
              </a:rPr>
              <a:t> and ports</a:t>
            </a:r>
            <a:r>
              <a:rPr lang="en-US" b="0" i="0" u="none" strike="noStrike" dirty="0">
                <a:solidFill>
                  <a:srgbClr val="4D5156"/>
                </a:solidFill>
                <a:effectLst/>
                <a:highlight>
                  <a:srgbClr val="FFFFFF"/>
                </a:highlight>
                <a:latin typeface="American Typewriter" panose="02090604020004020304" pitchFamily="18" charset="77"/>
              </a:rPr>
              <a:t>.</a:t>
            </a:r>
          </a:p>
        </p:txBody>
      </p:sp>
      <p:pic>
        <p:nvPicPr>
          <p:cNvPr id="4" name="Picture 3">
            <a:extLst>
              <a:ext uri="{FF2B5EF4-FFF2-40B4-BE49-F238E27FC236}">
                <a16:creationId xmlns:a16="http://schemas.microsoft.com/office/drawing/2014/main" id="{BCEDEB39-6914-8908-5F8A-12202802F70C}"/>
              </a:ext>
            </a:extLst>
          </p:cNvPr>
          <p:cNvPicPr>
            <a:picLocks noChangeAspect="1"/>
          </p:cNvPicPr>
          <p:nvPr/>
        </p:nvPicPr>
        <p:blipFill>
          <a:blip r:embed="rId2"/>
          <a:stretch>
            <a:fillRect/>
          </a:stretch>
        </p:blipFill>
        <p:spPr>
          <a:xfrm>
            <a:off x="7683334" y="1690688"/>
            <a:ext cx="3649189" cy="2156917"/>
          </a:xfrm>
          <a:prstGeom prst="rect">
            <a:avLst/>
          </a:prstGeom>
        </p:spPr>
      </p:pic>
      <p:pic>
        <p:nvPicPr>
          <p:cNvPr id="5" name="Picture 4">
            <a:extLst>
              <a:ext uri="{FF2B5EF4-FFF2-40B4-BE49-F238E27FC236}">
                <a16:creationId xmlns:a16="http://schemas.microsoft.com/office/drawing/2014/main" id="{F539D6D9-0609-1FB7-D4FD-761D05BC4CB5}"/>
              </a:ext>
            </a:extLst>
          </p:cNvPr>
          <p:cNvPicPr>
            <a:picLocks noChangeAspect="1"/>
          </p:cNvPicPr>
          <p:nvPr/>
        </p:nvPicPr>
        <p:blipFill>
          <a:blip r:embed="rId3"/>
          <a:stretch>
            <a:fillRect/>
          </a:stretch>
        </p:blipFill>
        <p:spPr>
          <a:xfrm>
            <a:off x="7683334" y="4043362"/>
            <a:ext cx="3619500" cy="2247900"/>
          </a:xfrm>
          <a:prstGeom prst="rect">
            <a:avLst/>
          </a:prstGeom>
        </p:spPr>
      </p:pic>
    </p:spTree>
    <p:extLst>
      <p:ext uri="{BB962C8B-B14F-4D97-AF65-F5344CB8AC3E}">
        <p14:creationId xmlns:p14="http://schemas.microsoft.com/office/powerpoint/2010/main" val="1439633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6C3747-6D0F-21B4-15A0-4360E1A485CA}"/>
              </a:ext>
            </a:extLst>
          </p:cNvPr>
          <p:cNvSpPr>
            <a:spLocks noGrp="1"/>
          </p:cNvSpPr>
          <p:nvPr>
            <p:ph sz="half" idx="1"/>
          </p:nvPr>
        </p:nvSpPr>
        <p:spPr>
          <a:xfrm>
            <a:off x="314325" y="542925"/>
            <a:ext cx="6172200" cy="5634038"/>
          </a:xfrm>
        </p:spPr>
        <p:txBody>
          <a:bodyPr>
            <a:normAutofit fontScale="92500" lnSpcReduction="20000"/>
          </a:bodyPr>
          <a:lstStyle/>
          <a:p>
            <a:pPr marL="0" indent="0" algn="just">
              <a:lnSpc>
                <a:spcPct val="150000"/>
              </a:lnSpc>
              <a:buNone/>
            </a:pPr>
            <a:r>
              <a:rPr lang="en-GB" b="0" i="0" u="none" strike="noStrike" dirty="0">
                <a:solidFill>
                  <a:srgbClr val="000000"/>
                </a:solidFill>
                <a:effectLst/>
                <a:latin typeface="American Typewriter" panose="02090604020004020304" pitchFamily="18" charset="77"/>
              </a:rPr>
              <a:t>Water transport in Uganda </a:t>
            </a:r>
            <a:r>
              <a:rPr lang="en-GB" dirty="0">
                <a:latin typeface="American Typewriter" panose="02090604020004020304" pitchFamily="18" charset="77"/>
              </a:rPr>
              <a:t>utilizes lakes like Victoria, Albert, and Kyoga, plus the River Nile</a:t>
            </a:r>
            <a:r>
              <a:rPr lang="en-GB" b="0" i="0" u="none" strike="noStrike" dirty="0">
                <a:solidFill>
                  <a:srgbClr val="000000"/>
                </a:solidFill>
                <a:effectLst/>
                <a:latin typeface="American Typewriter" panose="02090604020004020304" pitchFamily="18" charset="77"/>
              </a:rPr>
              <a:t>. Key infrastructure includes </a:t>
            </a:r>
            <a:r>
              <a:rPr lang="en-GB" b="1" i="0" strike="noStrike" dirty="0">
                <a:solidFill>
                  <a:srgbClr val="7030A0"/>
                </a:solidFill>
                <a:effectLst/>
                <a:latin typeface="American Typewriter" panose="02090604020004020304" pitchFamily="18" charset="77"/>
              </a:rPr>
              <a:t>public and private ferries</a:t>
            </a:r>
            <a:r>
              <a:rPr lang="en-GB" b="0" i="0" strike="noStrike" dirty="0">
                <a:effectLst/>
                <a:latin typeface="American Typewriter" panose="02090604020004020304" pitchFamily="18" charset="77"/>
              </a:rPr>
              <a:t>, </a:t>
            </a:r>
            <a:r>
              <a:rPr lang="en-GB" b="1" i="0" strike="noStrike" dirty="0">
                <a:solidFill>
                  <a:schemeClr val="accent6">
                    <a:lumMod val="60000"/>
                    <a:lumOff val="40000"/>
                  </a:schemeClr>
                </a:solidFill>
                <a:effectLst/>
                <a:latin typeface="American Typewriter" panose="02090604020004020304" pitchFamily="18" charset="77"/>
              </a:rPr>
              <a:t>passenger water buses</a:t>
            </a:r>
            <a:r>
              <a:rPr lang="en-GB" b="0" i="0" strike="noStrike" dirty="0">
                <a:effectLst/>
                <a:latin typeface="American Typewriter" panose="02090604020004020304" pitchFamily="18" charset="77"/>
              </a:rPr>
              <a:t>, and major ports like </a:t>
            </a:r>
            <a:r>
              <a:rPr lang="en-GB" b="0" i="0" strike="noStrike" dirty="0">
                <a:effectLst/>
                <a:latin typeface="American Typewriter" panose="02090604020004020304" pitchFamily="18" charset="77"/>
                <a:hlinkClick r:id="rId2">
                  <a:extLst>
                    <a:ext uri="{A12FA001-AC4F-418D-AE19-62706E023703}">
                      <ahyp:hlinkClr xmlns:ahyp="http://schemas.microsoft.com/office/drawing/2018/hyperlinkcolor" val="tx"/>
                    </a:ext>
                  </a:extLst>
                </a:hlinkClick>
              </a:rPr>
              <a:t>Port Bell</a:t>
            </a:r>
            <a:r>
              <a:rPr lang="en-GB" b="0" i="0" strike="noStrike" dirty="0">
                <a:effectLst/>
                <a:latin typeface="American Typewriter" panose="02090604020004020304" pitchFamily="18" charset="77"/>
              </a:rPr>
              <a:t> and the developing </a:t>
            </a:r>
            <a:r>
              <a:rPr lang="en-GB" b="0" i="0" strike="noStrike" dirty="0">
                <a:effectLst/>
                <a:latin typeface="American Typewriter" panose="02090604020004020304" pitchFamily="18" charset="77"/>
                <a:hlinkClick r:id="rId3">
                  <a:extLst>
                    <a:ext uri="{A12FA001-AC4F-418D-AE19-62706E023703}">
                      <ahyp:hlinkClr xmlns:ahyp="http://schemas.microsoft.com/office/drawing/2018/hyperlinkcolor" val="tx"/>
                    </a:ext>
                  </a:extLst>
                </a:hlinkClick>
              </a:rPr>
              <a:t>Bukasa Inland Port</a:t>
            </a:r>
            <a:r>
              <a:rPr lang="en-GB" b="0" i="0" strike="noStrike" dirty="0">
                <a:effectLst/>
                <a:latin typeface="American Typewriter" panose="02090604020004020304" pitchFamily="18" charset="77"/>
              </a:rPr>
              <a:t>, which provide crucial domestic and cross-border connectivity</a:t>
            </a:r>
            <a:endParaRPr lang="en-UG" dirty="0">
              <a:latin typeface="American Typewriter" panose="02090604020004020304" pitchFamily="18" charset="77"/>
            </a:endParaRPr>
          </a:p>
          <a:p>
            <a:endParaRPr lang="en-UG" dirty="0"/>
          </a:p>
        </p:txBody>
      </p:sp>
      <p:pic>
        <p:nvPicPr>
          <p:cNvPr id="5" name="Content Placeholder 4">
            <a:extLst>
              <a:ext uri="{FF2B5EF4-FFF2-40B4-BE49-F238E27FC236}">
                <a16:creationId xmlns:a16="http://schemas.microsoft.com/office/drawing/2014/main" id="{50942059-6B01-3BCB-1198-75302A2F970D}"/>
              </a:ext>
            </a:extLst>
          </p:cNvPr>
          <p:cNvPicPr>
            <a:picLocks noGrp="1" noChangeAspect="1"/>
          </p:cNvPicPr>
          <p:nvPr>
            <p:ph sz="half" idx="2"/>
          </p:nvPr>
        </p:nvPicPr>
        <p:blipFill>
          <a:blip r:embed="rId4"/>
          <a:stretch>
            <a:fillRect/>
          </a:stretch>
        </p:blipFill>
        <p:spPr>
          <a:xfrm>
            <a:off x="7016749" y="542925"/>
            <a:ext cx="4860925" cy="5634038"/>
          </a:xfrm>
        </p:spPr>
      </p:pic>
    </p:spTree>
    <p:extLst>
      <p:ext uri="{BB962C8B-B14F-4D97-AF65-F5344CB8AC3E}">
        <p14:creationId xmlns:p14="http://schemas.microsoft.com/office/powerpoint/2010/main" val="3322542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883202-725C-A455-49F9-24599E4CB617}"/>
              </a:ext>
            </a:extLst>
          </p:cNvPr>
          <p:cNvSpPr>
            <a:spLocks noGrp="1"/>
          </p:cNvSpPr>
          <p:nvPr>
            <p:ph idx="1"/>
          </p:nvPr>
        </p:nvSpPr>
        <p:spPr>
          <a:xfrm>
            <a:off x="838200" y="997527"/>
            <a:ext cx="10515600" cy="5179436"/>
          </a:xfrm>
        </p:spPr>
        <p:txBody>
          <a:bodyPr>
            <a:normAutofit lnSpcReduction="10000"/>
          </a:bodyPr>
          <a:lstStyle/>
          <a:p>
            <a:pPr algn="just">
              <a:buFont typeface="Apple Color Emoji" pitchFamily="2" charset="0"/>
              <a:buChar char="🍞"/>
            </a:pPr>
            <a:r>
              <a:rPr lang="en-AF" b="1">
                <a:latin typeface="American Typewriter" panose="02090604020004020304" pitchFamily="18" charset="77"/>
              </a:rPr>
              <a:t>Over</a:t>
            </a:r>
            <a:r>
              <a:rPr lang="en-US" b="1" dirty="0">
                <a:latin typeface="American Typewriter" panose="02090604020004020304" pitchFamily="18" charset="77"/>
              </a:rPr>
              <a:t> </a:t>
            </a:r>
            <a:r>
              <a:rPr lang="en-AF" b="1">
                <a:latin typeface="American Typewriter" panose="02090604020004020304" pitchFamily="18" charset="77"/>
              </a:rPr>
              <a:t>seas</a:t>
            </a:r>
            <a:r>
              <a:rPr lang="en-AF" b="1" dirty="0">
                <a:latin typeface="American Typewriter" panose="02090604020004020304" pitchFamily="18" charset="77"/>
              </a:rPr>
              <a:t>/Ocean passenger transport</a:t>
            </a:r>
            <a:r>
              <a:rPr lang="en-AF" dirty="0">
                <a:latin typeface="American Typewriter" panose="02090604020004020304" pitchFamily="18" charset="77"/>
              </a:rPr>
              <a:t>:- Involves movement of passengers across seas or oceans using passenger ships.</a:t>
            </a:r>
          </a:p>
          <a:p>
            <a:pPr algn="just">
              <a:buFont typeface="Apple Color Emoji" pitchFamily="2" charset="0"/>
              <a:buChar char="🍞"/>
            </a:pPr>
            <a:endParaRPr lang="en-AF" dirty="0">
              <a:latin typeface="American Typewriter" panose="02090604020004020304" pitchFamily="18" charset="77"/>
            </a:endParaRPr>
          </a:p>
          <a:p>
            <a:pPr algn="just">
              <a:buFont typeface="Apple Color Emoji" pitchFamily="2" charset="0"/>
              <a:buChar char="🍞"/>
            </a:pPr>
            <a:r>
              <a:rPr lang="en-US" b="1" i="0" u="none" strike="noStrike" dirty="0">
                <a:solidFill>
                  <a:srgbClr val="202124"/>
                </a:solidFill>
                <a:effectLst/>
                <a:highlight>
                  <a:srgbClr val="FFFFFF"/>
                </a:highlight>
                <a:latin typeface="American Typewriter" panose="02090604020004020304" pitchFamily="18" charset="77"/>
              </a:rPr>
              <a:t>Chartering</a:t>
            </a:r>
            <a:r>
              <a:rPr lang="en-US" b="0" i="0" u="none" strike="noStrike" dirty="0">
                <a:solidFill>
                  <a:srgbClr val="202124"/>
                </a:solidFill>
                <a:effectLst/>
                <a:highlight>
                  <a:srgbClr val="FFFFFF"/>
                </a:highlight>
                <a:latin typeface="American Typewriter" panose="02090604020004020304" pitchFamily="18" charset="77"/>
              </a:rPr>
              <a:t> </a:t>
            </a:r>
            <a:r>
              <a:rPr lang="en-US" b="1" i="0" u="none" strike="noStrike" dirty="0">
                <a:solidFill>
                  <a:srgbClr val="202124"/>
                </a:solidFill>
                <a:effectLst/>
                <a:highlight>
                  <a:srgbClr val="FFFFFF"/>
                </a:highlight>
                <a:latin typeface="American Typewriter" panose="02090604020004020304" pitchFamily="18" charset="77"/>
              </a:rPr>
              <a:t>passenger</a:t>
            </a:r>
            <a:r>
              <a:rPr lang="en-US" b="0" i="0" u="none" strike="noStrike" dirty="0">
                <a:solidFill>
                  <a:srgbClr val="202124"/>
                </a:solidFill>
                <a:effectLst/>
                <a:highlight>
                  <a:srgbClr val="FFFFFF"/>
                </a:highlight>
                <a:latin typeface="American Typewriter" panose="02090604020004020304" pitchFamily="18" charset="77"/>
              </a:rPr>
              <a:t> </a:t>
            </a:r>
            <a:r>
              <a:rPr lang="en-US" b="1" i="0" u="none" strike="noStrike" dirty="0">
                <a:solidFill>
                  <a:srgbClr val="202124"/>
                </a:solidFill>
                <a:effectLst/>
                <a:highlight>
                  <a:srgbClr val="FFFFFF"/>
                </a:highlight>
                <a:latin typeface="American Typewriter" panose="02090604020004020304" pitchFamily="18" charset="77"/>
              </a:rPr>
              <a:t>services</a:t>
            </a:r>
            <a:r>
              <a:rPr lang="en-US" b="0" i="0" u="none" strike="noStrike" dirty="0">
                <a:solidFill>
                  <a:srgbClr val="202124"/>
                </a:solidFill>
                <a:effectLst/>
                <a:highlight>
                  <a:srgbClr val="FFFFFF"/>
                </a:highlight>
                <a:latin typeface="American Typewriter" panose="02090604020004020304" pitchFamily="18" charset="77"/>
              </a:rPr>
              <a:t>:-involves </a:t>
            </a:r>
            <a:r>
              <a:rPr lang="en-US" b="0" i="0" u="none" strike="noStrike" dirty="0">
                <a:solidFill>
                  <a:srgbClr val="040C28"/>
                </a:solidFill>
                <a:effectLst/>
                <a:latin typeface="American Typewriter" panose="02090604020004020304" pitchFamily="18" charset="77"/>
              </a:rPr>
              <a:t>shipping </a:t>
            </a:r>
            <a:r>
              <a:rPr lang="en-US" dirty="0">
                <a:solidFill>
                  <a:srgbClr val="040C28"/>
                </a:solidFill>
                <a:latin typeface="American Typewriter" panose="02090604020004020304" pitchFamily="18" charset="77"/>
              </a:rPr>
              <a:t>services where</a:t>
            </a:r>
            <a:r>
              <a:rPr lang="en-US" b="0" i="0" u="none" strike="noStrike" dirty="0">
                <a:solidFill>
                  <a:srgbClr val="040C28"/>
                </a:solidFill>
                <a:effectLst/>
                <a:latin typeface="American Typewriter" panose="02090604020004020304" pitchFamily="18" charset="77"/>
              </a:rPr>
              <a:t> a shipowner hires out the use of their vessel to a charterer</a:t>
            </a:r>
            <a:r>
              <a:rPr lang="en-US" b="0" i="0" u="none" strike="noStrike" dirty="0">
                <a:solidFill>
                  <a:srgbClr val="202124"/>
                </a:solidFill>
                <a:effectLst/>
                <a:highlight>
                  <a:srgbClr val="FFFFFF"/>
                </a:highlight>
                <a:latin typeface="American Typewriter" panose="02090604020004020304" pitchFamily="18" charset="77"/>
              </a:rPr>
              <a:t>. The contract between the parties is called a charterparty (from the French "</a:t>
            </a:r>
            <a:r>
              <a:rPr lang="en-US" b="0" i="0" u="none" strike="noStrike" dirty="0" err="1">
                <a:solidFill>
                  <a:srgbClr val="202124"/>
                </a:solidFill>
                <a:effectLst/>
                <a:highlight>
                  <a:srgbClr val="FFFFFF"/>
                </a:highlight>
                <a:latin typeface="American Typewriter" panose="02090604020004020304" pitchFamily="18" charset="77"/>
              </a:rPr>
              <a:t>charte</a:t>
            </a:r>
            <a:r>
              <a:rPr lang="en-US" b="0" i="0" u="none" strike="noStrike" dirty="0">
                <a:solidFill>
                  <a:srgbClr val="202124"/>
                </a:solidFill>
                <a:effectLst/>
                <a:highlight>
                  <a:srgbClr val="FFFFFF"/>
                </a:highlight>
                <a:latin typeface="American Typewriter" panose="02090604020004020304" pitchFamily="18" charset="77"/>
              </a:rPr>
              <a:t> </a:t>
            </a:r>
            <a:r>
              <a:rPr lang="en-US" b="0" i="0" u="none" strike="noStrike" dirty="0" err="1">
                <a:solidFill>
                  <a:srgbClr val="202124"/>
                </a:solidFill>
                <a:effectLst/>
                <a:highlight>
                  <a:srgbClr val="FFFFFF"/>
                </a:highlight>
                <a:latin typeface="American Typewriter" panose="02090604020004020304" pitchFamily="18" charset="77"/>
              </a:rPr>
              <a:t>partie</a:t>
            </a:r>
            <a:r>
              <a:rPr lang="en-US" b="0" i="0" u="none" strike="noStrike" dirty="0">
                <a:solidFill>
                  <a:srgbClr val="202124"/>
                </a:solidFill>
                <a:effectLst/>
                <a:highlight>
                  <a:srgbClr val="FFFFFF"/>
                </a:highlight>
                <a:latin typeface="American Typewriter" panose="02090604020004020304" pitchFamily="18" charset="77"/>
              </a:rPr>
              <a:t>", or "parted document").</a:t>
            </a:r>
          </a:p>
          <a:p>
            <a:pPr algn="just">
              <a:buFont typeface="Apple Color Emoji" pitchFamily="2" charset="0"/>
              <a:buChar char="🍞"/>
            </a:pPr>
            <a:endParaRPr lang="en-US" dirty="0">
              <a:solidFill>
                <a:srgbClr val="202124"/>
              </a:solidFill>
              <a:highlight>
                <a:srgbClr val="FFFFFF"/>
              </a:highlight>
              <a:latin typeface="American Typewriter" panose="02090604020004020304" pitchFamily="18" charset="77"/>
            </a:endParaRPr>
          </a:p>
          <a:p>
            <a:pPr algn="just">
              <a:buFont typeface="Apple Color Emoji" pitchFamily="2" charset="0"/>
              <a:buChar char="🍞"/>
            </a:pPr>
            <a:r>
              <a:rPr lang="en-US" b="1" dirty="0">
                <a:solidFill>
                  <a:srgbClr val="202124"/>
                </a:solidFill>
                <a:highlight>
                  <a:srgbClr val="FFFFFF"/>
                </a:highlight>
                <a:latin typeface="American Typewriter" panose="02090604020004020304" pitchFamily="18" charset="77"/>
              </a:rPr>
              <a:t>NB:</a:t>
            </a:r>
            <a:r>
              <a:rPr lang="en-GB" b="1" i="0" u="none" strike="noStrike" dirty="0">
                <a:solidFill>
                  <a:srgbClr val="000000"/>
                </a:solidFill>
                <a:effectLst/>
                <a:latin typeface="American Typewriter" panose="02090604020004020304" pitchFamily="18" charset="77"/>
              </a:rPr>
              <a:t> </a:t>
            </a:r>
            <a:r>
              <a:rPr lang="en-GB" b="0" i="0" u="none" strike="noStrike" dirty="0">
                <a:solidFill>
                  <a:srgbClr val="000000"/>
                </a:solidFill>
                <a:effectLst/>
                <a:latin typeface="American Typewriter" panose="02090604020004020304" pitchFamily="18" charset="77"/>
              </a:rPr>
              <a:t>A </a:t>
            </a:r>
            <a:r>
              <a:rPr lang="en-GB" b="1" i="0" u="none" strike="noStrike" dirty="0">
                <a:solidFill>
                  <a:srgbClr val="000000"/>
                </a:solidFill>
                <a:effectLst/>
                <a:latin typeface="American Typewriter" panose="02090604020004020304" pitchFamily="18" charset="77"/>
              </a:rPr>
              <a:t>charterer</a:t>
            </a:r>
            <a:r>
              <a:rPr lang="en-GB" b="0" i="0" u="none" strike="noStrike" dirty="0">
                <a:solidFill>
                  <a:srgbClr val="000000"/>
                </a:solidFill>
                <a:effectLst/>
                <a:latin typeface="American Typewriter" panose="02090604020004020304" pitchFamily="18" charset="77"/>
              </a:rPr>
              <a:t> is </a:t>
            </a:r>
            <a:r>
              <a:rPr lang="en-GB" dirty="0">
                <a:latin typeface="American Typewriter" panose="02090604020004020304" pitchFamily="18" charset="77"/>
              </a:rPr>
              <a:t>a person or business that rents a ship, aircraft, or vehicle to transport cargo or passengers for a specific voyage or a set period of time</a:t>
            </a:r>
            <a:r>
              <a:rPr lang="en-GB" b="0" i="0" u="none" strike="noStrike" dirty="0">
                <a:solidFill>
                  <a:srgbClr val="000000"/>
                </a:solidFill>
                <a:effectLst/>
                <a:latin typeface="American Typewriter" panose="02090604020004020304" pitchFamily="18" charset="77"/>
              </a:rPr>
              <a:t>. </a:t>
            </a:r>
            <a:endParaRPr lang="en-AF" dirty="0">
              <a:latin typeface="American Typewriter" panose="02090604020004020304" pitchFamily="18" charset="77"/>
            </a:endParaRPr>
          </a:p>
        </p:txBody>
      </p:sp>
    </p:spTree>
    <p:extLst>
      <p:ext uri="{BB962C8B-B14F-4D97-AF65-F5344CB8AC3E}">
        <p14:creationId xmlns:p14="http://schemas.microsoft.com/office/powerpoint/2010/main" val="276852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F7A7-B32C-C609-44E0-C9E6A68C44C7}"/>
              </a:ext>
            </a:extLst>
          </p:cNvPr>
          <p:cNvSpPr>
            <a:spLocks noGrp="1"/>
          </p:cNvSpPr>
          <p:nvPr>
            <p:ph type="title"/>
          </p:nvPr>
        </p:nvSpPr>
        <p:spPr>
          <a:xfrm>
            <a:off x="838200" y="365125"/>
            <a:ext cx="10515600" cy="5287530"/>
          </a:xfrm>
        </p:spPr>
        <p:txBody>
          <a:bodyPr>
            <a:normAutofit/>
          </a:bodyPr>
          <a:lstStyle/>
          <a:p>
            <a:pPr algn="ctr"/>
            <a:r>
              <a:rPr lang="en-US" sz="3200" b="1" dirty="0">
                <a:solidFill>
                  <a:srgbClr val="000000"/>
                </a:solidFill>
                <a:effectLst/>
                <a:latin typeface="American Typewriter" panose="02090604020004020304" pitchFamily="18" charset="77"/>
                <a:ea typeface="Times New Roman" panose="02020603050405020304" pitchFamily="18" charset="0"/>
              </a:rPr>
              <a:t>PASSENGER TRANSPORT STRUCTURE AND CHARACTERISTICS</a:t>
            </a:r>
            <a:br>
              <a:rPr lang="en-AF" sz="3200" b="1" dirty="0">
                <a:effectLst/>
                <a:latin typeface="American Typewriter" panose="02090604020004020304" pitchFamily="18" charset="77"/>
                <a:ea typeface="Times New Roman" panose="02020603050405020304" pitchFamily="18" charset="0"/>
              </a:rPr>
            </a:br>
            <a:endParaRPr lang="en-AF" sz="3200" b="1" dirty="0">
              <a:latin typeface="American Typewriter" panose="02090604020004020304" pitchFamily="18" charset="77"/>
            </a:endParaRPr>
          </a:p>
        </p:txBody>
      </p:sp>
    </p:spTree>
    <p:extLst>
      <p:ext uri="{BB962C8B-B14F-4D97-AF65-F5344CB8AC3E}">
        <p14:creationId xmlns:p14="http://schemas.microsoft.com/office/powerpoint/2010/main" val="1112539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0272F-C917-8C49-0999-487C516EE24F}"/>
              </a:ext>
            </a:extLst>
          </p:cNvPr>
          <p:cNvSpPr>
            <a:spLocks noGrp="1"/>
          </p:cNvSpPr>
          <p:nvPr>
            <p:ph type="title"/>
          </p:nvPr>
        </p:nvSpPr>
        <p:spPr/>
        <p:txBody>
          <a:bodyPr/>
          <a:lstStyle/>
          <a:p>
            <a:pPr algn="just"/>
            <a:r>
              <a:rPr lang="en-AF" b="1" dirty="0">
                <a:latin typeface="American Typewriter" panose="02090604020004020304" pitchFamily="18" charset="77"/>
              </a:rPr>
              <a:t>Passenger water transport characteristics</a:t>
            </a:r>
          </a:p>
        </p:txBody>
      </p:sp>
      <p:sp>
        <p:nvSpPr>
          <p:cNvPr id="3" name="Content Placeholder 2">
            <a:extLst>
              <a:ext uri="{FF2B5EF4-FFF2-40B4-BE49-F238E27FC236}">
                <a16:creationId xmlns:a16="http://schemas.microsoft.com/office/drawing/2014/main" id="{6075B3CF-A402-4EAE-A811-8D81C4ACE57A}"/>
              </a:ext>
            </a:extLst>
          </p:cNvPr>
          <p:cNvSpPr>
            <a:spLocks noGrp="1"/>
          </p:cNvSpPr>
          <p:nvPr>
            <p:ph idx="1"/>
          </p:nvPr>
        </p:nvSpPr>
        <p:spPr>
          <a:xfrm>
            <a:off x="838200" y="1825625"/>
            <a:ext cx="10515600" cy="4891698"/>
          </a:xfrm>
        </p:spPr>
        <p:txBody>
          <a:bodyPr>
            <a:normAutofit/>
          </a:bodyPr>
          <a:lstStyle/>
          <a:p>
            <a:pPr algn="just">
              <a:buFont typeface="Apple Color Emoji" pitchFamily="2" charset="0"/>
              <a:buChar char="🫐"/>
            </a:pPr>
            <a:r>
              <a:rPr lang="en-AF" dirty="0">
                <a:latin typeface="American Typewriter" panose="02090604020004020304" pitchFamily="18" charset="77"/>
              </a:rPr>
              <a:t>Carries a bigger number of passengers</a:t>
            </a:r>
          </a:p>
          <a:p>
            <a:pPr algn="just">
              <a:buFont typeface="Apple Color Emoji" pitchFamily="2" charset="0"/>
              <a:buChar char="🫐"/>
            </a:pPr>
            <a:r>
              <a:rPr lang="en-AF" dirty="0">
                <a:latin typeface="American Typewriter" panose="02090604020004020304" pitchFamily="18" charset="77"/>
              </a:rPr>
              <a:t>Low cost transport services(Cost effective)</a:t>
            </a:r>
          </a:p>
          <a:p>
            <a:pPr algn="just">
              <a:buFont typeface="Apple Color Emoji" pitchFamily="2" charset="0"/>
              <a:buChar char="🫐"/>
            </a:pPr>
            <a:r>
              <a:rPr lang="en-US" i="0" u="none" strike="noStrike" dirty="0">
                <a:effectLst/>
                <a:latin typeface="American Typewriter" panose="02090604020004020304" pitchFamily="18" charset="77"/>
              </a:rPr>
              <a:t>Global Reach</a:t>
            </a:r>
            <a:r>
              <a:rPr lang="en-US" b="1" i="0" u="none" strike="noStrike" dirty="0">
                <a:effectLst/>
                <a:latin typeface="American Typewriter" panose="02090604020004020304" pitchFamily="18" charset="77"/>
              </a:rPr>
              <a:t>: </a:t>
            </a:r>
            <a:r>
              <a:rPr lang="en-US" b="0" i="0" u="none" strike="noStrike" dirty="0">
                <a:solidFill>
                  <a:srgbClr val="1C1D29"/>
                </a:solidFill>
                <a:effectLst/>
                <a:highlight>
                  <a:srgbClr val="FFFFFF"/>
                </a:highlight>
                <a:latin typeface="American Typewriter" panose="02090604020004020304" pitchFamily="18" charset="77"/>
              </a:rPr>
              <a:t>Water transportation provides a global reach, connecting continents and enabling international trade. </a:t>
            </a:r>
            <a:r>
              <a:rPr lang="en-US" b="0" i="0" u="none" strike="noStrike" dirty="0" err="1">
                <a:solidFill>
                  <a:srgbClr val="1C1D29"/>
                </a:solidFill>
                <a:effectLst/>
                <a:highlight>
                  <a:srgbClr val="FFFFFF"/>
                </a:highlight>
                <a:latin typeface="Bookman Old Style" panose="02050604050505020204" pitchFamily="18" charset="0"/>
              </a:rPr>
              <a:t>E.g</a:t>
            </a:r>
            <a:r>
              <a:rPr lang="en-US" b="0" i="0" u="none" strike="noStrike" dirty="0">
                <a:solidFill>
                  <a:srgbClr val="1C1D29"/>
                </a:solidFill>
                <a:effectLst/>
                <a:highlight>
                  <a:srgbClr val="FFFFFF"/>
                </a:highlight>
                <a:latin typeface="Bookman Old Style" panose="02050604050505020204" pitchFamily="18" charset="0"/>
              </a:rPr>
              <a:t> </a:t>
            </a:r>
            <a:r>
              <a:rPr lang="en-GB" b="0" i="0" u="none" strike="noStrike" dirty="0">
                <a:solidFill>
                  <a:srgbClr val="001D35"/>
                </a:solidFill>
                <a:effectLst/>
                <a:latin typeface="Bookman Old Style" panose="02050604050505020204" pitchFamily="18" charset="0"/>
              </a:rPr>
              <a:t>Several African countries border the Indian Ocean. These include Kenya, Tanzania, Mozambique, Somalia, South Africa, Madagascar, Comoros, Djibouti, Eritrea, Seychelles, and Mauritius. </a:t>
            </a:r>
          </a:p>
          <a:p>
            <a:pPr algn="just">
              <a:buFont typeface="Apple Color Emoji" pitchFamily="2" charset="0"/>
              <a:buChar char="🫐"/>
            </a:pPr>
            <a:r>
              <a:rPr lang="en-US" dirty="0">
                <a:solidFill>
                  <a:srgbClr val="1C1D29"/>
                </a:solidFill>
                <a:highlight>
                  <a:srgbClr val="FFFFFF"/>
                </a:highlight>
                <a:latin typeface="American Typewriter" panose="02090604020004020304" pitchFamily="18" charset="77"/>
              </a:rPr>
              <a:t>Provides access to hard to reach areas such as Island districts.</a:t>
            </a:r>
          </a:p>
          <a:p>
            <a:pPr algn="just">
              <a:buFont typeface="Apple Color Emoji" pitchFamily="2" charset="0"/>
              <a:buChar char="🫐"/>
            </a:pPr>
            <a:r>
              <a:rPr lang="en-US" b="0" i="0" u="none" strike="noStrike" dirty="0">
                <a:solidFill>
                  <a:srgbClr val="333333"/>
                </a:solidFill>
                <a:effectLst/>
                <a:highlight>
                  <a:srgbClr val="FFFFFF"/>
                </a:highlight>
                <a:latin typeface="American Typewriter" panose="02090604020004020304" pitchFamily="18" charset="77"/>
              </a:rPr>
              <a:t>There is lesser pollution in water transport.</a:t>
            </a:r>
            <a:endParaRPr lang="en-AF" dirty="0">
              <a:latin typeface="American Typewriter" panose="02090604020004020304" pitchFamily="18" charset="77"/>
            </a:endParaRPr>
          </a:p>
        </p:txBody>
      </p:sp>
    </p:spTree>
    <p:extLst>
      <p:ext uri="{BB962C8B-B14F-4D97-AF65-F5344CB8AC3E}">
        <p14:creationId xmlns:p14="http://schemas.microsoft.com/office/powerpoint/2010/main" val="2770406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86CA18-B63B-00D6-37C3-661152CE7259}"/>
              </a:ext>
            </a:extLst>
          </p:cNvPr>
          <p:cNvSpPr>
            <a:spLocks noGrp="1"/>
          </p:cNvSpPr>
          <p:nvPr>
            <p:ph idx="1"/>
          </p:nvPr>
        </p:nvSpPr>
        <p:spPr/>
        <p:txBody>
          <a:bodyPr/>
          <a:lstStyle/>
          <a:p>
            <a:pPr algn="just">
              <a:buFont typeface="Apple Color Emoji" pitchFamily="2" charset="0"/>
              <a:buChar char="🫐"/>
            </a:pPr>
            <a:r>
              <a:rPr lang="en-US" b="0" i="0" u="none" strike="noStrike" dirty="0">
                <a:effectLst/>
                <a:highlight>
                  <a:srgbClr val="FFFFFF"/>
                </a:highlight>
                <a:latin typeface="American Typewriter" panose="02090604020004020304" pitchFamily="18" charset="77"/>
              </a:rPr>
              <a:t>Initial investment on river services as well as expenditure on their maintenance is much lesser as compared to road and rail transport.</a:t>
            </a:r>
            <a:endParaRPr lang="en-AF" dirty="0">
              <a:latin typeface="American Typewriter" panose="02090604020004020304" pitchFamily="18" charset="77"/>
            </a:endParaRPr>
          </a:p>
        </p:txBody>
      </p:sp>
    </p:spTree>
    <p:extLst>
      <p:ext uri="{BB962C8B-B14F-4D97-AF65-F5344CB8AC3E}">
        <p14:creationId xmlns:p14="http://schemas.microsoft.com/office/powerpoint/2010/main" val="3245227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355CB-FD65-6595-BFCE-03DA2B7654C7}"/>
              </a:ext>
            </a:extLst>
          </p:cNvPr>
          <p:cNvSpPr>
            <a:spLocks noGrp="1"/>
          </p:cNvSpPr>
          <p:nvPr>
            <p:ph type="title"/>
          </p:nvPr>
        </p:nvSpPr>
        <p:spPr>
          <a:xfrm>
            <a:off x="838200" y="365125"/>
            <a:ext cx="10515600" cy="5532092"/>
          </a:xfrm>
        </p:spPr>
        <p:txBody>
          <a:bodyPr/>
          <a:lstStyle/>
          <a:p>
            <a:pPr algn="ctr"/>
            <a:r>
              <a:rPr lang="en-AF" b="1" dirty="0">
                <a:latin typeface="American Typewriter" panose="02090604020004020304" pitchFamily="18" charset="77"/>
              </a:rPr>
              <a:t>THE END</a:t>
            </a:r>
          </a:p>
        </p:txBody>
      </p:sp>
    </p:spTree>
    <p:extLst>
      <p:ext uri="{BB962C8B-B14F-4D97-AF65-F5344CB8AC3E}">
        <p14:creationId xmlns:p14="http://schemas.microsoft.com/office/powerpoint/2010/main" val="349321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970C-2159-06D9-FF12-369975509467}"/>
              </a:ext>
            </a:extLst>
          </p:cNvPr>
          <p:cNvSpPr>
            <a:spLocks noGrp="1"/>
          </p:cNvSpPr>
          <p:nvPr>
            <p:ph type="title"/>
          </p:nvPr>
        </p:nvSpPr>
        <p:spPr/>
        <p:txBody>
          <a:bodyPr/>
          <a:lstStyle/>
          <a:p>
            <a:pPr algn="ctr"/>
            <a:r>
              <a:rPr lang="en-AF" b="1" dirty="0">
                <a:latin typeface="American Typewriter" panose="02090604020004020304" pitchFamily="18" charset="77"/>
              </a:rPr>
              <a:t>Rail passenger transport</a:t>
            </a:r>
          </a:p>
        </p:txBody>
      </p:sp>
      <p:sp>
        <p:nvSpPr>
          <p:cNvPr id="3" name="Content Placeholder 2">
            <a:extLst>
              <a:ext uri="{FF2B5EF4-FFF2-40B4-BE49-F238E27FC236}">
                <a16:creationId xmlns:a16="http://schemas.microsoft.com/office/drawing/2014/main" id="{6F8F541E-9AA6-448C-B4C2-B63C6141C523}"/>
              </a:ext>
            </a:extLst>
          </p:cNvPr>
          <p:cNvSpPr>
            <a:spLocks noGrp="1"/>
          </p:cNvSpPr>
          <p:nvPr>
            <p:ph idx="1"/>
          </p:nvPr>
        </p:nvSpPr>
        <p:spPr>
          <a:xfrm>
            <a:off x="838200" y="1825625"/>
            <a:ext cx="5040086" cy="4351338"/>
          </a:xfrm>
        </p:spPr>
        <p:txBody>
          <a:bodyPr/>
          <a:lstStyle/>
          <a:p>
            <a:pPr algn="just">
              <a:buFont typeface="Apple Color Emoji" pitchFamily="2" charset="0"/>
              <a:buChar char="🥕"/>
            </a:pPr>
            <a:r>
              <a:rPr lang="en-AF" dirty="0">
                <a:latin typeface="American Typewriter" panose="02090604020004020304" pitchFamily="18" charset="77"/>
              </a:rPr>
              <a:t>Involves the movement of people by train.</a:t>
            </a:r>
          </a:p>
        </p:txBody>
      </p:sp>
      <p:pic>
        <p:nvPicPr>
          <p:cNvPr id="4" name="Picture 3">
            <a:extLst>
              <a:ext uri="{FF2B5EF4-FFF2-40B4-BE49-F238E27FC236}">
                <a16:creationId xmlns:a16="http://schemas.microsoft.com/office/drawing/2014/main" id="{17AAE699-6190-E2E3-E116-33ED2B000A7E}"/>
              </a:ext>
            </a:extLst>
          </p:cNvPr>
          <p:cNvPicPr>
            <a:picLocks noChangeAspect="1"/>
          </p:cNvPicPr>
          <p:nvPr/>
        </p:nvPicPr>
        <p:blipFill>
          <a:blip r:embed="rId2"/>
          <a:stretch>
            <a:fillRect/>
          </a:stretch>
        </p:blipFill>
        <p:spPr>
          <a:xfrm>
            <a:off x="7075796" y="1690688"/>
            <a:ext cx="4278003" cy="3938216"/>
          </a:xfrm>
          <a:prstGeom prst="rect">
            <a:avLst/>
          </a:prstGeom>
        </p:spPr>
      </p:pic>
    </p:spTree>
    <p:extLst>
      <p:ext uri="{BB962C8B-B14F-4D97-AF65-F5344CB8AC3E}">
        <p14:creationId xmlns:p14="http://schemas.microsoft.com/office/powerpoint/2010/main" val="3599104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B0C51-FDA0-16B3-AFF1-9765E6664D85}"/>
              </a:ext>
            </a:extLst>
          </p:cNvPr>
          <p:cNvSpPr>
            <a:spLocks noGrp="1"/>
          </p:cNvSpPr>
          <p:nvPr>
            <p:ph type="title"/>
          </p:nvPr>
        </p:nvSpPr>
        <p:spPr/>
        <p:txBody>
          <a:bodyPr/>
          <a:lstStyle/>
          <a:p>
            <a:r>
              <a:rPr lang="en-AF" b="1" dirty="0">
                <a:latin typeface="American Typewriter" panose="02090604020004020304" pitchFamily="18" charset="77"/>
              </a:rPr>
              <a:t>Characteristics of rail transport</a:t>
            </a:r>
          </a:p>
        </p:txBody>
      </p:sp>
      <p:sp>
        <p:nvSpPr>
          <p:cNvPr id="3" name="Content Placeholder 2">
            <a:extLst>
              <a:ext uri="{FF2B5EF4-FFF2-40B4-BE49-F238E27FC236}">
                <a16:creationId xmlns:a16="http://schemas.microsoft.com/office/drawing/2014/main" id="{165128C6-8994-D17C-9643-FB8CA0B47E19}"/>
              </a:ext>
            </a:extLst>
          </p:cNvPr>
          <p:cNvSpPr>
            <a:spLocks noGrp="1"/>
          </p:cNvSpPr>
          <p:nvPr>
            <p:ph idx="1"/>
          </p:nvPr>
        </p:nvSpPr>
        <p:spPr>
          <a:xfrm>
            <a:off x="838200" y="1825625"/>
            <a:ext cx="6834809" cy="4351338"/>
          </a:xfrm>
        </p:spPr>
        <p:txBody>
          <a:bodyPr>
            <a:normAutofit lnSpcReduction="10000"/>
          </a:bodyPr>
          <a:lstStyle/>
          <a:p>
            <a:pPr>
              <a:buFont typeface="Apple Color Emoji" pitchFamily="2" charset="0"/>
              <a:buChar char="🍇"/>
            </a:pPr>
            <a:r>
              <a:rPr lang="en-AF" dirty="0">
                <a:latin typeface="American Typewriter" panose="02090604020004020304" pitchFamily="18" charset="77"/>
              </a:rPr>
              <a:t>High carrying capacity</a:t>
            </a:r>
          </a:p>
          <a:p>
            <a:pPr>
              <a:buFont typeface="Apple Color Emoji" pitchFamily="2" charset="0"/>
              <a:buChar char="🍇"/>
            </a:pPr>
            <a:r>
              <a:rPr lang="en-AF" dirty="0">
                <a:latin typeface="American Typewriter" panose="02090604020004020304" pitchFamily="18" charset="77"/>
              </a:rPr>
              <a:t>Cost effective</a:t>
            </a:r>
          </a:p>
          <a:p>
            <a:pPr>
              <a:buFont typeface="Apple Color Emoji" pitchFamily="2" charset="0"/>
              <a:buChar char="🍇"/>
            </a:pPr>
            <a:r>
              <a:rPr lang="en-AF" dirty="0">
                <a:latin typeface="American Typewriter" panose="02090604020004020304" pitchFamily="18" charset="77"/>
              </a:rPr>
              <a:t>Safety</a:t>
            </a:r>
          </a:p>
          <a:p>
            <a:pPr>
              <a:buFont typeface="Apple Color Emoji" pitchFamily="2" charset="0"/>
              <a:buChar char="🍇"/>
            </a:pPr>
            <a:r>
              <a:rPr lang="en-AF" dirty="0">
                <a:latin typeface="American Typewriter" panose="02090604020004020304" pitchFamily="18" charset="77"/>
              </a:rPr>
              <a:t>Speed and time(they are fast)</a:t>
            </a:r>
          </a:p>
          <a:p>
            <a:pPr>
              <a:buFont typeface="Apple Color Emoji" pitchFamily="2" charset="0"/>
              <a:buChar char="🍇"/>
            </a:pPr>
            <a:r>
              <a:rPr lang="en-US" dirty="0">
                <a:latin typeface="American Typewriter" panose="02090604020004020304" pitchFamily="18" charset="77"/>
              </a:rPr>
              <a:t>R</a:t>
            </a:r>
            <a:r>
              <a:rPr lang="en-AF" dirty="0">
                <a:latin typeface="American Typewriter" panose="02090604020004020304" pitchFamily="18" charset="77"/>
              </a:rPr>
              <a:t>eliable e.g trains arriving and departing within the scheduled time frames</a:t>
            </a:r>
          </a:p>
          <a:p>
            <a:pPr>
              <a:buFont typeface="Apple Color Emoji" pitchFamily="2" charset="0"/>
              <a:buChar char="🍇"/>
            </a:pPr>
            <a:r>
              <a:rPr lang="en-US" dirty="0">
                <a:latin typeface="American Typewriter" panose="02090604020004020304" pitchFamily="18" charset="77"/>
              </a:rPr>
              <a:t>O</a:t>
            </a:r>
            <a:r>
              <a:rPr lang="en-AF" dirty="0">
                <a:latin typeface="American Typewriter" panose="02090604020004020304" pitchFamily="18" charset="77"/>
              </a:rPr>
              <a:t>ffer self service when obtaining a </a:t>
            </a:r>
            <a:r>
              <a:rPr lang="en-AF">
                <a:latin typeface="American Typewriter" panose="02090604020004020304" pitchFamily="18" charset="77"/>
              </a:rPr>
              <a:t>travel ticket</a:t>
            </a:r>
            <a:r>
              <a:rPr lang="en-US" dirty="0">
                <a:latin typeface="American Typewriter" panose="02090604020004020304" pitchFamily="18" charset="77"/>
              </a:rPr>
              <a:t>/or even in situations where no ticket is required</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AC33CE34-9580-EFED-AC59-E1B6BCC45A6C}"/>
              </a:ext>
            </a:extLst>
          </p:cNvPr>
          <p:cNvPicPr>
            <a:picLocks noChangeAspect="1"/>
          </p:cNvPicPr>
          <p:nvPr/>
        </p:nvPicPr>
        <p:blipFill>
          <a:blip r:embed="rId2"/>
          <a:stretch>
            <a:fillRect/>
          </a:stretch>
        </p:blipFill>
        <p:spPr>
          <a:xfrm>
            <a:off x="7344741" y="1825625"/>
            <a:ext cx="3853345" cy="2324100"/>
          </a:xfrm>
          <a:prstGeom prst="rect">
            <a:avLst/>
          </a:prstGeom>
        </p:spPr>
      </p:pic>
      <p:pic>
        <p:nvPicPr>
          <p:cNvPr id="5" name="Picture 4">
            <a:extLst>
              <a:ext uri="{FF2B5EF4-FFF2-40B4-BE49-F238E27FC236}">
                <a16:creationId xmlns:a16="http://schemas.microsoft.com/office/drawing/2014/main" id="{FC2CFA78-AF20-CC93-01F3-EC1FD87FCDDA}"/>
              </a:ext>
            </a:extLst>
          </p:cNvPr>
          <p:cNvPicPr>
            <a:picLocks noChangeAspect="1"/>
          </p:cNvPicPr>
          <p:nvPr/>
        </p:nvPicPr>
        <p:blipFill>
          <a:blip r:embed="rId3"/>
          <a:stretch>
            <a:fillRect/>
          </a:stretch>
        </p:blipFill>
        <p:spPr>
          <a:xfrm>
            <a:off x="7344740" y="4149725"/>
            <a:ext cx="3853345" cy="2628900"/>
          </a:xfrm>
          <a:prstGeom prst="rect">
            <a:avLst/>
          </a:prstGeom>
        </p:spPr>
      </p:pic>
    </p:spTree>
    <p:extLst>
      <p:ext uri="{BB962C8B-B14F-4D97-AF65-F5344CB8AC3E}">
        <p14:creationId xmlns:p14="http://schemas.microsoft.com/office/powerpoint/2010/main" val="2403366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93ABCAE-7E34-E322-74F2-ABD4669D685A}"/>
              </a:ext>
            </a:extLst>
          </p:cNvPr>
          <p:cNvPicPr>
            <a:picLocks noGrp="1" noChangeAspect="1"/>
          </p:cNvPicPr>
          <p:nvPr>
            <p:ph idx="1"/>
          </p:nvPr>
        </p:nvPicPr>
        <p:blipFill>
          <a:blip r:embed="rId2"/>
          <a:stretch>
            <a:fillRect/>
          </a:stretch>
        </p:blipFill>
        <p:spPr>
          <a:xfrm>
            <a:off x="4466492" y="527539"/>
            <a:ext cx="7364953" cy="6084276"/>
          </a:xfrm>
        </p:spPr>
      </p:pic>
      <p:sp>
        <p:nvSpPr>
          <p:cNvPr id="6" name="TextBox 5">
            <a:extLst>
              <a:ext uri="{FF2B5EF4-FFF2-40B4-BE49-F238E27FC236}">
                <a16:creationId xmlns:a16="http://schemas.microsoft.com/office/drawing/2014/main" id="{FDE371D1-2307-055C-86C8-D07D40DBB4D1}"/>
              </a:ext>
            </a:extLst>
          </p:cNvPr>
          <p:cNvSpPr txBox="1"/>
          <p:nvPr/>
        </p:nvSpPr>
        <p:spPr>
          <a:xfrm>
            <a:off x="257908" y="275382"/>
            <a:ext cx="4067908" cy="6681829"/>
          </a:xfrm>
          <a:prstGeom prst="rect">
            <a:avLst/>
          </a:prstGeom>
          <a:noFill/>
        </p:spPr>
        <p:txBody>
          <a:bodyPr wrap="square">
            <a:spAutoFit/>
          </a:bodyPr>
          <a:lstStyle/>
          <a:p>
            <a:pPr algn="just">
              <a:lnSpc>
                <a:spcPct val="150000"/>
              </a:lnSpc>
            </a:pPr>
            <a:r>
              <a:rPr lang="en-GB" sz="2400" b="0" i="0" u="none" strike="noStrike" dirty="0">
                <a:solidFill>
                  <a:srgbClr val="000000"/>
                </a:solidFill>
                <a:effectLst/>
                <a:latin typeface="American Typewriter" panose="02090604020004020304" pitchFamily="18" charset="77"/>
              </a:rPr>
              <a:t>Uganda Railways Corporation (URC) operates a </a:t>
            </a:r>
            <a:r>
              <a:rPr lang="en-GB" sz="2400" b="1" dirty="0">
                <a:solidFill>
                  <a:srgbClr val="FF0000"/>
                </a:solidFill>
                <a:latin typeface="American Typewriter" panose="02090604020004020304" pitchFamily="18" charset="77"/>
              </a:rPr>
              <a:t>cashless ticketing system </a:t>
            </a:r>
            <a:r>
              <a:rPr lang="en-GB" sz="2400" dirty="0">
                <a:latin typeface="American Typewriter" panose="02090604020004020304" pitchFamily="18" charset="77"/>
              </a:rPr>
              <a:t>for commuter trains</a:t>
            </a:r>
            <a:r>
              <a:rPr lang="en-GB" sz="2400" b="0" i="0" u="none" strike="noStrike" dirty="0">
                <a:solidFill>
                  <a:srgbClr val="000000"/>
                </a:solidFill>
                <a:effectLst/>
                <a:latin typeface="American Typewriter" panose="02090604020004020304" pitchFamily="18" charset="77"/>
              </a:rPr>
              <a:t>. Passengers can use </a:t>
            </a:r>
            <a:r>
              <a:rPr lang="en-GB" sz="2400" b="1" i="0" strike="noStrike" dirty="0">
                <a:solidFill>
                  <a:srgbClr val="FF0000"/>
                </a:solidFill>
                <a:effectLst/>
                <a:latin typeface="American Typewriter" panose="02090604020004020304" pitchFamily="18" charset="77"/>
              </a:rPr>
              <a:t>mobile money (such as MTN </a:t>
            </a:r>
            <a:r>
              <a:rPr lang="en-GB" sz="2400" b="1" i="0" strike="noStrike" dirty="0" err="1">
                <a:solidFill>
                  <a:srgbClr val="FF0000"/>
                </a:solidFill>
                <a:effectLst/>
                <a:latin typeface="American Typewriter" panose="02090604020004020304" pitchFamily="18" charset="77"/>
              </a:rPr>
              <a:t>MoMo</a:t>
            </a:r>
            <a:r>
              <a:rPr lang="en-GB" sz="2400" b="1" i="0" strike="noStrike" dirty="0">
                <a:solidFill>
                  <a:srgbClr val="FF0000"/>
                </a:solidFill>
                <a:effectLst/>
                <a:latin typeface="American Typewriter" panose="02090604020004020304" pitchFamily="18" charset="77"/>
              </a:rPr>
              <a:t>) to buy digital tickets via the </a:t>
            </a:r>
            <a:r>
              <a:rPr lang="en-GB" sz="2400" b="1" i="0" strike="noStrike" dirty="0">
                <a:solidFill>
                  <a:srgbClr val="FF0000"/>
                </a:solidFill>
                <a:effectLst/>
                <a:latin typeface="American Typewriter" panose="02090604020004020304" pitchFamily="18" charset="77"/>
                <a:hlinkClick r:id="rId3">
                  <a:extLst>
                    <a:ext uri="{A12FA001-AC4F-418D-AE19-62706E023703}">
                      <ahyp:hlinkClr xmlns:ahyp="http://schemas.microsoft.com/office/drawing/2018/hyperlinkcolor" val="tx"/>
                    </a:ext>
                  </a:extLst>
                </a:hlinkClick>
              </a:rPr>
              <a:t>KaCyber Go App</a:t>
            </a:r>
            <a:r>
              <a:rPr lang="en-GB" sz="2400" b="1" i="0" strike="noStrike" dirty="0">
                <a:solidFill>
                  <a:srgbClr val="FF0000"/>
                </a:solidFill>
                <a:effectLst/>
                <a:latin typeface="American Typewriter" panose="02090604020004020304" pitchFamily="18" charset="77"/>
              </a:rPr>
              <a:t> </a:t>
            </a:r>
            <a:r>
              <a:rPr lang="en-GB" sz="2400" b="0" i="0" u="none" strike="noStrike" dirty="0">
                <a:solidFill>
                  <a:srgbClr val="000000"/>
                </a:solidFill>
                <a:effectLst/>
                <a:latin typeface="American Typewriter" panose="02090604020004020304" pitchFamily="18" charset="77"/>
              </a:rPr>
              <a:t>or top up the contactless </a:t>
            </a:r>
            <a:r>
              <a:rPr lang="en-GB" sz="2400" b="0" i="0" u="none" strike="noStrike" dirty="0" err="1">
                <a:solidFill>
                  <a:srgbClr val="000000"/>
                </a:solidFill>
                <a:effectLst/>
                <a:latin typeface="American Typewriter" panose="02090604020004020304" pitchFamily="18" charset="77"/>
              </a:rPr>
              <a:t>weGo</a:t>
            </a:r>
            <a:r>
              <a:rPr lang="en-GB" sz="2400" b="0" i="0" u="none" strike="noStrike" dirty="0">
                <a:solidFill>
                  <a:srgbClr val="000000"/>
                </a:solidFill>
                <a:effectLst/>
                <a:latin typeface="American Typewriter" panose="02090604020004020304" pitchFamily="18" charset="77"/>
              </a:rPr>
              <a:t> transport card</a:t>
            </a:r>
            <a:endParaRPr lang="en-UG" sz="2400" dirty="0">
              <a:latin typeface="American Typewriter" panose="02090604020004020304" pitchFamily="18" charset="77"/>
            </a:endParaRPr>
          </a:p>
        </p:txBody>
      </p:sp>
    </p:spTree>
    <p:extLst>
      <p:ext uri="{BB962C8B-B14F-4D97-AF65-F5344CB8AC3E}">
        <p14:creationId xmlns:p14="http://schemas.microsoft.com/office/powerpoint/2010/main" val="3714360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119E-FE5E-4E43-A3D1-82A59367C577}"/>
              </a:ext>
            </a:extLst>
          </p:cNvPr>
          <p:cNvSpPr>
            <a:spLocks noGrp="1"/>
          </p:cNvSpPr>
          <p:nvPr>
            <p:ph type="title"/>
          </p:nvPr>
        </p:nvSpPr>
        <p:spPr/>
        <p:txBody>
          <a:bodyPr/>
          <a:lstStyle/>
          <a:p>
            <a:r>
              <a:rPr lang="en-AF" b="1" dirty="0">
                <a:latin typeface="American Typewriter" panose="02090604020004020304" pitchFamily="18" charset="77"/>
              </a:rPr>
              <a:t>Passenger rail way structure</a:t>
            </a:r>
            <a:endParaRPr lang="en-AF" dirty="0"/>
          </a:p>
        </p:txBody>
      </p:sp>
      <p:sp>
        <p:nvSpPr>
          <p:cNvPr id="3" name="Content Placeholder 2">
            <a:extLst>
              <a:ext uri="{FF2B5EF4-FFF2-40B4-BE49-F238E27FC236}">
                <a16:creationId xmlns:a16="http://schemas.microsoft.com/office/drawing/2014/main" id="{FA13A5AB-51B0-330D-0E56-21E243000CB1}"/>
              </a:ext>
            </a:extLst>
          </p:cNvPr>
          <p:cNvSpPr>
            <a:spLocks noGrp="1"/>
          </p:cNvSpPr>
          <p:nvPr>
            <p:ph idx="1"/>
          </p:nvPr>
        </p:nvSpPr>
        <p:spPr>
          <a:xfrm>
            <a:off x="838201" y="1455821"/>
            <a:ext cx="6200274" cy="5037054"/>
          </a:xfrm>
        </p:spPr>
        <p:txBody>
          <a:bodyPr>
            <a:normAutofit lnSpcReduction="10000"/>
          </a:bodyPr>
          <a:lstStyle/>
          <a:p>
            <a:pPr algn="just">
              <a:lnSpc>
                <a:spcPct val="150000"/>
              </a:lnSpc>
              <a:buFont typeface="Apple Color Emoji" pitchFamily="2" charset="0"/>
              <a:buChar char="🍅"/>
            </a:pPr>
            <a:r>
              <a:rPr lang="en-AF" b="1" dirty="0">
                <a:latin typeface="American Typewriter" panose="02090604020004020304" pitchFamily="18" charset="77"/>
              </a:rPr>
              <a:t>Intercity rail services</a:t>
            </a:r>
            <a:r>
              <a:rPr lang="en-AF" dirty="0">
                <a:latin typeface="American Typewriter" panose="02090604020004020304" pitchFamily="18" charset="77"/>
              </a:rPr>
              <a:t>:-</a:t>
            </a:r>
            <a:r>
              <a:rPr lang="en-US" b="0" i="0" u="none" strike="noStrike" dirty="0">
                <a:solidFill>
                  <a:srgbClr val="4D5156"/>
                </a:solidFill>
                <a:effectLst/>
                <a:highlight>
                  <a:srgbClr val="FFFFFF"/>
                </a:highlight>
                <a:latin typeface="Google Sans"/>
              </a:rPr>
              <a:t> </a:t>
            </a:r>
            <a:r>
              <a:rPr lang="en-US" dirty="0">
                <a:latin typeface="American Typewriter" panose="02090604020004020304" pitchFamily="18" charset="77"/>
              </a:rPr>
              <a:t>express passenger train services covering much longer distances than commuter or regional trains </a:t>
            </a:r>
            <a:r>
              <a:rPr lang="en-US" dirty="0" err="1">
                <a:latin typeface="American Typewriter" panose="02090604020004020304" pitchFamily="18" charset="77"/>
              </a:rPr>
              <a:t>e.g</a:t>
            </a:r>
            <a:r>
              <a:rPr lang="en-US" dirty="0">
                <a:latin typeface="American Typewriter" panose="02090604020004020304" pitchFamily="18" charset="77"/>
              </a:rPr>
              <a:t> </a:t>
            </a:r>
            <a:r>
              <a:rPr lang="en-US" dirty="0">
                <a:solidFill>
                  <a:srgbClr val="7030A0"/>
                </a:solidFill>
                <a:latin typeface="American Typewriter" panose="02090604020004020304" pitchFamily="18" charset="77"/>
              </a:rPr>
              <a:t>moving from Sydney to Brisbane or </a:t>
            </a:r>
            <a:r>
              <a:rPr lang="en-US" dirty="0" err="1">
                <a:solidFill>
                  <a:srgbClr val="7030A0"/>
                </a:solidFill>
                <a:latin typeface="American Typewriter" panose="02090604020004020304" pitchFamily="18" charset="77"/>
              </a:rPr>
              <a:t>Melbone</a:t>
            </a:r>
            <a:r>
              <a:rPr lang="en-US" dirty="0">
                <a:solidFill>
                  <a:srgbClr val="7030A0"/>
                </a:solidFill>
                <a:latin typeface="American Typewriter" panose="02090604020004020304" pitchFamily="18" charset="77"/>
              </a:rPr>
              <a:t> </a:t>
            </a:r>
            <a:r>
              <a:rPr lang="en-US" dirty="0">
                <a:latin typeface="American Typewriter" panose="02090604020004020304" pitchFamily="18" charset="77"/>
              </a:rPr>
              <a:t>or </a:t>
            </a:r>
            <a:r>
              <a:rPr lang="en-US" dirty="0">
                <a:solidFill>
                  <a:srgbClr val="92D050"/>
                </a:solidFill>
                <a:latin typeface="American Typewriter" panose="02090604020004020304" pitchFamily="18" charset="77"/>
              </a:rPr>
              <a:t>from Kampala to Jinja, </a:t>
            </a:r>
            <a:r>
              <a:rPr lang="en-US" dirty="0" err="1">
                <a:solidFill>
                  <a:srgbClr val="92D050"/>
                </a:solidFill>
                <a:latin typeface="American Typewriter" panose="02090604020004020304" pitchFamily="18" charset="77"/>
              </a:rPr>
              <a:t>Masaka</a:t>
            </a:r>
            <a:r>
              <a:rPr lang="en-US" dirty="0">
                <a:solidFill>
                  <a:srgbClr val="92D050"/>
                </a:solidFill>
                <a:latin typeface="American Typewriter" panose="02090604020004020304" pitchFamily="18" charset="77"/>
              </a:rPr>
              <a:t>, </a:t>
            </a:r>
            <a:r>
              <a:rPr lang="en-US" dirty="0" err="1">
                <a:solidFill>
                  <a:srgbClr val="92D050"/>
                </a:solidFill>
                <a:latin typeface="American Typewriter" panose="02090604020004020304" pitchFamily="18" charset="77"/>
              </a:rPr>
              <a:t>Arua</a:t>
            </a:r>
            <a:r>
              <a:rPr lang="en-US" dirty="0">
                <a:solidFill>
                  <a:srgbClr val="92D050"/>
                </a:solidFill>
                <a:latin typeface="American Typewriter" panose="02090604020004020304" pitchFamily="18" charset="77"/>
              </a:rPr>
              <a:t>, Mbarara, </a:t>
            </a:r>
            <a:r>
              <a:rPr lang="en-US" dirty="0" err="1">
                <a:solidFill>
                  <a:srgbClr val="92D050"/>
                </a:solidFill>
                <a:latin typeface="American Typewriter" panose="02090604020004020304" pitchFamily="18" charset="77"/>
              </a:rPr>
              <a:t>Mbale</a:t>
            </a:r>
            <a:r>
              <a:rPr lang="en-US" dirty="0">
                <a:solidFill>
                  <a:srgbClr val="92D050"/>
                </a:solidFill>
                <a:latin typeface="American Typewriter" panose="02090604020004020304" pitchFamily="18" charset="77"/>
              </a:rPr>
              <a:t> </a:t>
            </a:r>
            <a:r>
              <a:rPr lang="en-US" dirty="0" err="1">
                <a:latin typeface="American Typewriter" panose="02090604020004020304" pitchFamily="18" charset="77"/>
              </a:rPr>
              <a:t>e.t.c</a:t>
            </a:r>
            <a:r>
              <a:rPr lang="en-US" dirty="0">
                <a:latin typeface="American Typewriter" panose="02090604020004020304" pitchFamily="18" charset="77"/>
              </a:rPr>
              <a:t>.</a:t>
            </a:r>
            <a:endParaRPr lang="en-AF" dirty="0">
              <a:latin typeface="American Typewriter" panose="02090604020004020304" pitchFamily="18" charset="77"/>
            </a:endParaRPr>
          </a:p>
          <a:p>
            <a:endParaRPr lang="en-AF" dirty="0"/>
          </a:p>
        </p:txBody>
      </p:sp>
      <p:pic>
        <p:nvPicPr>
          <p:cNvPr id="5" name="Picture 4">
            <a:extLst>
              <a:ext uri="{FF2B5EF4-FFF2-40B4-BE49-F238E27FC236}">
                <a16:creationId xmlns:a16="http://schemas.microsoft.com/office/drawing/2014/main" id="{72568C92-BAD3-C7CA-66E8-55AB50828BE6}"/>
              </a:ext>
            </a:extLst>
          </p:cNvPr>
          <p:cNvPicPr>
            <a:picLocks noChangeAspect="1"/>
          </p:cNvPicPr>
          <p:nvPr/>
        </p:nvPicPr>
        <p:blipFill>
          <a:blip r:embed="rId2"/>
          <a:stretch>
            <a:fillRect/>
          </a:stretch>
        </p:blipFill>
        <p:spPr>
          <a:xfrm>
            <a:off x="7495674" y="2116220"/>
            <a:ext cx="3731794" cy="3370179"/>
          </a:xfrm>
          <a:prstGeom prst="rect">
            <a:avLst/>
          </a:prstGeom>
        </p:spPr>
      </p:pic>
    </p:spTree>
    <p:extLst>
      <p:ext uri="{BB962C8B-B14F-4D97-AF65-F5344CB8AC3E}">
        <p14:creationId xmlns:p14="http://schemas.microsoft.com/office/powerpoint/2010/main" val="52580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5BE4-7A70-D5EE-6D4A-D484EF7BBDE6}"/>
              </a:ext>
            </a:extLst>
          </p:cNvPr>
          <p:cNvSpPr>
            <a:spLocks noGrp="1"/>
          </p:cNvSpPr>
          <p:nvPr>
            <p:ph type="title"/>
          </p:nvPr>
        </p:nvSpPr>
        <p:spPr/>
        <p:txBody>
          <a:bodyPr/>
          <a:lstStyle/>
          <a:p>
            <a:pPr algn="just"/>
            <a:r>
              <a:rPr lang="en-AF" b="1" dirty="0">
                <a:latin typeface="American Typewriter" panose="02090604020004020304" pitchFamily="18" charset="77"/>
              </a:rPr>
              <a:t>Passenger rail way structure discussion continued</a:t>
            </a:r>
          </a:p>
        </p:txBody>
      </p:sp>
      <p:sp>
        <p:nvSpPr>
          <p:cNvPr id="3" name="Content Placeholder 2">
            <a:extLst>
              <a:ext uri="{FF2B5EF4-FFF2-40B4-BE49-F238E27FC236}">
                <a16:creationId xmlns:a16="http://schemas.microsoft.com/office/drawing/2014/main" id="{9025FAF5-2379-E077-CF21-D87AA0AC769C}"/>
              </a:ext>
            </a:extLst>
          </p:cNvPr>
          <p:cNvSpPr>
            <a:spLocks noGrp="1"/>
          </p:cNvSpPr>
          <p:nvPr>
            <p:ph idx="1"/>
          </p:nvPr>
        </p:nvSpPr>
        <p:spPr>
          <a:xfrm>
            <a:off x="838200" y="1825625"/>
            <a:ext cx="6393873" cy="4351338"/>
          </a:xfrm>
        </p:spPr>
        <p:txBody>
          <a:bodyPr/>
          <a:lstStyle/>
          <a:p>
            <a:pPr algn="just">
              <a:buFont typeface="Apple Color Emoji" pitchFamily="2" charset="0"/>
              <a:buChar char="🍅"/>
            </a:pPr>
            <a:r>
              <a:rPr lang="en-US" b="1" dirty="0">
                <a:latin typeface="American Typewriter" panose="02090604020004020304" pitchFamily="18" charset="77"/>
              </a:rPr>
              <a:t>Commuter Rail-Services </a:t>
            </a:r>
            <a:r>
              <a:rPr lang="en-US" dirty="0">
                <a:latin typeface="American Typewriter" panose="02090604020004020304" pitchFamily="18" charset="77"/>
              </a:rPr>
              <a:t>designed for short-distance travel, </a:t>
            </a:r>
            <a:r>
              <a:rPr lang="en-US" dirty="0">
                <a:solidFill>
                  <a:srgbClr val="C00000"/>
                </a:solidFill>
                <a:latin typeface="American Typewriter" panose="02090604020004020304" pitchFamily="18" charset="77"/>
              </a:rPr>
              <a:t>often connecting suburban areas </a:t>
            </a:r>
            <a:r>
              <a:rPr lang="en-US" dirty="0">
                <a:latin typeface="American Typewriter" panose="02090604020004020304" pitchFamily="18" charset="77"/>
              </a:rPr>
              <a:t>to </a:t>
            </a:r>
            <a:r>
              <a:rPr lang="en-US" dirty="0">
                <a:solidFill>
                  <a:srgbClr val="00B050"/>
                </a:solidFill>
                <a:latin typeface="American Typewriter" panose="02090604020004020304" pitchFamily="18" charset="77"/>
              </a:rPr>
              <a:t>urban centers</a:t>
            </a:r>
            <a:r>
              <a:rPr lang="en-US" dirty="0">
                <a:latin typeface="American Typewriter" panose="02090604020004020304" pitchFamily="18" charset="77"/>
              </a:rPr>
              <a:t>. </a:t>
            </a:r>
            <a:r>
              <a:rPr lang="en-US" dirty="0" err="1">
                <a:latin typeface="Bookman Old Style" panose="02050604050505020204" pitchFamily="18" charset="0"/>
              </a:rPr>
              <a:t>Eg.</a:t>
            </a:r>
            <a:r>
              <a:rPr lang="en-US" dirty="0">
                <a:latin typeface="Bookman Old Style" panose="02050604050505020204" pitchFamily="18" charset="0"/>
              </a:rPr>
              <a:t> Uganda’s passenger train </a:t>
            </a:r>
            <a:r>
              <a:rPr lang="en-GB" b="0" i="0" u="none" strike="noStrike" dirty="0">
                <a:solidFill>
                  <a:srgbClr val="000000"/>
                </a:solidFill>
                <a:effectLst/>
                <a:latin typeface="Bookman Old Style" panose="02050604050505020204" pitchFamily="18" charset="0"/>
              </a:rPr>
              <a:t>plies four trips daily during working days from </a:t>
            </a:r>
            <a:r>
              <a:rPr lang="en-GB" b="0" i="0" u="none" strike="noStrike" dirty="0">
                <a:solidFill>
                  <a:srgbClr val="FF0000"/>
                </a:solidFill>
                <a:effectLst/>
                <a:latin typeface="Bookman Old Style" panose="02050604050505020204" pitchFamily="18" charset="0"/>
              </a:rPr>
              <a:t>Mukono</a:t>
            </a:r>
            <a:r>
              <a:rPr lang="en-GB" b="0" i="0" u="none" strike="noStrike" dirty="0">
                <a:solidFill>
                  <a:srgbClr val="000000"/>
                </a:solidFill>
                <a:effectLst/>
                <a:latin typeface="Bookman Old Style" panose="02050604050505020204" pitchFamily="18" charset="0"/>
              </a:rPr>
              <a:t> to </a:t>
            </a:r>
            <a:r>
              <a:rPr lang="en-GB" b="0" i="0" u="none" strike="noStrike" dirty="0">
                <a:solidFill>
                  <a:srgbClr val="7030A0"/>
                </a:solidFill>
                <a:effectLst/>
                <a:latin typeface="Bookman Old Style" panose="02050604050505020204" pitchFamily="18" charset="0"/>
              </a:rPr>
              <a:t>Kampala, Namanve to Kampala, Kampala to Mukono and Kampala  to Namanve</a:t>
            </a:r>
            <a:r>
              <a:rPr lang="en-GB" dirty="0">
                <a:solidFill>
                  <a:srgbClr val="000000"/>
                </a:solidFill>
                <a:latin typeface="Bookman Old Style" panose="02050604050505020204" pitchFamily="18" charset="0"/>
              </a:rPr>
              <a:t> with stops in Kireka and Nakawa</a:t>
            </a:r>
            <a:endParaRPr lang="en-AF" dirty="0">
              <a:latin typeface="Bookman Old Style" panose="02050604050505020204" pitchFamily="18" charset="0"/>
            </a:endParaRPr>
          </a:p>
        </p:txBody>
      </p:sp>
      <p:pic>
        <p:nvPicPr>
          <p:cNvPr id="4" name="Picture 3">
            <a:extLst>
              <a:ext uri="{FF2B5EF4-FFF2-40B4-BE49-F238E27FC236}">
                <a16:creationId xmlns:a16="http://schemas.microsoft.com/office/drawing/2014/main" id="{E8B67D79-8638-033F-38B9-A1D8F970484C}"/>
              </a:ext>
            </a:extLst>
          </p:cNvPr>
          <p:cNvPicPr>
            <a:picLocks noChangeAspect="1"/>
          </p:cNvPicPr>
          <p:nvPr/>
        </p:nvPicPr>
        <p:blipFill>
          <a:blip r:embed="rId2"/>
          <a:stretch>
            <a:fillRect/>
          </a:stretch>
        </p:blipFill>
        <p:spPr>
          <a:xfrm>
            <a:off x="7408306" y="1690688"/>
            <a:ext cx="3945494" cy="2463800"/>
          </a:xfrm>
          <a:prstGeom prst="rect">
            <a:avLst/>
          </a:prstGeom>
        </p:spPr>
      </p:pic>
      <p:pic>
        <p:nvPicPr>
          <p:cNvPr id="5" name="Picture 4">
            <a:extLst>
              <a:ext uri="{FF2B5EF4-FFF2-40B4-BE49-F238E27FC236}">
                <a16:creationId xmlns:a16="http://schemas.microsoft.com/office/drawing/2014/main" id="{6F9D1D33-290F-6F1A-AA08-69BAA2690C54}"/>
              </a:ext>
            </a:extLst>
          </p:cNvPr>
          <p:cNvPicPr>
            <a:picLocks noChangeAspect="1"/>
          </p:cNvPicPr>
          <p:nvPr/>
        </p:nvPicPr>
        <p:blipFill>
          <a:blip r:embed="rId3"/>
          <a:stretch>
            <a:fillRect/>
          </a:stretch>
        </p:blipFill>
        <p:spPr>
          <a:xfrm>
            <a:off x="7543800" y="4310784"/>
            <a:ext cx="3810000" cy="2133600"/>
          </a:xfrm>
          <a:prstGeom prst="rect">
            <a:avLst/>
          </a:prstGeom>
        </p:spPr>
      </p:pic>
    </p:spTree>
    <p:extLst>
      <p:ext uri="{BB962C8B-B14F-4D97-AF65-F5344CB8AC3E}">
        <p14:creationId xmlns:p14="http://schemas.microsoft.com/office/powerpoint/2010/main" val="2958951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9A6EFF-CE93-40DE-47D7-DB9494FA28E1}"/>
              </a:ext>
            </a:extLst>
          </p:cNvPr>
          <p:cNvSpPr>
            <a:spLocks noGrp="1"/>
          </p:cNvSpPr>
          <p:nvPr>
            <p:ph idx="1"/>
          </p:nvPr>
        </p:nvSpPr>
        <p:spPr>
          <a:xfrm>
            <a:off x="838200" y="1825625"/>
            <a:ext cx="5669478" cy="4351338"/>
          </a:xfrm>
        </p:spPr>
        <p:txBody>
          <a:bodyPr/>
          <a:lstStyle/>
          <a:p>
            <a:pPr algn="just">
              <a:buFont typeface="Apple Color Emoji" pitchFamily="2" charset="0"/>
              <a:buChar char="🍅"/>
            </a:pPr>
            <a:r>
              <a:rPr lang="en-US" b="1" dirty="0">
                <a:latin typeface="American Typewriter" panose="02090604020004020304" pitchFamily="18" charset="77"/>
              </a:rPr>
              <a:t>Tourist Railways- </a:t>
            </a:r>
            <a:r>
              <a:rPr lang="en-US" dirty="0">
                <a:latin typeface="American Typewriter" panose="02090604020004020304" pitchFamily="18" charset="77"/>
              </a:rPr>
              <a:t>Operate in scenic areas or tourist destinations, offering leisurely travel experiences. Examples include the </a:t>
            </a:r>
            <a:r>
              <a:rPr lang="en-US" b="1" dirty="0">
                <a:solidFill>
                  <a:srgbClr val="FF0000"/>
                </a:solidFill>
                <a:latin typeface="American Typewriter" panose="02090604020004020304" pitchFamily="18" charset="77"/>
              </a:rPr>
              <a:t>Flam Railway </a:t>
            </a:r>
            <a:r>
              <a:rPr lang="en-US" dirty="0">
                <a:latin typeface="American Typewriter" panose="02090604020004020304" pitchFamily="18" charset="77"/>
              </a:rPr>
              <a:t>in Norway and the </a:t>
            </a:r>
            <a:r>
              <a:rPr lang="en-US" b="1" dirty="0">
                <a:solidFill>
                  <a:srgbClr val="FF0000"/>
                </a:solidFill>
                <a:latin typeface="American Typewriter" panose="02090604020004020304" pitchFamily="18" charset="77"/>
              </a:rPr>
              <a:t>Blue Train </a:t>
            </a:r>
            <a:r>
              <a:rPr lang="en-US" dirty="0">
                <a:latin typeface="American Typewriter" panose="02090604020004020304" pitchFamily="18" charset="77"/>
              </a:rPr>
              <a:t>in South Africa.</a:t>
            </a:r>
            <a:endParaRPr lang="en-AF" dirty="0">
              <a:latin typeface="American Typewriter" panose="02090604020004020304" pitchFamily="18" charset="77"/>
            </a:endParaRPr>
          </a:p>
        </p:txBody>
      </p:sp>
      <p:pic>
        <p:nvPicPr>
          <p:cNvPr id="4" name="Picture 3">
            <a:extLst>
              <a:ext uri="{FF2B5EF4-FFF2-40B4-BE49-F238E27FC236}">
                <a16:creationId xmlns:a16="http://schemas.microsoft.com/office/drawing/2014/main" id="{566E94B8-5986-BE87-5DC8-4A26E2E051C4}"/>
              </a:ext>
            </a:extLst>
          </p:cNvPr>
          <p:cNvPicPr>
            <a:picLocks noChangeAspect="1"/>
          </p:cNvPicPr>
          <p:nvPr/>
        </p:nvPicPr>
        <p:blipFill>
          <a:blip r:embed="rId2"/>
          <a:stretch>
            <a:fillRect/>
          </a:stretch>
        </p:blipFill>
        <p:spPr>
          <a:xfrm>
            <a:off x="7422078" y="1638134"/>
            <a:ext cx="4093028" cy="2613231"/>
          </a:xfrm>
          <a:prstGeom prst="rect">
            <a:avLst/>
          </a:prstGeom>
        </p:spPr>
      </p:pic>
      <p:pic>
        <p:nvPicPr>
          <p:cNvPr id="5" name="Picture 4">
            <a:extLst>
              <a:ext uri="{FF2B5EF4-FFF2-40B4-BE49-F238E27FC236}">
                <a16:creationId xmlns:a16="http://schemas.microsoft.com/office/drawing/2014/main" id="{13A9CDBC-23E5-71B6-744C-EBE054220CF9}"/>
              </a:ext>
            </a:extLst>
          </p:cNvPr>
          <p:cNvPicPr>
            <a:picLocks noChangeAspect="1"/>
          </p:cNvPicPr>
          <p:nvPr/>
        </p:nvPicPr>
        <p:blipFill>
          <a:blip r:embed="rId3"/>
          <a:stretch>
            <a:fillRect/>
          </a:stretch>
        </p:blipFill>
        <p:spPr>
          <a:xfrm>
            <a:off x="7422078" y="4251365"/>
            <a:ext cx="4093028" cy="2133600"/>
          </a:xfrm>
          <a:prstGeom prst="rect">
            <a:avLst/>
          </a:prstGeom>
        </p:spPr>
      </p:pic>
    </p:spTree>
    <p:extLst>
      <p:ext uri="{BB962C8B-B14F-4D97-AF65-F5344CB8AC3E}">
        <p14:creationId xmlns:p14="http://schemas.microsoft.com/office/powerpoint/2010/main" val="4125465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1813</TotalTime>
  <Words>1795</Words>
  <Application>Microsoft Macintosh PowerPoint</Application>
  <PresentationFormat>Widescreen</PresentationFormat>
  <Paragraphs>129</Paragraphs>
  <Slides>32</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__gilroy_8a9e82</vt:lpstr>
      <vt:lpstr>-webkit-standard</vt:lpstr>
      <vt:lpstr>.Apple Color Emoji UI</vt:lpstr>
      <vt:lpstr>American Typewriter</vt:lpstr>
      <vt:lpstr>Apple Color Emoji</vt:lpstr>
      <vt:lpstr>Arial</vt:lpstr>
      <vt:lpstr>Bookman Old Style</vt:lpstr>
      <vt:lpstr>Calibri</vt:lpstr>
      <vt:lpstr>Calibri Light</vt:lpstr>
      <vt:lpstr>Google Sans</vt:lpstr>
      <vt:lpstr>inherit</vt:lpstr>
      <vt:lpstr>Poppins</vt:lpstr>
      <vt:lpstr>system-ui</vt:lpstr>
      <vt:lpstr>Office Theme</vt:lpstr>
      <vt:lpstr>INTRODUCTION TO PASSENGER TRANSPORTATION </vt:lpstr>
      <vt:lpstr>Definition of passenger transport</vt:lpstr>
      <vt:lpstr>PASSENGER TRANSPORT STRUCTURE AND CHARACTERISTICS </vt:lpstr>
      <vt:lpstr>Rail passenger transport</vt:lpstr>
      <vt:lpstr>Characteristics of rail transport</vt:lpstr>
      <vt:lpstr>PowerPoint Presentation</vt:lpstr>
      <vt:lpstr>Passenger rail way structure</vt:lpstr>
      <vt:lpstr>Passenger rail way structure discussion continued</vt:lpstr>
      <vt:lpstr>PowerPoint Presentation</vt:lpstr>
      <vt:lpstr>PowerPoint Presentation</vt:lpstr>
      <vt:lpstr>AIR PASSENGER TRANSPORT</vt:lpstr>
      <vt:lpstr>Air passenger transport structure</vt:lpstr>
      <vt:lpstr>PowerPoint Presentation</vt:lpstr>
      <vt:lpstr>PowerPoint Presentation</vt:lpstr>
      <vt:lpstr>Air passenger transport structure discussion continued</vt:lpstr>
      <vt:lpstr>PowerPoint Presentation</vt:lpstr>
      <vt:lpstr>PowerPoint Presentation</vt:lpstr>
      <vt:lpstr>Characteristics of passenger air transport</vt:lpstr>
      <vt:lpstr>PowerPoint Presentation</vt:lpstr>
      <vt:lpstr>PowerPoint Presentation</vt:lpstr>
      <vt:lpstr>PowerPoint Presentation</vt:lpstr>
      <vt:lpstr>PowerPoint Presentation</vt:lpstr>
      <vt:lpstr>Road passenger transport</vt:lpstr>
      <vt:lpstr>Road passenger transport structure</vt:lpstr>
      <vt:lpstr>Characteristics of passenger road transport</vt:lpstr>
      <vt:lpstr>Water passenger transport</vt:lpstr>
      <vt:lpstr>Water passenger transport structure</vt:lpstr>
      <vt:lpstr>PowerPoint Presentation</vt:lpstr>
      <vt:lpstr>PowerPoint Presentation</vt:lpstr>
      <vt:lpstr>Passenger water transport characteristics</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sheila namagembe</dc:creator>
  <cp:lastModifiedBy>sheila namagembe</cp:lastModifiedBy>
  <cp:revision>201</cp:revision>
  <dcterms:created xsi:type="dcterms:W3CDTF">2024-07-06T14:53:10Z</dcterms:created>
  <dcterms:modified xsi:type="dcterms:W3CDTF">2026-08-09T14:29:45Z</dcterms:modified>
</cp:coreProperties>
</file>