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66" r:id="rId4"/>
    <p:sldId id="265" r:id="rId5"/>
    <p:sldId id="267" r:id="rId6"/>
    <p:sldId id="269" r:id="rId7"/>
    <p:sldId id="270" r:id="rId8"/>
    <p:sldId id="271" r:id="rId9"/>
    <p:sldId id="258" r:id="rId10"/>
    <p:sldId id="283" r:id="rId11"/>
    <p:sldId id="272" r:id="rId12"/>
    <p:sldId id="273" r:id="rId13"/>
    <p:sldId id="274" r:id="rId14"/>
    <p:sldId id="275" r:id="rId15"/>
    <p:sldId id="259" r:id="rId16"/>
    <p:sldId id="264" r:id="rId17"/>
    <p:sldId id="276" r:id="rId18"/>
    <p:sldId id="260" r:id="rId19"/>
    <p:sldId id="261" r:id="rId20"/>
    <p:sldId id="262" r:id="rId21"/>
    <p:sldId id="279" r:id="rId22"/>
    <p:sldId id="280" r:id="rId23"/>
    <p:sldId id="281" r:id="rId24"/>
    <p:sldId id="263" r:id="rId25"/>
    <p:sldId id="277" r:id="rId26"/>
    <p:sldId id="278" r:id="rId27"/>
    <p:sldId id="284" r:id="rId28"/>
    <p:sldId id="285" r:id="rId29"/>
    <p:sldId id="286" r:id="rId30"/>
    <p:sldId id="282" r:id="rId31"/>
  </p:sldIdLst>
  <p:sldSz cx="12192000" cy="6858000"/>
  <p:notesSz cx="6858000" cy="9144000"/>
  <p:defaultText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14AD3-240A-5FC1-5D24-6DBEAAFD60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F"/>
          </a:p>
        </p:txBody>
      </p:sp>
      <p:sp>
        <p:nvSpPr>
          <p:cNvPr id="3" name="Subtitle 2">
            <a:extLst>
              <a:ext uri="{FF2B5EF4-FFF2-40B4-BE49-F238E27FC236}">
                <a16:creationId xmlns:a16="http://schemas.microsoft.com/office/drawing/2014/main" id="{6E4EB246-E11D-E670-A1BB-16341583D0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F"/>
          </a:p>
        </p:txBody>
      </p:sp>
      <p:sp>
        <p:nvSpPr>
          <p:cNvPr id="4" name="Date Placeholder 3">
            <a:extLst>
              <a:ext uri="{FF2B5EF4-FFF2-40B4-BE49-F238E27FC236}">
                <a16:creationId xmlns:a16="http://schemas.microsoft.com/office/drawing/2014/main" id="{1E2F4E9C-781D-5E40-940A-C9B34958FB6F}"/>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A335A463-EE5A-A108-8AC5-27A4A2B2B3E9}"/>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3F7D4F54-3717-5993-408D-EA61F90FA7CA}"/>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3646351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D60C1-FAA4-92A9-BC02-771D7E47228D}"/>
              </a:ext>
            </a:extLst>
          </p:cNvPr>
          <p:cNvSpPr>
            <a:spLocks noGrp="1"/>
          </p:cNvSpPr>
          <p:nvPr>
            <p:ph type="title"/>
          </p:nvPr>
        </p:nvSpPr>
        <p:spPr/>
        <p:txBody>
          <a:bodyPr/>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29281F74-377C-AABF-D607-090FFD9116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D9796B4F-F0BC-0306-6E51-F09C55A040D2}"/>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0D0B46EF-F0B4-EBD0-7099-D6D154834BFF}"/>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293E855E-556B-25C7-FF61-D6DB75BBD23F}"/>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2298347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255888-3B48-AB62-24DE-B6027DBEC9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5F32C0C2-7C35-1C0C-E769-69C00DFBD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D1A63E91-8CBC-0893-B755-296625CB1DCF}"/>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FBEFD9C0-017E-D24B-9793-55612477842F}"/>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86F6A2AA-A81A-CCAC-04EC-7D50D26A3349}"/>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2541092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3B395-31DA-DDCE-C02C-D7893FA0A1E5}"/>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B66BF068-AC0C-779F-351D-BA79624338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430D5714-6052-E00B-8D2B-CB948983477D}"/>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D6D4C501-9872-7DA9-ACC1-A27F7A0248C3}"/>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BD82E5E1-3081-DC28-D633-BFD82094F1BE}"/>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492586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F571D-3416-5037-6A24-B11CD143B2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F"/>
          </a:p>
        </p:txBody>
      </p:sp>
      <p:sp>
        <p:nvSpPr>
          <p:cNvPr id="3" name="Text Placeholder 2">
            <a:extLst>
              <a:ext uri="{FF2B5EF4-FFF2-40B4-BE49-F238E27FC236}">
                <a16:creationId xmlns:a16="http://schemas.microsoft.com/office/drawing/2014/main" id="{9843DCBE-1844-AA9C-65D1-F69274624A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2C974C-B998-F64E-B045-47C3E07DE052}"/>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D830D6E6-1146-825B-7A7E-1BCD46CD56C5}"/>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55BC67CE-A193-8ABA-7E2D-39F4922664E2}"/>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2824749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440F9-1AED-613F-EA8E-DED854D5A362}"/>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14F4F9CF-1B2A-9EE6-9EAC-4C24C34CDD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Content Placeholder 3">
            <a:extLst>
              <a:ext uri="{FF2B5EF4-FFF2-40B4-BE49-F238E27FC236}">
                <a16:creationId xmlns:a16="http://schemas.microsoft.com/office/drawing/2014/main" id="{DB50F867-3432-BDA2-7E8D-4A5EDB67B1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Date Placeholder 4">
            <a:extLst>
              <a:ext uri="{FF2B5EF4-FFF2-40B4-BE49-F238E27FC236}">
                <a16:creationId xmlns:a16="http://schemas.microsoft.com/office/drawing/2014/main" id="{F251F0C1-BFAE-A73D-AADA-1B624D3E23EA}"/>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6" name="Footer Placeholder 5">
            <a:extLst>
              <a:ext uri="{FF2B5EF4-FFF2-40B4-BE49-F238E27FC236}">
                <a16:creationId xmlns:a16="http://schemas.microsoft.com/office/drawing/2014/main" id="{D96DF14A-E74C-B180-4AFD-10CCDE999C33}"/>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43ABCA27-BBA6-FA1A-731C-41D1F6A0847B}"/>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330282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D4021-9B13-FDC8-1443-3AD7D27ADEB9}"/>
              </a:ext>
            </a:extLst>
          </p:cNvPr>
          <p:cNvSpPr>
            <a:spLocks noGrp="1"/>
          </p:cNvSpPr>
          <p:nvPr>
            <p:ph type="title"/>
          </p:nvPr>
        </p:nvSpPr>
        <p:spPr>
          <a:xfrm>
            <a:off x="839788" y="365125"/>
            <a:ext cx="10515600" cy="1325563"/>
          </a:xfrm>
        </p:spPr>
        <p:txBody>
          <a:bodyPr/>
          <a:lstStyle/>
          <a:p>
            <a:r>
              <a:rPr lang="en-US"/>
              <a:t>Click to edit Master title style</a:t>
            </a:r>
            <a:endParaRPr lang="en-AF"/>
          </a:p>
        </p:txBody>
      </p:sp>
      <p:sp>
        <p:nvSpPr>
          <p:cNvPr id="3" name="Text Placeholder 2">
            <a:extLst>
              <a:ext uri="{FF2B5EF4-FFF2-40B4-BE49-F238E27FC236}">
                <a16:creationId xmlns:a16="http://schemas.microsoft.com/office/drawing/2014/main" id="{C427A520-7924-891F-1FAB-34660EBA6C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1EBB8E-A3A5-31B4-AE0A-5AF01429CE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Text Placeholder 4">
            <a:extLst>
              <a:ext uri="{FF2B5EF4-FFF2-40B4-BE49-F238E27FC236}">
                <a16:creationId xmlns:a16="http://schemas.microsoft.com/office/drawing/2014/main" id="{3460AC8C-2B83-95F4-6A33-6F61A7E40C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8E6989-9137-98EF-504D-C1B4C13D63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7" name="Date Placeholder 6">
            <a:extLst>
              <a:ext uri="{FF2B5EF4-FFF2-40B4-BE49-F238E27FC236}">
                <a16:creationId xmlns:a16="http://schemas.microsoft.com/office/drawing/2014/main" id="{25D8F6B3-B5FA-C5E2-6129-DC9FED5A467B}"/>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8" name="Footer Placeholder 7">
            <a:extLst>
              <a:ext uri="{FF2B5EF4-FFF2-40B4-BE49-F238E27FC236}">
                <a16:creationId xmlns:a16="http://schemas.microsoft.com/office/drawing/2014/main" id="{0DED8D4E-C0DF-B998-7E33-FC7D48C697EA}"/>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1C6F0755-E44D-6A80-44CB-F75D8F77F971}"/>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1855660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6002B-43EF-B063-4B1F-A7DBBF964876}"/>
              </a:ext>
            </a:extLst>
          </p:cNvPr>
          <p:cNvSpPr>
            <a:spLocks noGrp="1"/>
          </p:cNvSpPr>
          <p:nvPr>
            <p:ph type="title"/>
          </p:nvPr>
        </p:nvSpPr>
        <p:spPr/>
        <p:txBody>
          <a:bodyPr/>
          <a:lstStyle/>
          <a:p>
            <a:r>
              <a:rPr lang="en-US"/>
              <a:t>Click to edit Master title style</a:t>
            </a:r>
            <a:endParaRPr lang="en-AF"/>
          </a:p>
        </p:txBody>
      </p:sp>
      <p:sp>
        <p:nvSpPr>
          <p:cNvPr id="3" name="Date Placeholder 2">
            <a:extLst>
              <a:ext uri="{FF2B5EF4-FFF2-40B4-BE49-F238E27FC236}">
                <a16:creationId xmlns:a16="http://schemas.microsoft.com/office/drawing/2014/main" id="{B1CC2BDA-28A9-41AE-42B4-5D0A86B03F43}"/>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4" name="Footer Placeholder 3">
            <a:extLst>
              <a:ext uri="{FF2B5EF4-FFF2-40B4-BE49-F238E27FC236}">
                <a16:creationId xmlns:a16="http://schemas.microsoft.com/office/drawing/2014/main" id="{83215DE9-7BDA-6D24-6412-BAED4752F55F}"/>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7B370458-C840-BE52-F52D-FCD6983A33A2}"/>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3796296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9D9210-DB8D-29E3-4E01-524BD39D0BD5}"/>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3" name="Footer Placeholder 2">
            <a:extLst>
              <a:ext uri="{FF2B5EF4-FFF2-40B4-BE49-F238E27FC236}">
                <a16:creationId xmlns:a16="http://schemas.microsoft.com/office/drawing/2014/main" id="{A27E8EB1-A2A0-061A-1B02-CB414B8376CE}"/>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3F3323EB-517E-01CC-CE08-1C8097007D85}"/>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729445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E163-1A06-61A7-6455-0FCF5C75E1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Content Placeholder 2">
            <a:extLst>
              <a:ext uri="{FF2B5EF4-FFF2-40B4-BE49-F238E27FC236}">
                <a16:creationId xmlns:a16="http://schemas.microsoft.com/office/drawing/2014/main" id="{375E1DEB-E036-BC5A-5189-BD7108E1FA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Text Placeholder 3">
            <a:extLst>
              <a:ext uri="{FF2B5EF4-FFF2-40B4-BE49-F238E27FC236}">
                <a16:creationId xmlns:a16="http://schemas.microsoft.com/office/drawing/2014/main" id="{0E9F05D2-BB90-4BB0-D13A-F1D24D2CC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61418D-788D-AA07-E6F1-DCEC6B5A9703}"/>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6" name="Footer Placeholder 5">
            <a:extLst>
              <a:ext uri="{FF2B5EF4-FFF2-40B4-BE49-F238E27FC236}">
                <a16:creationId xmlns:a16="http://schemas.microsoft.com/office/drawing/2014/main" id="{E5B96A75-47D0-D2D6-C045-BAFFEE734485}"/>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EBE99F5F-AB55-EB94-5FAF-E1B3F1E05E00}"/>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2262944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87480-7B30-5E27-ACD0-44458444E2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Picture Placeholder 2">
            <a:extLst>
              <a:ext uri="{FF2B5EF4-FFF2-40B4-BE49-F238E27FC236}">
                <a16:creationId xmlns:a16="http://schemas.microsoft.com/office/drawing/2014/main" id="{32E6BE30-26E3-136E-C3AF-F965E4A6EF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F"/>
          </a:p>
        </p:txBody>
      </p:sp>
      <p:sp>
        <p:nvSpPr>
          <p:cNvPr id="4" name="Text Placeholder 3">
            <a:extLst>
              <a:ext uri="{FF2B5EF4-FFF2-40B4-BE49-F238E27FC236}">
                <a16:creationId xmlns:a16="http://schemas.microsoft.com/office/drawing/2014/main" id="{985711BC-A9DD-4ECC-99B2-E21A01CF56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865C44-E716-0C1A-803B-29BA531DEAA8}"/>
              </a:ext>
            </a:extLst>
          </p:cNvPr>
          <p:cNvSpPr>
            <a:spLocks noGrp="1"/>
          </p:cNvSpPr>
          <p:nvPr>
            <p:ph type="dt" sz="half" idx="10"/>
          </p:nvPr>
        </p:nvSpPr>
        <p:spPr/>
        <p:txBody>
          <a:bodyPr/>
          <a:lstStyle/>
          <a:p>
            <a:fld id="{CCB60939-4129-AA4A-95E6-F7515E6B386E}" type="datetimeFigureOut">
              <a:rPr lang="en-AF" smtClean="0"/>
              <a:t>18/08/2024 R</a:t>
            </a:fld>
            <a:endParaRPr lang="en-AF"/>
          </a:p>
        </p:txBody>
      </p:sp>
      <p:sp>
        <p:nvSpPr>
          <p:cNvPr id="6" name="Footer Placeholder 5">
            <a:extLst>
              <a:ext uri="{FF2B5EF4-FFF2-40B4-BE49-F238E27FC236}">
                <a16:creationId xmlns:a16="http://schemas.microsoft.com/office/drawing/2014/main" id="{2067601B-88F6-8B69-4A73-A46FA17DDB74}"/>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FCDC066E-0628-B5AC-8D1C-C4B3D31D5437}"/>
              </a:ext>
            </a:extLst>
          </p:cNvPr>
          <p:cNvSpPr>
            <a:spLocks noGrp="1"/>
          </p:cNvSpPr>
          <p:nvPr>
            <p:ph type="sldNum" sz="quarter" idx="12"/>
          </p:nvPr>
        </p:nvSpPr>
        <p:spPr/>
        <p:txBody>
          <a:bodyPr/>
          <a:lstStyle/>
          <a:p>
            <a:fld id="{E985705F-2F85-CF4D-B4AE-0E8F80ECC05F}" type="slidenum">
              <a:rPr lang="en-AF" smtClean="0"/>
              <a:t>‹#›</a:t>
            </a:fld>
            <a:endParaRPr lang="en-AF"/>
          </a:p>
        </p:txBody>
      </p:sp>
    </p:spTree>
    <p:extLst>
      <p:ext uri="{BB962C8B-B14F-4D97-AF65-F5344CB8AC3E}">
        <p14:creationId xmlns:p14="http://schemas.microsoft.com/office/powerpoint/2010/main" val="2202618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0A572E-855B-0A94-D29B-6D1AFA316E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F"/>
          </a:p>
        </p:txBody>
      </p:sp>
      <p:sp>
        <p:nvSpPr>
          <p:cNvPr id="3" name="Text Placeholder 2">
            <a:extLst>
              <a:ext uri="{FF2B5EF4-FFF2-40B4-BE49-F238E27FC236}">
                <a16:creationId xmlns:a16="http://schemas.microsoft.com/office/drawing/2014/main" id="{3A457A12-AF21-2D47-E9C0-A48CB41F89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08345F88-ED2B-A24F-32F4-DCBD5AE254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B60939-4129-AA4A-95E6-F7515E6B386E}" type="datetimeFigureOut">
              <a:rPr lang="en-AF" smtClean="0"/>
              <a:t>18/08/2024 R</a:t>
            </a:fld>
            <a:endParaRPr lang="en-AF"/>
          </a:p>
        </p:txBody>
      </p:sp>
      <p:sp>
        <p:nvSpPr>
          <p:cNvPr id="5" name="Footer Placeholder 4">
            <a:extLst>
              <a:ext uri="{FF2B5EF4-FFF2-40B4-BE49-F238E27FC236}">
                <a16:creationId xmlns:a16="http://schemas.microsoft.com/office/drawing/2014/main" id="{5A8A36BD-F642-5BFF-3EB1-0823C44954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BF2184E2-8952-1FD3-38C2-A0B330AEA0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5705F-2F85-CF4D-B4AE-0E8F80ECC05F}" type="slidenum">
              <a:rPr lang="en-AF" smtClean="0"/>
              <a:t>‹#›</a:t>
            </a:fld>
            <a:endParaRPr lang="en-AF"/>
          </a:p>
        </p:txBody>
      </p:sp>
    </p:spTree>
    <p:extLst>
      <p:ext uri="{BB962C8B-B14F-4D97-AF65-F5344CB8AC3E}">
        <p14:creationId xmlns:p14="http://schemas.microsoft.com/office/powerpoint/2010/main" val="1107545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sustainabledevelopment.un.org/post2015/transformingourworl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D94757F-96AD-761B-FE13-71B4E579C143}"/>
              </a:ext>
            </a:extLst>
          </p:cNvPr>
          <p:cNvSpPr>
            <a:spLocks noGrp="1"/>
          </p:cNvSpPr>
          <p:nvPr>
            <p:ph type="subTitle" idx="1"/>
          </p:nvPr>
        </p:nvSpPr>
        <p:spPr>
          <a:xfrm>
            <a:off x="1369621" y="2260127"/>
            <a:ext cx="9144000" cy="1655762"/>
          </a:xfrm>
        </p:spPr>
        <p:txBody>
          <a:bodyPr>
            <a:normAutofit/>
          </a:bodyPr>
          <a:lstStyle/>
          <a:p>
            <a:r>
              <a:rPr lang="en-US" sz="3600" b="1" kern="0" dirty="0">
                <a:effectLst/>
                <a:latin typeface="American Typewriter" panose="02090604020004020304" pitchFamily="18" charset="77"/>
                <a:ea typeface="Times New Roman" panose="02020603050405020304" pitchFamily="18" charset="0"/>
              </a:rPr>
              <a:t>Sustainability in Procurement and supply </a:t>
            </a:r>
            <a:endParaRPr lang="en-AF" sz="3600" b="1" dirty="0">
              <a:latin typeface="American Typewriter" panose="02090604020004020304" pitchFamily="18" charset="77"/>
            </a:endParaRPr>
          </a:p>
        </p:txBody>
      </p:sp>
    </p:spTree>
    <p:extLst>
      <p:ext uri="{BB962C8B-B14F-4D97-AF65-F5344CB8AC3E}">
        <p14:creationId xmlns:p14="http://schemas.microsoft.com/office/powerpoint/2010/main" val="608589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0692D76D-9012-FC6A-A085-AD58C9385B28}"/>
              </a:ext>
            </a:extLst>
          </p:cNvPr>
          <p:cNvPicPr>
            <a:picLocks noGrp="1" noChangeAspect="1"/>
          </p:cNvPicPr>
          <p:nvPr>
            <p:ph idx="1"/>
          </p:nvPr>
        </p:nvPicPr>
        <p:blipFill>
          <a:blip r:embed="rId2"/>
          <a:stretch>
            <a:fillRect/>
          </a:stretch>
        </p:blipFill>
        <p:spPr>
          <a:xfrm>
            <a:off x="475013" y="950026"/>
            <a:ext cx="11263331" cy="5522026"/>
          </a:xfrm>
        </p:spPr>
      </p:pic>
    </p:spTree>
    <p:extLst>
      <p:ext uri="{BB962C8B-B14F-4D97-AF65-F5344CB8AC3E}">
        <p14:creationId xmlns:p14="http://schemas.microsoft.com/office/powerpoint/2010/main" val="851144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D75F7-6618-095B-A01B-16A23A999806}"/>
              </a:ext>
            </a:extLst>
          </p:cNvPr>
          <p:cNvSpPr>
            <a:spLocks noGrp="1"/>
          </p:cNvSpPr>
          <p:nvPr>
            <p:ph type="title"/>
          </p:nvPr>
        </p:nvSpPr>
        <p:spPr>
          <a:xfrm>
            <a:off x="838200" y="365125"/>
            <a:ext cx="10515600" cy="869909"/>
          </a:xfrm>
        </p:spPr>
        <p:txBody>
          <a:bodyPr>
            <a:normAutofit fontScale="90000"/>
          </a:bodyPr>
          <a:lstStyle/>
          <a:p>
            <a:pPr algn="just"/>
            <a:r>
              <a:rPr lang="en-AF" b="1" dirty="0">
                <a:latin typeface="American Typewriter" panose="02090604020004020304" pitchFamily="18" charset="77"/>
              </a:rPr>
              <a:t>THE FIVE PILLARS FOR SUSTAINABLE DEVELOPMENT</a:t>
            </a:r>
          </a:p>
        </p:txBody>
      </p:sp>
      <p:sp>
        <p:nvSpPr>
          <p:cNvPr id="9" name="Content Placeholder 8">
            <a:extLst>
              <a:ext uri="{FF2B5EF4-FFF2-40B4-BE49-F238E27FC236}">
                <a16:creationId xmlns:a16="http://schemas.microsoft.com/office/drawing/2014/main" id="{FA6C26CF-51CD-E727-2944-6BA30A3C62FC}"/>
              </a:ext>
            </a:extLst>
          </p:cNvPr>
          <p:cNvSpPr>
            <a:spLocks noGrp="1"/>
          </p:cNvSpPr>
          <p:nvPr>
            <p:ph idx="1"/>
          </p:nvPr>
        </p:nvSpPr>
        <p:spPr>
          <a:xfrm>
            <a:off x="838200" y="1338737"/>
            <a:ext cx="10515600" cy="4351338"/>
          </a:xfrm>
        </p:spPr>
        <p:txBody>
          <a:bodyPr/>
          <a:lstStyle/>
          <a:p>
            <a:pPr marL="0" indent="0" algn="just">
              <a:lnSpc>
                <a:spcPct val="150000"/>
              </a:lnSpc>
              <a:buNone/>
            </a:pPr>
            <a:r>
              <a:rPr lang="en-US" b="1" dirty="0">
                <a:latin typeface="American Typewriter" panose="02090604020004020304" pitchFamily="18" charset="77"/>
              </a:rPr>
              <a:t>People</a:t>
            </a:r>
            <a:r>
              <a:rPr lang="en-US" dirty="0">
                <a:latin typeface="American Typewriter" panose="02090604020004020304" pitchFamily="18" charset="77"/>
              </a:rPr>
              <a:t>:- focuses on ending poverty and hunger, in all their forms and dimensions, and to ensure that all human beings can fulfil their potential</a:t>
            </a:r>
            <a:r>
              <a:rPr lang="en-US" b="1" dirty="0">
                <a:solidFill>
                  <a:srgbClr val="FF0000"/>
                </a:solidFill>
                <a:latin typeface="American Typewriter" panose="02090604020004020304" pitchFamily="18" charset="77"/>
              </a:rPr>
              <a:t>(becoming successful or useful in future)</a:t>
            </a:r>
            <a:r>
              <a:rPr lang="en-US" dirty="0">
                <a:latin typeface="American Typewriter" panose="02090604020004020304" pitchFamily="18" charset="77"/>
              </a:rPr>
              <a:t>. </a:t>
            </a:r>
            <a:r>
              <a:rPr lang="en-US" b="1" i="1" dirty="0">
                <a:solidFill>
                  <a:schemeClr val="accent4">
                    <a:lumMod val="75000"/>
                  </a:schemeClr>
                </a:solidFill>
                <a:latin typeface="American Typewriter" panose="02090604020004020304" pitchFamily="18" charset="77"/>
              </a:rPr>
              <a:t>Goals one, two, three, four and five can be combined into the category for people</a:t>
            </a:r>
            <a:r>
              <a:rPr lang="en-US" dirty="0">
                <a:latin typeface="American Typewriter" panose="02090604020004020304" pitchFamily="18" charset="77"/>
              </a:rPr>
              <a:t>.</a:t>
            </a:r>
            <a:endParaRPr lang="en-AF" dirty="0">
              <a:latin typeface="American Typewriter" panose="02090604020004020304" pitchFamily="18" charset="77"/>
            </a:endParaRPr>
          </a:p>
        </p:txBody>
      </p:sp>
      <p:sp>
        <p:nvSpPr>
          <p:cNvPr id="3" name="TextBox 2">
            <a:extLst>
              <a:ext uri="{FF2B5EF4-FFF2-40B4-BE49-F238E27FC236}">
                <a16:creationId xmlns:a16="http://schemas.microsoft.com/office/drawing/2014/main" id="{DCC085BC-54C5-BCE6-5A5E-DCA6A7EF8EA3}"/>
              </a:ext>
            </a:extLst>
          </p:cNvPr>
          <p:cNvSpPr txBox="1"/>
          <p:nvPr/>
        </p:nvSpPr>
        <p:spPr>
          <a:xfrm>
            <a:off x="404750" y="5380672"/>
            <a:ext cx="5912923" cy="1477328"/>
          </a:xfrm>
          <a:prstGeom prst="rect">
            <a:avLst/>
          </a:prstGeom>
          <a:noFill/>
        </p:spPr>
        <p:txBody>
          <a:bodyPr wrap="square" rtlCol="0">
            <a:spAutoFit/>
          </a:bodyPr>
          <a:lstStyle/>
          <a:p>
            <a:pPr algn="just"/>
            <a:r>
              <a:rPr lang="en-AF" b="1" dirty="0">
                <a:latin typeface="American Typewriter" panose="02090604020004020304" pitchFamily="18" charset="77"/>
              </a:rPr>
              <a:t>NB:hunger dimensions/forms</a:t>
            </a:r>
            <a:r>
              <a:rPr lang="en-AF" dirty="0">
                <a:latin typeface="American Typewriter" panose="02090604020004020304" pitchFamily="18" charset="77"/>
              </a:rPr>
              <a:t>(Seasonal and chronic hunger).</a:t>
            </a:r>
            <a:r>
              <a:rPr lang="en-US" b="0" i="0" u="none" strike="noStrike" dirty="0">
                <a:solidFill>
                  <a:srgbClr val="1F1F1F"/>
                </a:solidFill>
                <a:effectLst/>
                <a:highlight>
                  <a:srgbClr val="FFFFFF"/>
                </a:highlight>
                <a:latin typeface="American Typewriter" panose="02090604020004020304" pitchFamily="18" charset="77"/>
              </a:rPr>
              <a:t> </a:t>
            </a:r>
            <a:r>
              <a:rPr lang="en-US" b="1" i="0" u="none" strike="noStrike" dirty="0">
                <a:solidFill>
                  <a:srgbClr val="1F1F1F"/>
                </a:solidFill>
                <a:effectLst/>
                <a:highlight>
                  <a:srgbClr val="FFFFFF"/>
                </a:highlight>
                <a:latin typeface="American Typewriter" panose="02090604020004020304" pitchFamily="18" charset="77"/>
              </a:rPr>
              <a:t>Seasonal hunger </a:t>
            </a:r>
            <a:r>
              <a:rPr lang="en-US" b="0" i="0" u="none" strike="noStrike" dirty="0">
                <a:solidFill>
                  <a:srgbClr val="1F1F1F"/>
                </a:solidFill>
                <a:effectLst/>
                <a:highlight>
                  <a:srgbClr val="FFFFFF"/>
                </a:highlight>
                <a:latin typeface="American Typewriter" panose="02090604020004020304" pitchFamily="18" charset="77"/>
              </a:rPr>
              <a:t>is the result of seasonal unemployment and therefore, the income of the person. </a:t>
            </a:r>
            <a:r>
              <a:rPr lang="en-US" b="1" i="0" u="none" strike="noStrike" dirty="0">
                <a:solidFill>
                  <a:srgbClr val="1F1F1F"/>
                </a:solidFill>
                <a:effectLst/>
                <a:highlight>
                  <a:srgbClr val="FFFFFF"/>
                </a:highlight>
                <a:latin typeface="American Typewriter" panose="02090604020004020304" pitchFamily="18" charset="77"/>
              </a:rPr>
              <a:t>Chronic hunger </a:t>
            </a:r>
            <a:r>
              <a:rPr lang="en-US" b="0" i="0" u="none" strike="noStrike" dirty="0">
                <a:solidFill>
                  <a:srgbClr val="1F1F1F"/>
                </a:solidFill>
                <a:effectLst/>
                <a:highlight>
                  <a:srgbClr val="FFFFFF"/>
                </a:highlight>
                <a:latin typeface="American Typewriter" panose="02090604020004020304" pitchFamily="18" charset="77"/>
              </a:rPr>
              <a:t>refers to the prolonged hunger that poor people experience</a:t>
            </a:r>
            <a:endParaRPr lang="en-AF" dirty="0">
              <a:latin typeface="American Typewriter" panose="02090604020004020304" pitchFamily="18" charset="77"/>
            </a:endParaRPr>
          </a:p>
        </p:txBody>
      </p:sp>
      <p:sp>
        <p:nvSpPr>
          <p:cNvPr id="4" name="TextBox 3">
            <a:extLst>
              <a:ext uri="{FF2B5EF4-FFF2-40B4-BE49-F238E27FC236}">
                <a16:creationId xmlns:a16="http://schemas.microsoft.com/office/drawing/2014/main" id="{9F9DE72E-1A40-85EA-C44E-F2A804413227}"/>
              </a:ext>
            </a:extLst>
          </p:cNvPr>
          <p:cNvSpPr txBox="1"/>
          <p:nvPr/>
        </p:nvSpPr>
        <p:spPr>
          <a:xfrm>
            <a:off x="6947065" y="5380672"/>
            <a:ext cx="4619501" cy="1200329"/>
          </a:xfrm>
          <a:prstGeom prst="rect">
            <a:avLst/>
          </a:prstGeom>
          <a:noFill/>
        </p:spPr>
        <p:txBody>
          <a:bodyPr wrap="square" rtlCol="0">
            <a:spAutoFit/>
          </a:bodyPr>
          <a:lstStyle/>
          <a:p>
            <a:r>
              <a:rPr lang="en-US" sz="1800" b="1" dirty="0">
                <a:effectLst/>
                <a:highlight>
                  <a:srgbClr val="FFFFFF"/>
                </a:highlight>
                <a:latin typeface="BaskervilleMTStd"/>
              </a:rPr>
              <a:t>Dimensions/forms of poverty</a:t>
            </a:r>
            <a:r>
              <a:rPr lang="en-US" sz="1800" dirty="0">
                <a:effectLst/>
                <a:highlight>
                  <a:srgbClr val="FFFFFF"/>
                </a:highlight>
                <a:latin typeface="BaskervilleMTStd"/>
              </a:rPr>
              <a:t>:-Resources; Opportunities and choice; Power and voice; </a:t>
            </a:r>
          </a:p>
          <a:p>
            <a:r>
              <a:rPr lang="en-US" sz="1800" dirty="0">
                <a:effectLst/>
                <a:highlight>
                  <a:srgbClr val="FFFFFF"/>
                </a:highlight>
                <a:latin typeface="BaskervilleMTStd"/>
              </a:rPr>
              <a:t>Human security </a:t>
            </a:r>
          </a:p>
          <a:p>
            <a:endParaRPr lang="en-AF" dirty="0"/>
          </a:p>
        </p:txBody>
      </p:sp>
    </p:spTree>
    <p:extLst>
      <p:ext uri="{BB962C8B-B14F-4D97-AF65-F5344CB8AC3E}">
        <p14:creationId xmlns:p14="http://schemas.microsoft.com/office/powerpoint/2010/main" val="2111383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29182C-391A-000F-5EC2-38C2F633FCA0}"/>
              </a:ext>
            </a:extLst>
          </p:cNvPr>
          <p:cNvSpPr>
            <a:spLocks noGrp="1"/>
          </p:cNvSpPr>
          <p:nvPr>
            <p:ph idx="1"/>
          </p:nvPr>
        </p:nvSpPr>
        <p:spPr>
          <a:xfrm>
            <a:off x="838200" y="517358"/>
            <a:ext cx="10515600" cy="5659605"/>
          </a:xfrm>
        </p:spPr>
        <p:txBody>
          <a:bodyPr/>
          <a:lstStyle/>
          <a:p>
            <a:pPr marL="0" indent="0" algn="just">
              <a:lnSpc>
                <a:spcPct val="150000"/>
              </a:lnSpc>
              <a:buNone/>
            </a:pPr>
            <a:r>
              <a:rPr lang="en-US" b="1" dirty="0">
                <a:latin typeface="American Typewriter" panose="02090604020004020304" pitchFamily="18" charset="77"/>
              </a:rPr>
              <a:t>Planet:- </a:t>
            </a:r>
            <a:r>
              <a:rPr lang="en-US" b="1" dirty="0">
                <a:solidFill>
                  <a:srgbClr val="92D050"/>
                </a:solidFill>
                <a:latin typeface="American Typewriter" panose="02090604020004020304" pitchFamily="18" charset="77"/>
              </a:rPr>
              <a:t>focuses on protecting the earth from degradation through sustainable consumption and production</a:t>
            </a:r>
            <a:r>
              <a:rPr lang="en-US" dirty="0">
                <a:latin typeface="American Typewriter" panose="02090604020004020304" pitchFamily="18" charset="77"/>
              </a:rPr>
              <a:t>, </a:t>
            </a:r>
            <a:r>
              <a:rPr lang="en-US" b="1" dirty="0">
                <a:solidFill>
                  <a:srgbClr val="92D050"/>
                </a:solidFill>
                <a:latin typeface="American Typewriter" panose="02090604020004020304" pitchFamily="18" charset="77"/>
              </a:rPr>
              <a:t>sustainably managing  natural resources </a:t>
            </a:r>
            <a:r>
              <a:rPr lang="en-US" dirty="0">
                <a:latin typeface="American Typewriter" panose="02090604020004020304" pitchFamily="18" charset="77"/>
              </a:rPr>
              <a:t>and </a:t>
            </a:r>
            <a:r>
              <a:rPr lang="en-US" b="1" dirty="0">
                <a:solidFill>
                  <a:schemeClr val="accent1">
                    <a:lumMod val="60000"/>
                    <a:lumOff val="40000"/>
                  </a:schemeClr>
                </a:solidFill>
                <a:latin typeface="American Typewriter" panose="02090604020004020304" pitchFamily="18" charset="77"/>
              </a:rPr>
              <a:t>taking urgent action on climate change</a:t>
            </a:r>
            <a:r>
              <a:rPr lang="en-US" dirty="0">
                <a:latin typeface="American Typewriter" panose="02090604020004020304" pitchFamily="18" charset="77"/>
              </a:rPr>
              <a:t>, so that it can support the needs of the present and future generations. </a:t>
            </a:r>
            <a:r>
              <a:rPr lang="en-US" b="1" dirty="0">
                <a:solidFill>
                  <a:srgbClr val="FF0000"/>
                </a:solidFill>
                <a:latin typeface="American Typewriter" panose="02090604020004020304" pitchFamily="18" charset="77"/>
              </a:rPr>
              <a:t>Goals 6, 12, 13,14 and 15 present the challenges that the planet is facing around the world</a:t>
            </a:r>
            <a:r>
              <a:rPr lang="en-US" b="1" dirty="0">
                <a:solidFill>
                  <a:srgbClr val="FF0000"/>
                </a:solidFill>
              </a:rPr>
              <a:t>. </a:t>
            </a:r>
            <a:endParaRPr lang="en-AF" b="1" dirty="0">
              <a:solidFill>
                <a:srgbClr val="FF0000"/>
              </a:solidFill>
            </a:endParaRPr>
          </a:p>
        </p:txBody>
      </p:sp>
    </p:spTree>
    <p:extLst>
      <p:ext uri="{BB962C8B-B14F-4D97-AF65-F5344CB8AC3E}">
        <p14:creationId xmlns:p14="http://schemas.microsoft.com/office/powerpoint/2010/main" val="2394522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CCFA30-5C6E-C9F2-FEC7-126CFD336284}"/>
              </a:ext>
            </a:extLst>
          </p:cNvPr>
          <p:cNvSpPr>
            <a:spLocks noGrp="1"/>
          </p:cNvSpPr>
          <p:nvPr>
            <p:ph idx="1"/>
          </p:nvPr>
        </p:nvSpPr>
        <p:spPr>
          <a:xfrm>
            <a:off x="417095" y="529389"/>
            <a:ext cx="10515600" cy="5238500"/>
          </a:xfrm>
        </p:spPr>
        <p:txBody>
          <a:bodyPr/>
          <a:lstStyle/>
          <a:p>
            <a:pPr marL="0" indent="0" algn="just">
              <a:buNone/>
            </a:pPr>
            <a:r>
              <a:rPr lang="en-US" b="1" dirty="0">
                <a:latin typeface="American Typewriter" panose="02090604020004020304" pitchFamily="18" charset="77"/>
              </a:rPr>
              <a:t>Prosperity:-</a:t>
            </a:r>
            <a:r>
              <a:rPr lang="en-US" dirty="0">
                <a:latin typeface="American Typewriter" panose="02090604020004020304" pitchFamily="18" charset="77"/>
              </a:rPr>
              <a:t> the pillar is focused on ensuring that all human beings can </a:t>
            </a:r>
            <a:r>
              <a:rPr lang="en-US" b="1" dirty="0">
                <a:solidFill>
                  <a:srgbClr val="FF0000"/>
                </a:solidFill>
                <a:latin typeface="American Typewriter" panose="02090604020004020304" pitchFamily="18" charset="77"/>
              </a:rPr>
              <a:t>enjoy prosperous and fulfilling lives </a:t>
            </a:r>
            <a:r>
              <a:rPr lang="en-US" dirty="0">
                <a:latin typeface="American Typewriter" panose="02090604020004020304" pitchFamily="18" charset="77"/>
              </a:rPr>
              <a:t>and that economic, social and technological progress occurs in harmony with nature.</a:t>
            </a:r>
          </a:p>
          <a:p>
            <a:pPr marL="0" indent="0" algn="just">
              <a:buNone/>
            </a:pPr>
            <a:endParaRPr lang="en-US" dirty="0">
              <a:latin typeface="American Typewriter" panose="02090604020004020304" pitchFamily="18" charset="77"/>
            </a:endParaRPr>
          </a:p>
          <a:p>
            <a:pPr marL="0" indent="0" algn="just">
              <a:buNone/>
            </a:pPr>
            <a:r>
              <a:rPr lang="en-US" b="1" dirty="0">
                <a:latin typeface="American Typewriter" panose="02090604020004020304" pitchFamily="18" charset="77"/>
              </a:rPr>
              <a:t>Peace:</a:t>
            </a:r>
            <a:r>
              <a:rPr lang="en-US" dirty="0">
                <a:latin typeface="American Typewriter" panose="02090604020004020304" pitchFamily="18" charset="77"/>
              </a:rPr>
              <a:t> </a:t>
            </a:r>
            <a:r>
              <a:rPr lang="en-US" dirty="0" err="1">
                <a:latin typeface="American Typewriter" panose="02090604020004020304" pitchFamily="18" charset="77"/>
              </a:rPr>
              <a:t>emphasises</a:t>
            </a:r>
            <a:r>
              <a:rPr lang="en-US" dirty="0">
                <a:latin typeface="American Typewriter" panose="02090604020004020304" pitchFamily="18" charset="77"/>
              </a:rPr>
              <a:t> fostering peaceful, just/fair and inclusive societies which are free from fear and violence. There  can be no sustainable development without peace and no peace without sustainable development. Peace has been an important aspect with the development of the 2030 agenda.</a:t>
            </a:r>
          </a:p>
          <a:p>
            <a:pPr marL="0" indent="0" algn="just">
              <a:buNone/>
            </a:pPr>
            <a:endParaRPr lang="en-US" dirty="0">
              <a:latin typeface="American Typewriter" panose="02090604020004020304" pitchFamily="18" charset="77"/>
            </a:endParaRPr>
          </a:p>
          <a:p>
            <a:pPr marL="0" indent="0" algn="just">
              <a:buNone/>
            </a:pPr>
            <a:endParaRPr lang="en-US" dirty="0">
              <a:latin typeface="American Typewriter" panose="02090604020004020304" pitchFamily="18" charset="77"/>
            </a:endParaRPr>
          </a:p>
        </p:txBody>
      </p:sp>
    </p:spTree>
    <p:extLst>
      <p:ext uri="{BB962C8B-B14F-4D97-AF65-F5344CB8AC3E}">
        <p14:creationId xmlns:p14="http://schemas.microsoft.com/office/powerpoint/2010/main" val="1187462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5455C5-2DFA-0C54-B5D9-9EAC9C32D8B6}"/>
              </a:ext>
            </a:extLst>
          </p:cNvPr>
          <p:cNvSpPr>
            <a:spLocks noGrp="1"/>
          </p:cNvSpPr>
          <p:nvPr>
            <p:ph idx="1"/>
          </p:nvPr>
        </p:nvSpPr>
        <p:spPr>
          <a:xfrm>
            <a:off x="838200" y="445168"/>
            <a:ext cx="10515600" cy="5731795"/>
          </a:xfrm>
        </p:spPr>
        <p:txBody>
          <a:bodyPr>
            <a:normAutofit/>
          </a:bodyPr>
          <a:lstStyle/>
          <a:p>
            <a:pPr marL="0" indent="0" algn="just">
              <a:buNone/>
            </a:pPr>
            <a:r>
              <a:rPr lang="en-US" b="1" dirty="0">
                <a:latin typeface="American Typewriter" panose="02090604020004020304" pitchFamily="18" charset="77"/>
              </a:rPr>
              <a:t>Partnership</a:t>
            </a:r>
            <a:r>
              <a:rPr lang="en-US" dirty="0">
                <a:latin typeface="American Typewriter" panose="02090604020004020304" pitchFamily="18" charset="77"/>
              </a:rPr>
              <a:t>:-focuses on mobilization of resources required to implement the UN 2030 Agenda through a </a:t>
            </a:r>
            <a:r>
              <a:rPr lang="en-US" dirty="0" err="1">
                <a:latin typeface="American Typewriter" panose="02090604020004020304" pitchFamily="18" charset="77"/>
              </a:rPr>
              <a:t>restablished</a:t>
            </a:r>
            <a:r>
              <a:rPr lang="en-US" dirty="0">
                <a:latin typeface="American Typewriter" panose="02090604020004020304" pitchFamily="18" charset="77"/>
              </a:rPr>
              <a:t> Global Partnership for Sustainable Development, based on a spirit of strengthened global solidarity.</a:t>
            </a:r>
          </a:p>
        </p:txBody>
      </p:sp>
    </p:spTree>
    <p:extLst>
      <p:ext uri="{BB962C8B-B14F-4D97-AF65-F5344CB8AC3E}">
        <p14:creationId xmlns:p14="http://schemas.microsoft.com/office/powerpoint/2010/main" val="1987083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A4F8A-2205-C5DB-159D-696BD62D7A29}"/>
              </a:ext>
            </a:extLst>
          </p:cNvPr>
          <p:cNvSpPr>
            <a:spLocks noGrp="1"/>
          </p:cNvSpPr>
          <p:nvPr>
            <p:ph type="title"/>
          </p:nvPr>
        </p:nvSpPr>
        <p:spPr/>
        <p:txBody>
          <a:bodyPr/>
          <a:lstStyle/>
          <a:p>
            <a:pPr algn="ctr"/>
            <a:r>
              <a:rPr lang="en-US" b="1" dirty="0">
                <a:latin typeface="American Typewriter" panose="02090604020004020304" pitchFamily="18" charset="77"/>
              </a:rPr>
              <a:t>S</a:t>
            </a:r>
            <a:r>
              <a:rPr lang="en-AF" b="1" dirty="0">
                <a:latin typeface="American Typewriter" panose="02090604020004020304" pitchFamily="18" charset="77"/>
              </a:rPr>
              <a:t>ustainable procurement</a:t>
            </a:r>
          </a:p>
        </p:txBody>
      </p:sp>
      <p:sp>
        <p:nvSpPr>
          <p:cNvPr id="3" name="Content Placeholder 2">
            <a:extLst>
              <a:ext uri="{FF2B5EF4-FFF2-40B4-BE49-F238E27FC236}">
                <a16:creationId xmlns:a16="http://schemas.microsoft.com/office/drawing/2014/main" id="{000A19CC-E23D-F6D7-8828-F643ADC1898D}"/>
              </a:ext>
            </a:extLst>
          </p:cNvPr>
          <p:cNvSpPr>
            <a:spLocks noGrp="1"/>
          </p:cNvSpPr>
          <p:nvPr>
            <p:ph idx="1"/>
          </p:nvPr>
        </p:nvSpPr>
        <p:spPr>
          <a:xfrm>
            <a:off x="838200" y="1825625"/>
            <a:ext cx="7213270" cy="4351338"/>
          </a:xfrm>
        </p:spPr>
        <p:txBody>
          <a:bodyPr>
            <a:normAutofit fontScale="92500"/>
          </a:bodyPr>
          <a:lstStyle/>
          <a:p>
            <a:pPr algn="just"/>
            <a:r>
              <a:rPr lang="en-US" b="1" i="0" u="none" strike="noStrike" dirty="0">
                <a:effectLst/>
                <a:latin typeface="American Typewriter" panose="02090604020004020304" pitchFamily="18" charset="77"/>
              </a:rPr>
              <a:t>Definition1:Sustainable procurement</a:t>
            </a:r>
            <a:r>
              <a:rPr lang="en-US" b="0" i="0" u="none" strike="noStrike" dirty="0">
                <a:effectLst/>
                <a:highlight>
                  <a:srgbClr val="FFFFFF"/>
                </a:highlight>
                <a:latin typeface="American Typewriter" panose="02090604020004020304" pitchFamily="18" charset="77"/>
              </a:rPr>
              <a:t> involves purchasing decisions to meet an enterprise's requirement for goods or services, while minimizing the impact on environment.</a:t>
            </a:r>
          </a:p>
          <a:p>
            <a:pPr marL="0" indent="0" algn="just">
              <a:buNone/>
            </a:pPr>
            <a:endParaRPr lang="en-US" b="0" i="0" u="none" strike="noStrike" dirty="0">
              <a:solidFill>
                <a:srgbClr val="4D5156"/>
              </a:solidFill>
              <a:effectLst/>
              <a:highlight>
                <a:srgbClr val="FFFFFF"/>
              </a:highlight>
              <a:latin typeface="American Typewriter" panose="02090604020004020304" pitchFamily="18" charset="77"/>
            </a:endParaRPr>
          </a:p>
          <a:p>
            <a:pPr algn="just"/>
            <a:r>
              <a:rPr lang="en-US" b="1" dirty="0">
                <a:latin typeface="American Typewriter" panose="02090604020004020304" pitchFamily="18" charset="77"/>
              </a:rPr>
              <a:t>Definition 2: Sustainable procurement </a:t>
            </a:r>
            <a:r>
              <a:rPr lang="en-US" dirty="0">
                <a:latin typeface="American Typewriter" panose="02090604020004020304" pitchFamily="18" charset="77"/>
              </a:rPr>
              <a:t>is the process through which firms consider social, economic, and environmental factors alongside cost and quality metrics when procuring goods and services.</a:t>
            </a:r>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8731EB25-A0C0-CF67-77DF-5F684B788BFE}"/>
              </a:ext>
            </a:extLst>
          </p:cNvPr>
          <p:cNvPicPr>
            <a:picLocks noChangeAspect="1"/>
          </p:cNvPicPr>
          <p:nvPr/>
        </p:nvPicPr>
        <p:blipFill>
          <a:blip r:embed="rId2"/>
          <a:stretch>
            <a:fillRect/>
          </a:stretch>
        </p:blipFill>
        <p:spPr>
          <a:xfrm>
            <a:off x="8203953" y="1690688"/>
            <a:ext cx="3289300" cy="2463800"/>
          </a:xfrm>
          <a:prstGeom prst="rect">
            <a:avLst/>
          </a:prstGeom>
        </p:spPr>
      </p:pic>
    </p:spTree>
    <p:extLst>
      <p:ext uri="{BB962C8B-B14F-4D97-AF65-F5344CB8AC3E}">
        <p14:creationId xmlns:p14="http://schemas.microsoft.com/office/powerpoint/2010/main" val="3164712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5E98-18F1-D894-9CEA-E818BE2F7C59}"/>
              </a:ext>
            </a:extLst>
          </p:cNvPr>
          <p:cNvSpPr>
            <a:spLocks noGrp="1"/>
          </p:cNvSpPr>
          <p:nvPr>
            <p:ph type="title"/>
          </p:nvPr>
        </p:nvSpPr>
        <p:spPr/>
        <p:txBody>
          <a:bodyPr/>
          <a:lstStyle/>
          <a:p>
            <a:pPr algn="just"/>
            <a:r>
              <a:rPr lang="en-AF" dirty="0">
                <a:latin typeface="American Typewriter" panose="02090604020004020304" pitchFamily="18" charset="77"/>
              </a:rPr>
              <a:t>ISO 20400:2017 definition of sustainable procurement</a:t>
            </a:r>
          </a:p>
        </p:txBody>
      </p:sp>
      <p:sp>
        <p:nvSpPr>
          <p:cNvPr id="3" name="Content Placeholder 2">
            <a:extLst>
              <a:ext uri="{FF2B5EF4-FFF2-40B4-BE49-F238E27FC236}">
                <a16:creationId xmlns:a16="http://schemas.microsoft.com/office/drawing/2014/main" id="{3D097F64-5BA9-BA6F-90EF-712070DCF5CA}"/>
              </a:ext>
            </a:extLst>
          </p:cNvPr>
          <p:cNvSpPr>
            <a:spLocks noGrp="1"/>
          </p:cNvSpPr>
          <p:nvPr>
            <p:ph idx="1"/>
          </p:nvPr>
        </p:nvSpPr>
        <p:spPr/>
        <p:txBody>
          <a:bodyPr>
            <a:normAutofit/>
          </a:bodyPr>
          <a:lstStyle/>
          <a:p>
            <a:pPr marL="0" indent="0" algn="just">
              <a:buNone/>
            </a:pPr>
            <a:r>
              <a:rPr lang="en-US" b="1" i="0" u="none" strike="noStrike" dirty="0">
                <a:solidFill>
                  <a:srgbClr val="040C28"/>
                </a:solidFill>
                <a:effectLst/>
                <a:latin typeface="American Typewriter" panose="02090604020004020304" pitchFamily="18" charset="77"/>
              </a:rPr>
              <a:t>Definition 1</a:t>
            </a:r>
            <a:r>
              <a:rPr lang="en-US" b="0" i="0" u="none" strike="noStrike" dirty="0">
                <a:solidFill>
                  <a:srgbClr val="040C28"/>
                </a:solidFill>
                <a:effectLst/>
                <a:latin typeface="American Typewriter" panose="02090604020004020304" pitchFamily="18" charset="77"/>
              </a:rPr>
              <a:t>: </a:t>
            </a:r>
            <a:r>
              <a:rPr lang="en-US" b="0" i="1" u="none" strike="noStrike" dirty="0">
                <a:solidFill>
                  <a:srgbClr val="040C28"/>
                </a:solidFill>
                <a:effectLst/>
                <a:latin typeface="American Typewriter" panose="02090604020004020304" pitchFamily="18" charset="77"/>
              </a:rPr>
              <a:t>Procurement that has the most positive environmental, social &amp; economic impacts on a whole life basis</a:t>
            </a:r>
            <a:r>
              <a:rPr lang="en-US" b="0" i="1" u="none" strike="noStrike" dirty="0">
                <a:solidFill>
                  <a:srgbClr val="202124"/>
                </a:solidFill>
                <a:effectLst/>
                <a:highlight>
                  <a:srgbClr val="FFFFFF"/>
                </a:highlight>
                <a:latin typeface="American Typewriter" panose="02090604020004020304" pitchFamily="18" charset="77"/>
              </a:rPr>
              <a:t>. </a:t>
            </a:r>
          </a:p>
          <a:p>
            <a:pPr marL="0" indent="0" algn="just">
              <a:buNone/>
            </a:pPr>
            <a:endParaRPr lang="en-US" i="1" dirty="0">
              <a:solidFill>
                <a:srgbClr val="202124"/>
              </a:solidFill>
              <a:highlight>
                <a:srgbClr val="FFFFFF"/>
              </a:highlight>
              <a:latin typeface="American Typewriter" panose="02090604020004020304" pitchFamily="18" charset="77"/>
            </a:endParaRPr>
          </a:p>
          <a:p>
            <a:pPr marL="0" indent="0" algn="just">
              <a:buNone/>
            </a:pPr>
            <a:endParaRPr lang="en-US" i="1" dirty="0">
              <a:solidFill>
                <a:srgbClr val="202124"/>
              </a:solidFill>
              <a:highlight>
                <a:srgbClr val="FFFFFF"/>
              </a:highlight>
              <a:latin typeface="American Typewriter" panose="02090604020004020304" pitchFamily="18" charset="77"/>
            </a:endParaRPr>
          </a:p>
          <a:p>
            <a:pPr marL="0" indent="0" algn="just">
              <a:buNone/>
            </a:pPr>
            <a:r>
              <a:rPr lang="en-US" b="1" dirty="0">
                <a:solidFill>
                  <a:srgbClr val="202124"/>
                </a:solidFill>
                <a:highlight>
                  <a:srgbClr val="FFFFFF"/>
                </a:highlight>
                <a:latin typeface="American Typewriter" panose="02090604020004020304" pitchFamily="18" charset="77"/>
              </a:rPr>
              <a:t>NB:</a:t>
            </a:r>
            <a:r>
              <a:rPr lang="en-US" dirty="0">
                <a:latin typeface="American Typewriter" panose="02090604020004020304" pitchFamily="18" charset="77"/>
              </a:rPr>
              <a:t>ISO 20400:2017 provides guidance to organizations, independent of their activity or size, on integrating sustainability within procurement, as described in ISO 26000.</a:t>
            </a:r>
            <a:endParaRPr lang="en-AF" i="1" dirty="0">
              <a:latin typeface="American Typewriter" panose="02090604020004020304" pitchFamily="18" charset="77"/>
            </a:endParaRPr>
          </a:p>
        </p:txBody>
      </p:sp>
    </p:spTree>
    <p:extLst>
      <p:ext uri="{BB962C8B-B14F-4D97-AF65-F5344CB8AC3E}">
        <p14:creationId xmlns:p14="http://schemas.microsoft.com/office/powerpoint/2010/main" val="1135880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63B5F-1865-2040-6FBD-8C4F45638851}"/>
              </a:ext>
            </a:extLst>
          </p:cNvPr>
          <p:cNvSpPr>
            <a:spLocks noGrp="1"/>
          </p:cNvSpPr>
          <p:nvPr>
            <p:ph type="title"/>
          </p:nvPr>
        </p:nvSpPr>
        <p:spPr/>
        <p:txBody>
          <a:bodyPr/>
          <a:lstStyle/>
          <a:p>
            <a:r>
              <a:rPr lang="en-AF" dirty="0">
                <a:latin typeface="American Typewriter" panose="02090604020004020304" pitchFamily="18" charset="77"/>
              </a:rPr>
              <a:t>Sustainable public procurement</a:t>
            </a:r>
          </a:p>
        </p:txBody>
      </p:sp>
      <p:sp>
        <p:nvSpPr>
          <p:cNvPr id="3" name="Content Placeholder 2">
            <a:extLst>
              <a:ext uri="{FF2B5EF4-FFF2-40B4-BE49-F238E27FC236}">
                <a16:creationId xmlns:a16="http://schemas.microsoft.com/office/drawing/2014/main" id="{B54E845D-A464-D765-B587-64DB8B59050D}"/>
              </a:ext>
            </a:extLst>
          </p:cNvPr>
          <p:cNvSpPr>
            <a:spLocks noGrp="1"/>
          </p:cNvSpPr>
          <p:nvPr>
            <p:ph idx="1"/>
          </p:nvPr>
        </p:nvSpPr>
        <p:spPr/>
        <p:txBody>
          <a:bodyPr/>
          <a:lstStyle/>
          <a:p>
            <a:pPr marL="0" indent="0" algn="just">
              <a:lnSpc>
                <a:spcPct val="150000"/>
              </a:lnSpc>
              <a:buNone/>
            </a:pPr>
            <a:r>
              <a:rPr lang="en-US" i="0" u="none" strike="noStrike" dirty="0">
                <a:solidFill>
                  <a:srgbClr val="343434"/>
                </a:solidFill>
                <a:effectLst/>
                <a:latin typeface="American Typewriter" panose="02090604020004020304" pitchFamily="18" charset="77"/>
              </a:rPr>
              <a:t>Sustainable public procurement means focusing on the environmental and social impact of procurement as well as the price of the products, services or works in question.</a:t>
            </a:r>
            <a:endParaRPr lang="en-AF" dirty="0">
              <a:latin typeface="American Typewriter" panose="02090604020004020304" pitchFamily="18" charset="77"/>
            </a:endParaRPr>
          </a:p>
        </p:txBody>
      </p:sp>
    </p:spTree>
    <p:extLst>
      <p:ext uri="{BB962C8B-B14F-4D97-AF65-F5344CB8AC3E}">
        <p14:creationId xmlns:p14="http://schemas.microsoft.com/office/powerpoint/2010/main" val="916599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7C0D0-4F06-56CB-D994-C205B3F67A92}"/>
              </a:ext>
            </a:extLst>
          </p:cNvPr>
          <p:cNvSpPr>
            <a:spLocks noGrp="1"/>
          </p:cNvSpPr>
          <p:nvPr>
            <p:ph type="title"/>
          </p:nvPr>
        </p:nvSpPr>
        <p:spPr>
          <a:xfrm>
            <a:off x="838200" y="365125"/>
            <a:ext cx="10515600" cy="735013"/>
          </a:xfrm>
        </p:spPr>
        <p:txBody>
          <a:bodyPr>
            <a:normAutofit fontScale="90000"/>
          </a:bodyPr>
          <a:lstStyle/>
          <a:p>
            <a:pPr algn="just"/>
            <a:r>
              <a:rPr lang="en-AF" b="1" dirty="0">
                <a:latin typeface="American Typewriter" panose="02090604020004020304" pitchFamily="18" charset="77"/>
              </a:rPr>
              <a:t>Sustainable procurement in sustainable development</a:t>
            </a:r>
          </a:p>
        </p:txBody>
      </p:sp>
      <p:sp>
        <p:nvSpPr>
          <p:cNvPr id="3" name="Content Placeholder 2">
            <a:extLst>
              <a:ext uri="{FF2B5EF4-FFF2-40B4-BE49-F238E27FC236}">
                <a16:creationId xmlns:a16="http://schemas.microsoft.com/office/drawing/2014/main" id="{A1A41BE9-CEBE-8D3B-5C4C-72CF4E6DEED3}"/>
              </a:ext>
            </a:extLst>
          </p:cNvPr>
          <p:cNvSpPr>
            <a:spLocks noGrp="1"/>
          </p:cNvSpPr>
          <p:nvPr>
            <p:ph idx="1"/>
          </p:nvPr>
        </p:nvSpPr>
        <p:spPr>
          <a:xfrm>
            <a:off x="838200" y="1825625"/>
            <a:ext cx="4707577" cy="4351338"/>
          </a:xfrm>
        </p:spPr>
        <p:txBody>
          <a:bodyPr/>
          <a:lstStyle/>
          <a:p>
            <a:pPr algn="just"/>
            <a:r>
              <a:rPr lang="en-US" sz="2400" dirty="0">
                <a:effectLst/>
                <a:latin typeface="American Typewriter" panose="02090604020004020304" pitchFamily="18" charset="77"/>
              </a:rPr>
              <a:t>The concept of sustainability is based on three pillars, namely: economic, environmental and social. </a:t>
            </a:r>
          </a:p>
          <a:p>
            <a:pPr algn="just"/>
            <a:r>
              <a:rPr lang="en-US" sz="2400" dirty="0">
                <a:effectLst/>
                <a:latin typeface="American Typewriter" panose="02090604020004020304" pitchFamily="18" charset="77"/>
              </a:rPr>
              <a:t>Effective sustainable procurement supports sustainable development. </a:t>
            </a:r>
            <a:endParaRPr lang="en-US" sz="2400" dirty="0">
              <a:latin typeface="American Typewriter" panose="02090604020004020304" pitchFamily="18" charset="77"/>
            </a:endParaRPr>
          </a:p>
          <a:p>
            <a:endParaRPr lang="en-AF" dirty="0"/>
          </a:p>
        </p:txBody>
      </p:sp>
      <p:pic>
        <p:nvPicPr>
          <p:cNvPr id="17" name="Picture 16">
            <a:extLst>
              <a:ext uri="{FF2B5EF4-FFF2-40B4-BE49-F238E27FC236}">
                <a16:creationId xmlns:a16="http://schemas.microsoft.com/office/drawing/2014/main" id="{33075A05-C4C0-7B5F-F6EE-ED55975C0FB7}"/>
              </a:ext>
            </a:extLst>
          </p:cNvPr>
          <p:cNvPicPr>
            <a:picLocks noChangeAspect="1"/>
          </p:cNvPicPr>
          <p:nvPr/>
        </p:nvPicPr>
        <p:blipFill>
          <a:blip r:embed="rId2"/>
          <a:stretch>
            <a:fillRect/>
          </a:stretch>
        </p:blipFill>
        <p:spPr>
          <a:xfrm>
            <a:off x="5545777" y="957263"/>
            <a:ext cx="6127111" cy="5535612"/>
          </a:xfrm>
          <a:prstGeom prst="rect">
            <a:avLst/>
          </a:prstGeom>
        </p:spPr>
      </p:pic>
    </p:spTree>
    <p:extLst>
      <p:ext uri="{BB962C8B-B14F-4D97-AF65-F5344CB8AC3E}">
        <p14:creationId xmlns:p14="http://schemas.microsoft.com/office/powerpoint/2010/main" val="226428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B0462-5650-681B-F7B4-0A43417A3605}"/>
              </a:ext>
            </a:extLst>
          </p:cNvPr>
          <p:cNvSpPr>
            <a:spLocks noGrp="1"/>
          </p:cNvSpPr>
          <p:nvPr>
            <p:ph type="title"/>
          </p:nvPr>
        </p:nvSpPr>
        <p:spPr/>
        <p:txBody>
          <a:bodyPr/>
          <a:lstStyle/>
          <a:p>
            <a:pPr algn="ctr"/>
            <a:r>
              <a:rPr lang="en-US" sz="2800" b="1" dirty="0">
                <a:effectLst/>
                <a:latin typeface="American Typewriter" panose="02090604020004020304" pitchFamily="18" charset="77"/>
                <a:ea typeface="Times New Roman" panose="02020603050405020304" pitchFamily="18" charset="0"/>
                <a:cs typeface="Times New Roman" panose="02020603050405020304" pitchFamily="18" charset="0"/>
              </a:rPr>
              <a:t>Drivers of sustainable procurement </a:t>
            </a:r>
            <a:br>
              <a:rPr lang="en-AF"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en-AF" dirty="0"/>
          </a:p>
        </p:txBody>
      </p:sp>
      <p:sp>
        <p:nvSpPr>
          <p:cNvPr id="3" name="Content Placeholder 2">
            <a:extLst>
              <a:ext uri="{FF2B5EF4-FFF2-40B4-BE49-F238E27FC236}">
                <a16:creationId xmlns:a16="http://schemas.microsoft.com/office/drawing/2014/main" id="{BDF5239D-4034-EE12-A41C-F5A4D500C623}"/>
              </a:ext>
            </a:extLst>
          </p:cNvPr>
          <p:cNvSpPr>
            <a:spLocks noGrp="1"/>
          </p:cNvSpPr>
          <p:nvPr>
            <p:ph idx="1"/>
          </p:nvPr>
        </p:nvSpPr>
        <p:spPr/>
        <p:txBody>
          <a:bodyPr/>
          <a:lstStyle/>
          <a:p>
            <a:pPr algn="just"/>
            <a:r>
              <a:rPr lang="en-US" b="1" i="0" u="none" strike="noStrike" dirty="0">
                <a:effectLst/>
                <a:latin typeface="American Typewriter" panose="02090604020004020304" pitchFamily="18" charset="77"/>
              </a:rPr>
              <a:t>Leadership Commitment:-</a:t>
            </a:r>
            <a:r>
              <a:rPr lang="en-US" b="0" i="0" u="none" strike="noStrike" dirty="0">
                <a:effectLst/>
                <a:highlight>
                  <a:srgbClr val="FFFFFF"/>
                </a:highlight>
                <a:latin typeface="American Typewriter" panose="02090604020004020304" pitchFamily="18" charset="77"/>
              </a:rPr>
              <a:t>The leadership or senior management must have a demonstrated commitment to sustainability and should be able to communicate the importance of sustainable procurement to the organization.</a:t>
            </a:r>
          </a:p>
          <a:p>
            <a:pPr algn="just"/>
            <a:r>
              <a:rPr lang="en-US" b="1" i="0" u="none" strike="noStrike" dirty="0">
                <a:effectLst/>
                <a:latin typeface="American Typewriter" panose="02090604020004020304" pitchFamily="18" charset="77"/>
              </a:rPr>
              <a:t>Stakeholder Engagement:-</a:t>
            </a:r>
            <a:r>
              <a:rPr lang="en-US" b="0" i="0" u="none" strike="noStrike" dirty="0">
                <a:effectLst/>
                <a:highlight>
                  <a:srgbClr val="FFFFFF"/>
                </a:highlight>
                <a:latin typeface="American Typewriter" panose="02090604020004020304" pitchFamily="18" charset="77"/>
              </a:rPr>
              <a:t>Stakeholders — such as suppliers, customers, and employees — need to be engaged so that they understand the organization's sustainability goals and expectations.</a:t>
            </a:r>
            <a:endParaRPr lang="en-US" b="1" i="0" u="none" strike="noStrike" dirty="0">
              <a:effectLst/>
              <a:latin typeface="American Typewriter" panose="02090604020004020304" pitchFamily="18" charset="77"/>
            </a:endParaRPr>
          </a:p>
          <a:p>
            <a:pPr algn="just"/>
            <a:endParaRPr lang="en-US" b="1" i="0" u="none" strike="noStrike" dirty="0">
              <a:solidFill>
                <a:srgbClr val="026AAA"/>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2086677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689B1FB-7AE3-25FC-D214-B4C6C7BA8C69}"/>
              </a:ext>
            </a:extLst>
          </p:cNvPr>
          <p:cNvSpPr>
            <a:spLocks noGrp="1"/>
          </p:cNvSpPr>
          <p:nvPr>
            <p:ph idx="1"/>
          </p:nvPr>
        </p:nvSpPr>
        <p:spPr>
          <a:xfrm>
            <a:off x="838200" y="1106905"/>
            <a:ext cx="10515600" cy="5070058"/>
          </a:xfrm>
        </p:spPr>
        <p:txBody>
          <a:bodyPr/>
          <a:lstStyle/>
          <a:p>
            <a:pPr marL="0" indent="0" algn="just">
              <a:lnSpc>
                <a:spcPct val="150000"/>
              </a:lnSpc>
              <a:buNone/>
            </a:pPr>
            <a:r>
              <a:rPr lang="en-US" b="1" i="0" u="none" strike="noStrike" dirty="0">
                <a:effectLst/>
                <a:highlight>
                  <a:srgbClr val="FFFFFF"/>
                </a:highlight>
                <a:latin typeface="American Typewriter" panose="02090604020004020304" pitchFamily="18" charset="77"/>
              </a:rPr>
              <a:t>Sustainability</a:t>
            </a:r>
            <a:r>
              <a:rPr lang="en-US" b="0" i="0" u="none" strike="noStrike" dirty="0">
                <a:effectLst/>
                <a:highlight>
                  <a:srgbClr val="FFFFFF"/>
                </a:highlight>
                <a:latin typeface="American Typewriter" panose="02090604020004020304" pitchFamily="18" charset="77"/>
              </a:rPr>
              <a:t> is an important concept for businesses these days, and one of the cornerstones to achieving it lies in the “Three P’s”. People, planet, and profit are all equally essential components of a successful, sustainable business model.</a:t>
            </a:r>
            <a:endParaRPr lang="en-AF" dirty="0">
              <a:latin typeface="American Typewriter" panose="02090604020004020304" pitchFamily="18" charset="77"/>
            </a:endParaRPr>
          </a:p>
        </p:txBody>
      </p:sp>
    </p:spTree>
    <p:extLst>
      <p:ext uri="{BB962C8B-B14F-4D97-AF65-F5344CB8AC3E}">
        <p14:creationId xmlns:p14="http://schemas.microsoft.com/office/powerpoint/2010/main" val="845696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42E885-D3AF-97A5-9D9C-C989C67CB116}"/>
              </a:ext>
            </a:extLst>
          </p:cNvPr>
          <p:cNvSpPr>
            <a:spLocks noGrp="1"/>
          </p:cNvSpPr>
          <p:nvPr>
            <p:ph idx="1"/>
          </p:nvPr>
        </p:nvSpPr>
        <p:spPr>
          <a:xfrm>
            <a:off x="838200" y="558140"/>
            <a:ext cx="10515600" cy="5618823"/>
          </a:xfrm>
        </p:spPr>
        <p:txBody>
          <a:bodyPr/>
          <a:lstStyle/>
          <a:p>
            <a:pPr algn="just"/>
            <a:r>
              <a:rPr lang="en-US" b="1" i="0" u="none" strike="noStrike" dirty="0">
                <a:effectLst/>
                <a:latin typeface="American Typewriter" panose="02090604020004020304" pitchFamily="18" charset="77"/>
              </a:rPr>
              <a:t>Procurement Policy:-</a:t>
            </a:r>
            <a:r>
              <a:rPr lang="en-US" b="0" i="0" u="none" strike="noStrike" dirty="0">
                <a:effectLst/>
                <a:highlight>
                  <a:srgbClr val="FFFFFF"/>
                </a:highlight>
                <a:latin typeface="American Typewriter" panose="02090604020004020304" pitchFamily="18" charset="77"/>
              </a:rPr>
              <a:t>Enterprises need to ensure that their procurement policy </a:t>
            </a:r>
            <a:r>
              <a:rPr lang="en-US" b="0" i="0" u="none" strike="noStrike" dirty="0">
                <a:solidFill>
                  <a:srgbClr val="FF0000"/>
                </a:solidFill>
                <a:effectLst/>
                <a:highlight>
                  <a:srgbClr val="FFFFFF"/>
                </a:highlight>
                <a:latin typeface="American Typewriter" panose="02090604020004020304" pitchFamily="18" charset="77"/>
              </a:rPr>
              <a:t>includes sustainability requirements </a:t>
            </a:r>
            <a:r>
              <a:rPr lang="en-US" b="0" i="0" u="none" strike="noStrike" dirty="0">
                <a:effectLst/>
                <a:highlight>
                  <a:srgbClr val="FFFFFF"/>
                </a:highlight>
                <a:latin typeface="American Typewriter" panose="02090604020004020304" pitchFamily="18" charset="77"/>
              </a:rPr>
              <a:t>and </a:t>
            </a:r>
            <a:r>
              <a:rPr lang="en-US" b="0" i="0" u="none" strike="noStrike" dirty="0">
                <a:solidFill>
                  <a:srgbClr val="FF0000"/>
                </a:solidFill>
                <a:effectLst/>
                <a:highlight>
                  <a:srgbClr val="FFFFFF"/>
                </a:highlight>
                <a:latin typeface="American Typewriter" panose="02090604020004020304" pitchFamily="18" charset="77"/>
              </a:rPr>
              <a:t>guidelines for evaluating suppliers' environmental and social performance</a:t>
            </a:r>
            <a:r>
              <a:rPr lang="en-US" b="0" i="0" u="none" strike="noStrike" dirty="0">
                <a:effectLst/>
                <a:highlight>
                  <a:srgbClr val="FFFFFF"/>
                </a:highlight>
                <a:latin typeface="American Typewriter" panose="02090604020004020304" pitchFamily="18" charset="77"/>
              </a:rPr>
              <a:t>.</a:t>
            </a:r>
          </a:p>
          <a:p>
            <a:pPr algn="just"/>
            <a:endParaRPr lang="en-US" b="1" i="0" u="none" strike="noStrike" dirty="0">
              <a:effectLst/>
              <a:latin typeface="American Typewriter" panose="02090604020004020304" pitchFamily="18" charset="77"/>
            </a:endParaRPr>
          </a:p>
          <a:p>
            <a:pPr algn="just"/>
            <a:r>
              <a:rPr lang="en-US" b="1" i="0" u="none" strike="noStrike" dirty="0">
                <a:effectLst/>
                <a:latin typeface="American Typewriter" panose="02090604020004020304" pitchFamily="18" charset="77"/>
              </a:rPr>
              <a:t>Supplier Performance Monitoring:-</a:t>
            </a:r>
            <a:r>
              <a:rPr lang="en-US" b="0" i="0" u="none" strike="noStrike" dirty="0">
                <a:effectLst/>
                <a:highlight>
                  <a:srgbClr val="FFFFFF"/>
                </a:highlight>
                <a:latin typeface="American Typewriter" panose="02090604020004020304" pitchFamily="18" charset="77"/>
              </a:rPr>
              <a:t>Enterprises should monitor suppliers' performance regularly to ensure that they continue to meet sustainability requirements.</a:t>
            </a:r>
            <a:endParaRPr lang="en-US" b="1" i="0" u="none" strike="noStrike" dirty="0">
              <a:effectLst/>
              <a:latin typeface="American Typewriter" panose="02090604020004020304" pitchFamily="18" charset="77"/>
            </a:endParaRPr>
          </a:p>
          <a:p>
            <a:pPr algn="just"/>
            <a:r>
              <a:rPr lang="en-US" b="1" i="0" u="none" strike="noStrike" dirty="0">
                <a:effectLst/>
                <a:latin typeface="American Typewriter" panose="02090604020004020304" pitchFamily="18" charset="77"/>
              </a:rPr>
              <a:t>Training and Awareness Programs:-</a:t>
            </a:r>
            <a:r>
              <a:rPr lang="en-US" b="0" i="0" u="none" strike="noStrike" dirty="0">
                <a:effectLst/>
                <a:highlight>
                  <a:srgbClr val="FFFFFF"/>
                </a:highlight>
                <a:latin typeface="American Typewriter" panose="02090604020004020304" pitchFamily="18" charset="77"/>
              </a:rPr>
              <a:t>Creating a sustainable procurement practice requires procurement professionals to undergo training and awareness programs to better understand the importance of sustainability</a:t>
            </a:r>
            <a:r>
              <a:rPr lang="en-US" dirty="0">
                <a:highlight>
                  <a:srgbClr val="FFFFFF"/>
                </a:highlight>
                <a:latin typeface="American Typewriter" panose="02090604020004020304" pitchFamily="18" charset="77"/>
              </a:rPr>
              <a:t>.</a:t>
            </a:r>
            <a:endParaRPr lang="en-AF" dirty="0"/>
          </a:p>
        </p:txBody>
      </p:sp>
    </p:spTree>
    <p:extLst>
      <p:ext uri="{BB962C8B-B14F-4D97-AF65-F5344CB8AC3E}">
        <p14:creationId xmlns:p14="http://schemas.microsoft.com/office/powerpoint/2010/main" val="4167064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07F16-0F7A-F681-379E-D661ECC8F0DC}"/>
              </a:ext>
            </a:extLst>
          </p:cNvPr>
          <p:cNvSpPr>
            <a:spLocks noGrp="1"/>
          </p:cNvSpPr>
          <p:nvPr>
            <p:ph type="title"/>
          </p:nvPr>
        </p:nvSpPr>
        <p:spPr/>
        <p:txBody>
          <a:bodyPr/>
          <a:lstStyle/>
          <a:p>
            <a:pPr algn="just"/>
            <a:r>
              <a:rPr lang="en-AF" b="1" dirty="0">
                <a:latin typeface="American Typewriter" panose="02090604020004020304" pitchFamily="18" charset="77"/>
              </a:rPr>
              <a:t>Benefits for sustainable procurement</a:t>
            </a:r>
          </a:p>
        </p:txBody>
      </p:sp>
      <p:sp>
        <p:nvSpPr>
          <p:cNvPr id="9" name="Content Placeholder 8">
            <a:extLst>
              <a:ext uri="{FF2B5EF4-FFF2-40B4-BE49-F238E27FC236}">
                <a16:creationId xmlns:a16="http://schemas.microsoft.com/office/drawing/2014/main" id="{C27ECF69-999E-A7F2-8BBC-BFC692D15E11}"/>
              </a:ext>
            </a:extLst>
          </p:cNvPr>
          <p:cNvSpPr>
            <a:spLocks noGrp="1"/>
          </p:cNvSpPr>
          <p:nvPr>
            <p:ph idx="1"/>
          </p:nvPr>
        </p:nvSpPr>
        <p:spPr>
          <a:xfrm>
            <a:off x="838200" y="1825625"/>
            <a:ext cx="10515600" cy="4667250"/>
          </a:xfrm>
        </p:spPr>
        <p:txBody>
          <a:bodyPr>
            <a:normAutofit/>
          </a:bodyPr>
          <a:lstStyle/>
          <a:p>
            <a:pPr algn="just" fontAlgn="auto"/>
            <a:r>
              <a:rPr lang="en-US" b="1" i="0" u="none" strike="noStrike" dirty="0">
                <a:effectLst/>
                <a:latin typeface="American Typewriter" panose="02090604020004020304" pitchFamily="18" charset="77"/>
              </a:rPr>
              <a:t>Improved Compliance:-</a:t>
            </a:r>
            <a:r>
              <a:rPr lang="en-US" b="0" i="0" u="none" strike="noStrike" dirty="0">
                <a:effectLst/>
                <a:latin typeface="American Typewriter" panose="02090604020004020304" pitchFamily="18" charset="77"/>
              </a:rPr>
              <a:t>For a business to operate and be secure from possible lawsuits, compliance with required environmental and social regulations is a must. </a:t>
            </a:r>
          </a:p>
          <a:p>
            <a:pPr marL="0" indent="0" algn="just" fontAlgn="auto">
              <a:buNone/>
            </a:pPr>
            <a:endParaRPr lang="en-US" b="0" i="0" u="none" strike="noStrike" dirty="0">
              <a:effectLst/>
              <a:latin typeface="American Typewriter" panose="02090604020004020304" pitchFamily="18" charset="77"/>
            </a:endParaRPr>
          </a:p>
          <a:p>
            <a:pPr algn="just" fontAlgn="auto"/>
            <a:r>
              <a:rPr lang="en-US" b="1" i="0" u="none" strike="noStrike" dirty="0">
                <a:effectLst/>
                <a:latin typeface="American Typewriter" panose="02090604020004020304" pitchFamily="18" charset="77"/>
              </a:rPr>
              <a:t>Reduced environmental emissions:-</a:t>
            </a:r>
            <a:r>
              <a:rPr lang="en-US" b="0" i="0" u="none" strike="noStrike" dirty="0">
                <a:effectLst/>
                <a:latin typeface="American Typewriter" panose="02090604020004020304" pitchFamily="18" charset="77"/>
              </a:rPr>
              <a:t>By sourcing materials and suppliers that emphasize sustainability, businesses can reduce their carbon footprint, minimizing the company's environmental impact.</a:t>
            </a:r>
          </a:p>
          <a:p>
            <a:endParaRPr lang="en-AF" dirty="0"/>
          </a:p>
        </p:txBody>
      </p:sp>
    </p:spTree>
    <p:extLst>
      <p:ext uri="{BB962C8B-B14F-4D97-AF65-F5344CB8AC3E}">
        <p14:creationId xmlns:p14="http://schemas.microsoft.com/office/powerpoint/2010/main" val="347523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B0EC51-834F-CC3B-E4E1-F83A96E6708B}"/>
              </a:ext>
            </a:extLst>
          </p:cNvPr>
          <p:cNvSpPr>
            <a:spLocks noGrp="1"/>
          </p:cNvSpPr>
          <p:nvPr>
            <p:ph idx="1"/>
          </p:nvPr>
        </p:nvSpPr>
        <p:spPr>
          <a:xfrm>
            <a:off x="838200" y="745958"/>
            <a:ext cx="10515600" cy="5431005"/>
          </a:xfrm>
        </p:spPr>
        <p:txBody>
          <a:bodyPr/>
          <a:lstStyle/>
          <a:p>
            <a:pPr algn="just" fontAlgn="auto"/>
            <a:r>
              <a:rPr lang="en-US" b="1" u="none" strike="noStrike" dirty="0">
                <a:effectLst/>
                <a:latin typeface="American Typewriter" panose="02090604020004020304" pitchFamily="18" charset="77"/>
              </a:rPr>
              <a:t>Revenue Growth and Customer Retention</a:t>
            </a:r>
            <a:r>
              <a:rPr lang="en-US" u="none" strike="noStrike" dirty="0">
                <a:effectLst/>
                <a:latin typeface="American Typewriter" panose="02090604020004020304" pitchFamily="18" charset="77"/>
              </a:rPr>
              <a:t>:-Nowadays, more and more people have become eco-conscious and are seeking out ethical products and organizations. </a:t>
            </a:r>
          </a:p>
          <a:p>
            <a:pPr marL="0" indent="0" algn="just" fontAlgn="auto">
              <a:buNone/>
            </a:pPr>
            <a:endParaRPr lang="en-US" u="none" strike="noStrike" dirty="0">
              <a:effectLst/>
              <a:latin typeface="American Typewriter" panose="02090604020004020304" pitchFamily="18" charset="77"/>
            </a:endParaRPr>
          </a:p>
          <a:p>
            <a:pPr algn="just" fontAlgn="base"/>
            <a:r>
              <a:rPr lang="en-US" b="1" i="0" u="none" strike="noStrike" dirty="0">
                <a:solidFill>
                  <a:srgbClr val="1C212B"/>
                </a:solidFill>
                <a:effectLst/>
                <a:latin typeface="American Typewriter" panose="02090604020004020304" pitchFamily="18" charset="77"/>
              </a:rPr>
              <a:t>Energy Efficiency</a:t>
            </a:r>
            <a:r>
              <a:rPr lang="en-US" dirty="0">
                <a:solidFill>
                  <a:srgbClr val="1C212B"/>
                </a:solidFill>
                <a:latin typeface="American Typewriter" panose="02090604020004020304" pitchFamily="18" charset="77"/>
              </a:rPr>
              <a:t>:-</a:t>
            </a:r>
            <a:r>
              <a:rPr lang="en-US" b="0" i="0" u="none" strike="noStrike" dirty="0" err="1">
                <a:solidFill>
                  <a:srgbClr val="1C212B"/>
                </a:solidFill>
                <a:effectLst/>
                <a:latin typeface="American Typewriter" panose="02090604020004020304" pitchFamily="18" charset="77"/>
              </a:rPr>
              <a:t>Organisations</a:t>
            </a:r>
            <a:r>
              <a:rPr lang="en-US" b="0" i="0" u="none" strike="noStrike" dirty="0">
                <a:solidFill>
                  <a:srgbClr val="1C212B"/>
                </a:solidFill>
                <a:effectLst/>
                <a:latin typeface="American Typewriter" panose="02090604020004020304" pitchFamily="18" charset="77"/>
              </a:rPr>
              <a:t> adopting a sustainable procurement approach can significantly improve energy efficiency by procuring products and services from suppliers using energy-efficient technologies that reduce energy consumption during production and use (such as renewable energy sources, clean energy practices, LED lighting). </a:t>
            </a:r>
          </a:p>
          <a:p>
            <a:endParaRPr lang="en-AF" dirty="0"/>
          </a:p>
        </p:txBody>
      </p:sp>
    </p:spTree>
    <p:extLst>
      <p:ext uri="{BB962C8B-B14F-4D97-AF65-F5344CB8AC3E}">
        <p14:creationId xmlns:p14="http://schemas.microsoft.com/office/powerpoint/2010/main" val="3750886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FE6398-DA73-6EF3-29DF-3E9B39652E75}"/>
              </a:ext>
            </a:extLst>
          </p:cNvPr>
          <p:cNvSpPr>
            <a:spLocks noGrp="1"/>
          </p:cNvSpPr>
          <p:nvPr>
            <p:ph idx="1"/>
          </p:nvPr>
        </p:nvSpPr>
        <p:spPr>
          <a:xfrm>
            <a:off x="838200" y="673768"/>
            <a:ext cx="10515600" cy="5503195"/>
          </a:xfrm>
        </p:spPr>
        <p:txBody>
          <a:bodyPr/>
          <a:lstStyle/>
          <a:p>
            <a:pPr algn="just" fontAlgn="base"/>
            <a:r>
              <a:rPr lang="en-US" b="1" i="0" u="none" strike="noStrike" dirty="0">
                <a:solidFill>
                  <a:srgbClr val="1C212B"/>
                </a:solidFill>
                <a:effectLst/>
                <a:latin typeface="American Typewriter" panose="02090604020004020304" pitchFamily="18" charset="77"/>
              </a:rPr>
              <a:t>Reduces Waste</a:t>
            </a:r>
            <a:r>
              <a:rPr lang="en-US" dirty="0">
                <a:solidFill>
                  <a:srgbClr val="1C212B"/>
                </a:solidFill>
                <a:latin typeface="American Typewriter" panose="02090604020004020304" pitchFamily="18" charset="77"/>
              </a:rPr>
              <a:t>:-</a:t>
            </a:r>
            <a:r>
              <a:rPr lang="en-US" b="0" i="0" u="none" strike="noStrike" dirty="0">
                <a:solidFill>
                  <a:srgbClr val="1C212B"/>
                </a:solidFill>
                <a:effectLst/>
                <a:latin typeface="American Typewriter" panose="02090604020004020304" pitchFamily="18" charset="77"/>
              </a:rPr>
              <a:t>Another key environmental benefit from the selection of environmentally friendly sources of supply is the reduction of waste. Sustainable procurement encourages </a:t>
            </a:r>
            <a:r>
              <a:rPr lang="en-US" b="1" i="0" u="none" strike="noStrike" dirty="0">
                <a:solidFill>
                  <a:srgbClr val="FF0000"/>
                </a:solidFill>
                <a:effectLst/>
                <a:latin typeface="American Typewriter" panose="02090604020004020304" pitchFamily="18" charset="77"/>
              </a:rPr>
              <a:t>recycling, reuse and repair</a:t>
            </a:r>
            <a:r>
              <a:rPr lang="en-US" b="0" i="0" u="none" strike="noStrike" dirty="0">
                <a:solidFill>
                  <a:srgbClr val="1C212B"/>
                </a:solidFill>
                <a:effectLst/>
                <a:latin typeface="American Typewriter" panose="02090604020004020304" pitchFamily="18" charset="77"/>
              </a:rPr>
              <a:t>, which diverts waste from landfills and conserves natural resources. Sustainable products should also use fewer natural resources, contain fewer hazardous materials, have a longer and more efficient lifespan.</a:t>
            </a:r>
          </a:p>
          <a:p>
            <a:pPr algn="just" fontAlgn="base"/>
            <a:endParaRPr lang="en-US" dirty="0">
              <a:solidFill>
                <a:srgbClr val="1C212B"/>
              </a:solidFill>
              <a:latin typeface="American Typewriter" panose="02090604020004020304" pitchFamily="18" charset="77"/>
            </a:endParaRPr>
          </a:p>
          <a:p>
            <a:pPr algn="just" fontAlgn="base"/>
            <a:r>
              <a:rPr lang="en-US" b="0" i="0" u="none" strike="noStrike" dirty="0">
                <a:solidFill>
                  <a:srgbClr val="1C212B"/>
                </a:solidFill>
                <a:effectLst/>
                <a:latin typeface="American Typewriter" panose="02090604020004020304" pitchFamily="18" charset="77"/>
              </a:rPr>
              <a:t>Improved supplier relationships:-This may arise from fair trading.</a:t>
            </a:r>
          </a:p>
          <a:p>
            <a:pPr algn="just" fontAlgn="base"/>
            <a:r>
              <a:rPr lang="en-US" dirty="0" err="1">
                <a:solidFill>
                  <a:srgbClr val="1C212B"/>
                </a:solidFill>
                <a:latin typeface="American Typewriter" panose="02090604020004020304" pitchFamily="18" charset="77"/>
              </a:rPr>
              <a:t>E.t.c</a:t>
            </a:r>
            <a:endParaRPr lang="en-US" b="0" i="0" u="none" strike="noStrike" dirty="0">
              <a:solidFill>
                <a:srgbClr val="1C212B"/>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3445929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FB203-047E-AD88-F4B9-F325D40D2206}"/>
              </a:ext>
            </a:extLst>
          </p:cNvPr>
          <p:cNvSpPr>
            <a:spLocks noGrp="1"/>
          </p:cNvSpPr>
          <p:nvPr>
            <p:ph type="title"/>
          </p:nvPr>
        </p:nvSpPr>
        <p:spPr>
          <a:xfrm>
            <a:off x="838200" y="365125"/>
            <a:ext cx="10515600" cy="5253622"/>
          </a:xfrm>
        </p:spPr>
        <p:txBody>
          <a:bodyPr>
            <a:normAutofit/>
          </a:bodyPr>
          <a:lstStyle/>
          <a:p>
            <a:pPr algn="just"/>
            <a:r>
              <a:rPr lang="en-US" sz="3200" b="1" kern="0" dirty="0">
                <a:effectLst/>
                <a:latin typeface="American Typewriter" panose="02090604020004020304" pitchFamily="18" charset="77"/>
                <a:ea typeface="Times New Roman" panose="02020603050405020304" pitchFamily="18" charset="0"/>
              </a:rPr>
              <a:t>Current and emerging global trends in sustainable procurement</a:t>
            </a:r>
            <a:r>
              <a:rPr lang="en-AF" sz="3200" b="1" dirty="0">
                <a:effectLst/>
                <a:latin typeface="American Typewriter" panose="02090604020004020304" pitchFamily="18" charset="77"/>
              </a:rPr>
              <a:t> </a:t>
            </a:r>
            <a:endParaRPr lang="en-AF" sz="3200" b="1" dirty="0">
              <a:latin typeface="American Typewriter" panose="02090604020004020304" pitchFamily="18" charset="77"/>
            </a:endParaRPr>
          </a:p>
        </p:txBody>
      </p:sp>
    </p:spTree>
    <p:extLst>
      <p:ext uri="{BB962C8B-B14F-4D97-AF65-F5344CB8AC3E}">
        <p14:creationId xmlns:p14="http://schemas.microsoft.com/office/powerpoint/2010/main" val="3244537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2D325-8D60-2898-A548-744556A1E098}"/>
              </a:ext>
            </a:extLst>
          </p:cNvPr>
          <p:cNvSpPr>
            <a:spLocks noGrp="1"/>
          </p:cNvSpPr>
          <p:nvPr>
            <p:ph type="title"/>
          </p:nvPr>
        </p:nvSpPr>
        <p:spPr/>
        <p:txBody>
          <a:bodyPr>
            <a:normAutofit fontScale="90000"/>
          </a:bodyPr>
          <a:lstStyle/>
          <a:p>
            <a:pPr algn="just"/>
            <a:br>
              <a:rPr lang="en-US" dirty="0">
                <a:latin typeface="American Typewriter" panose="02090604020004020304" pitchFamily="18" charset="77"/>
              </a:rPr>
            </a:br>
            <a:r>
              <a:rPr lang="en-US" dirty="0">
                <a:latin typeface="American Typewriter" panose="02090604020004020304" pitchFamily="18" charset="77"/>
              </a:rPr>
              <a:t>Artificial Intelligence in Sustainable Procurement </a:t>
            </a:r>
            <a:br>
              <a:rPr lang="en-US" dirty="0">
                <a:effectLst/>
                <a:highlight>
                  <a:srgbClr val="002144"/>
                </a:highlight>
              </a:rPr>
            </a:br>
            <a:endParaRPr lang="en-AF" dirty="0"/>
          </a:p>
        </p:txBody>
      </p:sp>
      <p:sp>
        <p:nvSpPr>
          <p:cNvPr id="3" name="Content Placeholder 2">
            <a:extLst>
              <a:ext uri="{FF2B5EF4-FFF2-40B4-BE49-F238E27FC236}">
                <a16:creationId xmlns:a16="http://schemas.microsoft.com/office/drawing/2014/main" id="{41EC63E3-5412-B799-8425-D7037230B4CD}"/>
              </a:ext>
            </a:extLst>
          </p:cNvPr>
          <p:cNvSpPr>
            <a:spLocks noGrp="1"/>
          </p:cNvSpPr>
          <p:nvPr>
            <p:ph idx="1"/>
          </p:nvPr>
        </p:nvSpPr>
        <p:spPr/>
        <p:txBody>
          <a:bodyPr>
            <a:normAutofit fontScale="92500" lnSpcReduction="10000"/>
          </a:bodyPr>
          <a:lstStyle/>
          <a:p>
            <a:pPr marL="0" indent="0" algn="just">
              <a:lnSpc>
                <a:spcPct val="107000"/>
              </a:lnSpc>
              <a:spcAft>
                <a:spcPts val="800"/>
              </a:spcAft>
              <a:buNone/>
            </a:pPr>
            <a:endParaRPr lang="en-AF" sz="2600" dirty="0">
              <a:effectLst/>
              <a:latin typeface="American Typewriter" panose="02090604020004020304" pitchFamily="18" charset="77"/>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en-AF" sz="2600" b="1" dirty="0">
                <a:effectLst/>
                <a:latin typeface="American Typewriter" panose="02090604020004020304" pitchFamily="18" charset="77"/>
                <a:ea typeface="Calibri" panose="020F0502020204030204" pitchFamily="34" charset="0"/>
                <a:cs typeface="Times New Roman" panose="02020603050405020304" pitchFamily="18" charset="0"/>
              </a:rPr>
              <a:t>Sustainable Supplier Selection: </a:t>
            </a:r>
            <a:r>
              <a:rPr lang="en-AF" sz="2600" dirty="0">
                <a:effectLst/>
                <a:latin typeface="American Typewriter" panose="02090604020004020304" pitchFamily="18" charset="77"/>
                <a:ea typeface="Calibri" panose="020F0502020204030204" pitchFamily="34" charset="0"/>
                <a:cs typeface="Times New Roman" panose="02020603050405020304" pitchFamily="18" charset="0"/>
              </a:rPr>
              <a:t>A crucial step in eco-friendly procurement is choosing suppliers who prioritize sustainability. AI excels in evaluating vast databases, assessing suppliers based on their environmental certifications, energy usage, and waste management. This allows businesses to align their supply chain with their green objectives effectively.</a:t>
            </a:r>
            <a:endParaRPr lang="en-US" dirty="0">
              <a:solidFill>
                <a:srgbClr val="002144"/>
              </a:solidFill>
              <a:effectLst/>
              <a:highlight>
                <a:srgbClr val="FFFFFF"/>
              </a:highlight>
              <a:latin typeface="American Typewriter" panose="02090604020004020304" pitchFamily="18" charset="77"/>
            </a:endParaRPr>
          </a:p>
          <a:p>
            <a:pPr algn="just"/>
            <a:r>
              <a:rPr lang="en-US" dirty="0">
                <a:effectLst/>
                <a:highlight>
                  <a:srgbClr val="FFFFFF"/>
                </a:highlight>
                <a:latin typeface="American Typewriter" panose="02090604020004020304" pitchFamily="18" charset="77"/>
              </a:rPr>
              <a:t>Improve Operations – Time can be saved </a:t>
            </a:r>
            <a:r>
              <a:rPr lang="en-US" b="1" dirty="0">
                <a:effectLst/>
                <a:highlight>
                  <a:srgbClr val="FFFFFF"/>
                </a:highlight>
                <a:latin typeface="American Typewriter" panose="02090604020004020304" pitchFamily="18" charset="77"/>
              </a:rPr>
              <a:t>using AI to assist with specification writing</a:t>
            </a:r>
            <a:r>
              <a:rPr lang="en-US" dirty="0">
                <a:effectLst/>
                <a:highlight>
                  <a:srgbClr val="FFFFFF"/>
                </a:highlight>
                <a:latin typeface="American Typewriter" panose="02090604020004020304" pitchFamily="18" charset="77"/>
              </a:rPr>
              <a:t>, pre- qualification, bidding document development and </a:t>
            </a:r>
            <a:r>
              <a:rPr lang="en-US" b="1" dirty="0">
                <a:effectLst/>
                <a:highlight>
                  <a:srgbClr val="FFFFFF"/>
                </a:highlight>
                <a:latin typeface="American Typewriter" panose="02090604020004020304" pitchFamily="18" charset="77"/>
              </a:rPr>
              <a:t>ongoing intelligence to support supervision</a:t>
            </a:r>
            <a:r>
              <a:rPr lang="en-US" dirty="0">
                <a:effectLst/>
                <a:highlight>
                  <a:srgbClr val="FFFFFF"/>
                </a:highlight>
                <a:latin typeface="American Typewriter" panose="02090604020004020304" pitchFamily="18" charset="77"/>
              </a:rPr>
              <a:t>. </a:t>
            </a:r>
          </a:p>
          <a:p>
            <a:pPr algn="just"/>
            <a:endParaRPr lang="en-US" dirty="0">
              <a:effectLst/>
              <a:highlight>
                <a:srgbClr val="FFFFFF"/>
              </a:highlight>
              <a:latin typeface="American Typewriter" panose="02090604020004020304" pitchFamily="18" charset="77"/>
            </a:endParaRPr>
          </a:p>
          <a:p>
            <a:endParaRPr lang="en-AF" dirty="0"/>
          </a:p>
        </p:txBody>
      </p:sp>
    </p:spTree>
    <p:extLst>
      <p:ext uri="{BB962C8B-B14F-4D97-AF65-F5344CB8AC3E}">
        <p14:creationId xmlns:p14="http://schemas.microsoft.com/office/powerpoint/2010/main" val="599427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04BEFA-A4B0-39AA-18F9-A13166B75FBB}"/>
              </a:ext>
            </a:extLst>
          </p:cNvPr>
          <p:cNvSpPr>
            <a:spLocks noGrp="1"/>
          </p:cNvSpPr>
          <p:nvPr>
            <p:ph idx="1"/>
          </p:nvPr>
        </p:nvSpPr>
        <p:spPr>
          <a:xfrm>
            <a:off x="838200" y="625642"/>
            <a:ext cx="10515600" cy="5551321"/>
          </a:xfrm>
        </p:spPr>
        <p:txBody>
          <a:bodyPr/>
          <a:lstStyle/>
          <a:p>
            <a:pPr marL="0" indent="0" algn="just">
              <a:buNone/>
            </a:pPr>
            <a:endParaRPr lang="en-US" dirty="0">
              <a:effectLst/>
              <a:highlight>
                <a:srgbClr val="FFFFFF"/>
              </a:highlight>
              <a:latin typeface="American Typewriter" panose="02090604020004020304" pitchFamily="18" charset="77"/>
            </a:endParaRPr>
          </a:p>
          <a:p>
            <a:pPr marL="342900" lvl="0" indent="-342900" algn="just">
              <a:lnSpc>
                <a:spcPct val="107000"/>
              </a:lnSpc>
              <a:spcAft>
                <a:spcPts val="800"/>
              </a:spcAft>
              <a:buSzPts val="1000"/>
              <a:buFont typeface="Symbol" pitchFamily="2" charset="2"/>
              <a:buChar char=""/>
              <a:tabLst>
                <a:tab pos="457200" algn="l"/>
              </a:tabLst>
            </a:pPr>
            <a:r>
              <a:rPr lang="en-AF" sz="2400" b="1" dirty="0">
                <a:effectLst/>
                <a:latin typeface="American Typewriter" panose="02090604020004020304" pitchFamily="18" charset="77"/>
                <a:ea typeface="Calibri" panose="020F0502020204030204" pitchFamily="34" charset="0"/>
                <a:cs typeface="Times New Roman" panose="02020603050405020304" pitchFamily="18" charset="0"/>
              </a:rPr>
              <a:t>Fostering a Circular Economy:</a:t>
            </a:r>
            <a:r>
              <a:rPr lang="en-AF" sz="2400" dirty="0">
                <a:effectLst/>
                <a:latin typeface="American Typewriter" panose="02090604020004020304" pitchFamily="18" charset="77"/>
                <a:ea typeface="Calibri" panose="020F0502020204030204" pitchFamily="34" charset="0"/>
                <a:cs typeface="Times New Roman" panose="02020603050405020304" pitchFamily="18" charset="0"/>
              </a:rPr>
              <a:t> AI is instrumental in advancing a circular economy model, where resources are continuously reused and recycled. It can track product lifecycles, pinpoint opportunities </a:t>
            </a:r>
            <a:r>
              <a:rPr lang="en-AF" sz="2400">
                <a:effectLst/>
                <a:latin typeface="American Typewriter" panose="02090604020004020304" pitchFamily="18" charset="77"/>
                <a:ea typeface="Calibri" panose="020F0502020204030204" pitchFamily="34" charset="0"/>
                <a:cs typeface="Times New Roman" panose="02020603050405020304" pitchFamily="18" charset="0"/>
              </a:rPr>
              <a:t>for repurposing and </a:t>
            </a:r>
            <a:r>
              <a:rPr lang="en-AF" sz="2400" dirty="0">
                <a:effectLst/>
                <a:latin typeface="American Typewriter" panose="02090604020004020304" pitchFamily="18" charset="77"/>
                <a:ea typeface="Calibri" panose="020F0502020204030204" pitchFamily="34" charset="0"/>
                <a:cs typeface="Times New Roman" panose="02020603050405020304" pitchFamily="18" charset="0"/>
              </a:rPr>
              <a:t>manage the process of material recovery, thereby promoting sustainable usage of resources.</a:t>
            </a:r>
          </a:p>
          <a:p>
            <a:pPr marL="342900" indent="-342900" algn="just">
              <a:lnSpc>
                <a:spcPct val="107000"/>
              </a:lnSpc>
              <a:spcAft>
                <a:spcPts val="800"/>
              </a:spcAft>
              <a:buSzPts val="1000"/>
              <a:buFont typeface="Symbol" pitchFamily="2" charset="2"/>
              <a:buChar char=""/>
              <a:tabLst>
                <a:tab pos="457200" algn="l"/>
              </a:tabLst>
            </a:pPr>
            <a:r>
              <a:rPr lang="en-AF" sz="2400" b="1" dirty="0">
                <a:effectLst/>
                <a:latin typeface="American Typewriter" panose="02090604020004020304" pitchFamily="18" charset="77"/>
                <a:ea typeface="Calibri" panose="020F0502020204030204" pitchFamily="34" charset="0"/>
                <a:cs typeface="Times New Roman" panose="02020603050405020304" pitchFamily="18" charset="0"/>
              </a:rPr>
              <a:t>Material Efficiency and Waste Reduction</a:t>
            </a:r>
            <a:r>
              <a:rPr lang="en-AF" sz="2400" dirty="0">
                <a:effectLst/>
                <a:latin typeface="American Typewriter" panose="02090604020004020304" pitchFamily="18" charset="77"/>
                <a:ea typeface="Calibri" panose="020F0502020204030204" pitchFamily="34" charset="0"/>
                <a:cs typeface="Times New Roman" panose="02020603050405020304" pitchFamily="18" charset="0"/>
              </a:rPr>
              <a:t> </a:t>
            </a:r>
            <a:r>
              <a:rPr lang="en-GB" sz="2400" dirty="0">
                <a:effectLst/>
                <a:latin typeface="American Typewriter" panose="02090604020004020304" pitchFamily="18" charset="77"/>
                <a:ea typeface="Calibri" panose="020F0502020204030204" pitchFamily="34" charset="0"/>
                <a:cs typeface="Times New Roman" panose="02020603050405020304" pitchFamily="18" charset="0"/>
              </a:rPr>
              <a:t>through</a:t>
            </a:r>
            <a:r>
              <a:rPr lang="en-AF" sz="2400" dirty="0">
                <a:effectLst/>
                <a:latin typeface="American Typewriter" panose="02090604020004020304" pitchFamily="18" charset="77"/>
                <a:ea typeface="Calibri" panose="020F0502020204030204" pitchFamily="34" charset="0"/>
                <a:cs typeface="Times New Roman" panose="02020603050405020304" pitchFamily="18" charset="0"/>
              </a:rPr>
              <a:t> scrutinizing product designs. Al can recommend using lighter and more sustainable materials, as well as optimize packaging to reduce waste. This not only minimizes environmental impact but also potentially cuts down costs.</a:t>
            </a:r>
          </a:p>
          <a:p>
            <a:pPr marL="342900" lvl="0" indent="-342900" algn="just">
              <a:lnSpc>
                <a:spcPct val="107000"/>
              </a:lnSpc>
              <a:spcAft>
                <a:spcPts val="800"/>
              </a:spcAft>
              <a:buSzPts val="1000"/>
              <a:buFont typeface="Symbol" pitchFamily="2" charset="2"/>
              <a:buChar char=""/>
              <a:tabLst>
                <a:tab pos="457200" algn="l"/>
              </a:tabLst>
            </a:pPr>
            <a:endParaRPr lang="en-AF" sz="2400" dirty="0">
              <a:effectLst/>
              <a:latin typeface="American Typewriter" panose="02090604020004020304" pitchFamily="18"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7171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B2A204-01EC-9B46-F0A2-48F67947182F}"/>
              </a:ext>
            </a:extLst>
          </p:cNvPr>
          <p:cNvSpPr>
            <a:spLocks noGrp="1"/>
          </p:cNvSpPr>
          <p:nvPr>
            <p:ph idx="1"/>
          </p:nvPr>
        </p:nvSpPr>
        <p:spPr/>
        <p:txBody>
          <a:bodyPr/>
          <a:lstStyle/>
          <a:p>
            <a:pPr algn="just"/>
            <a:r>
              <a:rPr lang="en-AF" sz="2400" b="1" dirty="0">
                <a:effectLst/>
                <a:latin typeface="American Typewriter" panose="02090604020004020304" pitchFamily="18" charset="77"/>
                <a:ea typeface="Calibri" panose="020F0502020204030204" pitchFamily="34" charset="0"/>
                <a:cs typeface="Times New Roman" panose="02020603050405020304" pitchFamily="18" charset="0"/>
              </a:rPr>
              <a:t>Supply Chain Transparency: </a:t>
            </a:r>
            <a:r>
              <a:rPr lang="en-AF" sz="2400" dirty="0">
                <a:effectLst/>
                <a:latin typeface="American Typewriter" panose="02090604020004020304" pitchFamily="18" charset="77"/>
                <a:ea typeface="Calibri" panose="020F0502020204030204" pitchFamily="34" charset="0"/>
                <a:cs typeface="Times New Roman" panose="02020603050405020304" pitchFamily="18" charset="0"/>
              </a:rPr>
              <a:t>One of AI's most significant contributions to sustainable procurement is creating a transparent supply chain. By aggregating and analyzing data from various stages of the supply chain, AI provides real-time insights into the environmental and social impacts of procurement decisions, enhancing accountability and informed decision-making.</a:t>
            </a:r>
          </a:p>
          <a:p>
            <a:endParaRPr lang="en-AF" dirty="0"/>
          </a:p>
        </p:txBody>
      </p:sp>
    </p:spTree>
    <p:extLst>
      <p:ext uri="{BB962C8B-B14F-4D97-AF65-F5344CB8AC3E}">
        <p14:creationId xmlns:p14="http://schemas.microsoft.com/office/powerpoint/2010/main" val="2435417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D4FE1-94B1-4EBE-E0D5-7BCF1DF206CF}"/>
              </a:ext>
            </a:extLst>
          </p:cNvPr>
          <p:cNvSpPr>
            <a:spLocks noGrp="1"/>
          </p:cNvSpPr>
          <p:nvPr>
            <p:ph type="title"/>
          </p:nvPr>
        </p:nvSpPr>
        <p:spPr/>
        <p:txBody>
          <a:bodyPr>
            <a:normAutofit fontScale="90000"/>
          </a:bodyPr>
          <a:lstStyle/>
          <a:p>
            <a:pPr algn="just"/>
            <a:r>
              <a:rPr lang="en-US" sz="1800" b="1" dirty="0">
                <a:solidFill>
                  <a:srgbClr val="FFFFFF"/>
                </a:solidFill>
                <a:effectLst/>
                <a:latin typeface="Arial" panose="020B0604020202020204" pitchFamily="34" charset="0"/>
              </a:rPr>
              <a:t>Social Media and Sustainable Procurement </a:t>
            </a:r>
            <a:br>
              <a:rPr lang="en-US" dirty="0">
                <a:effectLst/>
              </a:rPr>
            </a:br>
            <a:r>
              <a:rPr lang="en-US" b="1" dirty="0">
                <a:effectLst/>
                <a:latin typeface="American Typewriter" panose="02090604020004020304" pitchFamily="18" charset="77"/>
              </a:rPr>
              <a:t>Social media and </a:t>
            </a:r>
            <a:r>
              <a:rPr lang="en-US" b="1">
                <a:effectLst/>
                <a:latin typeface="American Typewriter" panose="02090604020004020304" pitchFamily="18" charset="77"/>
              </a:rPr>
              <a:t>sustainable procurement</a:t>
            </a: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0C1FCFCA-7A61-23DD-4BA4-604D52DAC34B}"/>
              </a:ext>
            </a:extLst>
          </p:cNvPr>
          <p:cNvSpPr>
            <a:spLocks noGrp="1"/>
          </p:cNvSpPr>
          <p:nvPr>
            <p:ph idx="1"/>
          </p:nvPr>
        </p:nvSpPr>
        <p:spPr>
          <a:xfrm>
            <a:off x="838200" y="1825625"/>
            <a:ext cx="10692740" cy="4351338"/>
          </a:xfrm>
        </p:spPr>
        <p:txBody>
          <a:bodyPr>
            <a:normAutofit/>
          </a:bodyPr>
          <a:lstStyle/>
          <a:p>
            <a:pPr algn="just"/>
            <a:r>
              <a:rPr lang="en-US" sz="2400" b="1" dirty="0">
                <a:solidFill>
                  <a:srgbClr val="002144"/>
                </a:solidFill>
                <a:effectLst/>
                <a:latin typeface="American Typewriter" panose="02090604020004020304" pitchFamily="18" charset="77"/>
              </a:rPr>
              <a:t>Promotes ethical behavior: </a:t>
            </a:r>
            <a:r>
              <a:rPr lang="en-US" sz="2400" dirty="0">
                <a:solidFill>
                  <a:srgbClr val="002144"/>
                </a:solidFill>
                <a:effectLst/>
                <a:latin typeface="American Typewriter" panose="02090604020004020304" pitchFamily="18" charset="77"/>
              </a:rPr>
              <a:t>The public nature of social media can pressure companies to act ethically and responsibly to maintain their reputation </a:t>
            </a:r>
          </a:p>
          <a:p>
            <a:pPr algn="just"/>
            <a:r>
              <a:rPr lang="en-US" sz="2400" b="1" dirty="0">
                <a:solidFill>
                  <a:srgbClr val="002144"/>
                </a:solidFill>
                <a:latin typeface="American Typewriter" panose="02090604020004020304" pitchFamily="18" charset="77"/>
              </a:rPr>
              <a:t>Showcases success stories: </a:t>
            </a:r>
            <a:r>
              <a:rPr lang="en-US" sz="2400" dirty="0">
                <a:solidFill>
                  <a:srgbClr val="002144"/>
                </a:solidFill>
                <a:latin typeface="American Typewriter" panose="02090604020004020304" pitchFamily="18" charset="77"/>
              </a:rPr>
              <a:t>Successes in sustainable procurement can be highlighted on social media, serving as inspiration and setting benchmarks for industry practices.</a:t>
            </a:r>
          </a:p>
          <a:p>
            <a:pPr marL="0" indent="0" algn="just">
              <a:buNone/>
            </a:pPr>
            <a:endParaRPr lang="en-US" sz="2400" dirty="0">
              <a:solidFill>
                <a:srgbClr val="002144"/>
              </a:solidFill>
              <a:latin typeface="American Typewriter" panose="02090604020004020304" pitchFamily="18" charset="77"/>
            </a:endParaRPr>
          </a:p>
          <a:p>
            <a:pPr algn="just"/>
            <a:r>
              <a:rPr lang="en-US" sz="2400" b="1" dirty="0">
                <a:solidFill>
                  <a:srgbClr val="002144"/>
                </a:solidFill>
                <a:effectLst/>
                <a:latin typeface="American Typewriter" panose="02090604020004020304" pitchFamily="18" charset="77"/>
              </a:rPr>
              <a:t>Provides real-time insights: </a:t>
            </a:r>
            <a:r>
              <a:rPr lang="en-US" sz="2400" dirty="0">
                <a:solidFill>
                  <a:srgbClr val="002144"/>
                </a:solidFill>
                <a:effectLst/>
                <a:latin typeface="American Typewriter" panose="02090604020004020304" pitchFamily="18" charset="77"/>
              </a:rPr>
              <a:t>Social media allows for immediate visibility into supply chain operations, offering a direct view of the impacts on local communities </a:t>
            </a:r>
          </a:p>
          <a:p>
            <a:pPr marL="0" indent="0" algn="just">
              <a:buNone/>
            </a:pPr>
            <a:r>
              <a:rPr lang="en-US" sz="2400" dirty="0">
                <a:solidFill>
                  <a:srgbClr val="002144"/>
                </a:solidFill>
                <a:latin typeface="American Typewriter" panose="02090604020004020304" pitchFamily="18" charset="77"/>
              </a:rPr>
              <a:t> </a:t>
            </a:r>
          </a:p>
          <a:p>
            <a:pPr algn="just"/>
            <a:endParaRPr lang="en-US" sz="2400" dirty="0">
              <a:solidFill>
                <a:srgbClr val="002144"/>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556953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341D-97D6-61CC-EB6C-742CA5BD42FF}"/>
              </a:ext>
            </a:extLst>
          </p:cNvPr>
          <p:cNvSpPr>
            <a:spLocks noGrp="1"/>
          </p:cNvSpPr>
          <p:nvPr>
            <p:ph type="title"/>
          </p:nvPr>
        </p:nvSpPr>
        <p:spPr/>
        <p:txBody>
          <a:bodyPr/>
          <a:lstStyle/>
          <a:p>
            <a:pPr algn="ctr"/>
            <a:r>
              <a:rPr lang="en-US" sz="1800" b="1" dirty="0">
                <a:solidFill>
                  <a:srgbClr val="FFFFFF"/>
                </a:solidFill>
                <a:effectLst/>
                <a:latin typeface="Arial" panose="020B0604020202020204" pitchFamily="34" charset="0"/>
              </a:rPr>
              <a:t>Ensuring a ‘Just’ Transition </a:t>
            </a:r>
            <a:br>
              <a:rPr lang="en-US" dirty="0">
                <a:effectLst/>
              </a:rPr>
            </a:br>
            <a:r>
              <a:rPr lang="en-US" b="1" dirty="0">
                <a:effectLst/>
                <a:latin typeface="American Typewriter" panose="02090604020004020304" pitchFamily="18" charset="77"/>
              </a:rPr>
              <a:t>Enhancing a just transition</a:t>
            </a: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59BB5125-F61D-EE3F-5EE4-4C9ABA3A6305}"/>
              </a:ext>
            </a:extLst>
          </p:cNvPr>
          <p:cNvSpPr>
            <a:spLocks noGrp="1"/>
          </p:cNvSpPr>
          <p:nvPr>
            <p:ph idx="1"/>
          </p:nvPr>
        </p:nvSpPr>
        <p:spPr/>
        <p:txBody>
          <a:bodyPr/>
          <a:lstStyle/>
          <a:p>
            <a:pPr algn="just"/>
            <a:r>
              <a:rPr lang="en-US" sz="2400" b="1" dirty="0">
                <a:solidFill>
                  <a:srgbClr val="002144"/>
                </a:solidFill>
                <a:latin typeface="American Typewriter" panose="02090604020004020304" pitchFamily="18" charset="77"/>
              </a:rPr>
              <a:t>T</a:t>
            </a:r>
            <a:r>
              <a:rPr lang="en-US" sz="2400" b="1" dirty="0">
                <a:solidFill>
                  <a:srgbClr val="002144"/>
                </a:solidFill>
                <a:effectLst/>
                <a:latin typeface="American Typewriter" panose="02090604020004020304" pitchFamily="18" charset="77"/>
              </a:rPr>
              <a:t>ailoring approaches </a:t>
            </a:r>
            <a:r>
              <a:rPr lang="en-US" sz="2400" dirty="0">
                <a:solidFill>
                  <a:srgbClr val="002144"/>
                </a:solidFill>
                <a:effectLst/>
                <a:latin typeface="American Typewriter" panose="02090604020004020304" pitchFamily="18" charset="77"/>
              </a:rPr>
              <a:t>to accommodate </a:t>
            </a:r>
            <a:r>
              <a:rPr lang="en-US" sz="2400" b="1" dirty="0">
                <a:solidFill>
                  <a:srgbClr val="002144"/>
                </a:solidFill>
                <a:effectLst/>
                <a:latin typeface="American Typewriter" panose="02090604020004020304" pitchFamily="18" charset="77"/>
              </a:rPr>
              <a:t>regional variances</a:t>
            </a:r>
            <a:r>
              <a:rPr lang="en-US" sz="2400" dirty="0">
                <a:solidFill>
                  <a:srgbClr val="002144"/>
                </a:solidFill>
                <a:effectLst/>
                <a:latin typeface="American Typewriter" panose="02090604020004020304" pitchFamily="18" charset="77"/>
              </a:rPr>
              <a:t>, </a:t>
            </a:r>
            <a:r>
              <a:rPr lang="en-US" sz="2400" b="1" dirty="0">
                <a:solidFill>
                  <a:srgbClr val="002144"/>
                </a:solidFill>
                <a:effectLst/>
                <a:latin typeface="American Typewriter" panose="02090604020004020304" pitchFamily="18" charset="77"/>
              </a:rPr>
              <a:t>market capacity</a:t>
            </a:r>
            <a:r>
              <a:rPr lang="en-US" sz="2400" dirty="0">
                <a:solidFill>
                  <a:srgbClr val="002144"/>
                </a:solidFill>
                <a:effectLst/>
                <a:latin typeface="American Typewriter" panose="02090604020004020304" pitchFamily="18" charset="77"/>
              </a:rPr>
              <a:t>, and </a:t>
            </a:r>
            <a:r>
              <a:rPr lang="en-US" sz="2400" b="1" dirty="0">
                <a:solidFill>
                  <a:srgbClr val="002144"/>
                </a:solidFill>
                <a:effectLst/>
                <a:latin typeface="American Typewriter" panose="02090604020004020304" pitchFamily="18" charset="77"/>
              </a:rPr>
              <a:t>national policy priorities </a:t>
            </a:r>
          </a:p>
          <a:p>
            <a:pPr marL="0" indent="0" algn="just">
              <a:buNone/>
            </a:pPr>
            <a:endParaRPr lang="en-US" sz="2400" b="1" dirty="0">
              <a:solidFill>
                <a:srgbClr val="002144"/>
              </a:solidFill>
              <a:effectLst/>
              <a:latin typeface="American Typewriter" panose="02090604020004020304" pitchFamily="18" charset="77"/>
            </a:endParaRPr>
          </a:p>
          <a:p>
            <a:pPr algn="just">
              <a:buFont typeface="Arial" panose="020B0604020202020204" pitchFamily="34" charset="0"/>
              <a:buChar char="•"/>
            </a:pPr>
            <a:r>
              <a:rPr lang="en-US" sz="2400" dirty="0">
                <a:solidFill>
                  <a:srgbClr val="002144"/>
                </a:solidFill>
                <a:effectLst/>
                <a:latin typeface="American Typewriter" panose="02090604020004020304" pitchFamily="18" charset="77"/>
              </a:rPr>
              <a:t>Developing </a:t>
            </a:r>
            <a:r>
              <a:rPr lang="en-US" sz="2400" b="1" dirty="0">
                <a:solidFill>
                  <a:srgbClr val="002144"/>
                </a:solidFill>
                <a:effectLst/>
                <a:latin typeface="American Typewriter" panose="02090604020004020304" pitchFamily="18" charset="77"/>
              </a:rPr>
              <a:t>a compelling narrative </a:t>
            </a:r>
            <a:r>
              <a:rPr lang="en-US" sz="2400" dirty="0">
                <a:solidFill>
                  <a:srgbClr val="002144"/>
                </a:solidFill>
                <a:effectLst/>
                <a:latin typeface="American Typewriter" panose="02090604020004020304" pitchFamily="18" charset="77"/>
              </a:rPr>
              <a:t>that outlines the benefits of adopting sustainable procurement approaches. For example: </a:t>
            </a:r>
            <a:r>
              <a:rPr lang="en-US" sz="2400" b="1" dirty="0">
                <a:solidFill>
                  <a:srgbClr val="002144"/>
                </a:solidFill>
                <a:effectLst/>
                <a:latin typeface="American Typewriter" panose="02090604020004020304" pitchFamily="18" charset="77"/>
              </a:rPr>
              <a:t>Lifecycle cost approaches </a:t>
            </a:r>
            <a:r>
              <a:rPr lang="en-US" sz="2400" dirty="0">
                <a:solidFill>
                  <a:srgbClr val="002144"/>
                </a:solidFill>
                <a:effectLst/>
                <a:latin typeface="American Typewriter" panose="02090604020004020304" pitchFamily="18" charset="77"/>
              </a:rPr>
              <a:t>consider an asset's full cost and can  therefore save money in the long-run. Sustainable Public Procurement can </a:t>
            </a:r>
            <a:r>
              <a:rPr lang="en-US" sz="2400" b="1" dirty="0">
                <a:solidFill>
                  <a:srgbClr val="002144"/>
                </a:solidFill>
                <a:effectLst/>
                <a:latin typeface="American Typewriter" panose="02090604020004020304" pitchFamily="18" charset="77"/>
              </a:rPr>
              <a:t>bolster local industries </a:t>
            </a:r>
            <a:r>
              <a:rPr lang="en-US" sz="2400" dirty="0">
                <a:solidFill>
                  <a:srgbClr val="002144"/>
                </a:solidFill>
                <a:effectLst/>
                <a:latin typeface="American Typewriter" panose="02090604020004020304" pitchFamily="18" charset="77"/>
              </a:rPr>
              <a:t>and businesses, and </a:t>
            </a:r>
            <a:r>
              <a:rPr lang="en-US" sz="2400" b="1" dirty="0">
                <a:solidFill>
                  <a:srgbClr val="002144"/>
                </a:solidFill>
                <a:effectLst/>
                <a:latin typeface="American Typewriter" panose="02090604020004020304" pitchFamily="18" charset="77"/>
              </a:rPr>
              <a:t>support local workers </a:t>
            </a:r>
            <a:endParaRPr lang="en-US" sz="2400" dirty="0">
              <a:solidFill>
                <a:srgbClr val="002144"/>
              </a:solidFill>
              <a:effectLst/>
              <a:latin typeface="American Typewriter" panose="02090604020004020304" pitchFamily="18" charset="77"/>
            </a:endParaRPr>
          </a:p>
          <a:p>
            <a:pPr algn="just"/>
            <a:endParaRPr lang="en-US" sz="2400" dirty="0">
              <a:solidFill>
                <a:srgbClr val="002144"/>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3029988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C698C-137B-5F86-24D6-E8181B9F8ABB}"/>
              </a:ext>
            </a:extLst>
          </p:cNvPr>
          <p:cNvSpPr>
            <a:spLocks noGrp="1"/>
          </p:cNvSpPr>
          <p:nvPr>
            <p:ph type="title"/>
          </p:nvPr>
        </p:nvSpPr>
        <p:spPr>
          <a:xfrm>
            <a:off x="445168" y="160588"/>
            <a:ext cx="11301664" cy="910223"/>
          </a:xfrm>
        </p:spPr>
        <p:txBody>
          <a:bodyPr/>
          <a:lstStyle/>
          <a:p>
            <a:pPr algn="just"/>
            <a:r>
              <a:rPr lang="en-AF" dirty="0">
                <a:latin typeface="American Typewriter" panose="02090604020004020304" pitchFamily="18" charset="77"/>
              </a:rPr>
              <a:t>Sustainability defined</a:t>
            </a:r>
          </a:p>
        </p:txBody>
      </p:sp>
      <p:sp>
        <p:nvSpPr>
          <p:cNvPr id="3" name="Content Placeholder 2">
            <a:extLst>
              <a:ext uri="{FF2B5EF4-FFF2-40B4-BE49-F238E27FC236}">
                <a16:creationId xmlns:a16="http://schemas.microsoft.com/office/drawing/2014/main" id="{981684FF-4A3A-9A2A-EDF4-2A60A6B2E9EC}"/>
              </a:ext>
            </a:extLst>
          </p:cNvPr>
          <p:cNvSpPr>
            <a:spLocks noGrp="1"/>
          </p:cNvSpPr>
          <p:nvPr>
            <p:ph sz="half" idx="1"/>
          </p:nvPr>
        </p:nvSpPr>
        <p:spPr>
          <a:xfrm>
            <a:off x="445168" y="1070811"/>
            <a:ext cx="7134726" cy="5317957"/>
          </a:xfrm>
        </p:spPr>
        <p:txBody>
          <a:bodyPr>
            <a:noAutofit/>
          </a:bodyPr>
          <a:lstStyle/>
          <a:p>
            <a:pPr algn="just">
              <a:lnSpc>
                <a:spcPct val="100000"/>
              </a:lnSpc>
            </a:pPr>
            <a:r>
              <a:rPr lang="en-US" sz="2400" b="1" i="0" u="none" strike="noStrike" dirty="0">
                <a:effectLst/>
                <a:latin typeface="American Typewriter" panose="02090604020004020304" pitchFamily="18" charset="77"/>
              </a:rPr>
              <a:t>The "People" pillar </a:t>
            </a:r>
            <a:r>
              <a:rPr lang="en-US" sz="2400" b="0" i="0" u="none" strike="noStrike" dirty="0">
                <a:effectLst/>
                <a:latin typeface="American Typewriter" panose="02090604020004020304" pitchFamily="18" charset="77"/>
              </a:rPr>
              <a:t>recognizes that the success of any organization lies in the hands of its people. Prioritizing </a:t>
            </a:r>
            <a:r>
              <a:rPr lang="en-US" sz="2400" b="1" i="0" u="none" strike="noStrike" dirty="0">
                <a:solidFill>
                  <a:srgbClr val="C00000"/>
                </a:solidFill>
                <a:effectLst/>
                <a:latin typeface="American Typewriter" panose="02090604020004020304" pitchFamily="18" charset="77"/>
              </a:rPr>
              <a:t>employee well-being</a:t>
            </a:r>
            <a:r>
              <a:rPr lang="en-US" sz="2400" b="0" i="0" u="none" strike="noStrike" dirty="0">
                <a:effectLst/>
                <a:latin typeface="American Typewriter" panose="02090604020004020304" pitchFamily="18" charset="77"/>
              </a:rPr>
              <a:t>, </a:t>
            </a:r>
            <a:r>
              <a:rPr lang="en-US" sz="2400" b="1" i="0" u="none" strike="noStrike" dirty="0">
                <a:solidFill>
                  <a:srgbClr val="7030A0"/>
                </a:solidFill>
                <a:effectLst/>
                <a:latin typeface="American Typewriter" panose="02090604020004020304" pitchFamily="18" charset="77"/>
              </a:rPr>
              <a:t>diversity(employing both male and female</a:t>
            </a:r>
            <a:r>
              <a:rPr lang="en-US" sz="2400" b="0" i="0" u="none" strike="noStrike" dirty="0">
                <a:effectLst/>
                <a:latin typeface="American Typewriter" panose="02090604020004020304" pitchFamily="18" charset="77"/>
              </a:rPr>
              <a:t>, </a:t>
            </a:r>
            <a:r>
              <a:rPr lang="en-US" sz="2400" b="1" i="0" u="none" strike="noStrike" dirty="0">
                <a:solidFill>
                  <a:srgbClr val="7030A0"/>
                </a:solidFill>
                <a:effectLst/>
                <a:latin typeface="American Typewriter" panose="02090604020004020304" pitchFamily="18" charset="77"/>
              </a:rPr>
              <a:t>being non discriminative </a:t>
            </a:r>
            <a:r>
              <a:rPr lang="en-US" sz="2400" b="1" i="0" u="none" strike="noStrike" dirty="0" err="1">
                <a:solidFill>
                  <a:srgbClr val="7030A0"/>
                </a:solidFill>
                <a:effectLst/>
                <a:latin typeface="American Typewriter" panose="02090604020004020304" pitchFamily="18" charset="77"/>
              </a:rPr>
              <a:t>e.g</a:t>
            </a:r>
            <a:r>
              <a:rPr lang="en-US" sz="2400" b="1" i="0" u="none" strike="noStrike" dirty="0">
                <a:solidFill>
                  <a:srgbClr val="7030A0"/>
                </a:solidFill>
                <a:effectLst/>
                <a:latin typeface="American Typewriter" panose="02090604020004020304" pitchFamily="18" charset="77"/>
              </a:rPr>
              <a:t> based on tribe, religion </a:t>
            </a:r>
            <a:r>
              <a:rPr lang="en-US" sz="2400" b="1" i="0" u="none" strike="noStrike" dirty="0" err="1">
                <a:solidFill>
                  <a:srgbClr val="7030A0"/>
                </a:solidFill>
                <a:effectLst/>
                <a:latin typeface="American Typewriter" panose="02090604020004020304" pitchFamily="18" charset="77"/>
              </a:rPr>
              <a:t>e.t.c</a:t>
            </a:r>
            <a:r>
              <a:rPr lang="en-US" sz="2400" b="0" i="0" u="none" strike="noStrike" dirty="0">
                <a:effectLst/>
                <a:latin typeface="American Typewriter" panose="02090604020004020304" pitchFamily="18" charset="77"/>
              </a:rPr>
              <a:t>) and </a:t>
            </a:r>
            <a:r>
              <a:rPr lang="en-US" sz="2400" b="1" i="0" u="none" strike="noStrike" dirty="0">
                <a:solidFill>
                  <a:srgbClr val="92D050"/>
                </a:solidFill>
                <a:effectLst/>
                <a:latin typeface="American Typewriter" panose="02090604020004020304" pitchFamily="18" charset="77"/>
              </a:rPr>
              <a:t>inclusion</a:t>
            </a:r>
            <a:r>
              <a:rPr lang="en-US" sz="2400" b="0" i="0" u="none" strike="noStrike" dirty="0">
                <a:effectLst/>
                <a:latin typeface="American Typewriter" panose="02090604020004020304" pitchFamily="18" charset="77"/>
              </a:rPr>
              <a:t>. </a:t>
            </a:r>
            <a:endParaRPr lang="en-US" sz="2400" dirty="0">
              <a:latin typeface="American Typewriter" panose="02090604020004020304" pitchFamily="18" charset="77"/>
            </a:endParaRPr>
          </a:p>
          <a:p>
            <a:pPr algn="just">
              <a:lnSpc>
                <a:spcPct val="100000"/>
              </a:lnSpc>
            </a:pPr>
            <a:r>
              <a:rPr lang="en-US" sz="2400" b="1" i="0" u="none" strike="noStrike" dirty="0">
                <a:effectLst/>
                <a:latin typeface="American Typewriter" panose="02090604020004020304" pitchFamily="18" charset="77"/>
              </a:rPr>
              <a:t>The "Planet" pillar </a:t>
            </a:r>
            <a:r>
              <a:rPr lang="en-US" sz="2400" b="0" i="0" u="none" strike="noStrike" dirty="0">
                <a:effectLst/>
                <a:latin typeface="American Typewriter" panose="02090604020004020304" pitchFamily="18" charset="77"/>
              </a:rPr>
              <a:t>emphasizes the need to protect and preserve the natural resources for future generations. Sustainable practices </a:t>
            </a:r>
            <a:r>
              <a:rPr lang="en-US" sz="2400" b="1" i="0" u="none" strike="noStrike" dirty="0">
                <a:solidFill>
                  <a:srgbClr val="92D050"/>
                </a:solidFill>
                <a:effectLst/>
                <a:latin typeface="American Typewriter" panose="02090604020004020304" pitchFamily="18" charset="77"/>
              </a:rPr>
              <a:t>minimize environmental impact </a:t>
            </a:r>
            <a:r>
              <a:rPr lang="en-US" sz="2400" b="0" i="0" u="none" strike="noStrike" dirty="0">
                <a:effectLst/>
                <a:latin typeface="American Typewriter" panose="02090604020004020304" pitchFamily="18" charset="77"/>
              </a:rPr>
              <a:t>and </a:t>
            </a:r>
            <a:r>
              <a:rPr lang="en-US" sz="2400" b="1" i="0" u="none" strike="noStrike" dirty="0">
                <a:solidFill>
                  <a:srgbClr val="FF0000"/>
                </a:solidFill>
                <a:effectLst/>
                <a:latin typeface="American Typewriter" panose="02090604020004020304" pitchFamily="18" charset="77"/>
              </a:rPr>
              <a:t>promote responsible resource management</a:t>
            </a:r>
            <a:r>
              <a:rPr lang="en-US" sz="2400" b="0" i="0" u="none" strike="noStrike" dirty="0">
                <a:effectLst/>
                <a:latin typeface="American Typewriter" panose="02090604020004020304" pitchFamily="18" charset="77"/>
              </a:rPr>
              <a:t>. </a:t>
            </a:r>
            <a:endParaRPr lang="en-AF" sz="2400" dirty="0">
              <a:latin typeface="American Typewriter" panose="02090604020004020304" pitchFamily="18" charset="77"/>
            </a:endParaRPr>
          </a:p>
        </p:txBody>
      </p:sp>
      <p:pic>
        <p:nvPicPr>
          <p:cNvPr id="7" name="Picture 6">
            <a:extLst>
              <a:ext uri="{FF2B5EF4-FFF2-40B4-BE49-F238E27FC236}">
                <a16:creationId xmlns:a16="http://schemas.microsoft.com/office/drawing/2014/main" id="{8CF985B5-C5A5-E2DA-91E3-FDA9D448C4C7}"/>
              </a:ext>
            </a:extLst>
          </p:cNvPr>
          <p:cNvPicPr>
            <a:picLocks noChangeAspect="1"/>
          </p:cNvPicPr>
          <p:nvPr/>
        </p:nvPicPr>
        <p:blipFill>
          <a:blip r:embed="rId2"/>
          <a:stretch>
            <a:fillRect/>
          </a:stretch>
        </p:blipFill>
        <p:spPr>
          <a:xfrm>
            <a:off x="7579894" y="1374728"/>
            <a:ext cx="4307306" cy="4108544"/>
          </a:xfrm>
          <a:prstGeom prst="rect">
            <a:avLst/>
          </a:prstGeom>
        </p:spPr>
      </p:pic>
    </p:spTree>
    <p:extLst>
      <p:ext uri="{BB962C8B-B14F-4D97-AF65-F5344CB8AC3E}">
        <p14:creationId xmlns:p14="http://schemas.microsoft.com/office/powerpoint/2010/main" val="1275416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689B-780C-1CD6-F4E0-10AF7B75A287}"/>
              </a:ext>
            </a:extLst>
          </p:cNvPr>
          <p:cNvSpPr>
            <a:spLocks noGrp="1"/>
          </p:cNvSpPr>
          <p:nvPr>
            <p:ph type="title"/>
          </p:nvPr>
        </p:nvSpPr>
        <p:spPr>
          <a:xfrm>
            <a:off x="838200" y="365125"/>
            <a:ext cx="10515600" cy="5037054"/>
          </a:xfrm>
        </p:spPr>
        <p:txBody>
          <a:bodyPr/>
          <a:lstStyle/>
          <a:p>
            <a:pPr algn="ctr"/>
            <a:r>
              <a:rPr lang="en-AF" dirty="0">
                <a:latin typeface="American Typewriter" panose="02090604020004020304" pitchFamily="18" charset="77"/>
              </a:rPr>
              <a:t>THE END</a:t>
            </a:r>
          </a:p>
        </p:txBody>
      </p:sp>
    </p:spTree>
    <p:extLst>
      <p:ext uri="{BB962C8B-B14F-4D97-AF65-F5344CB8AC3E}">
        <p14:creationId xmlns:p14="http://schemas.microsoft.com/office/powerpoint/2010/main" val="3657084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420C16-1364-DCE5-AF13-B71A7FE61F3D}"/>
              </a:ext>
            </a:extLst>
          </p:cNvPr>
          <p:cNvSpPr>
            <a:spLocks noGrp="1"/>
          </p:cNvSpPr>
          <p:nvPr>
            <p:ph idx="1"/>
          </p:nvPr>
        </p:nvSpPr>
        <p:spPr>
          <a:xfrm>
            <a:off x="838199" y="1092530"/>
            <a:ext cx="10098505" cy="5084433"/>
          </a:xfrm>
        </p:spPr>
        <p:txBody>
          <a:bodyPr>
            <a:normAutofit fontScale="92500" lnSpcReduction="10000"/>
          </a:bodyPr>
          <a:lstStyle/>
          <a:p>
            <a:pPr algn="just">
              <a:lnSpc>
                <a:spcPct val="160000"/>
              </a:lnSpc>
            </a:pPr>
            <a:r>
              <a:rPr lang="en-US" b="1" i="0" u="none" strike="noStrike" dirty="0">
                <a:effectLst/>
                <a:latin typeface="American Typewriter" panose="02090604020004020304" pitchFamily="18" charset="77"/>
              </a:rPr>
              <a:t>The "Profit" pillar </a:t>
            </a:r>
            <a:r>
              <a:rPr lang="en-US" b="0" i="0" u="none" strike="noStrike" dirty="0">
                <a:effectLst/>
                <a:latin typeface="American Typewriter" panose="02090604020004020304" pitchFamily="18" charset="77"/>
              </a:rPr>
              <a:t>underscores the idea that financial success and sustainability are not mutually exclusive. By integrating sustainable practices into a business strategy, a firm can </a:t>
            </a:r>
            <a:r>
              <a:rPr lang="en-US" b="1" i="0" u="none" strike="noStrike" dirty="0">
                <a:solidFill>
                  <a:srgbClr val="FF0000"/>
                </a:solidFill>
                <a:effectLst/>
                <a:latin typeface="American Typewriter" panose="02090604020004020304" pitchFamily="18" charset="77"/>
              </a:rPr>
              <a:t>achieve profitability </a:t>
            </a:r>
            <a:r>
              <a:rPr lang="en-US" b="0" i="0" u="none" strike="noStrike" dirty="0">
                <a:effectLst/>
                <a:latin typeface="American Typewriter" panose="02090604020004020304" pitchFamily="18" charset="77"/>
              </a:rPr>
              <a:t>while reducing </a:t>
            </a:r>
            <a:r>
              <a:rPr lang="en-US" b="1" i="0" u="none" strike="noStrike" dirty="0">
                <a:solidFill>
                  <a:srgbClr val="7030A0"/>
                </a:solidFill>
                <a:effectLst/>
                <a:latin typeface="American Typewriter" panose="02090604020004020304" pitchFamily="18" charset="77"/>
              </a:rPr>
              <a:t>the negative environmental impact it would cause to wards the environment</a:t>
            </a:r>
            <a:r>
              <a:rPr lang="en-US" b="0" i="0" u="none" strike="noStrike" dirty="0">
                <a:effectLst/>
                <a:latin typeface="American Typewriter" panose="02090604020004020304" pitchFamily="18" charset="77"/>
              </a:rPr>
              <a:t>.</a:t>
            </a:r>
          </a:p>
          <a:p>
            <a:pPr algn="just">
              <a:lnSpc>
                <a:spcPct val="160000"/>
              </a:lnSpc>
            </a:pPr>
            <a:r>
              <a:rPr lang="en-US" b="1" i="0" u="none" strike="noStrike" dirty="0">
                <a:effectLst/>
                <a:latin typeface="American Typewriter" panose="02090604020004020304" pitchFamily="18" charset="77"/>
              </a:rPr>
              <a:t>NB: </a:t>
            </a:r>
            <a:r>
              <a:rPr lang="en-US" b="0" i="0" u="none" strike="noStrike" dirty="0">
                <a:effectLst/>
                <a:latin typeface="American Typewriter" panose="02090604020004020304" pitchFamily="18" charset="77"/>
              </a:rPr>
              <a:t>Economic sustainability </a:t>
            </a:r>
            <a:r>
              <a:rPr lang="en-US" b="1" i="0" u="none" strike="noStrike" dirty="0">
                <a:solidFill>
                  <a:srgbClr val="00B050"/>
                </a:solidFill>
                <a:effectLst/>
                <a:latin typeface="American Typewriter" panose="02090604020004020304" pitchFamily="18" charset="77"/>
              </a:rPr>
              <a:t>requires businesses to balance profit with environmental and social considerations</a:t>
            </a:r>
            <a:r>
              <a:rPr lang="en-US" b="0" i="0" u="none" strike="noStrike" dirty="0">
                <a:effectLst/>
                <a:latin typeface="American Typewriter" panose="02090604020004020304" pitchFamily="18" charset="77"/>
              </a:rPr>
              <a:t>.</a:t>
            </a:r>
          </a:p>
          <a:p>
            <a:pPr algn="just">
              <a:lnSpc>
                <a:spcPct val="200000"/>
              </a:lnSpc>
            </a:pPr>
            <a:endParaRPr lang="en-AF" dirty="0">
              <a:latin typeface="American Typewriter" panose="02090604020004020304" pitchFamily="18" charset="77"/>
            </a:endParaRPr>
          </a:p>
        </p:txBody>
      </p:sp>
      <p:sp>
        <p:nvSpPr>
          <p:cNvPr id="4" name="TextBox 3">
            <a:extLst>
              <a:ext uri="{FF2B5EF4-FFF2-40B4-BE49-F238E27FC236}">
                <a16:creationId xmlns:a16="http://schemas.microsoft.com/office/drawing/2014/main" id="{1872A1A8-B100-6767-AC65-1D07598FDBBF}"/>
              </a:ext>
            </a:extLst>
          </p:cNvPr>
          <p:cNvSpPr txBox="1"/>
          <p:nvPr/>
        </p:nvSpPr>
        <p:spPr>
          <a:xfrm>
            <a:off x="6906126" y="2021305"/>
            <a:ext cx="184731" cy="369332"/>
          </a:xfrm>
          <a:prstGeom prst="rect">
            <a:avLst/>
          </a:prstGeom>
          <a:noFill/>
        </p:spPr>
        <p:txBody>
          <a:bodyPr wrap="none" rtlCol="0">
            <a:spAutoFit/>
          </a:bodyPr>
          <a:lstStyle/>
          <a:p>
            <a:endParaRPr lang="en-AF" dirty="0"/>
          </a:p>
        </p:txBody>
      </p:sp>
    </p:spTree>
    <p:extLst>
      <p:ext uri="{BB962C8B-B14F-4D97-AF65-F5344CB8AC3E}">
        <p14:creationId xmlns:p14="http://schemas.microsoft.com/office/powerpoint/2010/main" val="489125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8314A-2AA6-389C-C1BF-D88A08D85140}"/>
              </a:ext>
            </a:extLst>
          </p:cNvPr>
          <p:cNvSpPr>
            <a:spLocks noGrp="1"/>
          </p:cNvSpPr>
          <p:nvPr>
            <p:ph type="title"/>
          </p:nvPr>
        </p:nvSpPr>
        <p:spPr>
          <a:xfrm>
            <a:off x="838200" y="401220"/>
            <a:ext cx="10515600" cy="1325563"/>
          </a:xfrm>
        </p:spPr>
        <p:txBody>
          <a:bodyPr/>
          <a:lstStyle/>
          <a:p>
            <a:r>
              <a:rPr lang="en-AF" b="1" dirty="0">
                <a:latin typeface="American Typewriter" panose="02090604020004020304" pitchFamily="18" charset="77"/>
              </a:rPr>
              <a:t>Sustainable development</a:t>
            </a:r>
            <a:endParaRPr lang="en-AF" dirty="0"/>
          </a:p>
        </p:txBody>
      </p:sp>
      <p:sp>
        <p:nvSpPr>
          <p:cNvPr id="3" name="Content Placeholder 2">
            <a:extLst>
              <a:ext uri="{FF2B5EF4-FFF2-40B4-BE49-F238E27FC236}">
                <a16:creationId xmlns:a16="http://schemas.microsoft.com/office/drawing/2014/main" id="{84038502-5383-3CED-5244-97152414C669}"/>
              </a:ext>
            </a:extLst>
          </p:cNvPr>
          <p:cNvSpPr>
            <a:spLocks noGrp="1"/>
          </p:cNvSpPr>
          <p:nvPr>
            <p:ph idx="1"/>
          </p:nvPr>
        </p:nvSpPr>
        <p:spPr>
          <a:xfrm>
            <a:off x="838200" y="1825625"/>
            <a:ext cx="5767137" cy="4351338"/>
          </a:xfrm>
        </p:spPr>
        <p:txBody>
          <a:bodyPr/>
          <a:lstStyle/>
          <a:p>
            <a:pPr marL="0" indent="0" algn="just">
              <a:buNone/>
            </a:pPr>
            <a:r>
              <a:rPr lang="en-US" b="0" i="0" u="none" strike="noStrike" dirty="0">
                <a:solidFill>
                  <a:srgbClr val="202124"/>
                </a:solidFill>
                <a:effectLst/>
                <a:highlight>
                  <a:srgbClr val="FFFFFF"/>
                </a:highlight>
                <a:latin typeface="American Typewriter" panose="02090604020004020304" pitchFamily="18" charset="77"/>
              </a:rPr>
              <a:t>Sustainable development </a:t>
            </a:r>
            <a:r>
              <a:rPr lang="en-US" b="1" i="0" u="none" strike="noStrike" dirty="0">
                <a:solidFill>
                  <a:schemeClr val="accent4">
                    <a:lumMod val="50000"/>
                  </a:schemeClr>
                </a:solidFill>
                <a:effectLst/>
                <a:highlight>
                  <a:srgbClr val="FFFFFF"/>
                </a:highlight>
                <a:latin typeface="American Typewriter" panose="02090604020004020304" pitchFamily="18" charset="77"/>
              </a:rPr>
              <a:t>is </a:t>
            </a:r>
            <a:r>
              <a:rPr lang="en-US" b="1" i="0" u="none" strike="noStrike" dirty="0">
                <a:solidFill>
                  <a:schemeClr val="accent4">
                    <a:lumMod val="50000"/>
                  </a:schemeClr>
                </a:solidFill>
                <a:effectLst/>
                <a:latin typeface="American Typewriter" panose="02090604020004020304" pitchFamily="18" charset="77"/>
              </a:rPr>
              <a:t>development that meets the needs of the present generation without compromising the ability of future generations to meet their own needs</a:t>
            </a:r>
            <a:endParaRPr lang="en-AF" b="1" dirty="0">
              <a:solidFill>
                <a:schemeClr val="accent4">
                  <a:lumMod val="50000"/>
                </a:schemeClr>
              </a:solidFill>
            </a:endParaRPr>
          </a:p>
        </p:txBody>
      </p:sp>
      <p:pic>
        <p:nvPicPr>
          <p:cNvPr id="4" name="Picture 3">
            <a:extLst>
              <a:ext uri="{FF2B5EF4-FFF2-40B4-BE49-F238E27FC236}">
                <a16:creationId xmlns:a16="http://schemas.microsoft.com/office/drawing/2014/main" id="{76A8EF81-F4AB-F49C-CD82-150C83647BDF}"/>
              </a:ext>
            </a:extLst>
          </p:cNvPr>
          <p:cNvPicPr>
            <a:picLocks noChangeAspect="1"/>
          </p:cNvPicPr>
          <p:nvPr/>
        </p:nvPicPr>
        <p:blipFill>
          <a:blip r:embed="rId2"/>
          <a:stretch>
            <a:fillRect/>
          </a:stretch>
        </p:blipFill>
        <p:spPr>
          <a:xfrm>
            <a:off x="7086601" y="1569851"/>
            <a:ext cx="3933700" cy="3086369"/>
          </a:xfrm>
          <a:prstGeom prst="rect">
            <a:avLst/>
          </a:prstGeom>
        </p:spPr>
      </p:pic>
    </p:spTree>
    <p:extLst>
      <p:ext uri="{BB962C8B-B14F-4D97-AF65-F5344CB8AC3E}">
        <p14:creationId xmlns:p14="http://schemas.microsoft.com/office/powerpoint/2010/main" val="2667876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62444C-998A-7A6D-5D3E-B09A6AECB027}"/>
              </a:ext>
            </a:extLst>
          </p:cNvPr>
          <p:cNvSpPr>
            <a:spLocks noGrp="1"/>
          </p:cNvSpPr>
          <p:nvPr>
            <p:ph idx="1"/>
          </p:nvPr>
        </p:nvSpPr>
        <p:spPr>
          <a:xfrm>
            <a:off x="838200" y="733926"/>
            <a:ext cx="10515600" cy="5443037"/>
          </a:xfrm>
        </p:spPr>
        <p:txBody>
          <a:bodyPr/>
          <a:lstStyle/>
          <a:p>
            <a:pPr marL="0" indent="0" algn="just">
              <a:lnSpc>
                <a:spcPct val="150000"/>
              </a:lnSpc>
              <a:buNone/>
            </a:pPr>
            <a:r>
              <a:rPr lang="en-US" b="1" i="0" u="none" strike="noStrike" dirty="0">
                <a:effectLst/>
                <a:latin typeface="American Typewriter" panose="02090604020004020304" pitchFamily="18" charset="77"/>
              </a:rPr>
              <a:t>Sustainable development </a:t>
            </a:r>
            <a:r>
              <a:rPr lang="en-US" b="0" i="0" u="none" strike="noStrike" dirty="0">
                <a:effectLst/>
                <a:latin typeface="American Typewriter" panose="02090604020004020304" pitchFamily="18" charset="77"/>
              </a:rPr>
              <a:t>is a concept that </a:t>
            </a:r>
            <a:r>
              <a:rPr lang="en-US" b="1" i="0" u="none" strike="noStrike" dirty="0">
                <a:solidFill>
                  <a:srgbClr val="00B050"/>
                </a:solidFill>
                <a:effectLst/>
                <a:latin typeface="American Typewriter" panose="02090604020004020304" pitchFamily="18" charset="77"/>
              </a:rPr>
              <a:t>was initiated in 1987</a:t>
            </a:r>
            <a:r>
              <a:rPr lang="en-US" b="0" i="0" u="none" strike="noStrike" dirty="0">
                <a:effectLst/>
                <a:latin typeface="American Typewriter" panose="02090604020004020304" pitchFamily="18" charset="77"/>
              </a:rPr>
              <a:t> by Brundtland and </a:t>
            </a:r>
            <a:r>
              <a:rPr lang="en-US" b="1" i="0" u="none" strike="noStrike" dirty="0">
                <a:solidFill>
                  <a:srgbClr val="00B050"/>
                </a:solidFill>
                <a:effectLst/>
                <a:latin typeface="American Typewriter" panose="02090604020004020304" pitchFamily="18" charset="77"/>
              </a:rPr>
              <a:t>later came into play in 2015</a:t>
            </a:r>
            <a:r>
              <a:rPr lang="en-US" b="0" i="0" u="none" strike="noStrike" dirty="0">
                <a:effectLst/>
                <a:latin typeface="American Typewriter" panose="02090604020004020304" pitchFamily="18" charset="77"/>
              </a:rPr>
              <a:t>.</a:t>
            </a:r>
          </a:p>
          <a:p>
            <a:pPr marL="0" indent="0" algn="just">
              <a:lnSpc>
                <a:spcPct val="150000"/>
              </a:lnSpc>
              <a:buNone/>
            </a:pPr>
            <a:r>
              <a:rPr lang="en-US" b="1" i="0" u="none" strike="noStrike" dirty="0">
                <a:effectLst/>
                <a:latin typeface="American Typewriter" panose="02090604020004020304" pitchFamily="18" charset="77"/>
              </a:rPr>
              <a:t>Sustainable development is </a:t>
            </a:r>
            <a:r>
              <a:rPr lang="en-US" b="0" i="0" u="none" strike="noStrike" dirty="0">
                <a:effectLst/>
                <a:latin typeface="American Typewriter" panose="02090604020004020304" pitchFamily="18" charset="77"/>
              </a:rPr>
              <a:t>based on three fundamental pillars: </a:t>
            </a:r>
            <a:r>
              <a:rPr lang="en-US" b="1" i="0" u="none" strike="noStrike" dirty="0">
                <a:solidFill>
                  <a:srgbClr val="00B0F0"/>
                </a:solidFill>
                <a:effectLst/>
                <a:latin typeface="American Typewriter" panose="02090604020004020304" pitchFamily="18" charset="77"/>
              </a:rPr>
              <a:t>social/people</a:t>
            </a:r>
            <a:r>
              <a:rPr lang="en-US" b="0" i="0" u="none" strike="noStrike" dirty="0">
                <a:effectLst/>
                <a:latin typeface="American Typewriter" panose="02090604020004020304" pitchFamily="18" charset="77"/>
              </a:rPr>
              <a:t>, </a:t>
            </a:r>
            <a:r>
              <a:rPr lang="en-US" b="1" i="0" u="none" strike="noStrike" dirty="0">
                <a:solidFill>
                  <a:srgbClr val="FF0000"/>
                </a:solidFill>
                <a:effectLst/>
                <a:latin typeface="American Typewriter" panose="02090604020004020304" pitchFamily="18" charset="77"/>
              </a:rPr>
              <a:t>economic/profit </a:t>
            </a:r>
            <a:r>
              <a:rPr lang="en-US" b="0" i="0" u="none" strike="noStrike" dirty="0">
                <a:effectLst/>
                <a:latin typeface="American Typewriter" panose="02090604020004020304" pitchFamily="18" charset="77"/>
              </a:rPr>
              <a:t>and </a:t>
            </a:r>
            <a:r>
              <a:rPr lang="en-US" b="1" i="0" u="none" strike="noStrike" dirty="0">
                <a:solidFill>
                  <a:srgbClr val="0070C0"/>
                </a:solidFill>
                <a:effectLst/>
                <a:latin typeface="American Typewriter" panose="02090604020004020304" pitchFamily="18" charset="77"/>
              </a:rPr>
              <a:t>environmental/planet</a:t>
            </a:r>
            <a:r>
              <a:rPr lang="en-US" b="0" i="0" u="none" strike="noStrike" dirty="0">
                <a:effectLst/>
                <a:highlight>
                  <a:srgbClr val="FFFFFF"/>
                </a:highlight>
                <a:latin typeface="American Typewriter" panose="02090604020004020304" pitchFamily="18" charset="77"/>
              </a:rPr>
              <a:t>.</a:t>
            </a:r>
            <a:endParaRPr lang="en-AF" dirty="0"/>
          </a:p>
        </p:txBody>
      </p:sp>
    </p:spTree>
    <p:extLst>
      <p:ext uri="{BB962C8B-B14F-4D97-AF65-F5344CB8AC3E}">
        <p14:creationId xmlns:p14="http://schemas.microsoft.com/office/powerpoint/2010/main" val="227719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F59E89-25C4-3090-6658-ADCD8A7F279D}"/>
              </a:ext>
            </a:extLst>
          </p:cNvPr>
          <p:cNvSpPr>
            <a:spLocks noGrp="1"/>
          </p:cNvSpPr>
          <p:nvPr>
            <p:ph sz="half" idx="1"/>
          </p:nvPr>
        </p:nvSpPr>
        <p:spPr>
          <a:xfrm>
            <a:off x="838200" y="589547"/>
            <a:ext cx="5181600" cy="5587416"/>
          </a:xfrm>
        </p:spPr>
        <p:txBody>
          <a:bodyPr>
            <a:normAutofit fontScale="92500" lnSpcReduction="20000"/>
          </a:bodyPr>
          <a:lstStyle/>
          <a:p>
            <a:pPr marL="0" indent="0" algn="just">
              <a:lnSpc>
                <a:spcPct val="170000"/>
              </a:lnSpc>
              <a:buNone/>
            </a:pPr>
            <a:r>
              <a:rPr lang="en-US" b="1" i="0" u="none" strike="noStrike" dirty="0">
                <a:solidFill>
                  <a:srgbClr val="101010"/>
                </a:solidFill>
                <a:effectLst/>
                <a:latin typeface="American Typewriter" panose="02090604020004020304" pitchFamily="18" charset="77"/>
              </a:rPr>
              <a:t>Environmental pillar:-</a:t>
            </a:r>
            <a:r>
              <a:rPr lang="en-US" b="0" i="0" u="none" strike="noStrike" dirty="0">
                <a:solidFill>
                  <a:srgbClr val="101010"/>
                </a:solidFill>
                <a:effectLst/>
                <a:latin typeface="American Typewriter" panose="02090604020004020304" pitchFamily="18" charset="77"/>
              </a:rPr>
              <a:t>The environmental pillar is founded on a commitment to </a:t>
            </a:r>
            <a:r>
              <a:rPr lang="en-US" b="1" i="0" u="none" strike="noStrike" dirty="0">
                <a:solidFill>
                  <a:srgbClr val="C00000"/>
                </a:solidFill>
                <a:effectLst/>
                <a:latin typeface="American Typewriter" panose="02090604020004020304" pitchFamily="18" charset="77"/>
              </a:rPr>
              <a:t>protect the environment </a:t>
            </a:r>
            <a:r>
              <a:rPr lang="en-US" b="0" i="0" u="none" strike="noStrike" dirty="0">
                <a:solidFill>
                  <a:srgbClr val="101010"/>
                </a:solidFill>
                <a:effectLst/>
                <a:latin typeface="American Typewriter" panose="02090604020004020304" pitchFamily="18" charset="77"/>
              </a:rPr>
              <a:t>and measuring the environmental impacts of companies' activities.</a:t>
            </a:r>
            <a:endParaRPr lang="en-US" b="1" i="0" u="none" strike="noStrike" dirty="0">
              <a:solidFill>
                <a:srgbClr val="101010"/>
              </a:solidFill>
              <a:effectLst/>
              <a:latin typeface="American Typewriter" panose="02090604020004020304" pitchFamily="18" charset="77"/>
            </a:endParaRPr>
          </a:p>
          <a:p>
            <a:endParaRPr lang="en-AF" dirty="0"/>
          </a:p>
        </p:txBody>
      </p:sp>
      <p:sp>
        <p:nvSpPr>
          <p:cNvPr id="4" name="Content Placeholder 3">
            <a:extLst>
              <a:ext uri="{FF2B5EF4-FFF2-40B4-BE49-F238E27FC236}">
                <a16:creationId xmlns:a16="http://schemas.microsoft.com/office/drawing/2014/main" id="{0828B18D-5B8E-DFAF-9FB4-07B4895C3BB4}"/>
              </a:ext>
            </a:extLst>
          </p:cNvPr>
          <p:cNvSpPr>
            <a:spLocks noGrp="1"/>
          </p:cNvSpPr>
          <p:nvPr>
            <p:ph sz="half" idx="2"/>
          </p:nvPr>
        </p:nvSpPr>
        <p:spPr>
          <a:xfrm>
            <a:off x="6172200" y="589547"/>
            <a:ext cx="5181600" cy="5587416"/>
          </a:xfrm>
        </p:spPr>
        <p:txBody>
          <a:bodyPr>
            <a:normAutofit fontScale="92500" lnSpcReduction="20000"/>
          </a:bodyPr>
          <a:lstStyle/>
          <a:p>
            <a:pPr marL="0" indent="0" algn="just">
              <a:buNone/>
            </a:pPr>
            <a:r>
              <a:rPr lang="en-US" b="1" dirty="0">
                <a:latin typeface="American Typewriter" panose="02090604020004020304" pitchFamily="18" charset="77"/>
              </a:rPr>
              <a:t>Social Pillar</a:t>
            </a:r>
            <a:r>
              <a:rPr lang="en-US" dirty="0">
                <a:latin typeface="American Typewriter" panose="02090604020004020304" pitchFamily="18" charset="77"/>
              </a:rPr>
              <a:t>:-involves providing a </a:t>
            </a:r>
            <a:r>
              <a:rPr lang="en-US" i="0" u="none" strike="noStrike" dirty="0">
                <a:solidFill>
                  <a:srgbClr val="101010"/>
                </a:solidFill>
                <a:effectLst/>
                <a:latin typeface="American Typewriter" panose="02090604020004020304" pitchFamily="18" charset="77"/>
              </a:rPr>
              <a:t>conducive environment that promotes </a:t>
            </a:r>
            <a:r>
              <a:rPr lang="en-US" b="1" i="0" u="none" strike="noStrike" dirty="0">
                <a:solidFill>
                  <a:srgbClr val="0070C0"/>
                </a:solidFill>
                <a:effectLst/>
                <a:latin typeface="American Typewriter" panose="02090604020004020304" pitchFamily="18" charset="77"/>
              </a:rPr>
              <a:t>employee well-being </a:t>
            </a:r>
            <a:r>
              <a:rPr lang="en-US" b="0" i="0" u="none" strike="noStrike" dirty="0">
                <a:solidFill>
                  <a:srgbClr val="101010"/>
                </a:solidFill>
                <a:effectLst/>
                <a:latin typeface="American Typewriter" panose="02090604020004020304" pitchFamily="18" charset="77"/>
              </a:rPr>
              <a:t>and </a:t>
            </a:r>
            <a:r>
              <a:rPr lang="en-US" b="1" i="0" u="none" strike="noStrike" dirty="0">
                <a:solidFill>
                  <a:srgbClr val="00B050"/>
                </a:solidFill>
                <a:effectLst/>
                <a:latin typeface="American Typewriter" panose="02090604020004020304" pitchFamily="18" charset="77"/>
              </a:rPr>
              <a:t>happiness</a:t>
            </a:r>
            <a:r>
              <a:rPr lang="en-US" b="0" i="0" u="none" strike="noStrike" dirty="0">
                <a:solidFill>
                  <a:srgbClr val="101010"/>
                </a:solidFill>
                <a:effectLst/>
                <a:latin typeface="American Typewriter" panose="02090604020004020304" pitchFamily="18" charset="77"/>
              </a:rPr>
              <a:t>, and </a:t>
            </a:r>
            <a:r>
              <a:rPr lang="en-US" b="1" i="0" u="none" strike="noStrike" dirty="0">
                <a:solidFill>
                  <a:schemeClr val="accent4">
                    <a:lumMod val="75000"/>
                  </a:schemeClr>
                </a:solidFill>
                <a:effectLst/>
                <a:latin typeface="American Typewriter" panose="02090604020004020304" pitchFamily="18" charset="77"/>
              </a:rPr>
              <a:t>encourages employees to stay longer </a:t>
            </a:r>
            <a:r>
              <a:rPr lang="en-US" b="0" i="0" u="none" strike="noStrike" dirty="0">
                <a:solidFill>
                  <a:srgbClr val="101010"/>
                </a:solidFill>
                <a:effectLst/>
                <a:latin typeface="American Typewriter" panose="02090604020004020304" pitchFamily="18" charset="77"/>
              </a:rPr>
              <a:t>with the company, </a:t>
            </a:r>
            <a:r>
              <a:rPr lang="en-US" b="1" i="0" u="none" strike="noStrike" dirty="0">
                <a:solidFill>
                  <a:schemeClr val="accent2">
                    <a:lumMod val="50000"/>
                  </a:schemeClr>
                </a:solidFill>
                <a:effectLst/>
                <a:latin typeface="American Typewriter" panose="02090604020004020304" pitchFamily="18" charset="77"/>
              </a:rPr>
              <a:t>better work dynamic </a:t>
            </a:r>
            <a:r>
              <a:rPr lang="en-US" b="0" i="0" u="none" strike="noStrike" dirty="0">
                <a:solidFill>
                  <a:srgbClr val="101010"/>
                </a:solidFill>
                <a:effectLst/>
                <a:latin typeface="American Typewriter" panose="02090604020004020304" pitchFamily="18" charset="77"/>
              </a:rPr>
              <a:t>and productivity, and </a:t>
            </a:r>
            <a:r>
              <a:rPr lang="en-US" b="1" i="0" u="none" strike="noStrike" dirty="0">
                <a:solidFill>
                  <a:srgbClr val="FF0000"/>
                </a:solidFill>
                <a:effectLst/>
                <a:latin typeface="American Typewriter" panose="02090604020004020304" pitchFamily="18" charset="77"/>
              </a:rPr>
              <a:t>promote ethical actions</a:t>
            </a:r>
            <a:r>
              <a:rPr lang="en-US" b="0" i="0" u="none" strike="noStrike" dirty="0">
                <a:solidFill>
                  <a:srgbClr val="101010"/>
                </a:solidFill>
                <a:effectLst/>
                <a:latin typeface="American Typewriter" panose="02090604020004020304" pitchFamily="18" charset="77"/>
              </a:rPr>
              <a:t> and </a:t>
            </a:r>
            <a:r>
              <a:rPr lang="en-US" b="1" i="0" u="none" strike="noStrike" dirty="0">
                <a:solidFill>
                  <a:schemeClr val="accent1">
                    <a:lumMod val="60000"/>
                    <a:lumOff val="40000"/>
                  </a:schemeClr>
                </a:solidFill>
                <a:effectLst/>
                <a:latin typeface="American Typewriter" panose="02090604020004020304" pitchFamily="18" charset="77"/>
              </a:rPr>
              <a:t>good practices for a virtuous society</a:t>
            </a:r>
            <a:r>
              <a:rPr lang="en-US" b="0" i="0" u="none" strike="noStrike" dirty="0">
                <a:solidFill>
                  <a:srgbClr val="101010"/>
                </a:solidFill>
                <a:effectLst/>
                <a:latin typeface="American Typewriter" panose="02090604020004020304" pitchFamily="18" charset="77"/>
              </a:rPr>
              <a:t>.</a:t>
            </a:r>
          </a:p>
          <a:p>
            <a:pPr marL="0" indent="0" algn="just">
              <a:buNone/>
            </a:pPr>
            <a:endParaRPr lang="en-US" b="0" i="0" u="none" strike="noStrike" dirty="0">
              <a:solidFill>
                <a:srgbClr val="101010"/>
              </a:solidFill>
              <a:effectLst/>
              <a:latin typeface="American Typewriter" panose="02090604020004020304" pitchFamily="18" charset="77"/>
            </a:endParaRPr>
          </a:p>
          <a:p>
            <a:pPr marL="0" indent="0" algn="just">
              <a:buNone/>
            </a:pPr>
            <a:r>
              <a:rPr lang="en-AF" b="1" dirty="0">
                <a:latin typeface="American Typewriter" panose="02090604020004020304" pitchFamily="18" charset="77"/>
              </a:rPr>
              <a:t>NB: </a:t>
            </a:r>
            <a:r>
              <a:rPr lang="en-AF" b="1" i="1" dirty="0">
                <a:latin typeface="American Typewriter" panose="02090604020004020304" pitchFamily="18" charset="77"/>
              </a:rPr>
              <a:t>Virtuous societies do right things in the right time in the right way, right amount towards t</a:t>
            </a:r>
            <a:r>
              <a:rPr lang="en-US" b="1" i="1" dirty="0">
                <a:latin typeface="American Typewriter" panose="02090604020004020304" pitchFamily="18" charset="77"/>
              </a:rPr>
              <a:t>h</a:t>
            </a:r>
            <a:r>
              <a:rPr lang="en-AF" b="1" i="1" dirty="0">
                <a:latin typeface="American Typewriter" panose="02090604020004020304" pitchFamily="18" charset="77"/>
              </a:rPr>
              <a:t>e right people</a:t>
            </a:r>
          </a:p>
        </p:txBody>
      </p:sp>
    </p:spTree>
    <p:extLst>
      <p:ext uri="{BB962C8B-B14F-4D97-AF65-F5344CB8AC3E}">
        <p14:creationId xmlns:p14="http://schemas.microsoft.com/office/powerpoint/2010/main" val="4105389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13C450-821D-6F08-D796-7CF960999412}"/>
              </a:ext>
            </a:extLst>
          </p:cNvPr>
          <p:cNvSpPr>
            <a:spLocks noGrp="1"/>
          </p:cNvSpPr>
          <p:nvPr>
            <p:ph sz="half" idx="1"/>
          </p:nvPr>
        </p:nvSpPr>
        <p:spPr>
          <a:xfrm>
            <a:off x="838200" y="1106905"/>
            <a:ext cx="10543674" cy="5558590"/>
          </a:xfrm>
        </p:spPr>
        <p:txBody>
          <a:bodyPr/>
          <a:lstStyle/>
          <a:p>
            <a:pPr marL="0" indent="0" algn="just">
              <a:buNone/>
            </a:pPr>
            <a:r>
              <a:rPr lang="en-US" b="1" i="0" u="none" strike="noStrike" dirty="0">
                <a:solidFill>
                  <a:srgbClr val="101010"/>
                </a:solidFill>
                <a:effectLst/>
                <a:latin typeface="American Typewriter" panose="02090604020004020304" pitchFamily="18" charset="77"/>
              </a:rPr>
              <a:t>Economic Pillar</a:t>
            </a:r>
            <a:r>
              <a:rPr lang="en-US" b="0" i="0" u="none" strike="noStrike" dirty="0">
                <a:solidFill>
                  <a:srgbClr val="101010"/>
                </a:solidFill>
                <a:effectLst/>
                <a:latin typeface="Inter-Regular"/>
              </a:rPr>
              <a:t>:-</a:t>
            </a:r>
            <a:r>
              <a:rPr lang="en-US" b="0" i="0" u="none" strike="noStrike" dirty="0">
                <a:effectLst/>
                <a:highlight>
                  <a:srgbClr val="FFFFFF"/>
                </a:highlight>
                <a:latin typeface="American Typewriter" panose="02090604020004020304" pitchFamily="18" charset="77"/>
              </a:rPr>
              <a:t>Economic sustainability also involves </a:t>
            </a:r>
            <a:r>
              <a:rPr lang="en-US" b="1" i="0" u="none" strike="noStrike" dirty="0">
                <a:solidFill>
                  <a:srgbClr val="00B050"/>
                </a:solidFill>
                <a:effectLst/>
                <a:highlight>
                  <a:srgbClr val="FFFFFF"/>
                </a:highlight>
                <a:latin typeface="American Typewriter" panose="02090604020004020304" pitchFamily="18" charset="77"/>
              </a:rPr>
              <a:t>creating economic opportunities </a:t>
            </a:r>
            <a:r>
              <a:rPr lang="en-US" b="0" i="0" u="none" strike="noStrike" dirty="0">
                <a:effectLst/>
                <a:highlight>
                  <a:srgbClr val="FFFFFF"/>
                </a:highlight>
                <a:latin typeface="American Typewriter" panose="02090604020004020304" pitchFamily="18" charset="77"/>
              </a:rPr>
              <a:t>that are accessible to all members of society, regardless of income or social status.</a:t>
            </a:r>
          </a:p>
          <a:p>
            <a:pPr marL="0" indent="0" algn="just">
              <a:buNone/>
            </a:pPr>
            <a:endParaRPr lang="en-US" b="0" i="0" u="none" strike="noStrike" dirty="0">
              <a:effectLst/>
              <a:highlight>
                <a:srgbClr val="FFFFFF"/>
              </a:highlight>
              <a:latin typeface="American Typewriter" panose="02090604020004020304" pitchFamily="18" charset="77"/>
            </a:endParaRPr>
          </a:p>
          <a:p>
            <a:pPr marL="0" indent="0" algn="just">
              <a:buNone/>
            </a:pPr>
            <a:endParaRPr lang="en-AF" dirty="0">
              <a:latin typeface="American Typewriter" panose="02090604020004020304" pitchFamily="18" charset="77"/>
            </a:endParaRPr>
          </a:p>
        </p:txBody>
      </p:sp>
    </p:spTree>
    <p:extLst>
      <p:ext uri="{BB962C8B-B14F-4D97-AF65-F5344CB8AC3E}">
        <p14:creationId xmlns:p14="http://schemas.microsoft.com/office/powerpoint/2010/main" val="1429695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565F-8959-AFF5-6CC8-D28498C3C1F0}"/>
              </a:ext>
            </a:extLst>
          </p:cNvPr>
          <p:cNvSpPr>
            <a:spLocks noGrp="1"/>
          </p:cNvSpPr>
          <p:nvPr>
            <p:ph type="title"/>
          </p:nvPr>
        </p:nvSpPr>
        <p:spPr/>
        <p:txBody>
          <a:bodyPr/>
          <a:lstStyle/>
          <a:p>
            <a:r>
              <a:rPr lang="en-US" b="1" dirty="0">
                <a:latin typeface="American Typewriter" panose="02090604020004020304" pitchFamily="18" charset="77"/>
              </a:rPr>
              <a:t>The UN S</a:t>
            </a:r>
            <a:r>
              <a:rPr lang="en-AF" b="1" dirty="0">
                <a:latin typeface="American Typewriter" panose="02090604020004020304" pitchFamily="18" charset="77"/>
              </a:rPr>
              <a:t>ustainability development goals</a:t>
            </a:r>
          </a:p>
        </p:txBody>
      </p:sp>
      <p:sp>
        <p:nvSpPr>
          <p:cNvPr id="5" name="Content Placeholder 4">
            <a:extLst>
              <a:ext uri="{FF2B5EF4-FFF2-40B4-BE49-F238E27FC236}">
                <a16:creationId xmlns:a16="http://schemas.microsoft.com/office/drawing/2014/main" id="{07A5EB02-DAA6-762B-CF93-67E3EFA69E05}"/>
              </a:ext>
            </a:extLst>
          </p:cNvPr>
          <p:cNvSpPr>
            <a:spLocks noGrp="1"/>
          </p:cNvSpPr>
          <p:nvPr>
            <p:ph idx="1"/>
          </p:nvPr>
        </p:nvSpPr>
        <p:spPr>
          <a:xfrm>
            <a:off x="918411" y="1690688"/>
            <a:ext cx="10515600" cy="4351338"/>
          </a:xfrm>
        </p:spPr>
        <p:txBody>
          <a:bodyPr>
            <a:normAutofit/>
          </a:bodyPr>
          <a:lstStyle/>
          <a:p>
            <a:pPr marL="0" indent="0" algn="just">
              <a:lnSpc>
                <a:spcPct val="150000"/>
              </a:lnSpc>
              <a:buNone/>
            </a:pPr>
            <a:r>
              <a:rPr lang="en-US" b="0" i="0" u="none" strike="noStrike" dirty="0">
                <a:effectLst/>
                <a:latin typeface="American Typewriter" panose="02090604020004020304" pitchFamily="18" charset="77"/>
              </a:rPr>
              <a:t>The Sustainable Development Goals (SDGs) were established in 2015 by the international community as part of the </a:t>
            </a:r>
            <a:r>
              <a:rPr lang="en-US" b="0" i="0" u="sng" strike="noStrike" dirty="0">
                <a:effectLst/>
                <a:latin typeface="American Typewriter" panose="02090604020004020304" pitchFamily="18" charset="77"/>
                <a:hlinkClick r:id="rId2">
                  <a:extLst>
                    <a:ext uri="{A12FA001-AC4F-418D-AE19-62706E023703}">
                      <ahyp:hlinkClr xmlns:ahyp="http://schemas.microsoft.com/office/drawing/2018/hyperlinkcolor" val="tx"/>
                    </a:ext>
                  </a:extLst>
                </a:hlinkClick>
              </a:rPr>
              <a:t>UN(United Nations) 2030 Agenda to achieve Sustainable Development</a:t>
            </a:r>
            <a:r>
              <a:rPr lang="en-US" b="0" i="0" u="none" strike="noStrike" dirty="0">
                <a:effectLst/>
                <a:latin typeface="American Typewriter" panose="02090604020004020304" pitchFamily="18" charset="77"/>
              </a:rPr>
              <a:t> through which countries pledged to find sustainable solutions by 2030 among other things.</a:t>
            </a:r>
            <a:endParaRPr lang="en-AF" dirty="0">
              <a:latin typeface="American Typewriter" panose="02090604020004020304" pitchFamily="18" charset="77"/>
            </a:endParaRPr>
          </a:p>
        </p:txBody>
      </p:sp>
    </p:spTree>
    <p:extLst>
      <p:ext uri="{BB962C8B-B14F-4D97-AF65-F5344CB8AC3E}">
        <p14:creationId xmlns:p14="http://schemas.microsoft.com/office/powerpoint/2010/main" val="147949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910</TotalTime>
  <Words>1634</Words>
  <Application>Microsoft Macintosh PowerPoint</Application>
  <PresentationFormat>Widescreen</PresentationFormat>
  <Paragraphs>80</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American Typewriter</vt:lpstr>
      <vt:lpstr>Arial</vt:lpstr>
      <vt:lpstr>BaskervilleMTStd</vt:lpstr>
      <vt:lpstr>Calibri</vt:lpstr>
      <vt:lpstr>Calibri Light</vt:lpstr>
      <vt:lpstr>Inter-Regular</vt:lpstr>
      <vt:lpstr>Symbol</vt:lpstr>
      <vt:lpstr>Office Theme</vt:lpstr>
      <vt:lpstr>PowerPoint Presentation</vt:lpstr>
      <vt:lpstr>PowerPoint Presentation</vt:lpstr>
      <vt:lpstr>Sustainability defined</vt:lpstr>
      <vt:lpstr>PowerPoint Presentation</vt:lpstr>
      <vt:lpstr>Sustainable development</vt:lpstr>
      <vt:lpstr>PowerPoint Presentation</vt:lpstr>
      <vt:lpstr>PowerPoint Presentation</vt:lpstr>
      <vt:lpstr>PowerPoint Presentation</vt:lpstr>
      <vt:lpstr>The UN Sustainability development goals</vt:lpstr>
      <vt:lpstr>PowerPoint Presentation</vt:lpstr>
      <vt:lpstr>THE FIVE PILLARS FOR SUSTAINABLE DEVELOPMENT</vt:lpstr>
      <vt:lpstr>PowerPoint Presentation</vt:lpstr>
      <vt:lpstr>PowerPoint Presentation</vt:lpstr>
      <vt:lpstr>PowerPoint Presentation</vt:lpstr>
      <vt:lpstr>Sustainable procurement</vt:lpstr>
      <vt:lpstr>ISO 20400:2017 definition of sustainable procurement</vt:lpstr>
      <vt:lpstr>Sustainable public procurement</vt:lpstr>
      <vt:lpstr>Sustainable procurement in sustainable development</vt:lpstr>
      <vt:lpstr>Drivers of sustainable procurement  </vt:lpstr>
      <vt:lpstr>PowerPoint Presentation</vt:lpstr>
      <vt:lpstr>Benefits for sustainable procurement</vt:lpstr>
      <vt:lpstr>PowerPoint Presentation</vt:lpstr>
      <vt:lpstr>PowerPoint Presentation</vt:lpstr>
      <vt:lpstr>Current and emerging global trends in sustainable procurement </vt:lpstr>
      <vt:lpstr> Artificial Intelligence in Sustainable Procurement  </vt:lpstr>
      <vt:lpstr>PowerPoint Presentation</vt:lpstr>
      <vt:lpstr>PowerPoint Presentation</vt:lpstr>
      <vt:lpstr>Social Media and Sustainable Procurement  Social media and sustainable procurement</vt:lpstr>
      <vt:lpstr>Ensuring a ‘Just’ Transition  Enhancing a just transition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sheila namagembe</dc:creator>
  <cp:lastModifiedBy>sheila namagembe</cp:lastModifiedBy>
  <cp:revision>148</cp:revision>
  <dcterms:created xsi:type="dcterms:W3CDTF">2024-07-06T17:12:26Z</dcterms:created>
  <dcterms:modified xsi:type="dcterms:W3CDTF">2024-08-18T10:26:56Z</dcterms:modified>
</cp:coreProperties>
</file>