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9" r:id="rId12"/>
    <p:sldId id="280" r:id="rId13"/>
    <p:sldId id="281" r:id="rId14"/>
    <p:sldId id="266" r:id="rId15"/>
    <p:sldId id="267" r:id="rId16"/>
    <p:sldId id="268" r:id="rId17"/>
    <p:sldId id="269" r:id="rId18"/>
    <p:sldId id="270" r:id="rId19"/>
    <p:sldId id="272" r:id="rId20"/>
    <p:sldId id="273" r:id="rId21"/>
    <p:sldId id="274" r:id="rId22"/>
    <p:sldId id="275" r:id="rId23"/>
    <p:sldId id="276" r:id="rId24"/>
    <p:sldId id="277" r:id="rId25"/>
    <p:sldId id="278"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0" d="100"/>
          <a:sy n="80" d="100"/>
        </p:scale>
        <p:origin x="60"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10/21/2025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8CFA3D-26CE-4977-9471-4B4D2504291E}"/>
              </a:ext>
            </a:extLst>
          </p:cNvPr>
          <p:cNvSpPr>
            <a:spLocks noGrp="1"/>
          </p:cNvSpPr>
          <p:nvPr>
            <p:ph type="title"/>
          </p:nvPr>
        </p:nvSpPr>
        <p:spPr>
          <a:xfrm>
            <a:off x="1717355" y="270344"/>
            <a:ext cx="10249357" cy="1698267"/>
          </a:xfrm>
        </p:spPr>
        <p:txBody>
          <a:bodyPr>
            <a:normAutofit/>
          </a:bodyPr>
          <a:lstStyle/>
          <a:p>
            <a:r>
              <a:rPr lang="en-GB" sz="4000" b="1" dirty="0">
                <a:latin typeface="Garamond" panose="02020404030301010803" pitchFamily="18" charset="0"/>
              </a:rPr>
              <a:t>Contemporary risk management frameworks</a:t>
            </a:r>
          </a:p>
        </p:txBody>
      </p:sp>
      <p:sp>
        <p:nvSpPr>
          <p:cNvPr id="5" name="Content Placeholder 4">
            <a:extLst>
              <a:ext uri="{FF2B5EF4-FFF2-40B4-BE49-F238E27FC236}">
                <a16:creationId xmlns:a16="http://schemas.microsoft.com/office/drawing/2014/main" id="{0CDE0A9F-7F2C-439B-A324-1CCB00B4D967}"/>
              </a:ext>
            </a:extLst>
          </p:cNvPr>
          <p:cNvSpPr>
            <a:spLocks noGrp="1"/>
          </p:cNvSpPr>
          <p:nvPr>
            <p:ph idx="1"/>
          </p:nvPr>
        </p:nvSpPr>
        <p:spPr>
          <a:xfrm>
            <a:off x="652007" y="1319917"/>
            <a:ext cx="10852605" cy="4961613"/>
          </a:xfrm>
        </p:spPr>
        <p:txBody>
          <a:bodyPr>
            <a:noAutofit/>
          </a:bodyPr>
          <a:lstStyle/>
          <a:p>
            <a:pPr algn="just"/>
            <a:r>
              <a:rPr lang="en-US" sz="3200" dirty="0">
                <a:latin typeface="Garamond" panose="02020404030301010803" pitchFamily="18" charset="0"/>
              </a:rPr>
              <a:t>Meaning of a risk management framework; Enterprise Risk Management (ERM) framework; COSO (Committee of Sponsoring Organization of the Trade way Commission) framework; ISO (International Organization for Standardization); Governance, Risk and Compliance (GRC);</a:t>
            </a:r>
          </a:p>
          <a:p>
            <a:pPr algn="just"/>
            <a:r>
              <a:rPr lang="en-US" sz="3200" dirty="0">
                <a:latin typeface="Garamond" panose="02020404030301010803" pitchFamily="18" charset="0"/>
              </a:rPr>
              <a:t>Supply chain resilience—concept and meaning,</a:t>
            </a:r>
          </a:p>
          <a:p>
            <a:pPr algn="just"/>
            <a:r>
              <a:rPr lang="en-US" sz="3200" dirty="0">
                <a:latin typeface="Garamond" panose="02020404030301010803" pitchFamily="18" charset="0"/>
              </a:rPr>
              <a:t>features of resilient supply chains and building resilient supply chains.</a:t>
            </a:r>
            <a:endParaRPr lang="en-GB" sz="3200" dirty="0">
              <a:latin typeface="Garamond" panose="02020404030301010803" pitchFamily="18" charset="0"/>
            </a:endParaRPr>
          </a:p>
        </p:txBody>
      </p:sp>
    </p:spTree>
    <p:extLst>
      <p:ext uri="{BB962C8B-B14F-4D97-AF65-F5344CB8AC3E}">
        <p14:creationId xmlns:p14="http://schemas.microsoft.com/office/powerpoint/2010/main" val="1602152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3F45D-4C4E-4D82-AC2E-48E70862B638}"/>
              </a:ext>
            </a:extLst>
          </p:cNvPr>
          <p:cNvSpPr>
            <a:spLocks noGrp="1"/>
          </p:cNvSpPr>
          <p:nvPr>
            <p:ph type="title"/>
          </p:nvPr>
        </p:nvSpPr>
        <p:spPr>
          <a:xfrm>
            <a:off x="1415333" y="139080"/>
            <a:ext cx="10495722" cy="1280890"/>
          </a:xfrm>
        </p:spPr>
        <p:txBody>
          <a:bodyPr/>
          <a:lstStyle/>
          <a:p>
            <a:r>
              <a:rPr lang="en-US" b="1" dirty="0">
                <a:latin typeface="Garamond" panose="02020404030301010803" pitchFamily="18" charset="0"/>
              </a:rPr>
              <a:t>COSO (Committee of Sponsoring Organization framework-cont.</a:t>
            </a:r>
            <a:endParaRPr lang="en-GB" b="1" dirty="0">
              <a:latin typeface="Garamond" panose="02020404030301010803" pitchFamily="18" charset="0"/>
            </a:endParaRPr>
          </a:p>
        </p:txBody>
      </p:sp>
      <p:pic>
        <p:nvPicPr>
          <p:cNvPr id="5" name="Content Placeholder 4">
            <a:extLst>
              <a:ext uri="{FF2B5EF4-FFF2-40B4-BE49-F238E27FC236}">
                <a16:creationId xmlns:a16="http://schemas.microsoft.com/office/drawing/2014/main" id="{A8C19E65-5266-4A11-B3AD-EA9274A42280}"/>
              </a:ext>
            </a:extLst>
          </p:cNvPr>
          <p:cNvPicPr>
            <a:picLocks noGrp="1" noChangeAspect="1"/>
          </p:cNvPicPr>
          <p:nvPr>
            <p:ph idx="1"/>
          </p:nvPr>
        </p:nvPicPr>
        <p:blipFill>
          <a:blip r:embed="rId2"/>
          <a:stretch>
            <a:fillRect/>
          </a:stretch>
        </p:blipFill>
        <p:spPr>
          <a:xfrm>
            <a:off x="620202" y="1379484"/>
            <a:ext cx="11651312" cy="5478516"/>
          </a:xfrm>
        </p:spPr>
      </p:pic>
    </p:spTree>
    <p:extLst>
      <p:ext uri="{BB962C8B-B14F-4D97-AF65-F5344CB8AC3E}">
        <p14:creationId xmlns:p14="http://schemas.microsoft.com/office/powerpoint/2010/main" val="1816110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4FBD1-E12E-44C3-B75E-314B1DF57AC7}"/>
              </a:ext>
            </a:extLst>
          </p:cNvPr>
          <p:cNvSpPr>
            <a:spLocks noGrp="1"/>
          </p:cNvSpPr>
          <p:nvPr>
            <p:ph type="title"/>
          </p:nvPr>
        </p:nvSpPr>
        <p:spPr>
          <a:xfrm>
            <a:off x="1645921" y="310101"/>
            <a:ext cx="10066350" cy="636677"/>
          </a:xfrm>
        </p:spPr>
        <p:txBody>
          <a:bodyPr>
            <a:normAutofit fontScale="90000"/>
          </a:bodyPr>
          <a:lstStyle/>
          <a:p>
            <a:r>
              <a:rPr lang="en-US" b="1" dirty="0">
                <a:latin typeface="Garamond" panose="02020404030301010803" pitchFamily="18" charset="0"/>
              </a:rPr>
              <a:t>COSO (Committee of Sponsoring Organization framework-cont</a:t>
            </a:r>
            <a:r>
              <a:rPr lang="en-US" dirty="0"/>
              <a:t>.</a:t>
            </a:r>
            <a:endParaRPr lang="en-GB" dirty="0"/>
          </a:p>
        </p:txBody>
      </p:sp>
      <p:sp>
        <p:nvSpPr>
          <p:cNvPr id="3" name="Content Placeholder 2">
            <a:extLst>
              <a:ext uri="{FF2B5EF4-FFF2-40B4-BE49-F238E27FC236}">
                <a16:creationId xmlns:a16="http://schemas.microsoft.com/office/drawing/2014/main" id="{829CB327-2A8F-445A-AE97-79A586034374}"/>
              </a:ext>
            </a:extLst>
          </p:cNvPr>
          <p:cNvSpPr>
            <a:spLocks noGrp="1"/>
          </p:cNvSpPr>
          <p:nvPr>
            <p:ph idx="1"/>
          </p:nvPr>
        </p:nvSpPr>
        <p:spPr>
          <a:xfrm>
            <a:off x="946205" y="1423283"/>
            <a:ext cx="10940995" cy="5033176"/>
          </a:xfrm>
        </p:spPr>
        <p:txBody>
          <a:bodyPr>
            <a:normAutofit/>
          </a:bodyPr>
          <a:lstStyle/>
          <a:p>
            <a:pPr marL="0" indent="0" algn="just">
              <a:buNone/>
            </a:pPr>
            <a:r>
              <a:rPr lang="en-US" sz="2800" b="1" dirty="0">
                <a:latin typeface="Garamond" panose="02020404030301010803" pitchFamily="18" charset="0"/>
              </a:rPr>
              <a:t>structure level</a:t>
            </a:r>
          </a:p>
          <a:p>
            <a:pPr algn="just"/>
            <a:r>
              <a:rPr lang="en-US" sz="2800" dirty="0">
                <a:latin typeface="Garamond" panose="02020404030301010803" pitchFamily="18" charset="0"/>
              </a:rPr>
              <a:t>Entity level: looks at the strategic perspective of an organization's internal control system.</a:t>
            </a:r>
          </a:p>
          <a:p>
            <a:pPr algn="just"/>
            <a:r>
              <a:rPr lang="en-US" sz="2800" dirty="0">
                <a:latin typeface="Garamond" panose="02020404030301010803" pitchFamily="18" charset="0"/>
              </a:rPr>
              <a:t>Division level: represents the application of internal controls at a major business unit or segment within the larger organization.</a:t>
            </a:r>
          </a:p>
          <a:p>
            <a:pPr algn="just"/>
            <a:r>
              <a:rPr lang="en-US" sz="2800" dirty="0">
                <a:latin typeface="Garamond" panose="02020404030301010803" pitchFamily="18" charset="0"/>
              </a:rPr>
              <a:t>Operating unit:  represents the application of internal controls at the front-line, operational level where the organization's core activities are carried out.</a:t>
            </a:r>
          </a:p>
          <a:p>
            <a:pPr algn="just"/>
            <a:r>
              <a:rPr lang="en-US" sz="2800" dirty="0">
                <a:latin typeface="Garamond" panose="02020404030301010803" pitchFamily="18" charset="0"/>
              </a:rPr>
              <a:t>Functional unit: represents the application of internal controls within a specific department or specialized function of an operating unit.</a:t>
            </a:r>
          </a:p>
          <a:p>
            <a:endParaRPr lang="en-GB" sz="2000" dirty="0">
              <a:latin typeface="Garamond" panose="02020404030301010803" pitchFamily="18" charset="0"/>
            </a:endParaRPr>
          </a:p>
        </p:txBody>
      </p:sp>
    </p:spTree>
    <p:extLst>
      <p:ext uri="{BB962C8B-B14F-4D97-AF65-F5344CB8AC3E}">
        <p14:creationId xmlns:p14="http://schemas.microsoft.com/office/powerpoint/2010/main" val="3173052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739EF-4772-49E4-A9B3-A3966B3E2BD0}"/>
              </a:ext>
            </a:extLst>
          </p:cNvPr>
          <p:cNvSpPr>
            <a:spLocks noGrp="1"/>
          </p:cNvSpPr>
          <p:nvPr>
            <p:ph type="title"/>
          </p:nvPr>
        </p:nvSpPr>
        <p:spPr>
          <a:xfrm>
            <a:off x="1455088" y="349858"/>
            <a:ext cx="10736911" cy="596920"/>
          </a:xfrm>
        </p:spPr>
        <p:txBody>
          <a:bodyPr>
            <a:normAutofit fontScale="90000"/>
          </a:bodyPr>
          <a:lstStyle/>
          <a:p>
            <a:r>
              <a:rPr lang="en-US" b="1" dirty="0">
                <a:latin typeface="Garamond" panose="02020404030301010803" pitchFamily="18" charset="0"/>
              </a:rPr>
              <a:t>COSO (Committee of Sponsoring Organization framework-cont.</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48ED4AA3-8064-4BD1-9DE2-8A4A90ED66B0}"/>
              </a:ext>
            </a:extLst>
          </p:cNvPr>
          <p:cNvSpPr>
            <a:spLocks noGrp="1"/>
          </p:cNvSpPr>
          <p:nvPr>
            <p:ph idx="1"/>
          </p:nvPr>
        </p:nvSpPr>
        <p:spPr>
          <a:xfrm>
            <a:off x="747423" y="1383527"/>
            <a:ext cx="11203387" cy="5335325"/>
          </a:xfrm>
        </p:spPr>
        <p:txBody>
          <a:bodyPr>
            <a:normAutofit lnSpcReduction="10000"/>
          </a:bodyPr>
          <a:lstStyle/>
          <a:p>
            <a:pPr marL="0" indent="0" algn="just">
              <a:buNone/>
            </a:pPr>
            <a:r>
              <a:rPr lang="en-US" sz="2800" b="1" dirty="0">
                <a:latin typeface="Garamond" panose="02020404030301010803" pitchFamily="18" charset="0"/>
              </a:rPr>
              <a:t>Component level</a:t>
            </a:r>
          </a:p>
          <a:p>
            <a:pPr algn="just"/>
            <a:r>
              <a:rPr lang="en-US" sz="2800" dirty="0">
                <a:latin typeface="Garamond" panose="02020404030301010803" pitchFamily="18" charset="0"/>
              </a:rPr>
              <a:t>Control environment: represents the collective attitude, awareness, and actions of management and the board of directors concerning the importance of internal control. </a:t>
            </a:r>
          </a:p>
          <a:p>
            <a:pPr algn="just"/>
            <a:r>
              <a:rPr lang="en-US" sz="2800" dirty="0">
                <a:latin typeface="Garamond" panose="02020404030301010803" pitchFamily="18" charset="0"/>
              </a:rPr>
              <a:t>Risk assessment : Is the process for identifying, analyzing, and managing the risks that could prevent the organization from achieving its objectives.</a:t>
            </a:r>
          </a:p>
          <a:p>
            <a:pPr algn="just"/>
            <a:r>
              <a:rPr lang="en-US" sz="2800" dirty="0">
                <a:latin typeface="Garamond" panose="02020404030301010803" pitchFamily="18" charset="0"/>
              </a:rPr>
              <a:t>Control activities:  are mechanisms that management implements to mitigate risks and ensure that management's directives are carried out.</a:t>
            </a:r>
          </a:p>
          <a:p>
            <a:pPr algn="just"/>
            <a:r>
              <a:rPr lang="en-US" sz="2800" dirty="0">
                <a:latin typeface="Garamond" panose="02020404030301010803" pitchFamily="18" charset="0"/>
              </a:rPr>
              <a:t>Information &amp; communication: ensures that critical information is identified, captured, and communicated throughout the organization.</a:t>
            </a:r>
          </a:p>
          <a:p>
            <a:pPr algn="just"/>
            <a:r>
              <a:rPr lang="en-US" sz="2800" dirty="0">
                <a:latin typeface="Garamond" panose="02020404030301010803" pitchFamily="18" charset="0"/>
              </a:rPr>
              <a:t>Monitoring activities:  assesses the quality and effectiveness of the internal control system over time.</a:t>
            </a:r>
          </a:p>
          <a:p>
            <a:pPr algn="just"/>
            <a:endParaRPr lang="en-GB" sz="2800" dirty="0">
              <a:latin typeface="Garamond" panose="02020404030301010803" pitchFamily="18" charset="0"/>
            </a:endParaRPr>
          </a:p>
        </p:txBody>
      </p:sp>
    </p:spTree>
    <p:extLst>
      <p:ext uri="{BB962C8B-B14F-4D97-AF65-F5344CB8AC3E}">
        <p14:creationId xmlns:p14="http://schemas.microsoft.com/office/powerpoint/2010/main" val="1314579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ED50B-5A67-4475-83F9-E4C7DF579870}"/>
              </a:ext>
            </a:extLst>
          </p:cNvPr>
          <p:cNvSpPr>
            <a:spLocks noGrp="1"/>
          </p:cNvSpPr>
          <p:nvPr>
            <p:ph type="title"/>
          </p:nvPr>
        </p:nvSpPr>
        <p:spPr>
          <a:xfrm>
            <a:off x="1614115" y="286247"/>
            <a:ext cx="10392355" cy="811033"/>
          </a:xfrm>
        </p:spPr>
        <p:txBody>
          <a:bodyPr>
            <a:normAutofit fontScale="90000"/>
          </a:bodyPr>
          <a:lstStyle/>
          <a:p>
            <a:r>
              <a:rPr lang="en-US" b="1" dirty="0">
                <a:latin typeface="Garamond" panose="02020404030301010803" pitchFamily="18" charset="0"/>
              </a:rPr>
              <a:t>COSO (Committee of Sponsoring Organization framework-cont</a:t>
            </a:r>
            <a:r>
              <a:rPr lang="en-US" dirty="0"/>
              <a:t>.</a:t>
            </a:r>
            <a:endParaRPr lang="en-GB" dirty="0"/>
          </a:p>
        </p:txBody>
      </p:sp>
      <p:sp>
        <p:nvSpPr>
          <p:cNvPr id="3" name="Content Placeholder 2">
            <a:extLst>
              <a:ext uri="{FF2B5EF4-FFF2-40B4-BE49-F238E27FC236}">
                <a16:creationId xmlns:a16="http://schemas.microsoft.com/office/drawing/2014/main" id="{ECD9CB69-F952-45B4-B639-B7EC0DAB0310}"/>
              </a:ext>
            </a:extLst>
          </p:cNvPr>
          <p:cNvSpPr>
            <a:spLocks noGrp="1"/>
          </p:cNvSpPr>
          <p:nvPr>
            <p:ph idx="1"/>
          </p:nvPr>
        </p:nvSpPr>
        <p:spPr>
          <a:xfrm>
            <a:off x="508883" y="1550504"/>
            <a:ext cx="11441927" cy="4913906"/>
          </a:xfrm>
        </p:spPr>
        <p:txBody>
          <a:bodyPr>
            <a:normAutofit/>
          </a:bodyPr>
          <a:lstStyle/>
          <a:p>
            <a:pPr marL="0" indent="0" algn="just">
              <a:buNone/>
            </a:pPr>
            <a:r>
              <a:rPr lang="en-US" sz="2800" b="1" dirty="0">
                <a:latin typeface="Garamond" panose="02020404030301010803" pitchFamily="18" charset="0"/>
              </a:rPr>
              <a:t>Objective level</a:t>
            </a:r>
          </a:p>
          <a:p>
            <a:pPr algn="just"/>
            <a:r>
              <a:rPr lang="en-US" sz="2800" dirty="0">
                <a:latin typeface="Garamond" panose="02020404030301010803" pitchFamily="18" charset="0"/>
              </a:rPr>
              <a:t>Operating objectives: represent the "why"—the fundamental reasons an organization implements a system of internal control.</a:t>
            </a:r>
          </a:p>
          <a:p>
            <a:pPr algn="just"/>
            <a:r>
              <a:rPr lang="en-US" sz="2800" dirty="0">
                <a:latin typeface="Garamond" panose="02020404030301010803" pitchFamily="18" charset="0"/>
              </a:rPr>
              <a:t>Reporting objectives:  pertain to the reliability, timeliness, and transparency of the organization's internal and external reporting.</a:t>
            </a:r>
          </a:p>
          <a:p>
            <a:pPr algn="just"/>
            <a:r>
              <a:rPr lang="en-US" sz="2800" dirty="0">
                <a:latin typeface="Garamond" panose="02020404030301010803" pitchFamily="18" charset="0"/>
              </a:rPr>
              <a:t>Compliance objectives: pertain to the organization's adherence to applicable laws, regulations, rules, and internal policies. They ensure that the organization operates within the legal and regulatory boundaries set by external authorities and its own internal standards.</a:t>
            </a:r>
            <a:endParaRPr lang="en-GB" sz="2800" dirty="0">
              <a:latin typeface="Garamond" panose="02020404030301010803" pitchFamily="18" charset="0"/>
            </a:endParaRPr>
          </a:p>
        </p:txBody>
      </p:sp>
    </p:spTree>
    <p:extLst>
      <p:ext uri="{BB962C8B-B14F-4D97-AF65-F5344CB8AC3E}">
        <p14:creationId xmlns:p14="http://schemas.microsoft.com/office/powerpoint/2010/main" val="2613002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7EC35-7D42-47C7-B0C3-1764201C1E0C}"/>
              </a:ext>
            </a:extLst>
          </p:cNvPr>
          <p:cNvSpPr>
            <a:spLocks noGrp="1"/>
          </p:cNvSpPr>
          <p:nvPr>
            <p:ph type="title"/>
          </p:nvPr>
        </p:nvSpPr>
        <p:spPr>
          <a:xfrm>
            <a:off x="1614115" y="389614"/>
            <a:ext cx="10577885" cy="1200647"/>
          </a:xfrm>
        </p:spPr>
        <p:txBody>
          <a:bodyPr/>
          <a:lstStyle/>
          <a:p>
            <a:r>
              <a:rPr lang="en-US" b="1" dirty="0">
                <a:latin typeface="Garamond" panose="02020404030301010803" pitchFamily="18" charset="0"/>
              </a:rPr>
              <a:t>ISO (International Organization for Standardization)</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CF1EE476-4D54-40EC-9ECB-FC3F522DF673}"/>
              </a:ext>
            </a:extLst>
          </p:cNvPr>
          <p:cNvSpPr>
            <a:spLocks noGrp="1"/>
          </p:cNvSpPr>
          <p:nvPr>
            <p:ph idx="1"/>
          </p:nvPr>
        </p:nvSpPr>
        <p:spPr>
          <a:xfrm>
            <a:off x="755374" y="1160890"/>
            <a:ext cx="11078816" cy="5510254"/>
          </a:xfrm>
        </p:spPr>
        <p:txBody>
          <a:bodyPr>
            <a:normAutofit/>
          </a:bodyPr>
          <a:lstStyle/>
          <a:p>
            <a:pPr algn="just"/>
            <a:r>
              <a:rPr lang="en-US" sz="2800" dirty="0">
                <a:latin typeface="Garamond" panose="02020404030301010803" pitchFamily="18" charset="0"/>
              </a:rPr>
              <a:t>ISO is an independent, non-governmental international organization that develops and publishes International Standards. </a:t>
            </a:r>
          </a:p>
          <a:p>
            <a:pPr algn="just"/>
            <a:r>
              <a:rPr lang="en-US" sz="2800" dirty="0">
                <a:latin typeface="Garamond" panose="02020404030301010803" pitchFamily="18" charset="0"/>
              </a:rPr>
              <a:t>It brings together experts from around the world to share knowledge and create consensus-based, market-relevant standards that support innovation and provide solutions to global challenges.</a:t>
            </a:r>
          </a:p>
          <a:p>
            <a:pPr algn="just"/>
            <a:r>
              <a:rPr lang="en-US" sz="2800" dirty="0">
                <a:solidFill>
                  <a:srgbClr val="FF0000"/>
                </a:solidFill>
                <a:latin typeface="Garamond" panose="02020404030301010803" pitchFamily="18" charset="0"/>
              </a:rPr>
              <a:t>The core purpose of ISO is to facilitate international trade and cooperation by ensuring that products, services, and systems are safe, reliable, and of good quality.</a:t>
            </a:r>
          </a:p>
          <a:p>
            <a:pPr algn="just"/>
            <a:r>
              <a:rPr lang="en-US" sz="2800" dirty="0">
                <a:latin typeface="Garamond" panose="02020404030301010803" pitchFamily="18" charset="0"/>
              </a:rPr>
              <a:t> Their standards help to break down technical barriers to trade, making industries more efficient and effective.</a:t>
            </a:r>
            <a:endParaRPr lang="en-GB" sz="2800" dirty="0">
              <a:latin typeface="Garamond" panose="02020404030301010803" pitchFamily="18" charset="0"/>
            </a:endParaRPr>
          </a:p>
        </p:txBody>
      </p:sp>
    </p:spTree>
    <p:extLst>
      <p:ext uri="{BB962C8B-B14F-4D97-AF65-F5344CB8AC3E}">
        <p14:creationId xmlns:p14="http://schemas.microsoft.com/office/powerpoint/2010/main" val="305374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78642-A2B6-4955-A017-E2F732F08B54}"/>
              </a:ext>
            </a:extLst>
          </p:cNvPr>
          <p:cNvSpPr>
            <a:spLocks noGrp="1"/>
          </p:cNvSpPr>
          <p:nvPr>
            <p:ph type="title"/>
          </p:nvPr>
        </p:nvSpPr>
        <p:spPr>
          <a:xfrm>
            <a:off x="1669775" y="222637"/>
            <a:ext cx="9834838" cy="1224499"/>
          </a:xfrm>
        </p:spPr>
        <p:txBody>
          <a:bodyPr>
            <a:normAutofit/>
          </a:bodyPr>
          <a:lstStyle/>
          <a:p>
            <a:r>
              <a:rPr lang="en-GB" b="1" dirty="0">
                <a:latin typeface="Garamond" panose="02020404030301010803" pitchFamily="18" charset="0"/>
              </a:rPr>
              <a:t>Key Characteristics of ISO</a:t>
            </a:r>
          </a:p>
        </p:txBody>
      </p:sp>
      <p:graphicFrame>
        <p:nvGraphicFramePr>
          <p:cNvPr id="5" name="Content Placeholder 4">
            <a:extLst>
              <a:ext uri="{FF2B5EF4-FFF2-40B4-BE49-F238E27FC236}">
                <a16:creationId xmlns:a16="http://schemas.microsoft.com/office/drawing/2014/main" id="{93C1CBA2-A4FA-40B3-87F5-76520EC3C4EC}"/>
              </a:ext>
            </a:extLst>
          </p:cNvPr>
          <p:cNvGraphicFramePr>
            <a:graphicFrameLocks noGrp="1"/>
          </p:cNvGraphicFramePr>
          <p:nvPr>
            <p:ph idx="1"/>
            <p:extLst>
              <p:ext uri="{D42A27DB-BD31-4B8C-83A1-F6EECF244321}">
                <p14:modId xmlns:p14="http://schemas.microsoft.com/office/powerpoint/2010/main" val="1392378181"/>
              </p:ext>
            </p:extLst>
          </p:nvPr>
        </p:nvGraphicFramePr>
        <p:xfrm>
          <a:off x="580445" y="985961"/>
          <a:ext cx="11362414" cy="5740841"/>
        </p:xfrm>
        <a:graphic>
          <a:graphicData uri="http://schemas.openxmlformats.org/drawingml/2006/table">
            <a:tbl>
              <a:tblPr/>
              <a:tblGrid>
                <a:gridCol w="1226634">
                  <a:extLst>
                    <a:ext uri="{9D8B030D-6E8A-4147-A177-3AD203B41FA5}">
                      <a16:colId xmlns:a16="http://schemas.microsoft.com/office/drawing/2014/main" val="2780250177"/>
                    </a:ext>
                  </a:extLst>
                </a:gridCol>
                <a:gridCol w="10135780">
                  <a:extLst>
                    <a:ext uri="{9D8B030D-6E8A-4147-A177-3AD203B41FA5}">
                      <a16:colId xmlns:a16="http://schemas.microsoft.com/office/drawing/2014/main" val="3010961460"/>
                    </a:ext>
                  </a:extLst>
                </a:gridCol>
              </a:tblGrid>
              <a:tr h="404605">
                <a:tc>
                  <a:txBody>
                    <a:bodyPr/>
                    <a:lstStyle/>
                    <a:p>
                      <a:pPr algn="l"/>
                      <a:r>
                        <a:rPr lang="en-GB" sz="1800" b="1" dirty="0">
                          <a:effectLst/>
                          <a:latin typeface="Garamond" panose="02020404030301010803" pitchFamily="18" charset="0"/>
                        </a:rPr>
                        <a:t>Aspect</a:t>
                      </a:r>
                    </a:p>
                  </a:txBody>
                  <a:tcPr marL="56439" marR="62710" marT="39193" marB="39193" anchor="ctr">
                    <a:lnL>
                      <a:noFill/>
                    </a:lnL>
                    <a:lnR>
                      <a:noFill/>
                    </a:lnR>
                    <a:lnT>
                      <a:noFill/>
                    </a:lnT>
                    <a:lnB>
                      <a:noFill/>
                    </a:lnB>
                    <a:solidFill>
                      <a:srgbClr val="FFFFFF"/>
                    </a:solidFill>
                  </a:tcPr>
                </a:tc>
                <a:tc>
                  <a:txBody>
                    <a:bodyPr/>
                    <a:lstStyle/>
                    <a:p>
                      <a:pPr algn="l"/>
                      <a:r>
                        <a:rPr lang="en-GB" sz="1800" b="1" dirty="0">
                          <a:effectLst/>
                          <a:latin typeface="Garamond" panose="02020404030301010803" pitchFamily="18" charset="0"/>
                        </a:rPr>
                        <a:t>Description</a:t>
                      </a:r>
                    </a:p>
                  </a:txBody>
                  <a:tcPr marL="62710" marR="62710" marT="39193" marB="39193" anchor="ctr">
                    <a:lnL>
                      <a:noFill/>
                    </a:lnL>
                    <a:lnR>
                      <a:noFill/>
                    </a:lnR>
                    <a:lnT>
                      <a:noFill/>
                    </a:lnT>
                    <a:lnB>
                      <a:noFill/>
                    </a:lnB>
                    <a:solidFill>
                      <a:srgbClr val="FFFFFF"/>
                    </a:solidFill>
                  </a:tcPr>
                </a:tc>
                <a:extLst>
                  <a:ext uri="{0D108BD9-81ED-4DB2-BD59-A6C34878D82A}">
                    <a16:rowId xmlns:a16="http://schemas.microsoft.com/office/drawing/2014/main" val="402887747"/>
                  </a:ext>
                </a:extLst>
              </a:tr>
              <a:tr h="1035740">
                <a:tc>
                  <a:txBody>
                    <a:bodyPr/>
                    <a:lstStyle/>
                    <a:p>
                      <a:r>
                        <a:rPr lang="en-GB" sz="1800" b="1" dirty="0">
                          <a:effectLst/>
                          <a:latin typeface="Garamond" panose="02020404030301010803" pitchFamily="18" charset="0"/>
                        </a:rPr>
                        <a:t>Name &amp; Origin</a:t>
                      </a:r>
                      <a:endParaRPr lang="en-GB" sz="1800" b="0" dirty="0">
                        <a:effectLst/>
                        <a:latin typeface="Garamond" panose="02020404030301010803" pitchFamily="18" charset="0"/>
                      </a:endParaRPr>
                    </a:p>
                  </a:txBody>
                  <a:tcPr marL="56439" marR="62710" marT="39193" marB="39193" anchor="ctr">
                    <a:lnL>
                      <a:noFill/>
                    </a:lnL>
                    <a:lnR>
                      <a:noFill/>
                    </a:lnR>
                    <a:lnT>
                      <a:noFill/>
                    </a:lnT>
                    <a:lnB>
                      <a:noFill/>
                    </a:lnB>
                    <a:solidFill>
                      <a:srgbClr val="FFFFFF"/>
                    </a:solidFill>
                  </a:tcPr>
                </a:tc>
                <a:tc>
                  <a:txBody>
                    <a:bodyPr/>
                    <a:lstStyle/>
                    <a:p>
                      <a:r>
                        <a:rPr lang="en-US" sz="2200" b="0" dirty="0">
                          <a:effectLst/>
                          <a:latin typeface="Garamond" panose="02020404030301010803" pitchFamily="18" charset="0"/>
                        </a:rPr>
                        <a:t>"ISO" is not an acronym. It is derived from the Greek word </a:t>
                      </a:r>
                      <a:r>
                        <a:rPr lang="en-US" sz="2200" b="0" i="1" dirty="0">
                          <a:effectLst/>
                          <a:latin typeface="Garamond" panose="02020404030301010803" pitchFamily="18" charset="0"/>
                        </a:rPr>
                        <a:t>isos</a:t>
                      </a:r>
                      <a:r>
                        <a:rPr lang="en-US" sz="2200" b="0" dirty="0">
                          <a:effectLst/>
                          <a:latin typeface="Garamond" panose="02020404030301010803" pitchFamily="18" charset="0"/>
                        </a:rPr>
                        <a:t>, meaning "equal." This was chosen to avoid multiple acronyms in different languages and to signify equality.</a:t>
                      </a:r>
                    </a:p>
                  </a:txBody>
                  <a:tcPr marL="62710" marR="56439" marT="39193" marB="39193" anchor="ctr">
                    <a:lnL>
                      <a:noFill/>
                    </a:lnL>
                    <a:lnR>
                      <a:noFill/>
                    </a:lnR>
                    <a:lnT>
                      <a:noFill/>
                    </a:lnT>
                    <a:lnB>
                      <a:noFill/>
                    </a:lnB>
                    <a:solidFill>
                      <a:srgbClr val="FFFFFF"/>
                    </a:solidFill>
                  </a:tcPr>
                </a:tc>
                <a:extLst>
                  <a:ext uri="{0D108BD9-81ED-4DB2-BD59-A6C34878D82A}">
                    <a16:rowId xmlns:a16="http://schemas.microsoft.com/office/drawing/2014/main" val="1810487935"/>
                  </a:ext>
                </a:extLst>
              </a:tr>
              <a:tr h="1471555">
                <a:tc>
                  <a:txBody>
                    <a:bodyPr/>
                    <a:lstStyle/>
                    <a:p>
                      <a:r>
                        <a:rPr lang="en-GB" sz="1800" b="1" dirty="0">
                          <a:effectLst/>
                          <a:latin typeface="Garamond" panose="02020404030301010803" pitchFamily="18" charset="0"/>
                        </a:rPr>
                        <a:t>Structure</a:t>
                      </a:r>
                      <a:endParaRPr lang="en-GB" sz="1800" b="0" dirty="0">
                        <a:effectLst/>
                        <a:latin typeface="Garamond" panose="02020404030301010803" pitchFamily="18" charset="0"/>
                      </a:endParaRPr>
                    </a:p>
                  </a:txBody>
                  <a:tcPr marL="56439" marR="62710" marT="39193" marB="39193" anchor="ctr">
                    <a:lnL>
                      <a:noFill/>
                    </a:lnL>
                    <a:lnR>
                      <a:noFill/>
                    </a:lnR>
                    <a:lnT>
                      <a:noFill/>
                    </a:lnT>
                    <a:lnB>
                      <a:noFill/>
                    </a:lnB>
                    <a:solidFill>
                      <a:srgbClr val="FFFFFF"/>
                    </a:solidFill>
                  </a:tcPr>
                </a:tc>
                <a:tc>
                  <a:txBody>
                    <a:bodyPr/>
                    <a:lstStyle/>
                    <a:p>
                      <a:r>
                        <a:rPr lang="en-US" sz="2200" b="0" dirty="0">
                          <a:effectLst/>
                          <a:latin typeface="Garamond" panose="02020404030301010803" pitchFamily="18" charset="0"/>
                        </a:rPr>
                        <a:t>A federation of national standards bodies from over 160 countries. Each member country is represented by one leading standards organization (e.g., ANSI for the USA, SCC for Canada, ISO 31000 for Uganda).</a:t>
                      </a:r>
                    </a:p>
                  </a:txBody>
                  <a:tcPr marL="62710" marR="56439" marT="39193" marB="39193" anchor="ctr">
                    <a:lnL>
                      <a:noFill/>
                    </a:lnL>
                    <a:lnR>
                      <a:noFill/>
                    </a:lnR>
                    <a:lnT>
                      <a:noFill/>
                    </a:lnT>
                    <a:lnB>
                      <a:noFill/>
                    </a:lnB>
                    <a:solidFill>
                      <a:srgbClr val="FFFFFF"/>
                    </a:solidFill>
                  </a:tcPr>
                </a:tc>
                <a:extLst>
                  <a:ext uri="{0D108BD9-81ED-4DB2-BD59-A6C34878D82A}">
                    <a16:rowId xmlns:a16="http://schemas.microsoft.com/office/drawing/2014/main" val="2002328113"/>
                  </a:ext>
                </a:extLst>
              </a:tr>
              <a:tr h="1357386">
                <a:tc>
                  <a:txBody>
                    <a:bodyPr/>
                    <a:lstStyle/>
                    <a:p>
                      <a:r>
                        <a:rPr lang="en-GB" sz="1800" b="1">
                          <a:effectLst/>
                          <a:latin typeface="Garamond" panose="02020404030301010803" pitchFamily="18" charset="0"/>
                        </a:rPr>
                        <a:t>Process</a:t>
                      </a:r>
                      <a:endParaRPr lang="en-GB" sz="1800" b="0">
                        <a:effectLst/>
                        <a:latin typeface="Garamond" panose="02020404030301010803" pitchFamily="18" charset="0"/>
                      </a:endParaRPr>
                    </a:p>
                  </a:txBody>
                  <a:tcPr marL="56439" marR="62710" marT="39193" marB="39193" anchor="ctr">
                    <a:lnL>
                      <a:noFill/>
                    </a:lnL>
                    <a:lnR>
                      <a:noFill/>
                    </a:lnR>
                    <a:lnT>
                      <a:noFill/>
                    </a:lnT>
                    <a:lnB>
                      <a:noFill/>
                    </a:lnB>
                    <a:solidFill>
                      <a:srgbClr val="FFFFFF"/>
                    </a:solidFill>
                  </a:tcPr>
                </a:tc>
                <a:tc>
                  <a:txBody>
                    <a:bodyPr/>
                    <a:lstStyle/>
                    <a:p>
                      <a:r>
                        <a:rPr lang="en-US" sz="2200" b="0" dirty="0">
                          <a:effectLst/>
                          <a:latin typeface="Garamond" panose="02020404030301010803" pitchFamily="18" charset="0"/>
                        </a:rPr>
                        <a:t>Standards are developed by technical committees comprising experts from industry, technical bodies, consumer associations, and academia. The process is based on consensus, ensuring all viewpoints are considered.</a:t>
                      </a:r>
                    </a:p>
                  </a:txBody>
                  <a:tcPr marL="62710" marR="56439" marT="39193" marB="39193" anchor="ctr">
                    <a:lnL>
                      <a:noFill/>
                    </a:lnL>
                    <a:lnR>
                      <a:noFill/>
                    </a:lnR>
                    <a:lnT>
                      <a:noFill/>
                    </a:lnT>
                    <a:lnB>
                      <a:noFill/>
                    </a:lnB>
                    <a:solidFill>
                      <a:srgbClr val="FFFFFF"/>
                    </a:solidFill>
                  </a:tcPr>
                </a:tc>
                <a:extLst>
                  <a:ext uri="{0D108BD9-81ED-4DB2-BD59-A6C34878D82A}">
                    <a16:rowId xmlns:a16="http://schemas.microsoft.com/office/drawing/2014/main" val="2953698766"/>
                  </a:ext>
                </a:extLst>
              </a:tr>
              <a:tr h="1471555">
                <a:tc>
                  <a:txBody>
                    <a:bodyPr/>
                    <a:lstStyle/>
                    <a:p>
                      <a:r>
                        <a:rPr lang="en-GB" sz="1800" b="1" dirty="0">
                          <a:effectLst/>
                          <a:latin typeface="Garamond" panose="02020404030301010803" pitchFamily="18" charset="0"/>
                        </a:rPr>
                        <a:t>Output</a:t>
                      </a:r>
                      <a:endParaRPr lang="en-GB" sz="1800" b="0" dirty="0">
                        <a:effectLst/>
                        <a:latin typeface="Garamond" panose="02020404030301010803" pitchFamily="18" charset="0"/>
                      </a:endParaRPr>
                    </a:p>
                  </a:txBody>
                  <a:tcPr marL="56439" marR="62710" marT="39193" marB="39193" anchor="ctr">
                    <a:lnL>
                      <a:noFill/>
                    </a:lnL>
                    <a:lnR>
                      <a:noFill/>
                    </a:lnR>
                    <a:lnT>
                      <a:noFill/>
                    </a:lnT>
                    <a:lnB>
                      <a:noFill/>
                    </a:lnB>
                    <a:solidFill>
                      <a:srgbClr val="FFFFFF"/>
                    </a:solidFill>
                  </a:tcPr>
                </a:tc>
                <a:tc>
                  <a:txBody>
                    <a:bodyPr/>
                    <a:lstStyle/>
                    <a:p>
                      <a:r>
                        <a:rPr lang="en-US" sz="2200" b="0" dirty="0">
                          <a:effectLst/>
                          <a:latin typeface="Garamond" panose="02020404030301010803" pitchFamily="18" charset="0"/>
                        </a:rPr>
                        <a:t>The output is a wide range of documented standards, specifications, and guidelines. These documents are voluntary unless adopted by a government or mandated by a contract.</a:t>
                      </a:r>
                    </a:p>
                  </a:txBody>
                  <a:tcPr marL="62710" marR="56439" marT="39193" marB="39193" anchor="ctr">
                    <a:lnL>
                      <a:noFill/>
                    </a:lnL>
                    <a:lnR>
                      <a:noFill/>
                    </a:lnR>
                    <a:lnT>
                      <a:noFill/>
                    </a:lnT>
                    <a:lnB>
                      <a:noFill/>
                    </a:lnB>
                    <a:solidFill>
                      <a:srgbClr val="FFFFFF"/>
                    </a:solidFill>
                  </a:tcPr>
                </a:tc>
                <a:extLst>
                  <a:ext uri="{0D108BD9-81ED-4DB2-BD59-A6C34878D82A}">
                    <a16:rowId xmlns:a16="http://schemas.microsoft.com/office/drawing/2014/main" val="2669936615"/>
                  </a:ext>
                </a:extLst>
              </a:tr>
            </a:tbl>
          </a:graphicData>
        </a:graphic>
      </p:graphicFrame>
    </p:spTree>
    <p:extLst>
      <p:ext uri="{BB962C8B-B14F-4D97-AF65-F5344CB8AC3E}">
        <p14:creationId xmlns:p14="http://schemas.microsoft.com/office/powerpoint/2010/main" val="42569634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447FC-E92A-4ED2-9490-4EBC0299B6A4}"/>
              </a:ext>
            </a:extLst>
          </p:cNvPr>
          <p:cNvSpPr>
            <a:spLocks noGrp="1"/>
          </p:cNvSpPr>
          <p:nvPr>
            <p:ph type="title"/>
          </p:nvPr>
        </p:nvSpPr>
        <p:spPr>
          <a:xfrm>
            <a:off x="1757239" y="516834"/>
            <a:ext cx="10185620" cy="1184745"/>
          </a:xfrm>
        </p:spPr>
        <p:txBody>
          <a:bodyPr/>
          <a:lstStyle/>
          <a:p>
            <a:r>
              <a:rPr lang="en-US" b="1" dirty="0">
                <a:latin typeface="Garamond" panose="02020404030301010803" pitchFamily="18" charset="0"/>
              </a:rPr>
              <a:t>The Role and Impact of ISO Standards</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4196C9E8-9277-4B4B-A86E-2B14A3D49CBB}"/>
              </a:ext>
            </a:extLst>
          </p:cNvPr>
          <p:cNvSpPr>
            <a:spLocks noGrp="1"/>
          </p:cNvSpPr>
          <p:nvPr>
            <p:ph idx="1"/>
          </p:nvPr>
        </p:nvSpPr>
        <p:spPr>
          <a:xfrm>
            <a:off x="683812" y="1343771"/>
            <a:ext cx="11410122" cy="5208104"/>
          </a:xfrm>
        </p:spPr>
        <p:txBody>
          <a:bodyPr>
            <a:noAutofit/>
          </a:bodyPr>
          <a:lstStyle/>
          <a:p>
            <a:pPr algn="just"/>
            <a:r>
              <a:rPr lang="en-US" sz="2600" dirty="0">
                <a:latin typeface="Garamond" panose="02020404030301010803" pitchFamily="18" charset="0"/>
              </a:rPr>
              <a:t>Ensuring Quality &amp; Safety: Standards like ISO 9001 (Quality Management) and ISO 45001 (Occupational Health and Safety) provide frameworks for organizations to consistently deliver quality products and ensure safe working environments.</a:t>
            </a:r>
          </a:p>
          <a:p>
            <a:pPr algn="just"/>
            <a:r>
              <a:rPr lang="en-US" sz="2600" dirty="0">
                <a:latin typeface="Garamond" panose="02020404030301010803" pitchFamily="18" charset="0"/>
              </a:rPr>
              <a:t>Promoting Compatibility: Standards ensure that products from different manufacturers work together. A classic example is the ISO for photographic film speed, but this also applies to things like credit card thickness, freight container sizes, and screw threads.</a:t>
            </a:r>
          </a:p>
          <a:p>
            <a:pPr algn="just"/>
            <a:r>
              <a:rPr lang="en-US" sz="2600" dirty="0">
                <a:latin typeface="Garamond" panose="02020404030301010803" pitchFamily="18" charset="0"/>
              </a:rPr>
              <a:t>Protecting Consumers: Standards set safety and performance benchmarks for countless products, from children's toys to vehicle safety features.</a:t>
            </a:r>
          </a:p>
          <a:p>
            <a:pPr algn="just"/>
            <a:r>
              <a:rPr lang="en-US" sz="2600" dirty="0">
                <a:latin typeface="Garamond" panose="02020404030301010803" pitchFamily="18" charset="0"/>
              </a:rPr>
              <a:t>Driving Best Practices: Frameworks like ISO 31000 (Risk Management) and ISO 14001 (Environmental Management) provide globally recognized best practices that organizations can adopt to improve their operations and resilience.</a:t>
            </a:r>
            <a:endParaRPr lang="en-GB" sz="2600" dirty="0">
              <a:latin typeface="Garamond" panose="02020404030301010803" pitchFamily="18" charset="0"/>
            </a:endParaRPr>
          </a:p>
        </p:txBody>
      </p:sp>
    </p:spTree>
    <p:extLst>
      <p:ext uri="{BB962C8B-B14F-4D97-AF65-F5344CB8AC3E}">
        <p14:creationId xmlns:p14="http://schemas.microsoft.com/office/powerpoint/2010/main" val="38090996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25685-F491-40FD-BC15-519D194CCED7}"/>
              </a:ext>
            </a:extLst>
          </p:cNvPr>
          <p:cNvSpPr>
            <a:spLocks noGrp="1"/>
          </p:cNvSpPr>
          <p:nvPr>
            <p:ph type="title"/>
          </p:nvPr>
        </p:nvSpPr>
        <p:spPr>
          <a:xfrm>
            <a:off x="1661823" y="310101"/>
            <a:ext cx="10281036" cy="1176793"/>
          </a:xfrm>
        </p:spPr>
        <p:txBody>
          <a:bodyPr>
            <a:normAutofit fontScale="90000"/>
          </a:bodyPr>
          <a:lstStyle/>
          <a:p>
            <a:r>
              <a:rPr lang="en-US" sz="4000" b="1" dirty="0">
                <a:latin typeface="Garamond" panose="02020404030301010803" pitchFamily="18" charset="0"/>
              </a:rPr>
              <a:t>Governance, Risk and Compliance (GRC); Defined</a:t>
            </a:r>
            <a:endParaRPr lang="en-GB" sz="4000" b="1" dirty="0">
              <a:latin typeface="Garamond" panose="02020404030301010803" pitchFamily="18" charset="0"/>
            </a:endParaRPr>
          </a:p>
        </p:txBody>
      </p:sp>
      <p:sp>
        <p:nvSpPr>
          <p:cNvPr id="3" name="Content Placeholder 2">
            <a:extLst>
              <a:ext uri="{FF2B5EF4-FFF2-40B4-BE49-F238E27FC236}">
                <a16:creationId xmlns:a16="http://schemas.microsoft.com/office/drawing/2014/main" id="{C8C6C80A-C6A0-45AE-BC01-443FD07EB9E2}"/>
              </a:ext>
            </a:extLst>
          </p:cNvPr>
          <p:cNvSpPr>
            <a:spLocks noGrp="1"/>
          </p:cNvSpPr>
          <p:nvPr>
            <p:ph idx="1"/>
          </p:nvPr>
        </p:nvSpPr>
        <p:spPr>
          <a:xfrm>
            <a:off x="779229" y="1296062"/>
            <a:ext cx="11107972" cy="5351227"/>
          </a:xfrm>
        </p:spPr>
        <p:txBody>
          <a:bodyPr>
            <a:normAutofit/>
          </a:bodyPr>
          <a:lstStyle/>
          <a:p>
            <a:pPr algn="just"/>
            <a:r>
              <a:rPr lang="en-US" sz="3200" dirty="0">
                <a:latin typeface="Garamond" panose="02020404030301010803" pitchFamily="18" charset="0"/>
              </a:rPr>
              <a:t>Governance, Risk and Compliance (GRC) is a strategic framework—and a related discipline—for aligning information technology with business objectives, while effectively managing risk and meeting compliance requirements.</a:t>
            </a:r>
          </a:p>
          <a:p>
            <a:pPr algn="just"/>
            <a:r>
              <a:rPr lang="en-US" sz="3200" dirty="0">
                <a:latin typeface="Garamond" panose="02020404030301010803" pitchFamily="18" charset="0"/>
              </a:rPr>
              <a:t>Think of it as the "operating system" for a well-run, resilient, and ethical organization. It's not about creating more bureaucracy; it's about creating a coordinated, efficient approach to ensure the organization can achieve its goals with integrity.</a:t>
            </a:r>
            <a:endParaRPr lang="en-GB" sz="3200" dirty="0">
              <a:latin typeface="Garamond" panose="02020404030301010803" pitchFamily="18" charset="0"/>
            </a:endParaRPr>
          </a:p>
        </p:txBody>
      </p:sp>
    </p:spTree>
    <p:extLst>
      <p:ext uri="{BB962C8B-B14F-4D97-AF65-F5344CB8AC3E}">
        <p14:creationId xmlns:p14="http://schemas.microsoft.com/office/powerpoint/2010/main" val="2440710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CF0B3-2E6A-408D-A288-4AEDFB9238B1}"/>
              </a:ext>
            </a:extLst>
          </p:cNvPr>
          <p:cNvSpPr>
            <a:spLocks noGrp="1"/>
          </p:cNvSpPr>
          <p:nvPr>
            <p:ph type="title"/>
          </p:nvPr>
        </p:nvSpPr>
        <p:spPr>
          <a:xfrm>
            <a:off x="1415332" y="314590"/>
            <a:ext cx="10455965" cy="1220012"/>
          </a:xfrm>
        </p:spPr>
        <p:txBody>
          <a:bodyPr>
            <a:normAutofit/>
          </a:bodyPr>
          <a:lstStyle/>
          <a:p>
            <a:r>
              <a:rPr lang="en-US" dirty="0">
                <a:latin typeface="Garamond" panose="02020404030301010803" pitchFamily="18" charset="0"/>
              </a:rPr>
              <a:t>The table below breaks down the three core components and how they work together.</a:t>
            </a:r>
            <a:endParaRPr lang="en-GB" dirty="0">
              <a:latin typeface="Garamond" panose="02020404030301010803" pitchFamily="18" charset="0"/>
            </a:endParaRPr>
          </a:p>
        </p:txBody>
      </p:sp>
      <p:graphicFrame>
        <p:nvGraphicFramePr>
          <p:cNvPr id="4" name="Content Placeholder 3">
            <a:extLst>
              <a:ext uri="{FF2B5EF4-FFF2-40B4-BE49-F238E27FC236}">
                <a16:creationId xmlns:a16="http://schemas.microsoft.com/office/drawing/2014/main" id="{96CA7194-8A1A-487C-8E46-50E65E991A4B}"/>
              </a:ext>
            </a:extLst>
          </p:cNvPr>
          <p:cNvGraphicFramePr>
            <a:graphicFrameLocks noGrp="1"/>
          </p:cNvGraphicFramePr>
          <p:nvPr>
            <p:ph idx="1"/>
            <p:extLst>
              <p:ext uri="{D42A27DB-BD31-4B8C-83A1-F6EECF244321}">
                <p14:modId xmlns:p14="http://schemas.microsoft.com/office/powerpoint/2010/main" val="1552894281"/>
              </p:ext>
            </p:extLst>
          </p:nvPr>
        </p:nvGraphicFramePr>
        <p:xfrm>
          <a:off x="469128" y="1717482"/>
          <a:ext cx="11322655" cy="4825928"/>
        </p:xfrm>
        <a:graphic>
          <a:graphicData uri="http://schemas.openxmlformats.org/drawingml/2006/table">
            <a:tbl>
              <a:tblPr/>
              <a:tblGrid>
                <a:gridCol w="2025190">
                  <a:extLst>
                    <a:ext uri="{9D8B030D-6E8A-4147-A177-3AD203B41FA5}">
                      <a16:colId xmlns:a16="http://schemas.microsoft.com/office/drawing/2014/main" val="3382826731"/>
                    </a:ext>
                  </a:extLst>
                </a:gridCol>
                <a:gridCol w="3667943">
                  <a:extLst>
                    <a:ext uri="{9D8B030D-6E8A-4147-A177-3AD203B41FA5}">
                      <a16:colId xmlns:a16="http://schemas.microsoft.com/office/drawing/2014/main" val="2870195226"/>
                    </a:ext>
                  </a:extLst>
                </a:gridCol>
                <a:gridCol w="5629522">
                  <a:extLst>
                    <a:ext uri="{9D8B030D-6E8A-4147-A177-3AD203B41FA5}">
                      <a16:colId xmlns:a16="http://schemas.microsoft.com/office/drawing/2014/main" val="685369375"/>
                    </a:ext>
                  </a:extLst>
                </a:gridCol>
              </a:tblGrid>
              <a:tr h="443884">
                <a:tc>
                  <a:txBody>
                    <a:bodyPr/>
                    <a:lstStyle/>
                    <a:p>
                      <a:pPr algn="l"/>
                      <a:r>
                        <a:rPr lang="en-GB" sz="2000" b="1" dirty="0">
                          <a:effectLst/>
                          <a:latin typeface="Garamond" panose="02020404030301010803" pitchFamily="18" charset="0"/>
                        </a:rPr>
                        <a:t>Pillar</a:t>
                      </a:r>
                    </a:p>
                  </a:txBody>
                  <a:tcPr marL="72584" marR="80649" marT="50405" marB="50405" anchor="ctr">
                    <a:lnL>
                      <a:noFill/>
                    </a:lnL>
                    <a:lnR>
                      <a:noFill/>
                    </a:lnR>
                    <a:lnT>
                      <a:noFill/>
                    </a:lnT>
                    <a:lnB>
                      <a:noFill/>
                    </a:lnB>
                    <a:solidFill>
                      <a:srgbClr val="FFFFFF"/>
                    </a:solidFill>
                  </a:tcPr>
                </a:tc>
                <a:tc>
                  <a:txBody>
                    <a:bodyPr/>
                    <a:lstStyle/>
                    <a:p>
                      <a:pPr algn="l"/>
                      <a:r>
                        <a:rPr lang="en-GB" sz="2000" b="1" dirty="0">
                          <a:effectLst/>
                          <a:latin typeface="Garamond" panose="02020404030301010803" pitchFamily="18" charset="0"/>
                        </a:rPr>
                        <a:t>Core Question</a:t>
                      </a:r>
                    </a:p>
                  </a:txBody>
                  <a:tcPr marL="80649" marR="80649" marT="50405" marB="50405" anchor="ctr">
                    <a:lnL>
                      <a:noFill/>
                    </a:lnL>
                    <a:lnR>
                      <a:noFill/>
                    </a:lnR>
                    <a:lnT>
                      <a:noFill/>
                    </a:lnT>
                    <a:lnB>
                      <a:noFill/>
                    </a:lnB>
                    <a:solidFill>
                      <a:srgbClr val="FFFFFF"/>
                    </a:solidFill>
                  </a:tcPr>
                </a:tc>
                <a:tc>
                  <a:txBody>
                    <a:bodyPr/>
                    <a:lstStyle/>
                    <a:p>
                      <a:pPr algn="l"/>
                      <a:r>
                        <a:rPr lang="en-GB" sz="2000" b="1" dirty="0">
                          <a:effectLst/>
                          <a:latin typeface="Garamond" panose="02020404030301010803" pitchFamily="18" charset="0"/>
                        </a:rPr>
                        <a:t>Key Activities</a:t>
                      </a:r>
                    </a:p>
                  </a:txBody>
                  <a:tcPr marL="80649" marR="80649" marT="50405" marB="50405" anchor="ctr">
                    <a:lnL>
                      <a:noFill/>
                    </a:lnL>
                    <a:lnR>
                      <a:noFill/>
                    </a:lnR>
                    <a:lnT>
                      <a:noFill/>
                    </a:lnT>
                    <a:lnB>
                      <a:noFill/>
                    </a:lnB>
                    <a:solidFill>
                      <a:srgbClr val="FFFFFF"/>
                    </a:solidFill>
                  </a:tcPr>
                </a:tc>
                <a:extLst>
                  <a:ext uri="{0D108BD9-81ED-4DB2-BD59-A6C34878D82A}">
                    <a16:rowId xmlns:a16="http://schemas.microsoft.com/office/drawing/2014/main" val="1820549462"/>
                  </a:ext>
                </a:extLst>
              </a:tr>
              <a:tr h="1540114">
                <a:tc>
                  <a:txBody>
                    <a:bodyPr/>
                    <a:lstStyle/>
                    <a:p>
                      <a:r>
                        <a:rPr lang="en-GB" sz="2000" b="1" dirty="0">
                          <a:effectLst/>
                          <a:latin typeface="Garamond" panose="02020404030301010803" pitchFamily="18" charset="0"/>
                        </a:rPr>
                        <a:t>Governance (The "G")</a:t>
                      </a:r>
                      <a:endParaRPr lang="en-GB" sz="2000" b="0" dirty="0">
                        <a:effectLst/>
                        <a:latin typeface="Garamond" panose="02020404030301010803" pitchFamily="18" charset="0"/>
                      </a:endParaRPr>
                    </a:p>
                  </a:txBody>
                  <a:tcPr marL="72584" marR="80649" marT="50405" marB="50405" anchor="ctr">
                    <a:lnL>
                      <a:noFill/>
                    </a:lnL>
                    <a:lnR>
                      <a:noFill/>
                    </a:lnR>
                    <a:lnT>
                      <a:noFill/>
                    </a:lnT>
                    <a:lnB>
                      <a:noFill/>
                    </a:lnB>
                    <a:solidFill>
                      <a:srgbClr val="FFFFFF"/>
                    </a:solidFill>
                  </a:tcPr>
                </a:tc>
                <a:tc>
                  <a:txBody>
                    <a:bodyPr/>
                    <a:lstStyle/>
                    <a:p>
                      <a:r>
                        <a:rPr lang="en-US" sz="2000" b="0" dirty="0">
                          <a:effectLst/>
                          <a:latin typeface="Garamond" panose="02020404030301010803" pitchFamily="18" charset="0"/>
                        </a:rPr>
                        <a:t>"Are we doing the right things, in the right way, and are we accountable?"</a:t>
                      </a:r>
                    </a:p>
                  </a:txBody>
                  <a:tcPr marL="80649" marR="80649" marT="50405" marB="50405" anchor="ctr">
                    <a:lnL>
                      <a:noFill/>
                    </a:lnL>
                    <a:lnR>
                      <a:noFill/>
                    </a:lnR>
                    <a:lnT>
                      <a:noFill/>
                    </a:lnT>
                    <a:lnB>
                      <a:noFill/>
                    </a:lnB>
                    <a:solidFill>
                      <a:srgbClr val="FFFFFF"/>
                    </a:solidFill>
                  </a:tcPr>
                </a:tc>
                <a:tc>
                  <a:txBody>
                    <a:bodyPr/>
                    <a:lstStyle/>
                    <a:p>
                      <a:r>
                        <a:rPr lang="en-US" sz="2000" b="0" dirty="0">
                          <a:effectLst/>
                          <a:latin typeface="Garamond" panose="02020404030301010803" pitchFamily="18" charset="0"/>
                        </a:rPr>
                        <a:t>Establishing policies, defining roles &amp; responsibilities, setting strategic objectives, and ensuring ethical leadership and oversight by the board of directors.</a:t>
                      </a:r>
                    </a:p>
                  </a:txBody>
                  <a:tcPr marL="80649" marR="72584" marT="50405" marB="50405" anchor="ctr">
                    <a:lnL>
                      <a:noFill/>
                    </a:lnL>
                    <a:lnR>
                      <a:noFill/>
                    </a:lnR>
                    <a:lnT>
                      <a:noFill/>
                    </a:lnT>
                    <a:lnB>
                      <a:noFill/>
                    </a:lnB>
                    <a:solidFill>
                      <a:srgbClr val="FFFFFF"/>
                    </a:solidFill>
                  </a:tcPr>
                </a:tc>
                <a:extLst>
                  <a:ext uri="{0D108BD9-81ED-4DB2-BD59-A6C34878D82A}">
                    <a16:rowId xmlns:a16="http://schemas.microsoft.com/office/drawing/2014/main" val="3923759214"/>
                  </a:ext>
                </a:extLst>
              </a:tr>
              <a:tr h="1540114">
                <a:tc>
                  <a:txBody>
                    <a:bodyPr/>
                    <a:lstStyle/>
                    <a:p>
                      <a:r>
                        <a:rPr lang="en-GB" sz="2000" b="1" dirty="0">
                          <a:effectLst/>
                          <a:latin typeface="Garamond" panose="02020404030301010803" pitchFamily="18" charset="0"/>
                        </a:rPr>
                        <a:t>Risk Management (The "R")</a:t>
                      </a:r>
                      <a:endParaRPr lang="en-GB" sz="2000" b="0" dirty="0">
                        <a:effectLst/>
                        <a:latin typeface="Garamond" panose="02020404030301010803" pitchFamily="18" charset="0"/>
                      </a:endParaRPr>
                    </a:p>
                  </a:txBody>
                  <a:tcPr marL="72584" marR="80649" marT="50405" marB="50405" anchor="ctr">
                    <a:lnL>
                      <a:noFill/>
                    </a:lnL>
                    <a:lnR>
                      <a:noFill/>
                    </a:lnR>
                    <a:lnT>
                      <a:noFill/>
                    </a:lnT>
                    <a:lnB>
                      <a:noFill/>
                    </a:lnB>
                    <a:solidFill>
                      <a:srgbClr val="FFFFFF"/>
                    </a:solidFill>
                  </a:tcPr>
                </a:tc>
                <a:tc>
                  <a:txBody>
                    <a:bodyPr/>
                    <a:lstStyle/>
                    <a:p>
                      <a:r>
                        <a:rPr lang="en-US" sz="2000" b="0" dirty="0">
                          <a:effectLst/>
                          <a:latin typeface="Garamond" panose="02020404030301010803" pitchFamily="18" charset="0"/>
                        </a:rPr>
                        <a:t>"What could stop us from achieving our goals, and what are we going to do about it?"</a:t>
                      </a:r>
                    </a:p>
                  </a:txBody>
                  <a:tcPr marL="80649" marR="80649" marT="50405" marB="50405" anchor="ctr">
                    <a:lnL>
                      <a:noFill/>
                    </a:lnL>
                    <a:lnR>
                      <a:noFill/>
                    </a:lnR>
                    <a:lnT>
                      <a:noFill/>
                    </a:lnT>
                    <a:lnB>
                      <a:noFill/>
                    </a:lnB>
                    <a:solidFill>
                      <a:srgbClr val="FFFFFF"/>
                    </a:solidFill>
                  </a:tcPr>
                </a:tc>
                <a:tc>
                  <a:txBody>
                    <a:bodyPr/>
                    <a:lstStyle/>
                    <a:p>
                      <a:r>
                        <a:rPr lang="en-US" sz="2000" b="0">
                          <a:effectLst/>
                          <a:latin typeface="Garamond" panose="02020404030301010803" pitchFamily="18" charset="0"/>
                        </a:rPr>
                        <a:t>Identifying, assessing, and prioritizing risks (e.g., cyber threats, operational failures, financial loss) and taking proactive steps to mitigate them.</a:t>
                      </a:r>
                    </a:p>
                  </a:txBody>
                  <a:tcPr marL="80649" marR="72584" marT="50405" marB="50405" anchor="ctr">
                    <a:lnL>
                      <a:noFill/>
                    </a:lnL>
                    <a:lnR>
                      <a:noFill/>
                    </a:lnR>
                    <a:lnT>
                      <a:noFill/>
                    </a:lnT>
                    <a:lnB>
                      <a:noFill/>
                    </a:lnB>
                    <a:solidFill>
                      <a:srgbClr val="FFFFFF"/>
                    </a:solidFill>
                  </a:tcPr>
                </a:tc>
                <a:extLst>
                  <a:ext uri="{0D108BD9-81ED-4DB2-BD59-A6C34878D82A}">
                    <a16:rowId xmlns:a16="http://schemas.microsoft.com/office/drawing/2014/main" val="2219687393"/>
                  </a:ext>
                </a:extLst>
              </a:tr>
              <a:tr h="1301816">
                <a:tc>
                  <a:txBody>
                    <a:bodyPr/>
                    <a:lstStyle/>
                    <a:p>
                      <a:r>
                        <a:rPr lang="en-GB" sz="2000" b="1">
                          <a:effectLst/>
                          <a:latin typeface="Garamond" panose="02020404030301010803" pitchFamily="18" charset="0"/>
                        </a:rPr>
                        <a:t>Compliance (The "C")</a:t>
                      </a:r>
                      <a:endParaRPr lang="en-GB" sz="2000" b="0">
                        <a:effectLst/>
                        <a:latin typeface="Garamond" panose="02020404030301010803" pitchFamily="18" charset="0"/>
                      </a:endParaRPr>
                    </a:p>
                  </a:txBody>
                  <a:tcPr marL="72584" marR="80649" marT="50405" marB="50405" anchor="ctr">
                    <a:lnL>
                      <a:noFill/>
                    </a:lnL>
                    <a:lnR>
                      <a:noFill/>
                    </a:lnR>
                    <a:lnT>
                      <a:noFill/>
                    </a:lnT>
                    <a:lnB>
                      <a:noFill/>
                    </a:lnB>
                    <a:solidFill>
                      <a:srgbClr val="FFFFFF"/>
                    </a:solidFill>
                  </a:tcPr>
                </a:tc>
                <a:tc>
                  <a:txBody>
                    <a:bodyPr/>
                    <a:lstStyle/>
                    <a:p>
                      <a:r>
                        <a:rPr lang="en-US" sz="2000" b="0" dirty="0">
                          <a:effectLst/>
                          <a:latin typeface="Garamond" panose="02020404030301010803" pitchFamily="18" charset="0"/>
                        </a:rPr>
                        <a:t>"Are we following the rules?"</a:t>
                      </a:r>
                    </a:p>
                  </a:txBody>
                  <a:tcPr marL="80649" marR="80649" marT="50405" marB="50405" anchor="ctr">
                    <a:lnL>
                      <a:noFill/>
                    </a:lnL>
                    <a:lnR>
                      <a:noFill/>
                    </a:lnR>
                    <a:lnT>
                      <a:noFill/>
                    </a:lnT>
                    <a:lnB>
                      <a:noFill/>
                    </a:lnB>
                    <a:solidFill>
                      <a:srgbClr val="FFFFFF"/>
                    </a:solidFill>
                  </a:tcPr>
                </a:tc>
                <a:tc>
                  <a:txBody>
                    <a:bodyPr/>
                    <a:lstStyle/>
                    <a:p>
                      <a:r>
                        <a:rPr lang="en-US" sz="2000" b="0" dirty="0">
                          <a:effectLst/>
                          <a:latin typeface="Garamond" panose="02020404030301010803" pitchFamily="18" charset="0"/>
                        </a:rPr>
                        <a:t>Adhering to internal policies, as well as external laws, regulations, and industry standards (e.g., GDPR, SOX, ISO standards).</a:t>
                      </a:r>
                    </a:p>
                  </a:txBody>
                  <a:tcPr marL="80649" marR="72584" marT="50405" marB="50405" anchor="ctr">
                    <a:lnL>
                      <a:noFill/>
                    </a:lnL>
                    <a:lnR>
                      <a:noFill/>
                    </a:lnR>
                    <a:lnT>
                      <a:noFill/>
                    </a:lnT>
                    <a:lnB>
                      <a:noFill/>
                    </a:lnB>
                    <a:solidFill>
                      <a:srgbClr val="FFFFFF"/>
                    </a:solidFill>
                  </a:tcPr>
                </a:tc>
                <a:extLst>
                  <a:ext uri="{0D108BD9-81ED-4DB2-BD59-A6C34878D82A}">
                    <a16:rowId xmlns:a16="http://schemas.microsoft.com/office/drawing/2014/main" val="339012414"/>
                  </a:ext>
                </a:extLst>
              </a:tr>
            </a:tbl>
          </a:graphicData>
        </a:graphic>
      </p:graphicFrame>
    </p:spTree>
    <p:extLst>
      <p:ext uri="{BB962C8B-B14F-4D97-AF65-F5344CB8AC3E}">
        <p14:creationId xmlns:p14="http://schemas.microsoft.com/office/powerpoint/2010/main" val="18727783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0A7D7-D30C-4129-B4C4-02F5FBCBCFDC}"/>
              </a:ext>
            </a:extLst>
          </p:cNvPr>
          <p:cNvSpPr>
            <a:spLocks noGrp="1"/>
          </p:cNvSpPr>
          <p:nvPr>
            <p:ph type="title"/>
          </p:nvPr>
        </p:nvSpPr>
        <p:spPr>
          <a:xfrm>
            <a:off x="1661823" y="310102"/>
            <a:ext cx="10106107" cy="1121134"/>
          </a:xfrm>
        </p:spPr>
        <p:txBody>
          <a:bodyPr>
            <a:normAutofit/>
          </a:bodyPr>
          <a:lstStyle/>
          <a:p>
            <a:r>
              <a:rPr lang="en-US" sz="4000" b="1" dirty="0">
                <a:latin typeface="Garamond" panose="02020404030301010803" pitchFamily="18" charset="0"/>
              </a:rPr>
              <a:t>Key Benefits of an Integrated GRC Program</a:t>
            </a:r>
            <a:endParaRPr lang="en-GB" sz="4000" b="1" dirty="0">
              <a:latin typeface="Garamond" panose="02020404030301010803" pitchFamily="18" charset="0"/>
            </a:endParaRPr>
          </a:p>
        </p:txBody>
      </p:sp>
      <p:sp>
        <p:nvSpPr>
          <p:cNvPr id="3" name="Content Placeholder 2">
            <a:extLst>
              <a:ext uri="{FF2B5EF4-FFF2-40B4-BE49-F238E27FC236}">
                <a16:creationId xmlns:a16="http://schemas.microsoft.com/office/drawing/2014/main" id="{99CB82E4-1D86-4347-9655-7A953EAB4EC3}"/>
              </a:ext>
            </a:extLst>
          </p:cNvPr>
          <p:cNvSpPr>
            <a:spLocks noGrp="1"/>
          </p:cNvSpPr>
          <p:nvPr>
            <p:ph idx="1"/>
          </p:nvPr>
        </p:nvSpPr>
        <p:spPr>
          <a:xfrm>
            <a:off x="424071" y="1121134"/>
            <a:ext cx="11526740" cy="5426764"/>
          </a:xfrm>
        </p:spPr>
        <p:txBody>
          <a:bodyPr>
            <a:noAutofit/>
          </a:bodyPr>
          <a:lstStyle/>
          <a:p>
            <a:pPr algn="just"/>
            <a:r>
              <a:rPr lang="en-US" sz="3000" dirty="0">
                <a:latin typeface="Garamond" panose="02020404030301010803" pitchFamily="18" charset="0"/>
              </a:rPr>
              <a:t>Reduced Costs and inefficiency: Eliminates redundant activities and siloed departments (e.g., Audit, Legal, IT Security, Operations all working from the same playbook).</a:t>
            </a:r>
          </a:p>
          <a:p>
            <a:pPr algn="just"/>
            <a:r>
              <a:rPr lang="en-US" sz="3000" dirty="0">
                <a:latin typeface="Garamond" panose="02020404030301010803" pitchFamily="18" charset="0"/>
              </a:rPr>
              <a:t>Improved Decision-Making: Provides a holistic view of risk and performance, enabling leaders to make more informed strategic choices.</a:t>
            </a:r>
          </a:p>
          <a:p>
            <a:pPr algn="just"/>
            <a:r>
              <a:rPr lang="en-US" sz="3000" dirty="0">
                <a:latin typeface="Garamond" panose="02020404030301010803" pitchFamily="18" charset="0"/>
              </a:rPr>
              <a:t>Enhanced Agility and Resilience: Allows the organization to adapt more quickly to change and withstand unexpected events.</a:t>
            </a:r>
          </a:p>
          <a:p>
            <a:pPr algn="just"/>
            <a:r>
              <a:rPr lang="en-US" sz="3000" dirty="0">
                <a:latin typeface="Garamond" panose="02020404030301010803" pitchFamily="18" charset="0"/>
              </a:rPr>
              <a:t>Stronger Reputation and Trust: Demonstrates to stakeholders, regulators, and customers that the organization is well-managed and ethical.</a:t>
            </a:r>
          </a:p>
          <a:p>
            <a:pPr algn="just"/>
            <a:r>
              <a:rPr lang="en-US" sz="2000" dirty="0">
                <a:latin typeface="Garamond" panose="02020404030301010803" pitchFamily="18" charset="0"/>
              </a:rPr>
              <a:t>In summary, GRC is not three separate functions. It is a coordinated capability that enables an organization to operate effectively, ethically, and within its risk appetite.</a:t>
            </a:r>
            <a:endParaRPr lang="en-GB" sz="2000" dirty="0">
              <a:latin typeface="Garamond" panose="02020404030301010803" pitchFamily="18" charset="0"/>
            </a:endParaRPr>
          </a:p>
        </p:txBody>
      </p:sp>
    </p:spTree>
    <p:extLst>
      <p:ext uri="{BB962C8B-B14F-4D97-AF65-F5344CB8AC3E}">
        <p14:creationId xmlns:p14="http://schemas.microsoft.com/office/powerpoint/2010/main" val="4065750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B2D3E-FA92-48EE-8FB7-44F44859EE44}"/>
              </a:ext>
            </a:extLst>
          </p:cNvPr>
          <p:cNvSpPr>
            <a:spLocks noGrp="1"/>
          </p:cNvSpPr>
          <p:nvPr>
            <p:ph type="title"/>
          </p:nvPr>
        </p:nvSpPr>
        <p:spPr>
          <a:xfrm>
            <a:off x="1518700" y="266369"/>
            <a:ext cx="10455964" cy="1638631"/>
          </a:xfrm>
        </p:spPr>
        <p:txBody>
          <a:bodyPr>
            <a:normAutofit/>
          </a:bodyPr>
          <a:lstStyle/>
          <a:p>
            <a:r>
              <a:rPr lang="en-GB" sz="4000" b="1" dirty="0">
                <a:latin typeface="Garamond" panose="02020404030301010803" pitchFamily="18" charset="0"/>
              </a:rPr>
              <a:t>Definition: Contemporary risk management frameworks</a:t>
            </a:r>
          </a:p>
        </p:txBody>
      </p:sp>
      <p:sp>
        <p:nvSpPr>
          <p:cNvPr id="3" name="Content Placeholder 2">
            <a:extLst>
              <a:ext uri="{FF2B5EF4-FFF2-40B4-BE49-F238E27FC236}">
                <a16:creationId xmlns:a16="http://schemas.microsoft.com/office/drawing/2014/main" id="{8E51FF53-F88E-43CF-A6C7-1982BE9FA78F}"/>
              </a:ext>
            </a:extLst>
          </p:cNvPr>
          <p:cNvSpPr>
            <a:spLocks noGrp="1"/>
          </p:cNvSpPr>
          <p:nvPr>
            <p:ph idx="1"/>
          </p:nvPr>
        </p:nvSpPr>
        <p:spPr>
          <a:xfrm>
            <a:off x="532737" y="1905001"/>
            <a:ext cx="11441927" cy="4686630"/>
          </a:xfrm>
        </p:spPr>
        <p:txBody>
          <a:bodyPr>
            <a:normAutofit/>
          </a:bodyPr>
          <a:lstStyle/>
          <a:p>
            <a:pPr algn="just"/>
            <a:r>
              <a:rPr lang="en-US" sz="3000" dirty="0">
                <a:latin typeface="Garamond" panose="02020404030301010803" pitchFamily="18" charset="0"/>
              </a:rPr>
              <a:t>Is a structured, repeatable, and adaptable process for identifying, assessing, treating, monitoring, and communicating risks across an organization.</a:t>
            </a:r>
          </a:p>
          <a:p>
            <a:pPr algn="just"/>
            <a:r>
              <a:rPr lang="en-US" sz="3000" dirty="0">
                <a:latin typeface="Garamond" panose="02020404030301010803" pitchFamily="18" charset="0"/>
              </a:rPr>
              <a:t> It's not just a single policy or a one-time assessment; it's the entire "scaffolding" or "operating system" that an organization uses to manage risk in a consistent and effective manner.</a:t>
            </a:r>
          </a:p>
          <a:p>
            <a:pPr algn="just"/>
            <a:r>
              <a:rPr lang="en-US" sz="3000" dirty="0">
                <a:latin typeface="Garamond" panose="02020404030301010803" pitchFamily="18" charset="0"/>
              </a:rPr>
              <a:t>Think of it as the recipe and rules for a professional kitchen. Anyone can throw ingredients in a pan, but a framework ensures that every dish is prepared safely, consistently, and to a high standard, every single time.</a:t>
            </a:r>
            <a:endParaRPr lang="en-GB" sz="3000" dirty="0">
              <a:latin typeface="Garamond" panose="02020404030301010803" pitchFamily="18" charset="0"/>
            </a:endParaRPr>
          </a:p>
        </p:txBody>
      </p:sp>
    </p:spTree>
    <p:extLst>
      <p:ext uri="{BB962C8B-B14F-4D97-AF65-F5344CB8AC3E}">
        <p14:creationId xmlns:p14="http://schemas.microsoft.com/office/powerpoint/2010/main" val="7038881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3BA0A-6894-4E93-97B4-802EBA72A303}"/>
              </a:ext>
            </a:extLst>
          </p:cNvPr>
          <p:cNvSpPr>
            <a:spLocks noGrp="1"/>
          </p:cNvSpPr>
          <p:nvPr>
            <p:ph type="title"/>
          </p:nvPr>
        </p:nvSpPr>
        <p:spPr>
          <a:xfrm>
            <a:off x="1645921" y="306125"/>
            <a:ext cx="10114058" cy="1192695"/>
          </a:xfrm>
        </p:spPr>
        <p:txBody>
          <a:bodyPr>
            <a:normAutofit/>
          </a:bodyPr>
          <a:lstStyle/>
          <a:p>
            <a:pPr algn="ctr"/>
            <a:r>
              <a:rPr lang="en-GB" sz="4000" b="1" dirty="0">
                <a:latin typeface="Garamond" panose="02020404030301010803" pitchFamily="18" charset="0"/>
              </a:rPr>
              <a:t>Supply chain resilience</a:t>
            </a:r>
          </a:p>
        </p:txBody>
      </p:sp>
      <p:sp>
        <p:nvSpPr>
          <p:cNvPr id="3" name="Content Placeholder 2">
            <a:extLst>
              <a:ext uri="{FF2B5EF4-FFF2-40B4-BE49-F238E27FC236}">
                <a16:creationId xmlns:a16="http://schemas.microsoft.com/office/drawing/2014/main" id="{0BCFE90B-49B3-46C7-A12E-DDC924125E44}"/>
              </a:ext>
            </a:extLst>
          </p:cNvPr>
          <p:cNvSpPr>
            <a:spLocks noGrp="1"/>
          </p:cNvSpPr>
          <p:nvPr>
            <p:ph idx="1"/>
          </p:nvPr>
        </p:nvSpPr>
        <p:spPr>
          <a:xfrm>
            <a:off x="500933" y="1073426"/>
            <a:ext cx="11259046" cy="5446644"/>
          </a:xfrm>
        </p:spPr>
        <p:txBody>
          <a:bodyPr/>
          <a:lstStyle/>
          <a:p>
            <a:pPr algn="just"/>
            <a:r>
              <a:rPr lang="en-US" dirty="0"/>
              <a:t> </a:t>
            </a:r>
            <a:r>
              <a:rPr lang="en-US" sz="3200" dirty="0">
                <a:latin typeface="Garamond" panose="02020404030301010803" pitchFamily="18" charset="0"/>
              </a:rPr>
              <a:t>Supply chain resilience refers to a supply chain's ability to anticipate, prepare for, respond to, and rapidly recover from disruptive events. It's not just about being strong, but also being agile and adaptable in the face of unexpected challenges.</a:t>
            </a:r>
          </a:p>
          <a:p>
            <a:pPr algn="just"/>
            <a:endParaRPr lang="en-US" sz="3200" dirty="0">
              <a:latin typeface="Garamond" panose="02020404030301010803" pitchFamily="18" charset="0"/>
            </a:endParaRPr>
          </a:p>
          <a:p>
            <a:pPr algn="just"/>
            <a:r>
              <a:rPr lang="en-US" sz="3200" dirty="0">
                <a:latin typeface="Garamond" panose="02020404030301010803" pitchFamily="18" charset="0"/>
              </a:rPr>
              <a:t>The goal is to minimize the impact of disruptions and ensure the continuous flow of goods and services, thereby protecting revenue, customer trust, and brand reputation</a:t>
            </a:r>
            <a:r>
              <a:rPr lang="en-US" dirty="0"/>
              <a:t>.</a:t>
            </a:r>
            <a:endParaRPr lang="en-GB" dirty="0"/>
          </a:p>
        </p:txBody>
      </p:sp>
    </p:spTree>
    <p:extLst>
      <p:ext uri="{BB962C8B-B14F-4D97-AF65-F5344CB8AC3E}">
        <p14:creationId xmlns:p14="http://schemas.microsoft.com/office/powerpoint/2010/main" val="38208613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4FBE4-DAAC-4991-AD1B-119C7B5924F1}"/>
              </a:ext>
            </a:extLst>
          </p:cNvPr>
          <p:cNvSpPr>
            <a:spLocks noGrp="1"/>
          </p:cNvSpPr>
          <p:nvPr>
            <p:ph type="title"/>
          </p:nvPr>
        </p:nvSpPr>
        <p:spPr>
          <a:xfrm>
            <a:off x="2394142" y="250466"/>
            <a:ext cx="8911687" cy="1280890"/>
          </a:xfrm>
        </p:spPr>
        <p:txBody>
          <a:bodyPr/>
          <a:lstStyle/>
          <a:p>
            <a:r>
              <a:rPr lang="en-US" b="1" dirty="0">
                <a:latin typeface="Garamond" panose="02020404030301010803" pitchFamily="18" charset="0"/>
              </a:rPr>
              <a:t>Why is it So Critical Now?</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C1CE5334-81E5-4652-944F-BE7AC0A59ACD}"/>
              </a:ext>
            </a:extLst>
          </p:cNvPr>
          <p:cNvSpPr>
            <a:spLocks noGrp="1"/>
          </p:cNvSpPr>
          <p:nvPr>
            <p:ph idx="1"/>
          </p:nvPr>
        </p:nvSpPr>
        <p:spPr>
          <a:xfrm>
            <a:off x="707665" y="1208598"/>
            <a:ext cx="11219291" cy="5398936"/>
          </a:xfrm>
        </p:spPr>
        <p:txBody>
          <a:bodyPr>
            <a:normAutofit/>
          </a:bodyPr>
          <a:lstStyle/>
          <a:p>
            <a:pPr marL="0" indent="0" algn="just">
              <a:buNone/>
            </a:pPr>
            <a:r>
              <a:rPr lang="en-US" sz="2600" dirty="0">
                <a:latin typeface="Garamond" panose="02020404030301010803" pitchFamily="18" charset="0"/>
              </a:rPr>
              <a:t>Modern supply chains have become more efficient through practices like lean manufacturing and global sourcing, but this has also made them more fragile and interconnected. Key drivers include:</a:t>
            </a:r>
          </a:p>
          <a:p>
            <a:pPr algn="just"/>
            <a:r>
              <a:rPr lang="en-US" sz="2600" b="1" dirty="0">
                <a:latin typeface="Garamond" panose="02020404030301010803" pitchFamily="18" charset="0"/>
              </a:rPr>
              <a:t>Globalization: </a:t>
            </a:r>
            <a:r>
              <a:rPr lang="en-US" sz="2600" dirty="0">
                <a:latin typeface="Garamond" panose="02020404030301010803" pitchFamily="18" charset="0"/>
              </a:rPr>
              <a:t>Complex, far-flung networks are vulnerable to disruptions anywhere in the world.</a:t>
            </a:r>
          </a:p>
          <a:p>
            <a:pPr algn="just"/>
            <a:r>
              <a:rPr lang="en-US" sz="2600" b="1" dirty="0">
                <a:latin typeface="Garamond" panose="02020404030301010803" pitchFamily="18" charset="0"/>
              </a:rPr>
              <a:t>Climate Change &amp; Geopolitics</a:t>
            </a:r>
            <a:r>
              <a:rPr lang="en-US" sz="2600" dirty="0">
                <a:latin typeface="Garamond" panose="02020404030301010803" pitchFamily="18" charset="0"/>
              </a:rPr>
              <a:t>: Increasing frequency of natural disasters, trade wars, and regional conflicts.</a:t>
            </a:r>
          </a:p>
          <a:p>
            <a:pPr algn="just"/>
            <a:r>
              <a:rPr lang="en-US" sz="2600" b="1" dirty="0">
                <a:latin typeface="Garamond" panose="02020404030301010803" pitchFamily="18" charset="0"/>
              </a:rPr>
              <a:t>Cyber Threats: </a:t>
            </a:r>
            <a:r>
              <a:rPr lang="en-US" sz="2600" dirty="0">
                <a:latin typeface="Garamond" panose="02020404030301010803" pitchFamily="18" charset="0"/>
              </a:rPr>
              <a:t>Reliance on digital systems exposes supply chains to ransomware and data breaches.</a:t>
            </a:r>
          </a:p>
          <a:p>
            <a:pPr algn="just"/>
            <a:r>
              <a:rPr lang="en-US" sz="2600" b="1" dirty="0">
                <a:latin typeface="Garamond" panose="02020404030301010803" pitchFamily="18" charset="0"/>
              </a:rPr>
              <a:t>Pandemics: </a:t>
            </a:r>
            <a:r>
              <a:rPr lang="en-US" sz="2600" dirty="0">
                <a:latin typeface="Garamond" panose="02020404030301010803" pitchFamily="18" charset="0"/>
              </a:rPr>
              <a:t>Events like COVID-19 demonstrated how a global crisis can halt production and logistics worldwide.</a:t>
            </a:r>
            <a:endParaRPr lang="en-GB" sz="2600" dirty="0">
              <a:latin typeface="Garamond" panose="02020404030301010803" pitchFamily="18" charset="0"/>
            </a:endParaRPr>
          </a:p>
        </p:txBody>
      </p:sp>
    </p:spTree>
    <p:extLst>
      <p:ext uri="{BB962C8B-B14F-4D97-AF65-F5344CB8AC3E}">
        <p14:creationId xmlns:p14="http://schemas.microsoft.com/office/powerpoint/2010/main" val="4848979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C37EC-DFAE-49B9-8C9F-ED8220DE4F62}"/>
              </a:ext>
            </a:extLst>
          </p:cNvPr>
          <p:cNvSpPr>
            <a:spLocks noGrp="1"/>
          </p:cNvSpPr>
          <p:nvPr>
            <p:ph type="title"/>
          </p:nvPr>
        </p:nvSpPr>
        <p:spPr>
          <a:xfrm>
            <a:off x="1614114" y="151076"/>
            <a:ext cx="9874595" cy="954156"/>
          </a:xfrm>
        </p:spPr>
        <p:txBody>
          <a:bodyPr>
            <a:normAutofit/>
          </a:bodyPr>
          <a:lstStyle/>
          <a:p>
            <a:pPr algn="ctr"/>
            <a:r>
              <a:rPr lang="en-US" dirty="0"/>
              <a:t> </a:t>
            </a:r>
            <a:r>
              <a:rPr lang="en-US" b="1" dirty="0">
                <a:latin typeface="Garamond" panose="02020404030301010803" pitchFamily="18" charset="0"/>
              </a:rPr>
              <a:t>Key Strategies for Building Resilience</a:t>
            </a:r>
            <a:endParaRPr lang="en-GB" b="1" dirty="0">
              <a:latin typeface="Garamond" panose="02020404030301010803" pitchFamily="18" charset="0"/>
            </a:endParaRPr>
          </a:p>
        </p:txBody>
      </p:sp>
      <p:graphicFrame>
        <p:nvGraphicFramePr>
          <p:cNvPr id="4" name="Content Placeholder 3">
            <a:extLst>
              <a:ext uri="{FF2B5EF4-FFF2-40B4-BE49-F238E27FC236}">
                <a16:creationId xmlns:a16="http://schemas.microsoft.com/office/drawing/2014/main" id="{7BFE0BA7-96CB-4778-B191-D702C09BEE13}"/>
              </a:ext>
            </a:extLst>
          </p:cNvPr>
          <p:cNvGraphicFramePr>
            <a:graphicFrameLocks noGrp="1"/>
          </p:cNvGraphicFramePr>
          <p:nvPr>
            <p:ph idx="1"/>
            <p:extLst>
              <p:ext uri="{D42A27DB-BD31-4B8C-83A1-F6EECF244321}">
                <p14:modId xmlns:p14="http://schemas.microsoft.com/office/powerpoint/2010/main" val="4242606669"/>
              </p:ext>
            </p:extLst>
          </p:nvPr>
        </p:nvGraphicFramePr>
        <p:xfrm>
          <a:off x="405517" y="930303"/>
          <a:ext cx="11561197" cy="5893782"/>
        </p:xfrm>
        <a:graphic>
          <a:graphicData uri="http://schemas.openxmlformats.org/drawingml/2006/table">
            <a:tbl>
              <a:tblPr/>
              <a:tblGrid>
                <a:gridCol w="2345750">
                  <a:extLst>
                    <a:ext uri="{9D8B030D-6E8A-4147-A177-3AD203B41FA5}">
                      <a16:colId xmlns:a16="http://schemas.microsoft.com/office/drawing/2014/main" val="4163906689"/>
                    </a:ext>
                  </a:extLst>
                </a:gridCol>
                <a:gridCol w="3627535">
                  <a:extLst>
                    <a:ext uri="{9D8B030D-6E8A-4147-A177-3AD203B41FA5}">
                      <a16:colId xmlns:a16="http://schemas.microsoft.com/office/drawing/2014/main" val="988232988"/>
                    </a:ext>
                  </a:extLst>
                </a:gridCol>
                <a:gridCol w="5587912">
                  <a:extLst>
                    <a:ext uri="{9D8B030D-6E8A-4147-A177-3AD203B41FA5}">
                      <a16:colId xmlns:a16="http://schemas.microsoft.com/office/drawing/2014/main" val="660655623"/>
                    </a:ext>
                  </a:extLst>
                </a:gridCol>
              </a:tblGrid>
              <a:tr h="329489">
                <a:tc>
                  <a:txBody>
                    <a:bodyPr/>
                    <a:lstStyle/>
                    <a:p>
                      <a:pPr algn="l"/>
                      <a:r>
                        <a:rPr lang="en-GB" sz="1800" b="1" dirty="0">
                          <a:effectLst/>
                          <a:latin typeface="Garamond" panose="02020404030301010803" pitchFamily="18" charset="0"/>
                        </a:rPr>
                        <a:t>Strategy</a:t>
                      </a:r>
                    </a:p>
                  </a:txBody>
                  <a:tcPr marL="46308" marR="51454" marT="32159" marB="32159" anchor="ctr">
                    <a:lnL>
                      <a:noFill/>
                    </a:lnL>
                    <a:lnR>
                      <a:noFill/>
                    </a:lnR>
                    <a:lnT>
                      <a:noFill/>
                    </a:lnT>
                    <a:lnB>
                      <a:noFill/>
                    </a:lnB>
                    <a:solidFill>
                      <a:srgbClr val="FFFFFF"/>
                    </a:solidFill>
                  </a:tcPr>
                </a:tc>
                <a:tc>
                  <a:txBody>
                    <a:bodyPr/>
                    <a:lstStyle/>
                    <a:p>
                      <a:pPr algn="l"/>
                      <a:r>
                        <a:rPr lang="en-GB" sz="1800" b="1" dirty="0">
                          <a:effectLst/>
                          <a:latin typeface="Garamond" panose="02020404030301010803" pitchFamily="18" charset="0"/>
                        </a:rPr>
                        <a:t>Description</a:t>
                      </a:r>
                    </a:p>
                  </a:txBody>
                  <a:tcPr marL="51454" marR="51454" marT="32159" marB="32159" anchor="ctr">
                    <a:lnL>
                      <a:noFill/>
                    </a:lnL>
                    <a:lnR>
                      <a:noFill/>
                    </a:lnR>
                    <a:lnT>
                      <a:noFill/>
                    </a:lnT>
                    <a:lnB>
                      <a:noFill/>
                    </a:lnB>
                    <a:solidFill>
                      <a:srgbClr val="FFFFFF"/>
                    </a:solidFill>
                  </a:tcPr>
                </a:tc>
                <a:tc>
                  <a:txBody>
                    <a:bodyPr/>
                    <a:lstStyle/>
                    <a:p>
                      <a:pPr algn="l"/>
                      <a:r>
                        <a:rPr lang="en-GB" sz="1800" b="1" dirty="0">
                          <a:effectLst/>
                          <a:latin typeface="Garamond" panose="02020404030301010803" pitchFamily="18" charset="0"/>
                        </a:rPr>
                        <a:t>Examples</a:t>
                      </a:r>
                    </a:p>
                  </a:txBody>
                  <a:tcPr marL="51454" marR="51454" marT="32159" marB="32159" anchor="ctr">
                    <a:lnL>
                      <a:noFill/>
                    </a:lnL>
                    <a:lnR>
                      <a:noFill/>
                    </a:lnR>
                    <a:lnT>
                      <a:noFill/>
                    </a:lnT>
                    <a:lnB>
                      <a:noFill/>
                    </a:lnB>
                    <a:solidFill>
                      <a:srgbClr val="FFFFFF"/>
                    </a:solidFill>
                  </a:tcPr>
                </a:tc>
                <a:extLst>
                  <a:ext uri="{0D108BD9-81ED-4DB2-BD59-A6C34878D82A}">
                    <a16:rowId xmlns:a16="http://schemas.microsoft.com/office/drawing/2014/main" val="170052052"/>
                  </a:ext>
                </a:extLst>
              </a:tr>
              <a:tr h="1108560">
                <a:tc>
                  <a:txBody>
                    <a:bodyPr/>
                    <a:lstStyle/>
                    <a:p>
                      <a:r>
                        <a:rPr lang="en-GB" sz="1600" b="1" dirty="0">
                          <a:effectLst/>
                          <a:latin typeface="Garamond" panose="02020404030301010803" pitchFamily="18" charset="0"/>
                        </a:rPr>
                        <a:t>1. Diversification</a:t>
                      </a:r>
                      <a:endParaRPr lang="en-GB" sz="1600" b="0" dirty="0">
                        <a:effectLst/>
                        <a:latin typeface="Garamond" panose="02020404030301010803" pitchFamily="18" charset="0"/>
                      </a:endParaRPr>
                    </a:p>
                  </a:txBody>
                  <a:tcPr marL="46308" marR="51454" marT="32159" marB="32159" anchor="ctr">
                    <a:lnL>
                      <a:noFill/>
                    </a:lnL>
                    <a:lnR>
                      <a:noFill/>
                    </a:lnR>
                    <a:lnT>
                      <a:noFill/>
                    </a:lnT>
                    <a:lnB>
                      <a:noFill/>
                    </a:lnB>
                    <a:solidFill>
                      <a:srgbClr val="FFFFFF"/>
                    </a:solidFill>
                  </a:tcPr>
                </a:tc>
                <a:tc>
                  <a:txBody>
                    <a:bodyPr/>
                    <a:lstStyle/>
                    <a:p>
                      <a:r>
                        <a:rPr lang="en-US" sz="1600" b="0" dirty="0">
                          <a:effectLst/>
                          <a:latin typeface="Garamond" panose="02020404030301010803" pitchFamily="18" charset="0"/>
                        </a:rPr>
                        <a:t>Reducing reliance on any single source, route, or region.</a:t>
                      </a:r>
                    </a:p>
                  </a:txBody>
                  <a:tcPr marL="51454" marR="51454" marT="32159" marB="32159" anchor="ctr">
                    <a:lnL>
                      <a:noFill/>
                    </a:lnL>
                    <a:lnR>
                      <a:noFill/>
                    </a:lnR>
                    <a:lnT>
                      <a:noFill/>
                    </a:lnT>
                    <a:lnB>
                      <a:noFill/>
                    </a:lnB>
                    <a:solidFill>
                      <a:srgbClr val="FFFFFF"/>
                    </a:solidFill>
                  </a:tcPr>
                </a:tc>
                <a:tc>
                  <a:txBody>
                    <a:bodyPr/>
                    <a:lstStyle/>
                    <a:p>
                      <a:r>
                        <a:rPr lang="en-US" sz="1600" b="0" dirty="0">
                          <a:effectLst/>
                          <a:latin typeface="Garamond" panose="02020404030301010803" pitchFamily="18" charset="0"/>
                        </a:rPr>
                        <a:t>- </a:t>
                      </a:r>
                      <a:r>
                        <a:rPr lang="en-US" sz="1600" b="1" dirty="0">
                          <a:effectLst/>
                          <a:latin typeface="Garamond" panose="02020404030301010803" pitchFamily="18" charset="0"/>
                        </a:rPr>
                        <a:t>Multi-sourcing:</a:t>
                      </a:r>
                      <a:r>
                        <a:rPr lang="en-US" sz="1600" b="0" dirty="0">
                          <a:effectLst/>
                          <a:latin typeface="Garamond" panose="02020404030301010803" pitchFamily="18" charset="0"/>
                        </a:rPr>
                        <a:t> Using multiple suppliers for critical components.</a:t>
                      </a:r>
                      <a:br>
                        <a:rPr lang="en-US" sz="1600" b="0" dirty="0">
                          <a:effectLst/>
                          <a:latin typeface="Garamond" panose="02020404030301010803" pitchFamily="18" charset="0"/>
                        </a:rPr>
                      </a:br>
                      <a:r>
                        <a:rPr lang="en-US" sz="1600" b="0" dirty="0">
                          <a:effectLst/>
                          <a:latin typeface="Garamond" panose="02020404030301010803" pitchFamily="18" charset="0"/>
                        </a:rPr>
                        <a:t>- </a:t>
                      </a:r>
                      <a:r>
                        <a:rPr lang="en-US" sz="1600" b="1" dirty="0">
                          <a:effectLst/>
                          <a:latin typeface="Garamond" panose="02020404030301010803" pitchFamily="18" charset="0"/>
                        </a:rPr>
                        <a:t>Nearshoring/Reshoring:</a:t>
                      </a:r>
                      <a:r>
                        <a:rPr lang="en-US" sz="1600" b="0" dirty="0">
                          <a:effectLst/>
                          <a:latin typeface="Garamond" panose="02020404030301010803" pitchFamily="18" charset="0"/>
                        </a:rPr>
                        <a:t> Moving production closer to end markets.</a:t>
                      </a:r>
                    </a:p>
                  </a:txBody>
                  <a:tcPr marL="51454" marR="46308" marT="32159" marB="32159" anchor="ctr">
                    <a:lnL>
                      <a:noFill/>
                    </a:lnL>
                    <a:lnR>
                      <a:noFill/>
                    </a:lnR>
                    <a:lnT>
                      <a:noFill/>
                    </a:lnT>
                    <a:lnB>
                      <a:noFill/>
                    </a:lnB>
                    <a:solidFill>
                      <a:srgbClr val="FFFFFF"/>
                    </a:solidFill>
                  </a:tcPr>
                </a:tc>
                <a:extLst>
                  <a:ext uri="{0D108BD9-81ED-4DB2-BD59-A6C34878D82A}">
                    <a16:rowId xmlns:a16="http://schemas.microsoft.com/office/drawing/2014/main" val="489142764"/>
                  </a:ext>
                </a:extLst>
              </a:tr>
              <a:tr h="1111646">
                <a:tc>
                  <a:txBody>
                    <a:bodyPr/>
                    <a:lstStyle/>
                    <a:p>
                      <a:r>
                        <a:rPr lang="en-GB" sz="1600" b="1" dirty="0">
                          <a:effectLst/>
                          <a:latin typeface="Garamond" panose="02020404030301010803" pitchFamily="18" charset="0"/>
                        </a:rPr>
                        <a:t>2. Visibility &amp; Data</a:t>
                      </a:r>
                      <a:endParaRPr lang="en-GB" sz="1600" b="0" dirty="0">
                        <a:effectLst/>
                        <a:latin typeface="Garamond" panose="02020404030301010803" pitchFamily="18" charset="0"/>
                      </a:endParaRPr>
                    </a:p>
                  </a:txBody>
                  <a:tcPr marL="46308" marR="51454" marT="32159" marB="32159" anchor="ctr">
                    <a:lnL>
                      <a:noFill/>
                    </a:lnL>
                    <a:lnR>
                      <a:noFill/>
                    </a:lnR>
                    <a:lnT>
                      <a:noFill/>
                    </a:lnT>
                    <a:lnB>
                      <a:noFill/>
                    </a:lnB>
                    <a:solidFill>
                      <a:srgbClr val="FFFFFF"/>
                    </a:solidFill>
                  </a:tcPr>
                </a:tc>
                <a:tc>
                  <a:txBody>
                    <a:bodyPr/>
                    <a:lstStyle/>
                    <a:p>
                      <a:r>
                        <a:rPr lang="en-US" sz="1600" b="0" dirty="0">
                          <a:effectLst/>
                          <a:latin typeface="Garamond" panose="02020404030301010803" pitchFamily="18" charset="0"/>
                        </a:rPr>
                        <a:t>Having real-time insight into the entire supply chain.</a:t>
                      </a:r>
                    </a:p>
                  </a:txBody>
                  <a:tcPr marL="51454" marR="51454" marT="32159" marB="32159" anchor="ctr">
                    <a:lnL>
                      <a:noFill/>
                    </a:lnL>
                    <a:lnR>
                      <a:noFill/>
                    </a:lnR>
                    <a:lnT>
                      <a:noFill/>
                    </a:lnT>
                    <a:lnB>
                      <a:noFill/>
                    </a:lnB>
                    <a:solidFill>
                      <a:srgbClr val="FFFFFF"/>
                    </a:solidFill>
                  </a:tcPr>
                </a:tc>
                <a:tc>
                  <a:txBody>
                    <a:bodyPr/>
                    <a:lstStyle/>
                    <a:p>
                      <a:r>
                        <a:rPr lang="en-US" sz="1600" b="0" dirty="0">
                          <a:effectLst/>
                          <a:latin typeface="Garamond" panose="02020404030301010803" pitchFamily="18" charset="0"/>
                        </a:rPr>
                        <a:t>- </a:t>
                      </a:r>
                      <a:r>
                        <a:rPr lang="en-US" sz="1600" b="1" dirty="0">
                          <a:effectLst/>
                          <a:latin typeface="Garamond" panose="02020404030301010803" pitchFamily="18" charset="0"/>
                        </a:rPr>
                        <a:t>IoT Sensors:</a:t>
                      </a:r>
                      <a:r>
                        <a:rPr lang="en-US" sz="1600" b="0" dirty="0">
                          <a:effectLst/>
                          <a:latin typeface="Garamond" panose="02020404030301010803" pitchFamily="18" charset="0"/>
                        </a:rPr>
                        <a:t> Tracking location, condition, and temperature of goods.</a:t>
                      </a:r>
                      <a:br>
                        <a:rPr lang="en-US" sz="1600" b="0" dirty="0">
                          <a:effectLst/>
                          <a:latin typeface="Garamond" panose="02020404030301010803" pitchFamily="18" charset="0"/>
                        </a:rPr>
                      </a:br>
                      <a:r>
                        <a:rPr lang="en-US" sz="1600" b="0" dirty="0">
                          <a:effectLst/>
                          <a:latin typeface="Garamond" panose="02020404030301010803" pitchFamily="18" charset="0"/>
                        </a:rPr>
                        <a:t>- </a:t>
                      </a:r>
                      <a:r>
                        <a:rPr lang="en-US" sz="1600" b="1" dirty="0">
                          <a:effectLst/>
                          <a:latin typeface="Garamond" panose="02020404030301010803" pitchFamily="18" charset="0"/>
                        </a:rPr>
                        <a:t>Supply Chain Control Towers:</a:t>
                      </a:r>
                      <a:r>
                        <a:rPr lang="en-US" sz="1600" b="0" dirty="0">
                          <a:effectLst/>
                          <a:latin typeface="Garamond" panose="02020404030301010803" pitchFamily="18" charset="0"/>
                        </a:rPr>
                        <a:t> Centralized dashboards for monitoring.</a:t>
                      </a:r>
                    </a:p>
                  </a:txBody>
                  <a:tcPr marL="51454" marR="46308" marT="32159" marB="32159" anchor="ctr">
                    <a:lnL>
                      <a:noFill/>
                    </a:lnL>
                    <a:lnR>
                      <a:noFill/>
                    </a:lnR>
                    <a:lnT>
                      <a:noFill/>
                    </a:lnT>
                    <a:lnB>
                      <a:noFill/>
                    </a:lnB>
                    <a:solidFill>
                      <a:srgbClr val="FFFFFF"/>
                    </a:solidFill>
                  </a:tcPr>
                </a:tc>
                <a:extLst>
                  <a:ext uri="{0D108BD9-81ED-4DB2-BD59-A6C34878D82A}">
                    <a16:rowId xmlns:a16="http://schemas.microsoft.com/office/drawing/2014/main" val="629368358"/>
                  </a:ext>
                </a:extLst>
              </a:tr>
              <a:tr h="1111646">
                <a:tc>
                  <a:txBody>
                    <a:bodyPr/>
                    <a:lstStyle/>
                    <a:p>
                      <a:r>
                        <a:rPr lang="en-GB" sz="1600" b="1">
                          <a:effectLst/>
                          <a:latin typeface="Garamond" panose="02020404030301010803" pitchFamily="18" charset="0"/>
                        </a:rPr>
                        <a:t>3. Collaboration</a:t>
                      </a:r>
                      <a:endParaRPr lang="en-GB" sz="1600" b="0">
                        <a:effectLst/>
                        <a:latin typeface="Garamond" panose="02020404030301010803" pitchFamily="18" charset="0"/>
                      </a:endParaRPr>
                    </a:p>
                  </a:txBody>
                  <a:tcPr marL="46308" marR="51454" marT="32159" marB="32159" anchor="ctr">
                    <a:lnL>
                      <a:noFill/>
                    </a:lnL>
                    <a:lnR>
                      <a:noFill/>
                    </a:lnR>
                    <a:lnT>
                      <a:noFill/>
                    </a:lnT>
                    <a:lnB>
                      <a:noFill/>
                    </a:lnB>
                    <a:solidFill>
                      <a:srgbClr val="FFFFFF"/>
                    </a:solidFill>
                  </a:tcPr>
                </a:tc>
                <a:tc>
                  <a:txBody>
                    <a:bodyPr/>
                    <a:lstStyle/>
                    <a:p>
                      <a:r>
                        <a:rPr lang="en-US" sz="1600" b="0" dirty="0">
                          <a:effectLst/>
                          <a:latin typeface="Garamond" panose="02020404030301010803" pitchFamily="18" charset="0"/>
                        </a:rPr>
                        <a:t>Working closely with partners to share information and plans.</a:t>
                      </a:r>
                    </a:p>
                  </a:txBody>
                  <a:tcPr marL="51454" marR="51454" marT="32159" marB="32159" anchor="ctr">
                    <a:lnL>
                      <a:noFill/>
                    </a:lnL>
                    <a:lnR>
                      <a:noFill/>
                    </a:lnR>
                    <a:lnT>
                      <a:noFill/>
                    </a:lnT>
                    <a:lnB>
                      <a:noFill/>
                    </a:lnB>
                    <a:solidFill>
                      <a:srgbClr val="FFFFFF"/>
                    </a:solidFill>
                  </a:tcPr>
                </a:tc>
                <a:tc>
                  <a:txBody>
                    <a:bodyPr/>
                    <a:lstStyle/>
                    <a:p>
                      <a:r>
                        <a:rPr lang="en-US" sz="1600" b="0" dirty="0">
                          <a:effectLst/>
                          <a:latin typeface="Garamond" panose="02020404030301010803" pitchFamily="18" charset="0"/>
                        </a:rPr>
                        <a:t>- </a:t>
                      </a:r>
                      <a:r>
                        <a:rPr lang="en-US" sz="1600" b="1" dirty="0">
                          <a:effectLst/>
                          <a:latin typeface="Garamond" panose="02020404030301010803" pitchFamily="18" charset="0"/>
                        </a:rPr>
                        <a:t>Shared Risk Assessments:</a:t>
                      </a:r>
                      <a:r>
                        <a:rPr lang="en-US" sz="1600" b="0" dirty="0">
                          <a:effectLst/>
                          <a:latin typeface="Garamond" panose="02020404030301010803" pitchFamily="18" charset="0"/>
                        </a:rPr>
                        <a:t> Jointly identifying vulnerabilities with key suppliers.</a:t>
                      </a:r>
                      <a:br>
                        <a:rPr lang="en-US" sz="1600" b="0" dirty="0">
                          <a:effectLst/>
                          <a:latin typeface="Garamond" panose="02020404030301010803" pitchFamily="18" charset="0"/>
                        </a:rPr>
                      </a:br>
                      <a:r>
                        <a:rPr lang="en-US" sz="1600" b="0" dirty="0">
                          <a:effectLst/>
                          <a:latin typeface="Garamond" panose="02020404030301010803" pitchFamily="18" charset="0"/>
                        </a:rPr>
                        <a:t>- </a:t>
                      </a:r>
                      <a:r>
                        <a:rPr lang="en-US" sz="1600" b="1" dirty="0">
                          <a:effectLst/>
                          <a:latin typeface="Garamond" panose="02020404030301010803" pitchFamily="18" charset="0"/>
                        </a:rPr>
                        <a:t>Collaborative Planning, Forecasting, and Replenishment (CPFR).</a:t>
                      </a:r>
                      <a:endParaRPr lang="en-US" sz="1600" b="0" dirty="0">
                        <a:effectLst/>
                        <a:latin typeface="Garamond" panose="02020404030301010803" pitchFamily="18" charset="0"/>
                      </a:endParaRPr>
                    </a:p>
                  </a:txBody>
                  <a:tcPr marL="51454" marR="46308" marT="32159" marB="32159" anchor="ctr">
                    <a:lnL>
                      <a:noFill/>
                    </a:lnL>
                    <a:lnR>
                      <a:noFill/>
                    </a:lnR>
                    <a:lnT>
                      <a:noFill/>
                    </a:lnT>
                    <a:lnB>
                      <a:noFill/>
                    </a:lnB>
                    <a:solidFill>
                      <a:srgbClr val="FFFFFF"/>
                    </a:solidFill>
                  </a:tcPr>
                </a:tc>
                <a:extLst>
                  <a:ext uri="{0D108BD9-81ED-4DB2-BD59-A6C34878D82A}">
                    <a16:rowId xmlns:a16="http://schemas.microsoft.com/office/drawing/2014/main" val="167012200"/>
                  </a:ext>
                </a:extLst>
              </a:tr>
              <a:tr h="1111646">
                <a:tc>
                  <a:txBody>
                    <a:bodyPr/>
                    <a:lstStyle/>
                    <a:p>
                      <a:r>
                        <a:rPr lang="en-GB" sz="1600" b="1">
                          <a:effectLst/>
                          <a:latin typeface="Garamond" panose="02020404030301010803" pitchFamily="18" charset="0"/>
                        </a:rPr>
                        <a:t>4. Inventory &amp; Buffer Management</a:t>
                      </a:r>
                      <a:endParaRPr lang="en-GB" sz="1600" b="0">
                        <a:effectLst/>
                        <a:latin typeface="Garamond" panose="02020404030301010803" pitchFamily="18" charset="0"/>
                      </a:endParaRPr>
                    </a:p>
                  </a:txBody>
                  <a:tcPr marL="46308" marR="51454" marT="32159" marB="32159" anchor="ctr">
                    <a:lnL>
                      <a:noFill/>
                    </a:lnL>
                    <a:lnR>
                      <a:noFill/>
                    </a:lnR>
                    <a:lnT>
                      <a:noFill/>
                    </a:lnT>
                    <a:lnB>
                      <a:noFill/>
                    </a:lnB>
                    <a:solidFill>
                      <a:srgbClr val="FFFFFF"/>
                    </a:solidFill>
                  </a:tcPr>
                </a:tc>
                <a:tc>
                  <a:txBody>
                    <a:bodyPr/>
                    <a:lstStyle/>
                    <a:p>
                      <a:r>
                        <a:rPr lang="en-US" sz="1600" b="0">
                          <a:effectLst/>
                          <a:latin typeface="Garamond" panose="02020404030301010803" pitchFamily="18" charset="0"/>
                        </a:rPr>
                        <a:t>Strategically holding safety stock to act as a shock absorber.</a:t>
                      </a:r>
                    </a:p>
                  </a:txBody>
                  <a:tcPr marL="51454" marR="51454" marT="32159" marB="32159" anchor="ctr">
                    <a:lnL>
                      <a:noFill/>
                    </a:lnL>
                    <a:lnR>
                      <a:noFill/>
                    </a:lnR>
                    <a:lnT>
                      <a:noFill/>
                    </a:lnT>
                    <a:lnB>
                      <a:noFill/>
                    </a:lnB>
                    <a:solidFill>
                      <a:srgbClr val="FFFFFF"/>
                    </a:solidFill>
                  </a:tcPr>
                </a:tc>
                <a:tc>
                  <a:txBody>
                    <a:bodyPr/>
                    <a:lstStyle/>
                    <a:p>
                      <a:r>
                        <a:rPr lang="en-US" sz="1600" b="0" dirty="0">
                          <a:effectLst/>
                          <a:latin typeface="Garamond" panose="02020404030301010803" pitchFamily="18" charset="0"/>
                        </a:rPr>
                        <a:t>- </a:t>
                      </a:r>
                      <a:r>
                        <a:rPr lang="en-US" sz="1600" b="1" dirty="0">
                          <a:effectLst/>
                          <a:latin typeface="Garamond" panose="02020404030301010803" pitchFamily="18" charset="0"/>
                        </a:rPr>
                        <a:t>Strategic Stockpiling:</a:t>
                      </a:r>
                      <a:r>
                        <a:rPr lang="en-US" sz="1600" b="0" dirty="0">
                          <a:effectLst/>
                          <a:latin typeface="Garamond" panose="02020404030301010803" pitchFamily="18" charset="0"/>
                        </a:rPr>
                        <a:t> Holding buffer stock of critical raw materials.</a:t>
                      </a:r>
                      <a:br>
                        <a:rPr lang="en-US" sz="1600" b="0" dirty="0">
                          <a:effectLst/>
                          <a:latin typeface="Garamond" panose="02020404030301010803" pitchFamily="18" charset="0"/>
                        </a:rPr>
                      </a:br>
                      <a:r>
                        <a:rPr lang="en-US" sz="1600" b="0" dirty="0">
                          <a:effectLst/>
                          <a:latin typeface="Garamond" panose="02020404030301010803" pitchFamily="18" charset="0"/>
                        </a:rPr>
                        <a:t>- </a:t>
                      </a:r>
                      <a:r>
                        <a:rPr lang="en-US" sz="1600" b="1" dirty="0">
                          <a:effectLst/>
                          <a:latin typeface="Garamond" panose="02020404030301010803" pitchFamily="18" charset="0"/>
                        </a:rPr>
                        <a:t>Differentiated Inventory:</a:t>
                      </a:r>
                      <a:r>
                        <a:rPr lang="en-US" sz="1600" b="0" dirty="0">
                          <a:effectLst/>
                          <a:latin typeface="Garamond" panose="02020404030301010803" pitchFamily="18" charset="0"/>
                        </a:rPr>
                        <a:t> Applying more resilience to high-value/risk items.</a:t>
                      </a:r>
                    </a:p>
                  </a:txBody>
                  <a:tcPr marL="51454" marR="46308" marT="32159" marB="32159" anchor="ctr">
                    <a:lnL>
                      <a:noFill/>
                    </a:lnL>
                    <a:lnR>
                      <a:noFill/>
                    </a:lnR>
                    <a:lnT>
                      <a:noFill/>
                    </a:lnT>
                    <a:lnB>
                      <a:noFill/>
                    </a:lnB>
                    <a:solidFill>
                      <a:srgbClr val="FFFFFF"/>
                    </a:solidFill>
                  </a:tcPr>
                </a:tc>
                <a:extLst>
                  <a:ext uri="{0D108BD9-81ED-4DB2-BD59-A6C34878D82A}">
                    <a16:rowId xmlns:a16="http://schemas.microsoft.com/office/drawing/2014/main" val="3111585229"/>
                  </a:ext>
                </a:extLst>
              </a:tr>
              <a:tr h="1111646">
                <a:tc>
                  <a:txBody>
                    <a:bodyPr/>
                    <a:lstStyle/>
                    <a:p>
                      <a:r>
                        <a:rPr lang="en-GB" sz="1600" b="1">
                          <a:effectLst/>
                          <a:latin typeface="Garamond" panose="02020404030301010803" pitchFamily="18" charset="0"/>
                        </a:rPr>
                        <a:t>5. Flexibility &amp; Agility</a:t>
                      </a:r>
                      <a:endParaRPr lang="en-GB" sz="1600" b="0">
                        <a:effectLst/>
                        <a:latin typeface="Garamond" panose="02020404030301010803" pitchFamily="18" charset="0"/>
                      </a:endParaRPr>
                    </a:p>
                  </a:txBody>
                  <a:tcPr marL="46308" marR="51454" marT="32159" marB="32159" anchor="ctr">
                    <a:lnL>
                      <a:noFill/>
                    </a:lnL>
                    <a:lnR>
                      <a:noFill/>
                    </a:lnR>
                    <a:lnT>
                      <a:noFill/>
                    </a:lnT>
                    <a:lnB>
                      <a:noFill/>
                    </a:lnB>
                    <a:solidFill>
                      <a:srgbClr val="FFFFFF"/>
                    </a:solidFill>
                  </a:tcPr>
                </a:tc>
                <a:tc>
                  <a:txBody>
                    <a:bodyPr/>
                    <a:lstStyle/>
                    <a:p>
                      <a:r>
                        <a:rPr lang="en-US" sz="1600" b="0">
                          <a:effectLst/>
                          <a:latin typeface="Garamond" panose="02020404030301010803" pitchFamily="18" charset="0"/>
                        </a:rPr>
                        <a:t>The ability to quickly pivot and reconfigure the supply chain.</a:t>
                      </a:r>
                    </a:p>
                  </a:txBody>
                  <a:tcPr marL="51454" marR="51454" marT="32159" marB="32159" anchor="ctr">
                    <a:lnL>
                      <a:noFill/>
                    </a:lnL>
                    <a:lnR>
                      <a:noFill/>
                    </a:lnR>
                    <a:lnT>
                      <a:noFill/>
                    </a:lnT>
                    <a:lnB>
                      <a:noFill/>
                    </a:lnB>
                    <a:solidFill>
                      <a:srgbClr val="FFFFFF"/>
                    </a:solidFill>
                  </a:tcPr>
                </a:tc>
                <a:tc>
                  <a:txBody>
                    <a:bodyPr/>
                    <a:lstStyle/>
                    <a:p>
                      <a:r>
                        <a:rPr lang="en-US" sz="1600" b="0" dirty="0">
                          <a:effectLst/>
                          <a:latin typeface="Garamond" panose="02020404030301010803" pitchFamily="18" charset="0"/>
                        </a:rPr>
                        <a:t>- </a:t>
                      </a:r>
                      <a:r>
                        <a:rPr lang="en-US" sz="1600" b="1" dirty="0">
                          <a:effectLst/>
                          <a:latin typeface="Garamond" panose="02020404030301010803" pitchFamily="18" charset="0"/>
                        </a:rPr>
                        <a:t>Flexible Manufacturing:</a:t>
                      </a:r>
                      <a:r>
                        <a:rPr lang="en-US" sz="1600" b="0" dirty="0">
                          <a:effectLst/>
                          <a:latin typeface="Garamond" panose="02020404030301010803" pitchFamily="18" charset="0"/>
                        </a:rPr>
                        <a:t> Production lines that can be easily repurposed.</a:t>
                      </a:r>
                      <a:br>
                        <a:rPr lang="en-US" sz="1600" b="0" dirty="0">
                          <a:effectLst/>
                          <a:latin typeface="Garamond" panose="02020404030301010803" pitchFamily="18" charset="0"/>
                        </a:rPr>
                      </a:br>
                      <a:r>
                        <a:rPr lang="en-US" sz="1600" b="0" dirty="0">
                          <a:effectLst/>
                          <a:latin typeface="Garamond" panose="02020404030301010803" pitchFamily="18" charset="0"/>
                        </a:rPr>
                        <a:t>- </a:t>
                      </a:r>
                      <a:r>
                        <a:rPr lang="en-US" sz="1600" b="1" dirty="0">
                          <a:effectLst/>
                          <a:latin typeface="Garamond" panose="02020404030301010803" pitchFamily="18" charset="0"/>
                        </a:rPr>
                        <a:t>Multi-modal Logistics:</a:t>
                      </a:r>
                      <a:r>
                        <a:rPr lang="en-US" sz="1600" b="0" dirty="0">
                          <a:effectLst/>
                          <a:latin typeface="Garamond" panose="02020404030301010803" pitchFamily="18" charset="0"/>
                        </a:rPr>
                        <a:t> Having alternate transportation options ready.</a:t>
                      </a:r>
                    </a:p>
                  </a:txBody>
                  <a:tcPr marL="51454" marR="46308" marT="32159" marB="32159" anchor="ctr">
                    <a:lnL>
                      <a:noFill/>
                    </a:lnL>
                    <a:lnR>
                      <a:noFill/>
                    </a:lnR>
                    <a:lnT>
                      <a:noFill/>
                    </a:lnT>
                    <a:lnB>
                      <a:noFill/>
                    </a:lnB>
                    <a:solidFill>
                      <a:srgbClr val="FFFFFF"/>
                    </a:solidFill>
                  </a:tcPr>
                </a:tc>
                <a:extLst>
                  <a:ext uri="{0D108BD9-81ED-4DB2-BD59-A6C34878D82A}">
                    <a16:rowId xmlns:a16="http://schemas.microsoft.com/office/drawing/2014/main" val="3739010908"/>
                  </a:ext>
                </a:extLst>
              </a:tr>
            </a:tbl>
          </a:graphicData>
        </a:graphic>
      </p:graphicFrame>
    </p:spTree>
    <p:extLst>
      <p:ext uri="{BB962C8B-B14F-4D97-AF65-F5344CB8AC3E}">
        <p14:creationId xmlns:p14="http://schemas.microsoft.com/office/powerpoint/2010/main" val="31434955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9E255-C236-4151-B168-35AA0F0C68F0}"/>
              </a:ext>
            </a:extLst>
          </p:cNvPr>
          <p:cNvSpPr>
            <a:spLocks noGrp="1"/>
          </p:cNvSpPr>
          <p:nvPr>
            <p:ph type="title"/>
          </p:nvPr>
        </p:nvSpPr>
        <p:spPr>
          <a:xfrm>
            <a:off x="1558457" y="413468"/>
            <a:ext cx="9946156" cy="946205"/>
          </a:xfrm>
        </p:spPr>
        <p:txBody>
          <a:bodyPr/>
          <a:lstStyle/>
          <a:p>
            <a:r>
              <a:rPr lang="en-GB" b="1" dirty="0">
                <a:latin typeface="Garamond" panose="02020404030301010803" pitchFamily="18" charset="0"/>
              </a:rPr>
              <a:t>The Role of Technology</a:t>
            </a:r>
          </a:p>
        </p:txBody>
      </p:sp>
      <p:sp>
        <p:nvSpPr>
          <p:cNvPr id="3" name="Content Placeholder 2">
            <a:extLst>
              <a:ext uri="{FF2B5EF4-FFF2-40B4-BE49-F238E27FC236}">
                <a16:creationId xmlns:a16="http://schemas.microsoft.com/office/drawing/2014/main" id="{EF18A3FC-E9C5-40A6-8291-28026CB5E5A5}"/>
              </a:ext>
            </a:extLst>
          </p:cNvPr>
          <p:cNvSpPr>
            <a:spLocks noGrp="1"/>
          </p:cNvSpPr>
          <p:nvPr>
            <p:ph idx="1"/>
          </p:nvPr>
        </p:nvSpPr>
        <p:spPr>
          <a:xfrm>
            <a:off x="687387" y="1359673"/>
            <a:ext cx="11215716" cy="5160397"/>
          </a:xfrm>
        </p:spPr>
        <p:txBody>
          <a:bodyPr>
            <a:normAutofit/>
          </a:bodyPr>
          <a:lstStyle/>
          <a:p>
            <a:pPr marL="0" indent="0">
              <a:buNone/>
            </a:pPr>
            <a:r>
              <a:rPr lang="en-US" b="1" dirty="0">
                <a:latin typeface="Garamond" panose="02020404030301010803" pitchFamily="18" charset="0"/>
              </a:rPr>
              <a:t>Technology is a key enabler of resilience:</a:t>
            </a:r>
          </a:p>
          <a:p>
            <a:pPr algn="just"/>
            <a:r>
              <a:rPr lang="en-US" sz="2800" dirty="0">
                <a:latin typeface="Garamond" panose="02020404030301010803" pitchFamily="18" charset="0"/>
              </a:rPr>
              <a:t>AI &amp; Machine Learning: Predicts disruptions, optimizes inventory, and suggests alternate routes.</a:t>
            </a:r>
          </a:p>
          <a:p>
            <a:pPr algn="just"/>
            <a:r>
              <a:rPr lang="en-US" sz="2800" dirty="0">
                <a:latin typeface="Garamond" panose="02020404030301010803" pitchFamily="18" charset="0"/>
              </a:rPr>
              <a:t>Blockchain: Enhances traceability and transparency from origin to consumer.</a:t>
            </a:r>
          </a:p>
          <a:p>
            <a:pPr algn="just"/>
            <a:r>
              <a:rPr lang="en-US" sz="2800" dirty="0">
                <a:latin typeface="Garamond" panose="02020404030301010803" pitchFamily="18" charset="0"/>
              </a:rPr>
              <a:t>Cloud Platforms: Allow for seamless data sharing and collaboration across partners.</a:t>
            </a:r>
          </a:p>
          <a:p>
            <a:pPr marL="0" indent="0" algn="just">
              <a:buNone/>
            </a:pPr>
            <a:r>
              <a:rPr lang="en-US" sz="2800" dirty="0">
                <a:latin typeface="Garamond" panose="02020404030301010803" pitchFamily="18" charset="0"/>
              </a:rPr>
              <a:t>In essence, supply chain resilience transforms the supply chain from a cost-centric, fragile system into a competitive advantage that can withstand shocks and ensure business continuity. It's no longer a "nice-to-have" but a core strategic imperative for modern business.</a:t>
            </a:r>
            <a:endParaRPr lang="en-GB" sz="2800" dirty="0">
              <a:latin typeface="Garamond" panose="02020404030301010803" pitchFamily="18" charset="0"/>
            </a:endParaRPr>
          </a:p>
        </p:txBody>
      </p:sp>
    </p:spTree>
    <p:extLst>
      <p:ext uri="{BB962C8B-B14F-4D97-AF65-F5344CB8AC3E}">
        <p14:creationId xmlns:p14="http://schemas.microsoft.com/office/powerpoint/2010/main" val="7461426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FBE34-DFBB-4D2B-807A-A004FBD0302D}"/>
              </a:ext>
            </a:extLst>
          </p:cNvPr>
          <p:cNvSpPr>
            <a:spLocks noGrp="1"/>
          </p:cNvSpPr>
          <p:nvPr>
            <p:ph type="title"/>
          </p:nvPr>
        </p:nvSpPr>
        <p:spPr>
          <a:xfrm>
            <a:off x="1900363" y="624110"/>
            <a:ext cx="9604250" cy="942297"/>
          </a:xfrm>
        </p:spPr>
        <p:txBody>
          <a:bodyPr>
            <a:normAutofit/>
          </a:bodyPr>
          <a:lstStyle/>
          <a:p>
            <a:pPr algn="ctr"/>
            <a:r>
              <a:rPr lang="en-US" sz="4000" b="1" dirty="0">
                <a:latin typeface="Garamond" panose="02020404030301010803" pitchFamily="18" charset="0"/>
              </a:rPr>
              <a:t>Conclusion</a:t>
            </a:r>
            <a:endParaRPr lang="en-GB" sz="4000" b="1" dirty="0">
              <a:latin typeface="Garamond" panose="02020404030301010803" pitchFamily="18" charset="0"/>
            </a:endParaRPr>
          </a:p>
        </p:txBody>
      </p:sp>
      <p:sp>
        <p:nvSpPr>
          <p:cNvPr id="3" name="Content Placeholder 2">
            <a:extLst>
              <a:ext uri="{FF2B5EF4-FFF2-40B4-BE49-F238E27FC236}">
                <a16:creationId xmlns:a16="http://schemas.microsoft.com/office/drawing/2014/main" id="{79925F7C-DD74-44FE-A354-72845A0BD794}"/>
              </a:ext>
            </a:extLst>
          </p:cNvPr>
          <p:cNvSpPr>
            <a:spLocks noGrp="1"/>
          </p:cNvSpPr>
          <p:nvPr>
            <p:ph idx="1"/>
          </p:nvPr>
        </p:nvSpPr>
        <p:spPr>
          <a:xfrm>
            <a:off x="687388" y="1415332"/>
            <a:ext cx="11311130" cy="5017273"/>
          </a:xfrm>
        </p:spPr>
        <p:txBody>
          <a:bodyPr>
            <a:noAutofit/>
          </a:bodyPr>
          <a:lstStyle/>
          <a:p>
            <a:pPr marL="0" indent="0" algn="just">
              <a:buNone/>
            </a:pPr>
            <a:r>
              <a:rPr lang="en-US" sz="3200" dirty="0">
                <a:latin typeface="Garamond" panose="02020404030301010803" pitchFamily="18" charset="0"/>
              </a:rPr>
              <a:t>Contemporary frameworks have transformed risk from a threat to be feared into a dynamic factor to be managed. </a:t>
            </a:r>
          </a:p>
          <a:p>
            <a:pPr marL="0" indent="0" algn="just">
              <a:buNone/>
            </a:pPr>
            <a:r>
              <a:rPr lang="en-US" sz="3200" dirty="0">
                <a:latin typeface="Garamond" panose="02020404030301010803" pitchFamily="18" charset="0"/>
              </a:rPr>
              <a:t>They provide the essential blueprint for building organizations that are more intelligent, resilient, and capable of achieving their objectives in an increasingly complex and interconnected global environment.</a:t>
            </a:r>
          </a:p>
          <a:p>
            <a:pPr marL="0" indent="0" algn="just">
              <a:buNone/>
            </a:pPr>
            <a:r>
              <a:rPr lang="en-US" sz="3200" dirty="0">
                <a:latin typeface="Garamond" panose="02020404030301010803" pitchFamily="18" charset="0"/>
              </a:rPr>
              <a:t>The choice of framework (or a blend of frameworks) is less important than the commitment to the underlying principle: that effective risk management is a cornerstone of sustainable success.</a:t>
            </a:r>
            <a:endParaRPr lang="en-GB" sz="3200" dirty="0">
              <a:latin typeface="Garamond" panose="02020404030301010803" pitchFamily="18" charset="0"/>
            </a:endParaRPr>
          </a:p>
        </p:txBody>
      </p:sp>
    </p:spTree>
    <p:extLst>
      <p:ext uri="{BB962C8B-B14F-4D97-AF65-F5344CB8AC3E}">
        <p14:creationId xmlns:p14="http://schemas.microsoft.com/office/powerpoint/2010/main" val="36659881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F0E61-B782-4C53-A22D-22386DA9346E}"/>
              </a:ext>
            </a:extLst>
          </p:cNvPr>
          <p:cNvSpPr>
            <a:spLocks noGrp="1"/>
          </p:cNvSpPr>
          <p:nvPr>
            <p:ph type="title"/>
          </p:nvPr>
        </p:nvSpPr>
        <p:spPr>
          <a:xfrm>
            <a:off x="1718282" y="600256"/>
            <a:ext cx="8911687" cy="1280890"/>
          </a:xfrm>
        </p:spPr>
        <p:txBody>
          <a:bodyPr>
            <a:normAutofit/>
          </a:bodyPr>
          <a:lstStyle/>
          <a:p>
            <a:pPr algn="ctr"/>
            <a:r>
              <a:rPr lang="en-US" sz="4000" dirty="0">
                <a:latin typeface="Garamond" panose="02020404030301010803" pitchFamily="18" charset="0"/>
              </a:rPr>
              <a:t>END</a:t>
            </a:r>
            <a:endParaRPr lang="en-GB" sz="4000" dirty="0">
              <a:latin typeface="Garamond" panose="02020404030301010803" pitchFamily="18" charset="0"/>
            </a:endParaRPr>
          </a:p>
        </p:txBody>
      </p:sp>
      <p:sp>
        <p:nvSpPr>
          <p:cNvPr id="3" name="Content Placeholder 2">
            <a:extLst>
              <a:ext uri="{FF2B5EF4-FFF2-40B4-BE49-F238E27FC236}">
                <a16:creationId xmlns:a16="http://schemas.microsoft.com/office/drawing/2014/main" id="{DE5EB6B6-1395-41D2-8C45-BB0757595D52}"/>
              </a:ext>
            </a:extLst>
          </p:cNvPr>
          <p:cNvSpPr>
            <a:spLocks noGrp="1"/>
          </p:cNvSpPr>
          <p:nvPr>
            <p:ph idx="1"/>
          </p:nvPr>
        </p:nvSpPr>
        <p:spPr>
          <a:xfrm>
            <a:off x="1264257" y="2133600"/>
            <a:ext cx="10240355" cy="3777622"/>
          </a:xfrm>
        </p:spPr>
        <p:txBody>
          <a:bodyPr/>
          <a:lstStyle/>
          <a:p>
            <a:pPr marL="0" indent="0" algn="ctr">
              <a:buNone/>
            </a:pPr>
            <a:endParaRPr lang="en-US" dirty="0">
              <a:latin typeface="Garamond" panose="02020404030301010803" pitchFamily="18" charset="0"/>
            </a:endParaRPr>
          </a:p>
          <a:p>
            <a:pPr marL="0" indent="0" algn="ctr">
              <a:buNone/>
            </a:pPr>
            <a:endParaRPr lang="en-US" dirty="0">
              <a:latin typeface="Garamond" panose="02020404030301010803" pitchFamily="18" charset="0"/>
            </a:endParaRPr>
          </a:p>
          <a:p>
            <a:pPr marL="0" indent="0" algn="ctr">
              <a:buNone/>
            </a:pPr>
            <a:r>
              <a:rPr lang="en-US" sz="4000" b="1" dirty="0">
                <a:latin typeface="Garamond" panose="02020404030301010803" pitchFamily="18" charset="0"/>
              </a:rPr>
              <a:t>THANK YOU</a:t>
            </a:r>
            <a:endParaRPr lang="en-GB" sz="4000" b="1" dirty="0">
              <a:latin typeface="Garamond" panose="02020404030301010803" pitchFamily="18" charset="0"/>
            </a:endParaRPr>
          </a:p>
        </p:txBody>
      </p:sp>
    </p:spTree>
    <p:extLst>
      <p:ext uri="{BB962C8B-B14F-4D97-AF65-F5344CB8AC3E}">
        <p14:creationId xmlns:p14="http://schemas.microsoft.com/office/powerpoint/2010/main" val="4131099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F8D92-749C-42CE-9C30-3D335CF9BBC7}"/>
              </a:ext>
            </a:extLst>
          </p:cNvPr>
          <p:cNvSpPr>
            <a:spLocks noGrp="1"/>
          </p:cNvSpPr>
          <p:nvPr>
            <p:ph type="title"/>
          </p:nvPr>
        </p:nvSpPr>
        <p:spPr>
          <a:xfrm>
            <a:off x="580445" y="118539"/>
            <a:ext cx="11688418" cy="1280890"/>
          </a:xfrm>
        </p:spPr>
        <p:txBody>
          <a:bodyPr>
            <a:normAutofit/>
          </a:bodyPr>
          <a:lstStyle/>
          <a:p>
            <a:r>
              <a:rPr lang="en-US" sz="3200" b="1" dirty="0">
                <a:latin typeface="Garamond" panose="02020404030301010803" pitchFamily="18" charset="0"/>
              </a:rPr>
              <a:t>Core Purpose of Contemporary Risk Management Frameworks:  </a:t>
            </a:r>
            <a:br>
              <a:rPr lang="en-US" sz="3200" b="1" dirty="0">
                <a:latin typeface="Garamond" panose="02020404030301010803" pitchFamily="18" charset="0"/>
              </a:rPr>
            </a:br>
            <a:r>
              <a:rPr lang="en-US" sz="3200" b="1" dirty="0">
                <a:latin typeface="Garamond" panose="02020404030301010803" pitchFamily="18" charset="0"/>
              </a:rPr>
              <a:t>           Why is it Important?</a:t>
            </a:r>
            <a:endParaRPr lang="en-GB" sz="3200" b="1" dirty="0">
              <a:latin typeface="Garamond" panose="02020404030301010803" pitchFamily="18" charset="0"/>
            </a:endParaRPr>
          </a:p>
        </p:txBody>
      </p:sp>
      <p:sp>
        <p:nvSpPr>
          <p:cNvPr id="3" name="Content Placeholder 2">
            <a:extLst>
              <a:ext uri="{FF2B5EF4-FFF2-40B4-BE49-F238E27FC236}">
                <a16:creationId xmlns:a16="http://schemas.microsoft.com/office/drawing/2014/main" id="{0DBF5288-62B6-4983-96EB-70DAFBB11958}"/>
              </a:ext>
            </a:extLst>
          </p:cNvPr>
          <p:cNvSpPr>
            <a:spLocks noGrp="1"/>
          </p:cNvSpPr>
          <p:nvPr>
            <p:ph idx="1"/>
          </p:nvPr>
        </p:nvSpPr>
        <p:spPr>
          <a:xfrm>
            <a:off x="818983" y="1399429"/>
            <a:ext cx="11076167" cy="5168347"/>
          </a:xfrm>
        </p:spPr>
        <p:txBody>
          <a:bodyPr>
            <a:normAutofit fontScale="92500" lnSpcReduction="20000"/>
          </a:bodyPr>
          <a:lstStyle/>
          <a:p>
            <a:pPr algn="just"/>
            <a:r>
              <a:rPr lang="en-US" sz="3200" dirty="0">
                <a:latin typeface="Garamond" panose="02020404030301010803" pitchFamily="18" charset="0"/>
              </a:rPr>
              <a:t>Provide Consistency: Ensures all parts of the organization assess and treat risk using the same standards and language.</a:t>
            </a:r>
          </a:p>
          <a:p>
            <a:pPr algn="just"/>
            <a:r>
              <a:rPr lang="en-US" sz="3200" dirty="0">
                <a:latin typeface="Garamond" panose="02020404030301010803" pitchFamily="18" charset="0"/>
              </a:rPr>
              <a:t>Support Decision-Making: Gives leaders a clear view of the most critical risks, allowing them to make informed strategic choices.</a:t>
            </a:r>
          </a:p>
          <a:p>
            <a:pPr algn="just"/>
            <a:r>
              <a:rPr lang="en-US" sz="3200" dirty="0">
                <a:latin typeface="Garamond" panose="02020404030301010803" pitchFamily="18" charset="0"/>
              </a:rPr>
              <a:t>Achieve Objectives: By managing threats and opportunities, the RMF helps ensure the organization can meet its goals through having a structured process, aligns risk mgt with </a:t>
            </a:r>
            <a:r>
              <a:rPr lang="en-US" sz="3200" dirty="0" err="1">
                <a:latin typeface="Garamond" panose="02020404030301010803" pitchFamily="18" charset="0"/>
              </a:rPr>
              <a:t>org’nal</a:t>
            </a:r>
            <a:r>
              <a:rPr lang="en-US" sz="3200" dirty="0">
                <a:latin typeface="Garamond" panose="02020404030301010803" pitchFamily="18" charset="0"/>
              </a:rPr>
              <a:t> goals, </a:t>
            </a:r>
            <a:r>
              <a:rPr lang="en-US" sz="3200" dirty="0" err="1">
                <a:latin typeface="Garamond" panose="02020404030301010803" pitchFamily="18" charset="0"/>
              </a:rPr>
              <a:t>promtes</a:t>
            </a:r>
            <a:r>
              <a:rPr lang="en-US" sz="3200" dirty="0">
                <a:latin typeface="Garamond" panose="02020404030301010803" pitchFamily="18" charset="0"/>
              </a:rPr>
              <a:t> informed decision making etc. </a:t>
            </a:r>
          </a:p>
          <a:p>
            <a:pPr algn="just"/>
            <a:r>
              <a:rPr lang="en-US" sz="3200" dirty="0">
                <a:latin typeface="Garamond" panose="02020404030301010803" pitchFamily="18" charset="0"/>
              </a:rPr>
              <a:t>Ensure Compliance: Helps the organization meet legal, regulatory, and contractual obligations.</a:t>
            </a:r>
          </a:p>
          <a:p>
            <a:pPr algn="just"/>
            <a:r>
              <a:rPr lang="en-US" sz="3200" dirty="0">
                <a:latin typeface="Garamond" panose="02020404030301010803" pitchFamily="18" charset="0"/>
              </a:rPr>
              <a:t>Build Resilience: Prepares the organization to withstand and recover from unexpected events.</a:t>
            </a:r>
          </a:p>
          <a:p>
            <a:pPr algn="just"/>
            <a:endParaRPr lang="en-US" sz="3200" dirty="0">
              <a:latin typeface="Garamond" panose="02020404030301010803" pitchFamily="18" charset="0"/>
            </a:endParaRPr>
          </a:p>
          <a:p>
            <a:pPr algn="just"/>
            <a:endParaRPr lang="en-GB" dirty="0">
              <a:latin typeface="Garamond" panose="02020404030301010803" pitchFamily="18" charset="0"/>
            </a:endParaRPr>
          </a:p>
        </p:txBody>
      </p:sp>
    </p:spTree>
    <p:extLst>
      <p:ext uri="{BB962C8B-B14F-4D97-AF65-F5344CB8AC3E}">
        <p14:creationId xmlns:p14="http://schemas.microsoft.com/office/powerpoint/2010/main" val="3720334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85D27-06CF-4669-A41F-4969F1DA467A}"/>
              </a:ext>
            </a:extLst>
          </p:cNvPr>
          <p:cNvSpPr>
            <a:spLocks noGrp="1"/>
          </p:cNvSpPr>
          <p:nvPr>
            <p:ph type="title"/>
          </p:nvPr>
        </p:nvSpPr>
        <p:spPr>
          <a:xfrm>
            <a:off x="1661823" y="270344"/>
            <a:ext cx="10169718" cy="1057524"/>
          </a:xfrm>
        </p:spPr>
        <p:txBody>
          <a:bodyPr/>
          <a:lstStyle/>
          <a:p>
            <a:r>
              <a:rPr lang="en-US" b="1" dirty="0">
                <a:latin typeface="Garamond" panose="02020404030301010803" pitchFamily="18" charset="0"/>
              </a:rPr>
              <a:t>Cont.</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B5EF6937-02CB-4A9F-81F8-8EBDED9A3E46}"/>
              </a:ext>
            </a:extLst>
          </p:cNvPr>
          <p:cNvSpPr>
            <a:spLocks noGrp="1"/>
          </p:cNvSpPr>
          <p:nvPr>
            <p:ph idx="1"/>
          </p:nvPr>
        </p:nvSpPr>
        <p:spPr>
          <a:xfrm>
            <a:off x="723569" y="1113183"/>
            <a:ext cx="11203388" cy="5295568"/>
          </a:xfrm>
        </p:spPr>
        <p:txBody>
          <a:bodyPr>
            <a:normAutofit/>
          </a:bodyPr>
          <a:lstStyle/>
          <a:p>
            <a:pPr algn="just"/>
            <a:r>
              <a:rPr lang="en-US" sz="3200" dirty="0">
                <a:latin typeface="Garamond" panose="02020404030301010803" pitchFamily="18" charset="0"/>
              </a:rPr>
              <a:t> Modern frameworks like ISO 31000 and COSO (Committee of Sponsoring Organizations framework) ERM provide principles for managing risk across the entire organization, while specialized frameworks such as the national institute of standards &amp; tech.  (NIST), Risk management framework (RMF) target areas like cybersecurity. </a:t>
            </a:r>
          </a:p>
          <a:p>
            <a:pPr algn="just"/>
            <a:r>
              <a:rPr lang="en-US" sz="3200" dirty="0">
                <a:latin typeface="Garamond" panose="02020404030301010803" pitchFamily="18" charset="0"/>
              </a:rPr>
              <a:t>A key trend is the move towards Integrated Risk Management (IRM), which unifies all risk activities for a holistic view </a:t>
            </a:r>
            <a:r>
              <a:rPr lang="en-US" sz="3200" dirty="0" err="1">
                <a:latin typeface="Garamond" panose="02020404030301010803" pitchFamily="18" charset="0"/>
              </a:rPr>
              <a:t>ie</a:t>
            </a:r>
            <a:r>
              <a:rPr lang="en-US" sz="3200" dirty="0">
                <a:latin typeface="Garamond" panose="02020404030301010803" pitchFamily="18" charset="0"/>
              </a:rPr>
              <a:t> brings all various risk disciplines </a:t>
            </a:r>
            <a:r>
              <a:rPr lang="en-US" sz="3200" dirty="0" err="1">
                <a:latin typeface="Garamond" panose="02020404030301010803" pitchFamily="18" charset="0"/>
              </a:rPr>
              <a:t>eg</a:t>
            </a:r>
            <a:r>
              <a:rPr lang="en-US" sz="3200" dirty="0">
                <a:latin typeface="Garamond" panose="02020404030301010803" pitchFamily="18" charset="0"/>
              </a:rPr>
              <a:t> operational, financial, strategic, cybersecurity, compliance into one unified framework</a:t>
            </a:r>
            <a:endParaRPr lang="en-GB" sz="3200" dirty="0">
              <a:latin typeface="Garamond" panose="02020404030301010803" pitchFamily="18" charset="0"/>
            </a:endParaRPr>
          </a:p>
        </p:txBody>
      </p:sp>
    </p:spTree>
    <p:extLst>
      <p:ext uri="{BB962C8B-B14F-4D97-AF65-F5344CB8AC3E}">
        <p14:creationId xmlns:p14="http://schemas.microsoft.com/office/powerpoint/2010/main" val="2016477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87822-1E77-4173-B71F-2EE5FDFAF17A}"/>
              </a:ext>
            </a:extLst>
          </p:cNvPr>
          <p:cNvSpPr>
            <a:spLocks noGrp="1"/>
          </p:cNvSpPr>
          <p:nvPr>
            <p:ph type="title"/>
          </p:nvPr>
        </p:nvSpPr>
        <p:spPr>
          <a:xfrm>
            <a:off x="1073426" y="0"/>
            <a:ext cx="10694505" cy="993913"/>
          </a:xfrm>
        </p:spPr>
        <p:txBody>
          <a:bodyPr>
            <a:normAutofit fontScale="90000"/>
          </a:bodyPr>
          <a:lstStyle/>
          <a:p>
            <a:pPr algn="ctr"/>
            <a:r>
              <a:rPr lang="en-US" sz="3100" b="1" dirty="0">
                <a:latin typeface="Garamond" panose="02020404030301010803" pitchFamily="18" charset="0"/>
              </a:rPr>
              <a:t>comparing the most widely used contemporary frameworks to help you understand their distinct focuses</a:t>
            </a:r>
            <a:r>
              <a:rPr lang="en-US" dirty="0">
                <a:latin typeface="Garamond" panose="02020404030301010803" pitchFamily="18" charset="0"/>
              </a:rPr>
              <a:t>.</a:t>
            </a:r>
            <a:endParaRPr lang="en-GB" dirty="0">
              <a:latin typeface="Garamond" panose="02020404030301010803" pitchFamily="18" charset="0"/>
            </a:endParaRPr>
          </a:p>
        </p:txBody>
      </p:sp>
      <p:graphicFrame>
        <p:nvGraphicFramePr>
          <p:cNvPr id="4" name="Content Placeholder 3">
            <a:extLst>
              <a:ext uri="{FF2B5EF4-FFF2-40B4-BE49-F238E27FC236}">
                <a16:creationId xmlns:a16="http://schemas.microsoft.com/office/drawing/2014/main" id="{EA836746-0E99-4ADC-A70C-781337F8A0ED}"/>
              </a:ext>
            </a:extLst>
          </p:cNvPr>
          <p:cNvGraphicFramePr>
            <a:graphicFrameLocks noGrp="1"/>
          </p:cNvGraphicFramePr>
          <p:nvPr>
            <p:ph idx="1"/>
            <p:extLst>
              <p:ext uri="{D42A27DB-BD31-4B8C-83A1-F6EECF244321}">
                <p14:modId xmlns:p14="http://schemas.microsoft.com/office/powerpoint/2010/main" val="2279192204"/>
              </p:ext>
            </p:extLst>
          </p:nvPr>
        </p:nvGraphicFramePr>
        <p:xfrm>
          <a:off x="461176" y="993913"/>
          <a:ext cx="11585050" cy="5870637"/>
        </p:xfrm>
        <a:graphic>
          <a:graphicData uri="http://schemas.openxmlformats.org/drawingml/2006/table">
            <a:tbl>
              <a:tblPr/>
              <a:tblGrid>
                <a:gridCol w="1550055">
                  <a:extLst>
                    <a:ext uri="{9D8B030D-6E8A-4147-A177-3AD203B41FA5}">
                      <a16:colId xmlns:a16="http://schemas.microsoft.com/office/drawing/2014/main" val="4139264870"/>
                    </a:ext>
                  </a:extLst>
                </a:gridCol>
                <a:gridCol w="2534987">
                  <a:extLst>
                    <a:ext uri="{9D8B030D-6E8A-4147-A177-3AD203B41FA5}">
                      <a16:colId xmlns:a16="http://schemas.microsoft.com/office/drawing/2014/main" val="1692372757"/>
                    </a:ext>
                  </a:extLst>
                </a:gridCol>
                <a:gridCol w="3576429">
                  <a:extLst>
                    <a:ext uri="{9D8B030D-6E8A-4147-A177-3AD203B41FA5}">
                      <a16:colId xmlns:a16="http://schemas.microsoft.com/office/drawing/2014/main" val="4130793426"/>
                    </a:ext>
                  </a:extLst>
                </a:gridCol>
                <a:gridCol w="3923579">
                  <a:extLst>
                    <a:ext uri="{9D8B030D-6E8A-4147-A177-3AD203B41FA5}">
                      <a16:colId xmlns:a16="http://schemas.microsoft.com/office/drawing/2014/main" val="1994748590"/>
                    </a:ext>
                  </a:extLst>
                </a:gridCol>
              </a:tblGrid>
              <a:tr h="628153">
                <a:tc>
                  <a:txBody>
                    <a:bodyPr/>
                    <a:lstStyle/>
                    <a:p>
                      <a:pPr algn="l"/>
                      <a:r>
                        <a:rPr lang="en-GB" sz="1800" b="1" dirty="0">
                          <a:effectLst/>
                          <a:latin typeface="Garamond" panose="02020404030301010803" pitchFamily="18" charset="0"/>
                        </a:rPr>
                        <a:t>Framework Name</a:t>
                      </a:r>
                      <a:endParaRPr lang="en-GB" sz="1800" b="0" dirty="0">
                        <a:effectLst/>
                        <a:latin typeface="Garamond" panose="02020404030301010803" pitchFamily="18" charset="0"/>
                      </a:endParaRPr>
                    </a:p>
                  </a:txBody>
                  <a:tcPr marL="35201" marR="39112" marT="24445" marB="24445" anchor="ctr">
                    <a:lnL>
                      <a:noFill/>
                    </a:lnL>
                    <a:lnR>
                      <a:noFill/>
                    </a:lnR>
                    <a:lnT>
                      <a:noFill/>
                    </a:lnT>
                    <a:lnB>
                      <a:noFill/>
                    </a:lnB>
                    <a:solidFill>
                      <a:srgbClr val="FFFFFF"/>
                    </a:solidFill>
                  </a:tcPr>
                </a:tc>
                <a:tc>
                  <a:txBody>
                    <a:bodyPr/>
                    <a:lstStyle/>
                    <a:p>
                      <a:pPr algn="l"/>
                      <a:r>
                        <a:rPr lang="en-GB" sz="1800" b="1" dirty="0">
                          <a:effectLst/>
                          <a:latin typeface="Garamond" panose="02020404030301010803" pitchFamily="18" charset="0"/>
                        </a:rPr>
                        <a:t>Primary Focus &amp; Scope</a:t>
                      </a:r>
                      <a:endParaRPr lang="en-GB" sz="1800" b="0" dirty="0">
                        <a:effectLst/>
                        <a:latin typeface="Garamond" panose="02020404030301010803" pitchFamily="18" charset="0"/>
                      </a:endParaRPr>
                    </a:p>
                  </a:txBody>
                  <a:tcPr marL="39112" marR="39112" marT="24445" marB="24445" anchor="ctr">
                    <a:lnL>
                      <a:noFill/>
                    </a:lnL>
                    <a:lnR>
                      <a:noFill/>
                    </a:lnR>
                    <a:lnT>
                      <a:noFill/>
                    </a:lnT>
                    <a:lnB>
                      <a:noFill/>
                    </a:lnB>
                    <a:solidFill>
                      <a:srgbClr val="FFFFFF"/>
                    </a:solidFill>
                  </a:tcPr>
                </a:tc>
                <a:tc>
                  <a:txBody>
                    <a:bodyPr/>
                    <a:lstStyle/>
                    <a:p>
                      <a:pPr algn="l"/>
                      <a:r>
                        <a:rPr lang="en-GB" sz="1800" b="1" dirty="0">
                          <a:effectLst/>
                          <a:latin typeface="Garamond" panose="02020404030301010803" pitchFamily="18" charset="0"/>
                        </a:rPr>
                        <a:t>Key Characteristics</a:t>
                      </a:r>
                      <a:endParaRPr lang="en-GB" sz="1800" b="0" dirty="0">
                        <a:effectLst/>
                        <a:latin typeface="Garamond" panose="02020404030301010803" pitchFamily="18" charset="0"/>
                      </a:endParaRPr>
                    </a:p>
                  </a:txBody>
                  <a:tcPr marL="39112" marR="39112" marT="24445" marB="24445" anchor="ctr">
                    <a:lnL>
                      <a:noFill/>
                    </a:lnL>
                    <a:lnR>
                      <a:noFill/>
                    </a:lnR>
                    <a:lnT>
                      <a:noFill/>
                    </a:lnT>
                    <a:lnB>
                      <a:noFill/>
                    </a:lnB>
                    <a:solidFill>
                      <a:srgbClr val="FFFFFF"/>
                    </a:solidFill>
                  </a:tcPr>
                </a:tc>
                <a:tc>
                  <a:txBody>
                    <a:bodyPr/>
                    <a:lstStyle/>
                    <a:p>
                      <a:pPr algn="l"/>
                      <a:r>
                        <a:rPr lang="en-GB" sz="1800" b="1" dirty="0">
                          <a:effectLst/>
                          <a:latin typeface="Garamond" panose="02020404030301010803" pitchFamily="18" charset="0"/>
                        </a:rPr>
                        <a:t>Ideal For / Typical Users</a:t>
                      </a:r>
                      <a:endParaRPr lang="en-GB" sz="1800" b="0" dirty="0">
                        <a:effectLst/>
                        <a:latin typeface="Garamond" panose="02020404030301010803" pitchFamily="18" charset="0"/>
                      </a:endParaRPr>
                    </a:p>
                  </a:txBody>
                  <a:tcPr marL="39112" marR="39112" marT="24445" marB="24445" anchor="ctr">
                    <a:lnL>
                      <a:noFill/>
                    </a:lnL>
                    <a:lnR>
                      <a:noFill/>
                    </a:lnR>
                    <a:lnT>
                      <a:noFill/>
                    </a:lnT>
                    <a:lnB>
                      <a:noFill/>
                    </a:lnB>
                    <a:solidFill>
                      <a:srgbClr val="FFFFFF"/>
                    </a:solidFill>
                  </a:tcPr>
                </a:tc>
                <a:extLst>
                  <a:ext uri="{0D108BD9-81ED-4DB2-BD59-A6C34878D82A}">
                    <a16:rowId xmlns:a16="http://schemas.microsoft.com/office/drawing/2014/main" val="1979173080"/>
                  </a:ext>
                </a:extLst>
              </a:tr>
              <a:tr h="1124952">
                <a:tc>
                  <a:txBody>
                    <a:bodyPr/>
                    <a:lstStyle/>
                    <a:p>
                      <a:r>
                        <a:rPr lang="en-GB" sz="1400" b="1" dirty="0">
                          <a:effectLst/>
                          <a:latin typeface="Garamond" panose="02020404030301010803" pitchFamily="18" charset="0"/>
                        </a:rPr>
                        <a:t>ISO 31000</a:t>
                      </a:r>
                      <a:endParaRPr lang="en-GB" sz="1400" b="0" dirty="0">
                        <a:effectLst/>
                        <a:latin typeface="Garamond" panose="02020404030301010803" pitchFamily="18" charset="0"/>
                      </a:endParaRPr>
                    </a:p>
                  </a:txBody>
                  <a:tcPr marL="35201" marR="39112" marT="24445" marB="24445" anchor="ctr">
                    <a:lnL>
                      <a:noFill/>
                    </a:lnL>
                    <a:lnR>
                      <a:noFill/>
                    </a:lnR>
                    <a:lnT>
                      <a:noFill/>
                    </a:lnT>
                    <a:lnB>
                      <a:noFill/>
                    </a:lnB>
                    <a:solidFill>
                      <a:srgbClr val="FFFFFF"/>
                    </a:solidFill>
                  </a:tcPr>
                </a:tc>
                <a:tc>
                  <a:txBody>
                    <a:bodyPr/>
                    <a:lstStyle/>
                    <a:p>
                      <a:r>
                        <a:rPr lang="en-US" sz="1400" b="0" dirty="0">
                          <a:effectLst/>
                          <a:latin typeface="Garamond" panose="02020404030301010803" pitchFamily="18" charset="0"/>
                        </a:rPr>
                        <a:t>Enterprise-wide; universal principles for any organization</a:t>
                      </a:r>
                    </a:p>
                  </a:txBody>
                  <a:tcPr marL="39112" marR="39112" marT="24445" marB="24445" anchor="ctr">
                    <a:lnL>
                      <a:noFill/>
                    </a:lnL>
                    <a:lnR>
                      <a:noFill/>
                    </a:lnR>
                    <a:lnT>
                      <a:noFill/>
                    </a:lnT>
                    <a:lnB>
                      <a:noFill/>
                    </a:lnB>
                    <a:solidFill>
                      <a:srgbClr val="FFFFFF"/>
                    </a:solidFill>
                  </a:tcPr>
                </a:tc>
                <a:tc>
                  <a:txBody>
                    <a:bodyPr/>
                    <a:lstStyle/>
                    <a:p>
                      <a:r>
                        <a:rPr lang="en-US" sz="1400" b="0" dirty="0">
                          <a:effectLst/>
                          <a:latin typeface="Garamond" panose="02020404030301010803" pitchFamily="18" charset="0"/>
                        </a:rPr>
                        <a:t>Flexible, principle-based guidelines; promotes proactive risk culture; focuses on integration into decision-making</a:t>
                      </a:r>
                    </a:p>
                  </a:txBody>
                  <a:tcPr marL="39112" marR="39112" marT="24445" marB="24445" anchor="ctr">
                    <a:lnL>
                      <a:noFill/>
                    </a:lnL>
                    <a:lnR>
                      <a:noFill/>
                    </a:lnR>
                    <a:lnT>
                      <a:noFill/>
                    </a:lnT>
                    <a:lnB>
                      <a:noFill/>
                    </a:lnB>
                    <a:solidFill>
                      <a:srgbClr val="FFFFFF"/>
                    </a:solidFill>
                  </a:tcPr>
                </a:tc>
                <a:tc>
                  <a:txBody>
                    <a:bodyPr/>
                    <a:lstStyle/>
                    <a:p>
                      <a:r>
                        <a:rPr lang="en-US" sz="1400" b="0" dirty="0">
                          <a:effectLst/>
                          <a:latin typeface="Garamond" panose="02020404030301010803" pitchFamily="18" charset="0"/>
                        </a:rPr>
                        <a:t>Any organization seeking a globally recognized standard to build a custom risk program</a:t>
                      </a:r>
                    </a:p>
                  </a:txBody>
                  <a:tcPr marL="39112" marR="35201" marT="24445" marB="24445" anchor="ctr">
                    <a:lnL>
                      <a:noFill/>
                    </a:lnL>
                    <a:lnR>
                      <a:noFill/>
                    </a:lnR>
                    <a:lnT>
                      <a:noFill/>
                    </a:lnT>
                    <a:lnB>
                      <a:noFill/>
                    </a:lnB>
                    <a:solidFill>
                      <a:srgbClr val="FFFFFF"/>
                    </a:solidFill>
                  </a:tcPr>
                </a:tc>
                <a:extLst>
                  <a:ext uri="{0D108BD9-81ED-4DB2-BD59-A6C34878D82A}">
                    <a16:rowId xmlns:a16="http://schemas.microsoft.com/office/drawing/2014/main" val="3706556622"/>
                  </a:ext>
                </a:extLst>
              </a:tr>
              <a:tr h="1212731">
                <a:tc>
                  <a:txBody>
                    <a:bodyPr/>
                    <a:lstStyle/>
                    <a:p>
                      <a:r>
                        <a:rPr lang="en-GB" sz="1400" b="1" dirty="0">
                          <a:effectLst/>
                          <a:latin typeface="Garamond" panose="02020404030301010803" pitchFamily="18" charset="0"/>
                        </a:rPr>
                        <a:t>COSO ERM</a:t>
                      </a:r>
                      <a:endParaRPr lang="en-GB" sz="1400" b="0" dirty="0">
                        <a:effectLst/>
                        <a:latin typeface="Garamond" panose="02020404030301010803" pitchFamily="18" charset="0"/>
                      </a:endParaRPr>
                    </a:p>
                  </a:txBody>
                  <a:tcPr marL="35201" marR="39112" marT="24445" marB="24445" anchor="ctr">
                    <a:lnL>
                      <a:noFill/>
                    </a:lnL>
                    <a:lnR>
                      <a:noFill/>
                    </a:lnR>
                    <a:lnT>
                      <a:noFill/>
                    </a:lnT>
                    <a:lnB>
                      <a:noFill/>
                    </a:lnB>
                    <a:solidFill>
                      <a:srgbClr val="FFFFFF"/>
                    </a:solidFill>
                  </a:tcPr>
                </a:tc>
                <a:tc>
                  <a:txBody>
                    <a:bodyPr/>
                    <a:lstStyle/>
                    <a:p>
                      <a:r>
                        <a:rPr lang="en-US" sz="1400" b="0" dirty="0">
                          <a:effectLst/>
                          <a:latin typeface="Garamond" panose="02020404030301010803" pitchFamily="18" charset="0"/>
                        </a:rPr>
                        <a:t>Enterprise-wide; strong link to strategy, internal control, and governance</a:t>
                      </a:r>
                    </a:p>
                  </a:txBody>
                  <a:tcPr marL="39112" marR="39112" marT="24445" marB="24445" anchor="ctr">
                    <a:lnL>
                      <a:noFill/>
                    </a:lnL>
                    <a:lnR>
                      <a:noFill/>
                    </a:lnR>
                    <a:lnT>
                      <a:noFill/>
                    </a:lnT>
                    <a:lnB>
                      <a:noFill/>
                    </a:lnB>
                    <a:solidFill>
                      <a:srgbClr val="FFFFFF"/>
                    </a:solidFill>
                  </a:tcPr>
                </a:tc>
                <a:tc>
                  <a:txBody>
                    <a:bodyPr/>
                    <a:lstStyle/>
                    <a:p>
                      <a:r>
                        <a:rPr lang="en-US" sz="1400" b="0" dirty="0">
                          <a:effectLst/>
                          <a:latin typeface="Garamond" panose="02020404030301010803" pitchFamily="18" charset="0"/>
                        </a:rPr>
                        <a:t>Holistic approach; integrates risk with strategy and performance; emphasizes risk culture and governance</a:t>
                      </a:r>
                    </a:p>
                  </a:txBody>
                  <a:tcPr marL="39112" marR="39112" marT="24445" marB="24445" anchor="ctr">
                    <a:lnL>
                      <a:noFill/>
                    </a:lnL>
                    <a:lnR>
                      <a:noFill/>
                    </a:lnR>
                    <a:lnT>
                      <a:noFill/>
                    </a:lnT>
                    <a:lnB>
                      <a:noFill/>
                    </a:lnB>
                    <a:solidFill>
                      <a:srgbClr val="FFFFFF"/>
                    </a:solidFill>
                  </a:tcPr>
                </a:tc>
                <a:tc>
                  <a:txBody>
                    <a:bodyPr/>
                    <a:lstStyle/>
                    <a:p>
                      <a:r>
                        <a:rPr lang="en-US" sz="1400" b="0" dirty="0">
                          <a:effectLst/>
                          <a:latin typeface="Garamond" panose="02020404030301010803" pitchFamily="18" charset="0"/>
                        </a:rPr>
                        <a:t>Organizations, especially in finance and audit, focusing on governance, internal controls, and strategic alignment</a:t>
                      </a:r>
                    </a:p>
                  </a:txBody>
                  <a:tcPr marL="39112" marR="35201" marT="24445" marB="24445" anchor="ctr">
                    <a:lnL>
                      <a:noFill/>
                    </a:lnL>
                    <a:lnR>
                      <a:noFill/>
                    </a:lnR>
                    <a:lnT>
                      <a:noFill/>
                    </a:lnT>
                    <a:lnB>
                      <a:noFill/>
                    </a:lnB>
                    <a:solidFill>
                      <a:srgbClr val="FFFFFF"/>
                    </a:solidFill>
                  </a:tcPr>
                </a:tc>
                <a:extLst>
                  <a:ext uri="{0D108BD9-81ED-4DB2-BD59-A6C34878D82A}">
                    <a16:rowId xmlns:a16="http://schemas.microsoft.com/office/drawing/2014/main" val="921559601"/>
                  </a:ext>
                </a:extLst>
              </a:tr>
              <a:tr h="968267">
                <a:tc>
                  <a:txBody>
                    <a:bodyPr/>
                    <a:lstStyle/>
                    <a:p>
                      <a:r>
                        <a:rPr lang="en-GB" sz="1400" b="1">
                          <a:effectLst/>
                          <a:latin typeface="Garamond" panose="02020404030301010803" pitchFamily="18" charset="0"/>
                        </a:rPr>
                        <a:t>NIST RMF</a:t>
                      </a:r>
                      <a:endParaRPr lang="en-GB" sz="1400" b="0">
                        <a:effectLst/>
                        <a:latin typeface="Garamond" panose="02020404030301010803" pitchFamily="18" charset="0"/>
                      </a:endParaRPr>
                    </a:p>
                  </a:txBody>
                  <a:tcPr marL="35201" marR="39112" marT="24445" marB="24445" anchor="ctr">
                    <a:lnL>
                      <a:noFill/>
                    </a:lnL>
                    <a:lnR>
                      <a:noFill/>
                    </a:lnR>
                    <a:lnT>
                      <a:noFill/>
                    </a:lnT>
                    <a:lnB>
                      <a:noFill/>
                    </a:lnB>
                    <a:solidFill>
                      <a:srgbClr val="FFFFFF"/>
                    </a:solidFill>
                  </a:tcPr>
                </a:tc>
                <a:tc>
                  <a:txBody>
                    <a:bodyPr/>
                    <a:lstStyle/>
                    <a:p>
                      <a:r>
                        <a:rPr lang="en-GB" sz="1400" b="0" dirty="0">
                          <a:effectLst/>
                          <a:latin typeface="Garamond" panose="02020404030301010803" pitchFamily="18" charset="0"/>
                        </a:rPr>
                        <a:t>Cybersecurity and privacy risk</a:t>
                      </a:r>
                    </a:p>
                    <a:p>
                      <a:r>
                        <a:rPr lang="en-US" sz="1400" b="0" dirty="0">
                          <a:effectLst/>
                          <a:latin typeface="Garamond" panose="02020404030301010803" pitchFamily="18" charset="0"/>
                        </a:rPr>
                        <a:t>(</a:t>
                      </a:r>
                      <a:r>
                        <a:rPr lang="en-GB" sz="1400" b="0" dirty="0">
                          <a:effectLst/>
                          <a:latin typeface="Garamond" panose="02020404030301010803" pitchFamily="18" charset="0"/>
                        </a:rPr>
                        <a:t>national institute of standards &amp; technology</a:t>
                      </a:r>
                    </a:p>
                  </a:txBody>
                  <a:tcPr marL="39112" marR="39112" marT="24445" marB="24445" anchor="ctr">
                    <a:lnL>
                      <a:noFill/>
                    </a:lnL>
                    <a:lnR>
                      <a:noFill/>
                    </a:lnR>
                    <a:lnT>
                      <a:noFill/>
                    </a:lnT>
                    <a:lnB>
                      <a:noFill/>
                    </a:lnB>
                    <a:solidFill>
                      <a:srgbClr val="FFFFFF"/>
                    </a:solidFill>
                  </a:tcPr>
                </a:tc>
                <a:tc>
                  <a:txBody>
                    <a:bodyPr/>
                    <a:lstStyle/>
                    <a:p>
                      <a:r>
                        <a:rPr lang="en-US" sz="1400" b="0" dirty="0">
                          <a:effectLst/>
                          <a:latin typeface="Garamond" panose="02020404030301010803" pitchFamily="18" charset="0"/>
                        </a:rPr>
                        <a:t>Structured, multi-step process; emphasizes continuous monitoring; widely mandated for U.S. federal systems</a:t>
                      </a:r>
                    </a:p>
                  </a:txBody>
                  <a:tcPr marL="39112" marR="39112" marT="24445" marB="24445" anchor="ctr">
                    <a:lnL>
                      <a:noFill/>
                    </a:lnL>
                    <a:lnR>
                      <a:noFill/>
                    </a:lnR>
                    <a:lnT>
                      <a:noFill/>
                    </a:lnT>
                    <a:lnB>
                      <a:noFill/>
                    </a:lnB>
                    <a:solidFill>
                      <a:srgbClr val="FFFFFF"/>
                    </a:solidFill>
                  </a:tcPr>
                </a:tc>
                <a:tc>
                  <a:txBody>
                    <a:bodyPr/>
                    <a:lstStyle/>
                    <a:p>
                      <a:r>
                        <a:rPr lang="en-US" sz="1400" b="0" dirty="0">
                          <a:effectLst/>
                          <a:latin typeface="Garamond" panose="02020404030301010803" pitchFamily="18" charset="0"/>
                        </a:rPr>
                        <a:t>Government agencies, regulated industries, and private organizations managing cybersecurity risks</a:t>
                      </a:r>
                    </a:p>
                  </a:txBody>
                  <a:tcPr marL="39112" marR="35201" marT="24445" marB="24445" anchor="ctr">
                    <a:lnL>
                      <a:noFill/>
                    </a:lnL>
                    <a:lnR>
                      <a:noFill/>
                    </a:lnR>
                    <a:lnT>
                      <a:noFill/>
                    </a:lnT>
                    <a:lnB>
                      <a:noFill/>
                    </a:lnB>
                    <a:solidFill>
                      <a:srgbClr val="FFFFFF"/>
                    </a:solidFill>
                  </a:tcPr>
                </a:tc>
                <a:extLst>
                  <a:ext uri="{0D108BD9-81ED-4DB2-BD59-A6C34878D82A}">
                    <a16:rowId xmlns:a16="http://schemas.microsoft.com/office/drawing/2014/main" val="1087052887"/>
                  </a:ext>
                </a:extLst>
              </a:tr>
              <a:tr h="968267">
                <a:tc>
                  <a:txBody>
                    <a:bodyPr/>
                    <a:lstStyle/>
                    <a:p>
                      <a:r>
                        <a:rPr lang="en-GB" sz="1400" b="1">
                          <a:effectLst/>
                          <a:latin typeface="Garamond" panose="02020404030301010803" pitchFamily="18" charset="0"/>
                        </a:rPr>
                        <a:t>COBIT 2019</a:t>
                      </a:r>
                      <a:endParaRPr lang="en-GB" sz="1400" b="0">
                        <a:effectLst/>
                        <a:latin typeface="Garamond" panose="02020404030301010803" pitchFamily="18" charset="0"/>
                      </a:endParaRPr>
                    </a:p>
                  </a:txBody>
                  <a:tcPr marL="35201" marR="39112" marT="24445" marB="24445" anchor="ctr">
                    <a:lnL>
                      <a:noFill/>
                    </a:lnL>
                    <a:lnR>
                      <a:noFill/>
                    </a:lnR>
                    <a:lnT>
                      <a:noFill/>
                    </a:lnT>
                    <a:lnB>
                      <a:noFill/>
                    </a:lnB>
                    <a:solidFill>
                      <a:srgbClr val="FFFFFF"/>
                    </a:solidFill>
                  </a:tcPr>
                </a:tc>
                <a:tc>
                  <a:txBody>
                    <a:bodyPr/>
                    <a:lstStyle/>
                    <a:p>
                      <a:r>
                        <a:rPr lang="en-GB" sz="1400" b="0" dirty="0">
                          <a:effectLst/>
                          <a:latin typeface="Garamond" panose="02020404030301010803" pitchFamily="18" charset="0"/>
                        </a:rPr>
                        <a:t>IT governance and management (control objectives for information &amp; related technologies)</a:t>
                      </a:r>
                    </a:p>
                  </a:txBody>
                  <a:tcPr marL="39112" marR="39112" marT="24445" marB="24445" anchor="ctr">
                    <a:lnL>
                      <a:noFill/>
                    </a:lnL>
                    <a:lnR>
                      <a:noFill/>
                    </a:lnR>
                    <a:lnT>
                      <a:noFill/>
                    </a:lnT>
                    <a:lnB>
                      <a:noFill/>
                    </a:lnB>
                    <a:solidFill>
                      <a:srgbClr val="FFFFFF"/>
                    </a:solidFill>
                  </a:tcPr>
                </a:tc>
                <a:tc>
                  <a:txBody>
                    <a:bodyPr/>
                    <a:lstStyle/>
                    <a:p>
                      <a:r>
                        <a:rPr lang="en-US" sz="1400" b="0" dirty="0">
                          <a:effectLst/>
                          <a:latin typeface="Garamond" panose="02020404030301010803" pitchFamily="18" charset="0"/>
                        </a:rPr>
                        <a:t>Aligns IT goals with business objectives; provides detailed processes and practices for governance</a:t>
                      </a:r>
                    </a:p>
                  </a:txBody>
                  <a:tcPr marL="39112" marR="39112" marT="24445" marB="24445" anchor="ctr">
                    <a:lnL>
                      <a:noFill/>
                    </a:lnL>
                    <a:lnR>
                      <a:noFill/>
                    </a:lnR>
                    <a:lnT>
                      <a:noFill/>
                    </a:lnT>
                    <a:lnB>
                      <a:noFill/>
                    </a:lnB>
                    <a:solidFill>
                      <a:srgbClr val="FFFFFF"/>
                    </a:solidFill>
                  </a:tcPr>
                </a:tc>
                <a:tc>
                  <a:txBody>
                    <a:bodyPr/>
                    <a:lstStyle/>
                    <a:p>
                      <a:r>
                        <a:rPr lang="en-US" sz="1400" b="0" dirty="0">
                          <a:effectLst/>
                          <a:latin typeface="Garamond" panose="02020404030301010803" pitchFamily="18" charset="0"/>
                        </a:rPr>
                        <a:t>Organizations needing to bridge the gap between technical IT risks and overall business governance</a:t>
                      </a:r>
                    </a:p>
                  </a:txBody>
                  <a:tcPr marL="39112" marR="35201" marT="24445" marB="24445" anchor="ctr">
                    <a:lnL>
                      <a:noFill/>
                    </a:lnL>
                    <a:lnR>
                      <a:noFill/>
                    </a:lnR>
                    <a:lnT>
                      <a:noFill/>
                    </a:lnT>
                    <a:lnB>
                      <a:noFill/>
                    </a:lnB>
                    <a:solidFill>
                      <a:srgbClr val="FFFFFF"/>
                    </a:solidFill>
                  </a:tcPr>
                </a:tc>
                <a:extLst>
                  <a:ext uri="{0D108BD9-81ED-4DB2-BD59-A6C34878D82A}">
                    <a16:rowId xmlns:a16="http://schemas.microsoft.com/office/drawing/2014/main" val="4178770550"/>
                  </a:ext>
                </a:extLst>
              </a:tr>
              <a:tr h="968267">
                <a:tc>
                  <a:txBody>
                    <a:bodyPr/>
                    <a:lstStyle/>
                    <a:p>
                      <a:r>
                        <a:rPr lang="en-GB" sz="1400" b="1">
                          <a:effectLst/>
                          <a:latin typeface="Garamond" panose="02020404030301010803" pitchFamily="18" charset="0"/>
                        </a:rPr>
                        <a:t>FAIR</a:t>
                      </a:r>
                      <a:endParaRPr lang="en-GB" sz="1400" b="0">
                        <a:effectLst/>
                        <a:latin typeface="Garamond" panose="02020404030301010803" pitchFamily="18" charset="0"/>
                      </a:endParaRPr>
                    </a:p>
                  </a:txBody>
                  <a:tcPr marL="35201" marR="39112" marT="24445" marB="24445" anchor="ctr">
                    <a:lnL>
                      <a:noFill/>
                    </a:lnL>
                    <a:lnR>
                      <a:noFill/>
                    </a:lnR>
                    <a:lnT>
                      <a:noFill/>
                    </a:lnT>
                    <a:lnB>
                      <a:noFill/>
                    </a:lnB>
                    <a:solidFill>
                      <a:srgbClr val="FFFFFF"/>
                    </a:solidFill>
                  </a:tcPr>
                </a:tc>
                <a:tc>
                  <a:txBody>
                    <a:bodyPr/>
                    <a:lstStyle/>
                    <a:p>
                      <a:r>
                        <a:rPr lang="en-US" sz="1400" b="0" dirty="0">
                          <a:effectLst/>
                          <a:latin typeface="Garamond" panose="02020404030301010803" pitchFamily="18" charset="0"/>
                        </a:rPr>
                        <a:t>Cybersecurity and operational risk analysis</a:t>
                      </a:r>
                    </a:p>
                  </a:txBody>
                  <a:tcPr marL="39112" marR="39112" marT="24445" marB="24445" anchor="ctr">
                    <a:lnL>
                      <a:noFill/>
                    </a:lnL>
                    <a:lnR>
                      <a:noFill/>
                    </a:lnR>
                    <a:lnT>
                      <a:noFill/>
                    </a:lnT>
                    <a:lnB>
                      <a:noFill/>
                    </a:lnB>
                    <a:solidFill>
                      <a:srgbClr val="FFFFFF"/>
                    </a:solidFill>
                  </a:tcPr>
                </a:tc>
                <a:tc>
                  <a:txBody>
                    <a:bodyPr/>
                    <a:lstStyle/>
                    <a:p>
                      <a:r>
                        <a:rPr lang="en-US" sz="1400" b="0" dirty="0">
                          <a:effectLst/>
                          <a:latin typeface="Garamond" panose="02020404030301010803" pitchFamily="18" charset="0"/>
                        </a:rPr>
                        <a:t>Quantitative approach; focuses on financial impact and probabilistic analysis; provides a common risk language</a:t>
                      </a:r>
                    </a:p>
                  </a:txBody>
                  <a:tcPr marL="39112" marR="39112" marT="24445" marB="24445" anchor="ctr">
                    <a:lnL>
                      <a:noFill/>
                    </a:lnL>
                    <a:lnR>
                      <a:noFill/>
                    </a:lnR>
                    <a:lnT>
                      <a:noFill/>
                    </a:lnT>
                    <a:lnB>
                      <a:noFill/>
                    </a:lnB>
                    <a:solidFill>
                      <a:srgbClr val="FFFFFF"/>
                    </a:solidFill>
                  </a:tcPr>
                </a:tc>
                <a:tc>
                  <a:txBody>
                    <a:bodyPr/>
                    <a:lstStyle/>
                    <a:p>
                      <a:r>
                        <a:rPr lang="en-US" sz="1400" b="0" dirty="0">
                          <a:effectLst/>
                          <a:latin typeface="Garamond" panose="02020404030301010803" pitchFamily="18" charset="0"/>
                        </a:rPr>
                        <a:t>Organizations seeking to quantify cyber risk in financial terms to support cost-effective decision-making</a:t>
                      </a:r>
                    </a:p>
                  </a:txBody>
                  <a:tcPr marL="39112" marR="35201" marT="24445" marB="24445" anchor="ctr">
                    <a:lnL>
                      <a:noFill/>
                    </a:lnL>
                    <a:lnR>
                      <a:noFill/>
                    </a:lnR>
                    <a:lnT>
                      <a:noFill/>
                    </a:lnT>
                    <a:lnB>
                      <a:noFill/>
                    </a:lnB>
                    <a:solidFill>
                      <a:srgbClr val="FFFFFF"/>
                    </a:solidFill>
                  </a:tcPr>
                </a:tc>
                <a:extLst>
                  <a:ext uri="{0D108BD9-81ED-4DB2-BD59-A6C34878D82A}">
                    <a16:rowId xmlns:a16="http://schemas.microsoft.com/office/drawing/2014/main" val="931085030"/>
                  </a:ext>
                </a:extLst>
              </a:tr>
            </a:tbl>
          </a:graphicData>
        </a:graphic>
      </p:graphicFrame>
    </p:spTree>
    <p:extLst>
      <p:ext uri="{BB962C8B-B14F-4D97-AF65-F5344CB8AC3E}">
        <p14:creationId xmlns:p14="http://schemas.microsoft.com/office/powerpoint/2010/main" val="3256092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70CD5-2605-4312-8E24-F6B6FF00189D}"/>
              </a:ext>
            </a:extLst>
          </p:cNvPr>
          <p:cNvSpPr>
            <a:spLocks noGrp="1"/>
          </p:cNvSpPr>
          <p:nvPr>
            <p:ph type="title"/>
          </p:nvPr>
        </p:nvSpPr>
        <p:spPr>
          <a:xfrm>
            <a:off x="1781093" y="294198"/>
            <a:ext cx="9723520" cy="954156"/>
          </a:xfrm>
        </p:spPr>
        <p:txBody>
          <a:bodyPr>
            <a:normAutofit/>
          </a:bodyPr>
          <a:lstStyle/>
          <a:p>
            <a:r>
              <a:rPr lang="en-US" b="1" dirty="0">
                <a:latin typeface="Garamond" panose="02020404030301010803" pitchFamily="18" charset="0"/>
              </a:rPr>
              <a:t>The Shift in Risk Management Approach</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3A70E6B3-4CF2-4C35-8F45-DDC93835E7D6}"/>
              </a:ext>
            </a:extLst>
          </p:cNvPr>
          <p:cNvSpPr>
            <a:spLocks noGrp="1"/>
          </p:cNvSpPr>
          <p:nvPr>
            <p:ph idx="1"/>
          </p:nvPr>
        </p:nvSpPr>
        <p:spPr>
          <a:xfrm>
            <a:off x="763324" y="1097279"/>
            <a:ext cx="11028459" cy="5760721"/>
          </a:xfrm>
        </p:spPr>
        <p:txBody>
          <a:bodyPr>
            <a:normAutofit fontScale="92500" lnSpcReduction="20000"/>
          </a:bodyPr>
          <a:lstStyle/>
          <a:p>
            <a:pPr marL="0" indent="0" algn="just">
              <a:buNone/>
            </a:pPr>
            <a:r>
              <a:rPr lang="en-US" sz="2800" dirty="0">
                <a:solidFill>
                  <a:srgbClr val="FF0000"/>
                </a:solidFill>
                <a:latin typeface="Garamond" panose="02020404030301010803" pitchFamily="18" charset="0"/>
              </a:rPr>
              <a:t>It's a change in philosophy, where risk management is no longer seen as a function that just prevents bad things from happening, but as a discipline that enables smarter decisions and helps the organization achieve its core objectives in an uncertain world.</a:t>
            </a:r>
          </a:p>
          <a:p>
            <a:pPr algn="just"/>
            <a:r>
              <a:rPr lang="en-US" sz="2800" dirty="0">
                <a:latin typeface="Garamond" panose="02020404030301010803" pitchFamily="18" charset="0"/>
              </a:rPr>
              <a:t>From Traditional to Enterprise-Wide: Traditional Risk Management (TRM) is often reactive and operates in departmental silos (e.g., focusing only on insurance or safety.</a:t>
            </a:r>
          </a:p>
          <a:p>
            <a:pPr algn="just"/>
            <a:r>
              <a:rPr lang="en-US" sz="2800" dirty="0">
                <a:latin typeface="Garamond" panose="02020404030301010803" pitchFamily="18" charset="0"/>
              </a:rPr>
              <a:t>In contrast, Enterprise Risk Management (ERM) is proactive and strategic, seeking to understand and manage risk across the entire organization. ERM views risk not just as a threat but as an integral part of strategic decision-making, considering both downsides and potential upsides for growth.</a:t>
            </a:r>
          </a:p>
          <a:p>
            <a:pPr algn="just"/>
            <a:r>
              <a:rPr lang="en-US" sz="2800" dirty="0">
                <a:latin typeface="Garamond" panose="02020404030301010803" pitchFamily="18" charset="0"/>
              </a:rPr>
              <a:t>Towards Integration: Integrated Risk Management (IRM) builds on ERM by emphasizing the centralization and connection of all risk activities. Its key benefit is breaking down silos to provide a single, comprehensive view of the organization's risk profile</a:t>
            </a:r>
            <a:endParaRPr lang="en-GB" sz="2800" dirty="0">
              <a:latin typeface="Garamond" panose="02020404030301010803" pitchFamily="18" charset="0"/>
            </a:endParaRPr>
          </a:p>
        </p:txBody>
      </p:sp>
    </p:spTree>
    <p:extLst>
      <p:ext uri="{BB962C8B-B14F-4D97-AF65-F5344CB8AC3E}">
        <p14:creationId xmlns:p14="http://schemas.microsoft.com/office/powerpoint/2010/main" val="2024308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A6809-7CCE-4410-8C36-F7753566F1B5}"/>
              </a:ext>
            </a:extLst>
          </p:cNvPr>
          <p:cNvSpPr>
            <a:spLocks noGrp="1"/>
          </p:cNvSpPr>
          <p:nvPr>
            <p:ph type="title"/>
          </p:nvPr>
        </p:nvSpPr>
        <p:spPr>
          <a:xfrm>
            <a:off x="1757240" y="107344"/>
            <a:ext cx="10225376" cy="1280890"/>
          </a:xfrm>
        </p:spPr>
        <p:txBody>
          <a:bodyPr/>
          <a:lstStyle/>
          <a:p>
            <a:pPr algn="ctr"/>
            <a:r>
              <a:rPr lang="en-US" b="1" dirty="0">
                <a:latin typeface="Garamond" panose="02020404030301010803" pitchFamily="18" charset="0"/>
              </a:rPr>
              <a:t>Key activities in an IRM (integrated risk mgt) program include</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841B776A-A8E9-49B2-AA1E-F0BB05EE0921}"/>
              </a:ext>
            </a:extLst>
          </p:cNvPr>
          <p:cNvSpPr>
            <a:spLocks noGrp="1"/>
          </p:cNvSpPr>
          <p:nvPr>
            <p:ph idx="1"/>
          </p:nvPr>
        </p:nvSpPr>
        <p:spPr>
          <a:xfrm>
            <a:off x="580445" y="1311966"/>
            <a:ext cx="11402171" cy="5367130"/>
          </a:xfrm>
        </p:spPr>
        <p:txBody>
          <a:bodyPr>
            <a:noAutofit/>
          </a:bodyPr>
          <a:lstStyle/>
          <a:p>
            <a:pPr algn="just"/>
            <a:r>
              <a:rPr lang="en-US" sz="2800" dirty="0">
                <a:latin typeface="Garamond" panose="02020404030301010803" pitchFamily="18" charset="0"/>
              </a:rPr>
              <a:t>Strategy: Establishing a risk management strategy aligned with business objectives.</a:t>
            </a:r>
          </a:p>
          <a:p>
            <a:pPr algn="just"/>
            <a:r>
              <a:rPr lang="en-US" sz="2800" dirty="0">
                <a:latin typeface="Garamond" panose="02020404030301010803" pitchFamily="18" charset="0"/>
              </a:rPr>
              <a:t>Assessment: Identifying, evaluating, and prioritizing risks across the organization.</a:t>
            </a:r>
          </a:p>
          <a:p>
            <a:pPr algn="just"/>
            <a:r>
              <a:rPr lang="en-US" sz="2800" dirty="0">
                <a:latin typeface="Garamond" panose="02020404030301010803" pitchFamily="18" charset="0"/>
              </a:rPr>
              <a:t>Response: Planning and executing actions to treat risks.</a:t>
            </a:r>
          </a:p>
          <a:p>
            <a:pPr algn="just"/>
            <a:r>
              <a:rPr lang="en-US" sz="2800" dirty="0">
                <a:latin typeface="Garamond" panose="02020404030301010803" pitchFamily="18" charset="0"/>
              </a:rPr>
              <a:t>Communication &amp; Reporting: Ensuring clear communication of risk information to stakeholders.</a:t>
            </a:r>
          </a:p>
          <a:p>
            <a:pPr algn="just"/>
            <a:r>
              <a:rPr lang="en-US" sz="2800" dirty="0">
                <a:latin typeface="Garamond" panose="02020404030301010803" pitchFamily="18" charset="0"/>
              </a:rPr>
              <a:t>Monitoring: Continuously tracking risks and the performance of controls.</a:t>
            </a:r>
          </a:p>
          <a:p>
            <a:pPr algn="just"/>
            <a:r>
              <a:rPr lang="en-US" sz="2800" dirty="0">
                <a:latin typeface="Garamond" panose="02020404030301010803" pitchFamily="18" charset="0"/>
              </a:rPr>
              <a:t>Technology: Leveraging software to enable collaboration and provide a unified view of risk.</a:t>
            </a:r>
            <a:endParaRPr lang="en-GB" sz="2800" dirty="0">
              <a:latin typeface="Garamond" panose="02020404030301010803" pitchFamily="18" charset="0"/>
            </a:endParaRPr>
          </a:p>
        </p:txBody>
      </p:sp>
    </p:spTree>
    <p:extLst>
      <p:ext uri="{BB962C8B-B14F-4D97-AF65-F5344CB8AC3E}">
        <p14:creationId xmlns:p14="http://schemas.microsoft.com/office/powerpoint/2010/main" val="3628844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C0E3F-76C5-4820-9375-C9B61FC59D9F}"/>
              </a:ext>
            </a:extLst>
          </p:cNvPr>
          <p:cNvSpPr>
            <a:spLocks noGrp="1"/>
          </p:cNvSpPr>
          <p:nvPr>
            <p:ph type="title"/>
          </p:nvPr>
        </p:nvSpPr>
        <p:spPr>
          <a:xfrm>
            <a:off x="1534603" y="270344"/>
            <a:ext cx="10273084" cy="922352"/>
          </a:xfrm>
        </p:spPr>
        <p:txBody>
          <a:bodyPr/>
          <a:lstStyle/>
          <a:p>
            <a:pPr algn="ctr"/>
            <a:r>
              <a:rPr lang="en-GB" b="1" dirty="0">
                <a:latin typeface="Garamond" panose="02020404030301010803" pitchFamily="18" charset="0"/>
              </a:rPr>
              <a:t>Emerging Trends for 2025</a:t>
            </a:r>
          </a:p>
        </p:txBody>
      </p:sp>
      <p:sp>
        <p:nvSpPr>
          <p:cNvPr id="3" name="Content Placeholder 2">
            <a:extLst>
              <a:ext uri="{FF2B5EF4-FFF2-40B4-BE49-F238E27FC236}">
                <a16:creationId xmlns:a16="http://schemas.microsoft.com/office/drawing/2014/main" id="{59597355-32EC-4B70-8F0A-3955562129FE}"/>
              </a:ext>
            </a:extLst>
          </p:cNvPr>
          <p:cNvSpPr>
            <a:spLocks noGrp="1"/>
          </p:cNvSpPr>
          <p:nvPr>
            <p:ph idx="1"/>
          </p:nvPr>
        </p:nvSpPr>
        <p:spPr>
          <a:xfrm>
            <a:off x="834887" y="898499"/>
            <a:ext cx="10972800" cy="5375082"/>
          </a:xfrm>
        </p:spPr>
        <p:txBody>
          <a:bodyPr>
            <a:noAutofit/>
          </a:bodyPr>
          <a:lstStyle/>
          <a:p>
            <a:pPr marL="0" indent="0" algn="just">
              <a:buNone/>
            </a:pPr>
            <a:r>
              <a:rPr lang="en-US" sz="2600" dirty="0">
                <a:latin typeface="Garamond" panose="02020404030301010803" pitchFamily="18" charset="0"/>
              </a:rPr>
              <a:t>Risk management continues to evolve. Key trends shaping frameworks and practices in 2025 include:</a:t>
            </a:r>
          </a:p>
          <a:p>
            <a:pPr algn="just"/>
            <a:r>
              <a:rPr lang="en-US" sz="2600" dirty="0">
                <a:latin typeface="Garamond" panose="02020404030301010803" pitchFamily="18" charset="0"/>
              </a:rPr>
              <a:t>Technological Advancements: Artificial Intelligence (AI) is being used for predictive analytics, enabling proactive identification of risks from market shifts to cyber threats. Blockchain is also being explored for its ability to create transparent, secure, and tamper-proof records in risk processes like supply chain tracking and fraud prevention.</a:t>
            </a:r>
          </a:p>
          <a:p>
            <a:pPr algn="just"/>
            <a:r>
              <a:rPr lang="en-US" sz="2600" dirty="0">
                <a:latin typeface="Garamond" panose="02020404030301010803" pitchFamily="18" charset="0"/>
              </a:rPr>
              <a:t>Climate Risk and ESG (Environmental, Social, and Governance) as a Priority: (ESG) factors are now central to risk strategies.</a:t>
            </a:r>
          </a:p>
          <a:p>
            <a:pPr algn="just"/>
            <a:r>
              <a:rPr lang="en-US" sz="2600" dirty="0">
                <a:latin typeface="Garamond" panose="02020404030301010803" pitchFamily="18" charset="0"/>
              </a:rPr>
              <a:t>Organizations are adopting climate resilience frameworks to manage physical risks (e.g., extreme weather) and transitional risks (e.g., shifting to a low-carbon economy) while responding to demands from investors and regulators for greater transparency</a:t>
            </a:r>
            <a:endParaRPr lang="en-GB" sz="2600" dirty="0">
              <a:latin typeface="Garamond" panose="02020404030301010803" pitchFamily="18" charset="0"/>
            </a:endParaRPr>
          </a:p>
        </p:txBody>
      </p:sp>
    </p:spTree>
    <p:extLst>
      <p:ext uri="{BB962C8B-B14F-4D97-AF65-F5344CB8AC3E}">
        <p14:creationId xmlns:p14="http://schemas.microsoft.com/office/powerpoint/2010/main" val="2216348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0E7B7-30E9-489B-A85D-D161D8717701}"/>
              </a:ext>
            </a:extLst>
          </p:cNvPr>
          <p:cNvSpPr>
            <a:spLocks noGrp="1"/>
          </p:cNvSpPr>
          <p:nvPr>
            <p:ph type="title"/>
          </p:nvPr>
        </p:nvSpPr>
        <p:spPr>
          <a:xfrm>
            <a:off x="1478943" y="214685"/>
            <a:ext cx="10713057" cy="1690315"/>
          </a:xfrm>
        </p:spPr>
        <p:txBody>
          <a:bodyPr>
            <a:normAutofit/>
          </a:bodyPr>
          <a:lstStyle/>
          <a:p>
            <a:pPr algn="ctr"/>
            <a:r>
              <a:rPr lang="en-US" sz="3200" b="1" dirty="0">
                <a:latin typeface="Garamond" panose="02020404030301010803" pitchFamily="18" charset="0"/>
              </a:rPr>
              <a:t>COSO (Committee of Sponsoring Organizations framework)</a:t>
            </a:r>
            <a:endParaRPr lang="en-GB" sz="3200" b="1" dirty="0">
              <a:latin typeface="Garamond" panose="02020404030301010803" pitchFamily="18" charset="0"/>
            </a:endParaRPr>
          </a:p>
        </p:txBody>
      </p:sp>
      <p:sp>
        <p:nvSpPr>
          <p:cNvPr id="7" name="Content Placeholder 6">
            <a:extLst>
              <a:ext uri="{FF2B5EF4-FFF2-40B4-BE49-F238E27FC236}">
                <a16:creationId xmlns:a16="http://schemas.microsoft.com/office/drawing/2014/main" id="{02120E40-A33F-4DE3-9EAD-59CA663F322F}"/>
              </a:ext>
            </a:extLst>
          </p:cNvPr>
          <p:cNvSpPr>
            <a:spLocks noGrp="1"/>
          </p:cNvSpPr>
          <p:nvPr>
            <p:ph idx="1"/>
          </p:nvPr>
        </p:nvSpPr>
        <p:spPr>
          <a:xfrm>
            <a:off x="747423" y="1319917"/>
            <a:ext cx="11107971" cy="4591305"/>
          </a:xfrm>
        </p:spPr>
        <p:txBody>
          <a:bodyPr>
            <a:normAutofit/>
          </a:bodyPr>
          <a:lstStyle/>
          <a:p>
            <a:pPr algn="just"/>
            <a:r>
              <a:rPr lang="en-US" sz="3200" dirty="0">
                <a:latin typeface="Garamond" panose="02020404030301010803" pitchFamily="18" charset="0"/>
              </a:rPr>
              <a:t>The COSO framework is a comprehensive model for designing, implementing, and evaluating internal controls and enterprise risk management.</a:t>
            </a:r>
          </a:p>
          <a:p>
            <a:pPr algn="just"/>
            <a:r>
              <a:rPr lang="en-US" sz="3200" dirty="0">
                <a:latin typeface="Garamond" panose="02020404030301010803" pitchFamily="18" charset="0"/>
              </a:rPr>
              <a:t> It was developed to help businesses improve organizational performance and governance.</a:t>
            </a:r>
            <a:endParaRPr lang="en-GB" sz="3200" dirty="0">
              <a:latin typeface="Garamond" panose="02020404030301010803" pitchFamily="18" charset="0"/>
            </a:endParaRPr>
          </a:p>
        </p:txBody>
      </p:sp>
    </p:spTree>
    <p:extLst>
      <p:ext uri="{BB962C8B-B14F-4D97-AF65-F5344CB8AC3E}">
        <p14:creationId xmlns:p14="http://schemas.microsoft.com/office/powerpoint/2010/main" val="409171241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1042</TotalTime>
  <Words>2757</Words>
  <Application>Microsoft Office PowerPoint</Application>
  <PresentationFormat>Widescreen</PresentationFormat>
  <Paragraphs>168</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Century Gothic</vt:lpstr>
      <vt:lpstr>Garamond</vt:lpstr>
      <vt:lpstr>Wingdings 3</vt:lpstr>
      <vt:lpstr>Wisp</vt:lpstr>
      <vt:lpstr>Contemporary risk management frameworks</vt:lpstr>
      <vt:lpstr>Definition: Contemporary risk management frameworks</vt:lpstr>
      <vt:lpstr>Core Purpose of Contemporary Risk Management Frameworks:              Why is it Important?</vt:lpstr>
      <vt:lpstr>Cont.</vt:lpstr>
      <vt:lpstr>comparing the most widely used contemporary frameworks to help you understand their distinct focuses.</vt:lpstr>
      <vt:lpstr>The Shift in Risk Management Approach</vt:lpstr>
      <vt:lpstr>Key activities in an IRM (integrated risk mgt) program include</vt:lpstr>
      <vt:lpstr>Emerging Trends for 2025</vt:lpstr>
      <vt:lpstr>COSO (Committee of Sponsoring Organizations framework)</vt:lpstr>
      <vt:lpstr>COSO (Committee of Sponsoring Organization framework-cont.</vt:lpstr>
      <vt:lpstr>COSO (Committee of Sponsoring Organization framework-cont.</vt:lpstr>
      <vt:lpstr>COSO (Committee of Sponsoring Organization framework-cont.</vt:lpstr>
      <vt:lpstr>COSO (Committee of Sponsoring Organization framework-cont.</vt:lpstr>
      <vt:lpstr>ISO (International Organization for Standardization)</vt:lpstr>
      <vt:lpstr>Key Characteristics of ISO</vt:lpstr>
      <vt:lpstr>The Role and Impact of ISO Standards</vt:lpstr>
      <vt:lpstr>Governance, Risk and Compliance (GRC); Defined</vt:lpstr>
      <vt:lpstr>The table below breaks down the three core components and how they work together.</vt:lpstr>
      <vt:lpstr>Key Benefits of an Integrated GRC Program</vt:lpstr>
      <vt:lpstr>Supply chain resilience</vt:lpstr>
      <vt:lpstr>Why is it So Critical Now?</vt:lpstr>
      <vt:lpstr> Key Strategies for Building Resilience</vt:lpstr>
      <vt:lpstr>The Role of Technology</vt:lpstr>
      <vt:lpstr>Conclusion</vt:lpstr>
      <vt:lpst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Contemporary risk management frameworks</dc:title>
  <dc:creator>hp</dc:creator>
  <cp:lastModifiedBy>hp</cp:lastModifiedBy>
  <cp:revision>62</cp:revision>
  <dcterms:created xsi:type="dcterms:W3CDTF">2025-10-15T13:00:48Z</dcterms:created>
  <dcterms:modified xsi:type="dcterms:W3CDTF">2025-10-21T11:37:43Z</dcterms:modified>
</cp:coreProperties>
</file>