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11"/>
  </p:notesMasterIdLst>
  <p:sldIdLst>
    <p:sldId id="256" r:id="rId2"/>
    <p:sldId id="257" r:id="rId3"/>
    <p:sldId id="258"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F9EA76-A34A-44D9-BB02-7F46A710E3C6}" type="doc">
      <dgm:prSet loTypeId="urn:microsoft.com/office/officeart/2005/8/layout/process5" loCatId="process" qsTypeId="urn:microsoft.com/office/officeart/2005/8/quickstyle/simple5" qsCatId="simple" csTypeId="urn:microsoft.com/office/officeart/2005/8/colors/colorful1" csCatId="colorful" phldr="1"/>
      <dgm:spPr/>
      <dgm:t>
        <a:bodyPr/>
        <a:lstStyle/>
        <a:p>
          <a:endParaRPr lang="en-US"/>
        </a:p>
      </dgm:t>
    </dgm:pt>
    <dgm:pt modelId="{A443E168-2B9F-451E-8216-C0EF8EC778FD}">
      <dgm:prSet phldrT="[Text]" custT="1"/>
      <dgm:spPr/>
      <dgm:t>
        <a:bodyPr/>
        <a:lstStyle/>
        <a:p>
          <a:r>
            <a:rPr lang="en-US" sz="2000" dirty="0" smtClean="0"/>
            <a:t>Identify your Financial Situation</a:t>
          </a:r>
          <a:endParaRPr lang="en-US" sz="2000" dirty="0"/>
        </a:p>
      </dgm:t>
    </dgm:pt>
    <dgm:pt modelId="{5171F430-CDA0-4D18-9B15-CB157AEF0236}" type="parTrans" cxnId="{BB4A8ADF-26AC-45D2-ACBA-58BA95EDF17C}">
      <dgm:prSet/>
      <dgm:spPr/>
      <dgm:t>
        <a:bodyPr/>
        <a:lstStyle/>
        <a:p>
          <a:endParaRPr lang="en-US"/>
        </a:p>
      </dgm:t>
    </dgm:pt>
    <dgm:pt modelId="{45D6C93D-0CFF-4C15-B596-E6B2EEA94679}" type="sibTrans" cxnId="{BB4A8ADF-26AC-45D2-ACBA-58BA95EDF17C}">
      <dgm:prSet/>
      <dgm:spPr/>
      <dgm:t>
        <a:bodyPr/>
        <a:lstStyle/>
        <a:p>
          <a:endParaRPr lang="en-US"/>
        </a:p>
      </dgm:t>
    </dgm:pt>
    <dgm:pt modelId="{5B7E5CB8-2D86-4F34-96EC-DD09D154B988}">
      <dgm:prSet phldrT="[Text]" custT="1"/>
      <dgm:spPr/>
      <dgm:t>
        <a:bodyPr/>
        <a:lstStyle/>
        <a:p>
          <a:r>
            <a:rPr lang="en-US" sz="2000" dirty="0" smtClean="0"/>
            <a:t>Determine Financial Goals</a:t>
          </a:r>
          <a:endParaRPr lang="en-US" sz="2000" dirty="0"/>
        </a:p>
      </dgm:t>
    </dgm:pt>
    <dgm:pt modelId="{111A2FCC-9B70-4A0D-9796-4D241636974A}" type="parTrans" cxnId="{82958933-44C6-411E-8F10-5BF8CF032F96}">
      <dgm:prSet/>
      <dgm:spPr/>
      <dgm:t>
        <a:bodyPr/>
        <a:lstStyle/>
        <a:p>
          <a:endParaRPr lang="en-US"/>
        </a:p>
      </dgm:t>
    </dgm:pt>
    <dgm:pt modelId="{B04E648C-E94B-4E6E-A121-FE69EED56677}" type="sibTrans" cxnId="{82958933-44C6-411E-8F10-5BF8CF032F96}">
      <dgm:prSet/>
      <dgm:spPr/>
      <dgm:t>
        <a:bodyPr/>
        <a:lstStyle/>
        <a:p>
          <a:endParaRPr lang="en-US"/>
        </a:p>
      </dgm:t>
    </dgm:pt>
    <dgm:pt modelId="{A338E7E8-C78C-4595-91CF-A33DEC60CCCD}">
      <dgm:prSet phldrT="[Text]" custT="1"/>
      <dgm:spPr/>
      <dgm:t>
        <a:bodyPr/>
        <a:lstStyle/>
        <a:p>
          <a:r>
            <a:rPr lang="en-US" sz="2000" dirty="0" smtClean="0"/>
            <a:t>Identify alternatives for investments</a:t>
          </a:r>
          <a:endParaRPr lang="en-US" sz="2000" dirty="0"/>
        </a:p>
      </dgm:t>
    </dgm:pt>
    <dgm:pt modelId="{0EF2FB05-2626-4F49-8A31-6D94EF67E9E6}" type="parTrans" cxnId="{A898A008-C31B-41F8-98AC-84BCC1B82613}">
      <dgm:prSet/>
      <dgm:spPr/>
      <dgm:t>
        <a:bodyPr/>
        <a:lstStyle/>
        <a:p>
          <a:endParaRPr lang="en-US"/>
        </a:p>
      </dgm:t>
    </dgm:pt>
    <dgm:pt modelId="{5E910F85-E1DF-42C5-B70D-2EDC3390F964}" type="sibTrans" cxnId="{A898A008-C31B-41F8-98AC-84BCC1B82613}">
      <dgm:prSet/>
      <dgm:spPr/>
      <dgm:t>
        <a:bodyPr/>
        <a:lstStyle/>
        <a:p>
          <a:endParaRPr lang="en-US"/>
        </a:p>
      </dgm:t>
    </dgm:pt>
    <dgm:pt modelId="{E1F77FB6-BAEB-4FCB-8E1A-34C46CE96A05}">
      <dgm:prSet phldrT="[Text]" custT="1"/>
      <dgm:spPr/>
      <dgm:t>
        <a:bodyPr/>
        <a:lstStyle/>
        <a:p>
          <a:r>
            <a:rPr lang="en-US" sz="1800" dirty="0" smtClean="0"/>
            <a:t>Evaluate alternatives, put together a Financial plan and Implement</a:t>
          </a:r>
          <a:endParaRPr lang="en-US" sz="1800" dirty="0"/>
        </a:p>
      </dgm:t>
    </dgm:pt>
    <dgm:pt modelId="{BACEE66C-058D-44C3-A663-74248A5A9FE3}" type="parTrans" cxnId="{1B9042FA-9EDB-4DCB-967A-6D112FFD8498}">
      <dgm:prSet/>
      <dgm:spPr/>
      <dgm:t>
        <a:bodyPr/>
        <a:lstStyle/>
        <a:p>
          <a:endParaRPr lang="en-US"/>
        </a:p>
      </dgm:t>
    </dgm:pt>
    <dgm:pt modelId="{4FFB5555-3895-4D79-A86F-A9CE387ACF06}" type="sibTrans" cxnId="{1B9042FA-9EDB-4DCB-967A-6D112FFD8498}">
      <dgm:prSet/>
      <dgm:spPr/>
      <dgm:t>
        <a:bodyPr/>
        <a:lstStyle/>
        <a:p>
          <a:endParaRPr lang="en-US"/>
        </a:p>
      </dgm:t>
    </dgm:pt>
    <dgm:pt modelId="{F056471B-5B12-4A08-9C13-97062A3956CF}">
      <dgm:prSet phldrT="[Text]" custT="1"/>
      <dgm:spPr/>
      <dgm:t>
        <a:bodyPr/>
        <a:lstStyle/>
        <a:p>
          <a:r>
            <a:rPr lang="en-US" sz="2000" dirty="0" smtClean="0"/>
            <a:t>Review, Re-evaluate and Monitor the Plan</a:t>
          </a:r>
          <a:endParaRPr lang="en-US" sz="2000" dirty="0"/>
        </a:p>
      </dgm:t>
    </dgm:pt>
    <dgm:pt modelId="{5656669D-7EA8-4525-9EF6-169B82F55599}" type="parTrans" cxnId="{D1ABF67C-1E88-4595-A841-FF589D1051C9}">
      <dgm:prSet/>
      <dgm:spPr/>
      <dgm:t>
        <a:bodyPr/>
        <a:lstStyle/>
        <a:p>
          <a:endParaRPr lang="en-US"/>
        </a:p>
      </dgm:t>
    </dgm:pt>
    <dgm:pt modelId="{82C31D7C-CC68-4C0A-ADF6-C3E2A6428C90}" type="sibTrans" cxnId="{D1ABF67C-1E88-4595-A841-FF589D1051C9}">
      <dgm:prSet/>
      <dgm:spPr/>
      <dgm:t>
        <a:bodyPr/>
        <a:lstStyle/>
        <a:p>
          <a:endParaRPr lang="en-US"/>
        </a:p>
      </dgm:t>
    </dgm:pt>
    <dgm:pt modelId="{B601C8FD-B54F-4B9D-AD61-383DD7B8E616}" type="pres">
      <dgm:prSet presAssocID="{BFF9EA76-A34A-44D9-BB02-7F46A710E3C6}" presName="diagram" presStyleCnt="0">
        <dgm:presLayoutVars>
          <dgm:dir/>
          <dgm:resizeHandles val="exact"/>
        </dgm:presLayoutVars>
      </dgm:prSet>
      <dgm:spPr/>
      <dgm:t>
        <a:bodyPr/>
        <a:lstStyle/>
        <a:p>
          <a:endParaRPr lang="en-US"/>
        </a:p>
      </dgm:t>
    </dgm:pt>
    <dgm:pt modelId="{67814E16-5A98-4264-A753-0EBD08C24075}" type="pres">
      <dgm:prSet presAssocID="{A443E168-2B9F-451E-8216-C0EF8EC778FD}" presName="node" presStyleLbl="node1" presStyleIdx="0" presStyleCnt="5">
        <dgm:presLayoutVars>
          <dgm:bulletEnabled val="1"/>
        </dgm:presLayoutVars>
      </dgm:prSet>
      <dgm:spPr/>
      <dgm:t>
        <a:bodyPr/>
        <a:lstStyle/>
        <a:p>
          <a:endParaRPr lang="en-US"/>
        </a:p>
      </dgm:t>
    </dgm:pt>
    <dgm:pt modelId="{F6E0EB66-D654-4084-8373-3148A5795000}" type="pres">
      <dgm:prSet presAssocID="{45D6C93D-0CFF-4C15-B596-E6B2EEA94679}" presName="sibTrans" presStyleLbl="sibTrans2D1" presStyleIdx="0" presStyleCnt="4"/>
      <dgm:spPr/>
      <dgm:t>
        <a:bodyPr/>
        <a:lstStyle/>
        <a:p>
          <a:endParaRPr lang="en-US"/>
        </a:p>
      </dgm:t>
    </dgm:pt>
    <dgm:pt modelId="{B848FF52-233A-4DE1-9866-2D651898E0C7}" type="pres">
      <dgm:prSet presAssocID="{45D6C93D-0CFF-4C15-B596-E6B2EEA94679}" presName="connectorText" presStyleLbl="sibTrans2D1" presStyleIdx="0" presStyleCnt="4"/>
      <dgm:spPr/>
      <dgm:t>
        <a:bodyPr/>
        <a:lstStyle/>
        <a:p>
          <a:endParaRPr lang="en-US"/>
        </a:p>
      </dgm:t>
    </dgm:pt>
    <dgm:pt modelId="{68C76BEA-702F-4FC5-B48A-6B70E876FDB3}" type="pres">
      <dgm:prSet presAssocID="{5B7E5CB8-2D86-4F34-96EC-DD09D154B988}" presName="node" presStyleLbl="node1" presStyleIdx="1" presStyleCnt="5">
        <dgm:presLayoutVars>
          <dgm:bulletEnabled val="1"/>
        </dgm:presLayoutVars>
      </dgm:prSet>
      <dgm:spPr/>
      <dgm:t>
        <a:bodyPr/>
        <a:lstStyle/>
        <a:p>
          <a:endParaRPr lang="en-US"/>
        </a:p>
      </dgm:t>
    </dgm:pt>
    <dgm:pt modelId="{8464AC9A-B620-4EC5-9F4D-91AB5CF84F97}" type="pres">
      <dgm:prSet presAssocID="{B04E648C-E94B-4E6E-A121-FE69EED56677}" presName="sibTrans" presStyleLbl="sibTrans2D1" presStyleIdx="1" presStyleCnt="4"/>
      <dgm:spPr/>
      <dgm:t>
        <a:bodyPr/>
        <a:lstStyle/>
        <a:p>
          <a:endParaRPr lang="en-US"/>
        </a:p>
      </dgm:t>
    </dgm:pt>
    <dgm:pt modelId="{D0380DE6-1A75-4E90-8BD2-C64988D83A82}" type="pres">
      <dgm:prSet presAssocID="{B04E648C-E94B-4E6E-A121-FE69EED56677}" presName="connectorText" presStyleLbl="sibTrans2D1" presStyleIdx="1" presStyleCnt="4"/>
      <dgm:spPr/>
      <dgm:t>
        <a:bodyPr/>
        <a:lstStyle/>
        <a:p>
          <a:endParaRPr lang="en-US"/>
        </a:p>
      </dgm:t>
    </dgm:pt>
    <dgm:pt modelId="{D4BC6612-3195-4479-9C53-35F8B477CFE0}" type="pres">
      <dgm:prSet presAssocID="{A338E7E8-C78C-4595-91CF-A33DEC60CCCD}" presName="node" presStyleLbl="node1" presStyleIdx="2" presStyleCnt="5" custLinFactNeighborX="335">
        <dgm:presLayoutVars>
          <dgm:bulletEnabled val="1"/>
        </dgm:presLayoutVars>
      </dgm:prSet>
      <dgm:spPr/>
      <dgm:t>
        <a:bodyPr/>
        <a:lstStyle/>
        <a:p>
          <a:endParaRPr lang="en-US"/>
        </a:p>
      </dgm:t>
    </dgm:pt>
    <dgm:pt modelId="{0BE6B50D-BDB9-4E4D-BF01-AA3F699622E9}" type="pres">
      <dgm:prSet presAssocID="{5E910F85-E1DF-42C5-B70D-2EDC3390F964}" presName="sibTrans" presStyleLbl="sibTrans2D1" presStyleIdx="2" presStyleCnt="4"/>
      <dgm:spPr/>
      <dgm:t>
        <a:bodyPr/>
        <a:lstStyle/>
        <a:p>
          <a:endParaRPr lang="en-US"/>
        </a:p>
      </dgm:t>
    </dgm:pt>
    <dgm:pt modelId="{C6F6F318-7103-41FF-AF1B-EDAE9E0B2A26}" type="pres">
      <dgm:prSet presAssocID="{5E910F85-E1DF-42C5-B70D-2EDC3390F964}" presName="connectorText" presStyleLbl="sibTrans2D1" presStyleIdx="2" presStyleCnt="4"/>
      <dgm:spPr/>
      <dgm:t>
        <a:bodyPr/>
        <a:lstStyle/>
        <a:p>
          <a:endParaRPr lang="en-US"/>
        </a:p>
      </dgm:t>
    </dgm:pt>
    <dgm:pt modelId="{00ED8B98-2DED-4A08-B68E-98682B1D83D9}" type="pres">
      <dgm:prSet presAssocID="{E1F77FB6-BAEB-4FCB-8E1A-34C46CE96A05}" presName="node" presStyleLbl="node1" presStyleIdx="3" presStyleCnt="5">
        <dgm:presLayoutVars>
          <dgm:bulletEnabled val="1"/>
        </dgm:presLayoutVars>
      </dgm:prSet>
      <dgm:spPr/>
      <dgm:t>
        <a:bodyPr/>
        <a:lstStyle/>
        <a:p>
          <a:endParaRPr lang="en-US"/>
        </a:p>
      </dgm:t>
    </dgm:pt>
    <dgm:pt modelId="{256B08D8-8189-4213-BF5D-DF60E0A10333}" type="pres">
      <dgm:prSet presAssocID="{4FFB5555-3895-4D79-A86F-A9CE387ACF06}" presName="sibTrans" presStyleLbl="sibTrans2D1" presStyleIdx="3" presStyleCnt="4"/>
      <dgm:spPr/>
      <dgm:t>
        <a:bodyPr/>
        <a:lstStyle/>
        <a:p>
          <a:endParaRPr lang="en-US"/>
        </a:p>
      </dgm:t>
    </dgm:pt>
    <dgm:pt modelId="{545EB66F-619F-4267-A9A1-99FF6A847FFF}" type="pres">
      <dgm:prSet presAssocID="{4FFB5555-3895-4D79-A86F-A9CE387ACF06}" presName="connectorText" presStyleLbl="sibTrans2D1" presStyleIdx="3" presStyleCnt="4"/>
      <dgm:spPr/>
      <dgm:t>
        <a:bodyPr/>
        <a:lstStyle/>
        <a:p>
          <a:endParaRPr lang="en-US"/>
        </a:p>
      </dgm:t>
    </dgm:pt>
    <dgm:pt modelId="{DCCBCF08-4089-4A40-8056-87EDCD2FF59F}" type="pres">
      <dgm:prSet presAssocID="{F056471B-5B12-4A08-9C13-97062A3956CF}" presName="node" presStyleLbl="node1" presStyleIdx="4" presStyleCnt="5">
        <dgm:presLayoutVars>
          <dgm:bulletEnabled val="1"/>
        </dgm:presLayoutVars>
      </dgm:prSet>
      <dgm:spPr/>
      <dgm:t>
        <a:bodyPr/>
        <a:lstStyle/>
        <a:p>
          <a:endParaRPr lang="en-US"/>
        </a:p>
      </dgm:t>
    </dgm:pt>
  </dgm:ptLst>
  <dgm:cxnLst>
    <dgm:cxn modelId="{730435C4-8FBA-41AC-ABE7-5BAA15AE627B}" type="presOf" srcId="{A443E168-2B9F-451E-8216-C0EF8EC778FD}" destId="{67814E16-5A98-4264-A753-0EBD08C24075}" srcOrd="0" destOrd="0" presId="urn:microsoft.com/office/officeart/2005/8/layout/process5"/>
    <dgm:cxn modelId="{5361EC14-2ACB-4428-ABF8-F66927109061}" type="presOf" srcId="{BFF9EA76-A34A-44D9-BB02-7F46A710E3C6}" destId="{B601C8FD-B54F-4B9D-AD61-383DD7B8E616}" srcOrd="0" destOrd="0" presId="urn:microsoft.com/office/officeart/2005/8/layout/process5"/>
    <dgm:cxn modelId="{1B9042FA-9EDB-4DCB-967A-6D112FFD8498}" srcId="{BFF9EA76-A34A-44D9-BB02-7F46A710E3C6}" destId="{E1F77FB6-BAEB-4FCB-8E1A-34C46CE96A05}" srcOrd="3" destOrd="0" parTransId="{BACEE66C-058D-44C3-A663-74248A5A9FE3}" sibTransId="{4FFB5555-3895-4D79-A86F-A9CE387ACF06}"/>
    <dgm:cxn modelId="{B072D4B1-C3BF-4AAF-ABA9-DC0AB4C66224}" type="presOf" srcId="{4FFB5555-3895-4D79-A86F-A9CE387ACF06}" destId="{256B08D8-8189-4213-BF5D-DF60E0A10333}" srcOrd="0" destOrd="0" presId="urn:microsoft.com/office/officeart/2005/8/layout/process5"/>
    <dgm:cxn modelId="{9454AB4E-306C-4E4E-96BD-D2FACBE4AAF0}" type="presOf" srcId="{E1F77FB6-BAEB-4FCB-8E1A-34C46CE96A05}" destId="{00ED8B98-2DED-4A08-B68E-98682B1D83D9}" srcOrd="0" destOrd="0" presId="urn:microsoft.com/office/officeart/2005/8/layout/process5"/>
    <dgm:cxn modelId="{2D7D18AF-C6F1-4235-BD9D-33DA64505EB3}" type="presOf" srcId="{5E910F85-E1DF-42C5-B70D-2EDC3390F964}" destId="{C6F6F318-7103-41FF-AF1B-EDAE9E0B2A26}" srcOrd="1" destOrd="0" presId="urn:microsoft.com/office/officeart/2005/8/layout/process5"/>
    <dgm:cxn modelId="{ACD549CF-A7D3-4809-930F-E9090F0BA541}" type="presOf" srcId="{B04E648C-E94B-4E6E-A121-FE69EED56677}" destId="{8464AC9A-B620-4EC5-9F4D-91AB5CF84F97}" srcOrd="0" destOrd="0" presId="urn:microsoft.com/office/officeart/2005/8/layout/process5"/>
    <dgm:cxn modelId="{B60B2D0E-92E9-4E7A-833A-D5AB3DA82AB1}" type="presOf" srcId="{4FFB5555-3895-4D79-A86F-A9CE387ACF06}" destId="{545EB66F-619F-4267-A9A1-99FF6A847FFF}" srcOrd="1" destOrd="0" presId="urn:microsoft.com/office/officeart/2005/8/layout/process5"/>
    <dgm:cxn modelId="{D1ABF67C-1E88-4595-A841-FF589D1051C9}" srcId="{BFF9EA76-A34A-44D9-BB02-7F46A710E3C6}" destId="{F056471B-5B12-4A08-9C13-97062A3956CF}" srcOrd="4" destOrd="0" parTransId="{5656669D-7EA8-4525-9EF6-169B82F55599}" sibTransId="{82C31D7C-CC68-4C0A-ADF6-C3E2A6428C90}"/>
    <dgm:cxn modelId="{82958933-44C6-411E-8F10-5BF8CF032F96}" srcId="{BFF9EA76-A34A-44D9-BB02-7F46A710E3C6}" destId="{5B7E5CB8-2D86-4F34-96EC-DD09D154B988}" srcOrd="1" destOrd="0" parTransId="{111A2FCC-9B70-4A0D-9796-4D241636974A}" sibTransId="{B04E648C-E94B-4E6E-A121-FE69EED56677}"/>
    <dgm:cxn modelId="{0CA46838-738C-4E1D-A274-396F48FEF660}" type="presOf" srcId="{B04E648C-E94B-4E6E-A121-FE69EED56677}" destId="{D0380DE6-1A75-4E90-8BD2-C64988D83A82}" srcOrd="1" destOrd="0" presId="urn:microsoft.com/office/officeart/2005/8/layout/process5"/>
    <dgm:cxn modelId="{A898A008-C31B-41F8-98AC-84BCC1B82613}" srcId="{BFF9EA76-A34A-44D9-BB02-7F46A710E3C6}" destId="{A338E7E8-C78C-4595-91CF-A33DEC60CCCD}" srcOrd="2" destOrd="0" parTransId="{0EF2FB05-2626-4F49-8A31-6D94EF67E9E6}" sibTransId="{5E910F85-E1DF-42C5-B70D-2EDC3390F964}"/>
    <dgm:cxn modelId="{11A3ADD1-5C60-490F-A111-2DA3CF2204EB}" type="presOf" srcId="{45D6C93D-0CFF-4C15-B596-E6B2EEA94679}" destId="{F6E0EB66-D654-4084-8373-3148A5795000}" srcOrd="0" destOrd="0" presId="urn:microsoft.com/office/officeart/2005/8/layout/process5"/>
    <dgm:cxn modelId="{503A9082-DE89-4932-9EE2-FBBE863EF9B5}" type="presOf" srcId="{5E910F85-E1DF-42C5-B70D-2EDC3390F964}" destId="{0BE6B50D-BDB9-4E4D-BF01-AA3F699622E9}" srcOrd="0" destOrd="0" presId="urn:microsoft.com/office/officeart/2005/8/layout/process5"/>
    <dgm:cxn modelId="{BB4A8ADF-26AC-45D2-ACBA-58BA95EDF17C}" srcId="{BFF9EA76-A34A-44D9-BB02-7F46A710E3C6}" destId="{A443E168-2B9F-451E-8216-C0EF8EC778FD}" srcOrd="0" destOrd="0" parTransId="{5171F430-CDA0-4D18-9B15-CB157AEF0236}" sibTransId="{45D6C93D-0CFF-4C15-B596-E6B2EEA94679}"/>
    <dgm:cxn modelId="{35C50A52-5F51-433C-8433-EF6446E847D2}" type="presOf" srcId="{45D6C93D-0CFF-4C15-B596-E6B2EEA94679}" destId="{B848FF52-233A-4DE1-9866-2D651898E0C7}" srcOrd="1" destOrd="0" presId="urn:microsoft.com/office/officeart/2005/8/layout/process5"/>
    <dgm:cxn modelId="{36074191-46A9-46EC-9AFF-3B5F4657A6C3}" type="presOf" srcId="{5B7E5CB8-2D86-4F34-96EC-DD09D154B988}" destId="{68C76BEA-702F-4FC5-B48A-6B70E876FDB3}" srcOrd="0" destOrd="0" presId="urn:microsoft.com/office/officeart/2005/8/layout/process5"/>
    <dgm:cxn modelId="{6B315892-8B66-4A1F-B2EB-E0F09FD189CA}" type="presOf" srcId="{F056471B-5B12-4A08-9C13-97062A3956CF}" destId="{DCCBCF08-4089-4A40-8056-87EDCD2FF59F}" srcOrd="0" destOrd="0" presId="urn:microsoft.com/office/officeart/2005/8/layout/process5"/>
    <dgm:cxn modelId="{251C3952-CA87-451C-B6CB-07ADB49740F8}" type="presOf" srcId="{A338E7E8-C78C-4595-91CF-A33DEC60CCCD}" destId="{D4BC6612-3195-4479-9C53-35F8B477CFE0}" srcOrd="0" destOrd="0" presId="urn:microsoft.com/office/officeart/2005/8/layout/process5"/>
    <dgm:cxn modelId="{D2CEA9E0-5052-4657-AF32-282E7E6B1F07}" type="presParOf" srcId="{B601C8FD-B54F-4B9D-AD61-383DD7B8E616}" destId="{67814E16-5A98-4264-A753-0EBD08C24075}" srcOrd="0" destOrd="0" presId="urn:microsoft.com/office/officeart/2005/8/layout/process5"/>
    <dgm:cxn modelId="{23CF525C-38BC-490E-94F4-DF41649FB112}" type="presParOf" srcId="{B601C8FD-B54F-4B9D-AD61-383DD7B8E616}" destId="{F6E0EB66-D654-4084-8373-3148A5795000}" srcOrd="1" destOrd="0" presId="urn:microsoft.com/office/officeart/2005/8/layout/process5"/>
    <dgm:cxn modelId="{FC4DAD78-FE29-4E26-80A0-5B55461EB3DA}" type="presParOf" srcId="{F6E0EB66-D654-4084-8373-3148A5795000}" destId="{B848FF52-233A-4DE1-9866-2D651898E0C7}" srcOrd="0" destOrd="0" presId="urn:microsoft.com/office/officeart/2005/8/layout/process5"/>
    <dgm:cxn modelId="{379A54B0-EA44-4189-ABBB-B6FBA2516B7A}" type="presParOf" srcId="{B601C8FD-B54F-4B9D-AD61-383DD7B8E616}" destId="{68C76BEA-702F-4FC5-B48A-6B70E876FDB3}" srcOrd="2" destOrd="0" presId="urn:microsoft.com/office/officeart/2005/8/layout/process5"/>
    <dgm:cxn modelId="{9A5999A9-D8D1-4C23-A57C-C10EDA9C87D9}" type="presParOf" srcId="{B601C8FD-B54F-4B9D-AD61-383DD7B8E616}" destId="{8464AC9A-B620-4EC5-9F4D-91AB5CF84F97}" srcOrd="3" destOrd="0" presId="urn:microsoft.com/office/officeart/2005/8/layout/process5"/>
    <dgm:cxn modelId="{B693B601-C9AE-440B-B032-C8FA4980A228}" type="presParOf" srcId="{8464AC9A-B620-4EC5-9F4D-91AB5CF84F97}" destId="{D0380DE6-1A75-4E90-8BD2-C64988D83A82}" srcOrd="0" destOrd="0" presId="urn:microsoft.com/office/officeart/2005/8/layout/process5"/>
    <dgm:cxn modelId="{3D4A81E0-42B2-4240-A0CA-B965CD03B616}" type="presParOf" srcId="{B601C8FD-B54F-4B9D-AD61-383DD7B8E616}" destId="{D4BC6612-3195-4479-9C53-35F8B477CFE0}" srcOrd="4" destOrd="0" presId="urn:microsoft.com/office/officeart/2005/8/layout/process5"/>
    <dgm:cxn modelId="{6A9132AE-9090-4C9B-8CD1-4D47D440FA30}" type="presParOf" srcId="{B601C8FD-B54F-4B9D-AD61-383DD7B8E616}" destId="{0BE6B50D-BDB9-4E4D-BF01-AA3F699622E9}" srcOrd="5" destOrd="0" presId="urn:microsoft.com/office/officeart/2005/8/layout/process5"/>
    <dgm:cxn modelId="{F494A334-2256-4714-8EEF-D7CB3564773D}" type="presParOf" srcId="{0BE6B50D-BDB9-4E4D-BF01-AA3F699622E9}" destId="{C6F6F318-7103-41FF-AF1B-EDAE9E0B2A26}" srcOrd="0" destOrd="0" presId="urn:microsoft.com/office/officeart/2005/8/layout/process5"/>
    <dgm:cxn modelId="{544330DE-819E-4400-99C4-8052952CD3BA}" type="presParOf" srcId="{B601C8FD-B54F-4B9D-AD61-383DD7B8E616}" destId="{00ED8B98-2DED-4A08-B68E-98682B1D83D9}" srcOrd="6" destOrd="0" presId="urn:microsoft.com/office/officeart/2005/8/layout/process5"/>
    <dgm:cxn modelId="{FBDFB4AF-DA74-4243-A3DB-077F5B159DD4}" type="presParOf" srcId="{B601C8FD-B54F-4B9D-AD61-383DD7B8E616}" destId="{256B08D8-8189-4213-BF5D-DF60E0A10333}" srcOrd="7" destOrd="0" presId="urn:microsoft.com/office/officeart/2005/8/layout/process5"/>
    <dgm:cxn modelId="{D2C21B17-D138-45D7-81F7-DE8A6EB7827F}" type="presParOf" srcId="{256B08D8-8189-4213-BF5D-DF60E0A10333}" destId="{545EB66F-619F-4267-A9A1-99FF6A847FFF}" srcOrd="0" destOrd="0" presId="urn:microsoft.com/office/officeart/2005/8/layout/process5"/>
    <dgm:cxn modelId="{AFF1D6AB-2D44-4259-BAB7-1BDBD1B61DDC}" type="presParOf" srcId="{B601C8FD-B54F-4B9D-AD61-383DD7B8E616}" destId="{DCCBCF08-4089-4A40-8056-87EDCD2FF59F}" srcOrd="8"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814E16-5A98-4264-A753-0EBD08C24075}">
      <dsp:nvSpPr>
        <dsp:cNvPr id="0" name=""/>
        <dsp:cNvSpPr/>
      </dsp:nvSpPr>
      <dsp:spPr>
        <a:xfrm>
          <a:off x="7835" y="15497"/>
          <a:ext cx="2342033" cy="1405220"/>
        </a:xfrm>
        <a:prstGeom prst="roundRect">
          <a:avLst>
            <a:gd name="adj" fmla="val 10000"/>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Identify your Financial Situation</a:t>
          </a:r>
          <a:endParaRPr lang="en-US" sz="2000" kern="1200" dirty="0"/>
        </a:p>
      </dsp:txBody>
      <dsp:txXfrm>
        <a:off x="48992" y="56654"/>
        <a:ext cx="2259719" cy="1322906"/>
      </dsp:txXfrm>
    </dsp:sp>
    <dsp:sp modelId="{F6E0EB66-D654-4084-8373-3148A5795000}">
      <dsp:nvSpPr>
        <dsp:cNvPr id="0" name=""/>
        <dsp:cNvSpPr/>
      </dsp:nvSpPr>
      <dsp:spPr>
        <a:xfrm>
          <a:off x="2555968" y="427695"/>
          <a:ext cx="496511" cy="580824"/>
        </a:xfrm>
        <a:prstGeom prst="rightArrow">
          <a:avLst>
            <a:gd name="adj1" fmla="val 60000"/>
            <a:gd name="adj2" fmla="val 50000"/>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en-US" sz="2400" kern="1200"/>
        </a:p>
      </dsp:txBody>
      <dsp:txXfrm>
        <a:off x="2555968" y="543860"/>
        <a:ext cx="347558" cy="348494"/>
      </dsp:txXfrm>
    </dsp:sp>
    <dsp:sp modelId="{68C76BEA-702F-4FC5-B48A-6B70E876FDB3}">
      <dsp:nvSpPr>
        <dsp:cNvPr id="0" name=""/>
        <dsp:cNvSpPr/>
      </dsp:nvSpPr>
      <dsp:spPr>
        <a:xfrm>
          <a:off x="3286683" y="15497"/>
          <a:ext cx="2342033" cy="1405220"/>
        </a:xfrm>
        <a:prstGeom prst="roundRect">
          <a:avLst>
            <a:gd name="adj" fmla="val 10000"/>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Determine Financial Goals</a:t>
          </a:r>
          <a:endParaRPr lang="en-US" sz="2000" kern="1200" dirty="0"/>
        </a:p>
      </dsp:txBody>
      <dsp:txXfrm>
        <a:off x="3327840" y="56654"/>
        <a:ext cx="2259719" cy="1322906"/>
      </dsp:txXfrm>
    </dsp:sp>
    <dsp:sp modelId="{8464AC9A-B620-4EC5-9F4D-91AB5CF84F97}">
      <dsp:nvSpPr>
        <dsp:cNvPr id="0" name=""/>
        <dsp:cNvSpPr/>
      </dsp:nvSpPr>
      <dsp:spPr>
        <a:xfrm>
          <a:off x="5836539" y="427695"/>
          <a:ext cx="500664" cy="580824"/>
        </a:xfrm>
        <a:prstGeom prst="rightArrow">
          <a:avLst>
            <a:gd name="adj1" fmla="val 60000"/>
            <a:gd name="adj2" fmla="val 50000"/>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en-US" sz="2400" kern="1200"/>
        </a:p>
      </dsp:txBody>
      <dsp:txXfrm>
        <a:off x="5836539" y="543860"/>
        <a:ext cx="350465" cy="348494"/>
      </dsp:txXfrm>
    </dsp:sp>
    <dsp:sp modelId="{D4BC6612-3195-4479-9C53-35F8B477CFE0}">
      <dsp:nvSpPr>
        <dsp:cNvPr id="0" name=""/>
        <dsp:cNvSpPr/>
      </dsp:nvSpPr>
      <dsp:spPr>
        <a:xfrm>
          <a:off x="6573366" y="15497"/>
          <a:ext cx="2342033" cy="1405220"/>
        </a:xfrm>
        <a:prstGeom prst="roundRect">
          <a:avLst>
            <a:gd name="adj" fmla="val 10000"/>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Identify alternatives for investments</a:t>
          </a:r>
          <a:endParaRPr lang="en-US" sz="2000" kern="1200" dirty="0"/>
        </a:p>
      </dsp:txBody>
      <dsp:txXfrm>
        <a:off x="6614523" y="56654"/>
        <a:ext cx="2259719" cy="1322906"/>
      </dsp:txXfrm>
    </dsp:sp>
    <dsp:sp modelId="{0BE6B50D-BDB9-4E4D-BF01-AA3F699622E9}">
      <dsp:nvSpPr>
        <dsp:cNvPr id="0" name=""/>
        <dsp:cNvSpPr/>
      </dsp:nvSpPr>
      <dsp:spPr>
        <a:xfrm rot="5411502">
          <a:off x="7492255" y="1584660"/>
          <a:ext cx="496513" cy="580824"/>
        </a:xfrm>
        <a:prstGeom prst="rightArrow">
          <a:avLst>
            <a:gd name="adj1" fmla="val 60000"/>
            <a:gd name="adj2" fmla="val 50000"/>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en-US" sz="2400" kern="1200"/>
        </a:p>
      </dsp:txBody>
      <dsp:txXfrm rot="-5400000">
        <a:off x="7566514" y="1626815"/>
        <a:ext cx="348494" cy="347559"/>
      </dsp:txXfrm>
    </dsp:sp>
    <dsp:sp modelId="{00ED8B98-2DED-4A08-B68E-98682B1D83D9}">
      <dsp:nvSpPr>
        <dsp:cNvPr id="0" name=""/>
        <dsp:cNvSpPr/>
      </dsp:nvSpPr>
      <dsp:spPr>
        <a:xfrm>
          <a:off x="6565530" y="2357531"/>
          <a:ext cx="2342033" cy="1405220"/>
        </a:xfrm>
        <a:prstGeom prst="roundRect">
          <a:avLst>
            <a:gd name="adj" fmla="val 10000"/>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Evaluate alternatives, put together a Financial plan and Implement</a:t>
          </a:r>
          <a:endParaRPr lang="en-US" sz="1800" kern="1200" dirty="0"/>
        </a:p>
      </dsp:txBody>
      <dsp:txXfrm>
        <a:off x="6606687" y="2398688"/>
        <a:ext cx="2259719" cy="1322906"/>
      </dsp:txXfrm>
    </dsp:sp>
    <dsp:sp modelId="{256B08D8-8189-4213-BF5D-DF60E0A10333}">
      <dsp:nvSpPr>
        <dsp:cNvPr id="0" name=""/>
        <dsp:cNvSpPr/>
      </dsp:nvSpPr>
      <dsp:spPr>
        <a:xfrm rot="10800000">
          <a:off x="5862920" y="2769729"/>
          <a:ext cx="496511" cy="580824"/>
        </a:xfrm>
        <a:prstGeom prst="rightArrow">
          <a:avLst>
            <a:gd name="adj1" fmla="val 60000"/>
            <a:gd name="adj2" fmla="val 50000"/>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en-US" sz="2400" kern="1200"/>
        </a:p>
      </dsp:txBody>
      <dsp:txXfrm rot="10800000">
        <a:off x="6011873" y="2885894"/>
        <a:ext cx="347558" cy="348494"/>
      </dsp:txXfrm>
    </dsp:sp>
    <dsp:sp modelId="{DCCBCF08-4089-4A40-8056-87EDCD2FF59F}">
      <dsp:nvSpPr>
        <dsp:cNvPr id="0" name=""/>
        <dsp:cNvSpPr/>
      </dsp:nvSpPr>
      <dsp:spPr>
        <a:xfrm>
          <a:off x="3286683" y="2357531"/>
          <a:ext cx="2342033" cy="1405220"/>
        </a:xfrm>
        <a:prstGeom prst="roundRect">
          <a:avLst>
            <a:gd name="adj" fmla="val 10000"/>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Review, Re-evaluate and Monitor the Plan</a:t>
          </a:r>
          <a:endParaRPr lang="en-US" sz="2000" kern="1200" dirty="0"/>
        </a:p>
      </dsp:txBody>
      <dsp:txXfrm>
        <a:off x="3327840" y="2398688"/>
        <a:ext cx="2259719" cy="1322906"/>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D42937-0A8D-4EBB-B0BC-7C0224414AA1}" type="datetimeFigureOut">
              <a:rPr lang="en-US" smtClean="0"/>
              <a:t>3/20/2023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28CA43-8E76-4CEE-BD59-69F392105943}" type="slidenum">
              <a:rPr lang="en-US" smtClean="0"/>
              <a:t>‹#›</a:t>
            </a:fld>
            <a:endParaRPr lang="en-US"/>
          </a:p>
        </p:txBody>
      </p:sp>
    </p:spTree>
    <p:extLst>
      <p:ext uri="{BB962C8B-B14F-4D97-AF65-F5344CB8AC3E}">
        <p14:creationId xmlns:p14="http://schemas.microsoft.com/office/powerpoint/2010/main" val="3602004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28CA43-8E76-4CEE-BD59-69F392105943}" type="slidenum">
              <a:rPr lang="en-US" smtClean="0"/>
              <a:t>3</a:t>
            </a:fld>
            <a:endParaRPr lang="en-US"/>
          </a:p>
        </p:txBody>
      </p:sp>
    </p:spTree>
    <p:extLst>
      <p:ext uri="{BB962C8B-B14F-4D97-AF65-F5344CB8AC3E}">
        <p14:creationId xmlns:p14="http://schemas.microsoft.com/office/powerpoint/2010/main" val="297967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8173973-D919-436C-ACFE-E1AB2C068406}" type="datetime1">
              <a:rPr lang="en-US" smtClean="0"/>
              <a:t>3/20/2023</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C75956A-D716-449B-99F4-A33F11E1DA22}" type="slidenum">
              <a:rPr lang="en-US" smtClean="0"/>
              <a:t>‹#›</a:t>
            </a:fld>
            <a:endParaRPr lang="en-US"/>
          </a:p>
        </p:txBody>
      </p:sp>
    </p:spTree>
    <p:extLst>
      <p:ext uri="{BB962C8B-B14F-4D97-AF65-F5344CB8AC3E}">
        <p14:creationId xmlns:p14="http://schemas.microsoft.com/office/powerpoint/2010/main" val="2973240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117122-33B8-4C0F-8033-DBA87469EE50}" type="datetime1">
              <a:rPr lang="en-US" smtClean="0"/>
              <a:t>3/20/2023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C75956A-D716-449B-99F4-A33F11E1DA22}" type="slidenum">
              <a:rPr lang="en-US" smtClean="0"/>
              <a:t>‹#›</a:t>
            </a:fld>
            <a:endParaRPr lang="en-US"/>
          </a:p>
        </p:txBody>
      </p:sp>
    </p:spTree>
    <p:extLst>
      <p:ext uri="{BB962C8B-B14F-4D97-AF65-F5344CB8AC3E}">
        <p14:creationId xmlns:p14="http://schemas.microsoft.com/office/powerpoint/2010/main" val="2737018357"/>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117122-33B8-4C0F-8033-DBA87469EE50}" type="datetime1">
              <a:rPr lang="en-US" smtClean="0"/>
              <a:t>3/20/2023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C75956A-D716-449B-99F4-A33F11E1DA22}"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94257250"/>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A117122-33B8-4C0F-8033-DBA87469EE50}" type="datetime1">
              <a:rPr lang="en-US" smtClean="0"/>
              <a:t>3/20/2023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C75956A-D716-449B-99F4-A33F11E1DA22}" type="slidenum">
              <a:rPr lang="en-US" smtClean="0"/>
              <a:t>‹#›</a:t>
            </a:fld>
            <a:endParaRPr lang="en-US"/>
          </a:p>
        </p:txBody>
      </p:sp>
    </p:spTree>
    <p:extLst>
      <p:ext uri="{BB962C8B-B14F-4D97-AF65-F5344CB8AC3E}">
        <p14:creationId xmlns:p14="http://schemas.microsoft.com/office/powerpoint/2010/main" val="3760801128"/>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A117122-33B8-4C0F-8033-DBA87469EE50}" type="datetime1">
              <a:rPr lang="en-US" smtClean="0"/>
              <a:t>3/20/2023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C75956A-D716-449B-99F4-A33F11E1DA22}"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26726842"/>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A117122-33B8-4C0F-8033-DBA87469EE50}" type="datetime1">
              <a:rPr lang="en-US" smtClean="0"/>
              <a:t>3/20/2023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C75956A-D716-449B-99F4-A33F11E1DA22}" type="slidenum">
              <a:rPr lang="en-US" smtClean="0"/>
              <a:t>‹#›</a:t>
            </a:fld>
            <a:endParaRPr lang="en-US"/>
          </a:p>
        </p:txBody>
      </p:sp>
    </p:spTree>
    <p:extLst>
      <p:ext uri="{BB962C8B-B14F-4D97-AF65-F5344CB8AC3E}">
        <p14:creationId xmlns:p14="http://schemas.microsoft.com/office/powerpoint/2010/main" val="250702040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3606C-1BD8-44E8-9AFC-3D9D385A2E4B}" type="datetime1">
              <a:rPr lang="en-US" smtClean="0"/>
              <a:t>3/20/2023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C75956A-D716-449B-99F4-A33F11E1DA22}" type="slidenum">
              <a:rPr lang="en-US" smtClean="0"/>
              <a:t>‹#›</a:t>
            </a:fld>
            <a:endParaRPr lang="en-US"/>
          </a:p>
        </p:txBody>
      </p:sp>
    </p:spTree>
    <p:extLst>
      <p:ext uri="{BB962C8B-B14F-4D97-AF65-F5344CB8AC3E}">
        <p14:creationId xmlns:p14="http://schemas.microsoft.com/office/powerpoint/2010/main" val="37698909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88AA45-A881-4F29-994A-A414D61C6A94}" type="datetime1">
              <a:rPr lang="en-US" smtClean="0"/>
              <a:t>3/20/2023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C75956A-D716-449B-99F4-A33F11E1DA22}" type="slidenum">
              <a:rPr lang="en-US" smtClean="0"/>
              <a:t>‹#›</a:t>
            </a:fld>
            <a:endParaRPr lang="en-US"/>
          </a:p>
        </p:txBody>
      </p:sp>
    </p:spTree>
    <p:extLst>
      <p:ext uri="{BB962C8B-B14F-4D97-AF65-F5344CB8AC3E}">
        <p14:creationId xmlns:p14="http://schemas.microsoft.com/office/powerpoint/2010/main" val="305951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9ED57B-BB0B-4A8A-B68B-5191582A1F0D}" type="datetime1">
              <a:rPr lang="en-US" smtClean="0"/>
              <a:t>3/20/2023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C75956A-D716-449B-99F4-A33F11E1DA22}" type="slidenum">
              <a:rPr lang="en-US" smtClean="0"/>
              <a:t>‹#›</a:t>
            </a:fld>
            <a:endParaRPr lang="en-US"/>
          </a:p>
        </p:txBody>
      </p:sp>
    </p:spTree>
    <p:extLst>
      <p:ext uri="{BB962C8B-B14F-4D97-AF65-F5344CB8AC3E}">
        <p14:creationId xmlns:p14="http://schemas.microsoft.com/office/powerpoint/2010/main" val="3364262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4A7B6E-8919-41C8-AA64-3AF804097363}" type="datetime1">
              <a:rPr lang="en-US" smtClean="0"/>
              <a:t>3/20/2023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C75956A-D716-449B-99F4-A33F11E1DA22}" type="slidenum">
              <a:rPr lang="en-US" smtClean="0"/>
              <a:t>‹#›</a:t>
            </a:fld>
            <a:endParaRPr lang="en-US"/>
          </a:p>
        </p:txBody>
      </p:sp>
    </p:spTree>
    <p:extLst>
      <p:ext uri="{BB962C8B-B14F-4D97-AF65-F5344CB8AC3E}">
        <p14:creationId xmlns:p14="http://schemas.microsoft.com/office/powerpoint/2010/main" val="380107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7833BAF-7AA3-4143-AA58-A18FB34F037F}" type="datetime1">
              <a:rPr lang="en-US" smtClean="0"/>
              <a:t>3/20/2023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C75956A-D716-449B-99F4-A33F11E1DA22}" type="slidenum">
              <a:rPr lang="en-US" smtClean="0"/>
              <a:t>‹#›</a:t>
            </a:fld>
            <a:endParaRPr lang="en-US"/>
          </a:p>
        </p:txBody>
      </p:sp>
    </p:spTree>
    <p:extLst>
      <p:ext uri="{BB962C8B-B14F-4D97-AF65-F5344CB8AC3E}">
        <p14:creationId xmlns:p14="http://schemas.microsoft.com/office/powerpoint/2010/main" val="447803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C1B1ADA-B9A9-4C4D-AC7E-FD0DCDCFF5D2}" type="datetime1">
              <a:rPr lang="en-US" smtClean="0"/>
              <a:t>3/20/2023</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C75956A-D716-449B-99F4-A33F11E1DA22}" type="slidenum">
              <a:rPr lang="en-US" smtClean="0"/>
              <a:t>‹#›</a:t>
            </a:fld>
            <a:endParaRPr lang="en-US"/>
          </a:p>
        </p:txBody>
      </p:sp>
    </p:spTree>
    <p:extLst>
      <p:ext uri="{BB962C8B-B14F-4D97-AF65-F5344CB8AC3E}">
        <p14:creationId xmlns:p14="http://schemas.microsoft.com/office/powerpoint/2010/main" val="3602166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76C49EA-BB91-4CF8-BB84-33F7F2C4E815}" type="datetime1">
              <a:rPr lang="en-US" smtClean="0"/>
              <a:t>3/20/2023</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C75956A-D716-449B-99F4-A33F11E1DA22}" type="slidenum">
              <a:rPr lang="en-US" smtClean="0"/>
              <a:t>‹#›</a:t>
            </a:fld>
            <a:endParaRPr lang="en-US"/>
          </a:p>
        </p:txBody>
      </p:sp>
    </p:spTree>
    <p:extLst>
      <p:ext uri="{BB962C8B-B14F-4D97-AF65-F5344CB8AC3E}">
        <p14:creationId xmlns:p14="http://schemas.microsoft.com/office/powerpoint/2010/main" val="2856201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D5A66F-5B48-41B3-AC3D-7944B0C18BA9}" type="datetime1">
              <a:rPr lang="en-US" smtClean="0"/>
              <a:t>3/20/2023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C75956A-D716-449B-99F4-A33F11E1DA22}" type="slidenum">
              <a:rPr lang="en-US" smtClean="0"/>
              <a:t>‹#›</a:t>
            </a:fld>
            <a:endParaRPr lang="en-US"/>
          </a:p>
        </p:txBody>
      </p:sp>
    </p:spTree>
    <p:extLst>
      <p:ext uri="{BB962C8B-B14F-4D97-AF65-F5344CB8AC3E}">
        <p14:creationId xmlns:p14="http://schemas.microsoft.com/office/powerpoint/2010/main" val="2511125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C633CC-C789-4C34-8E84-4EF30085BF92}" type="datetime1">
              <a:rPr lang="en-US" smtClean="0"/>
              <a:t>3/20/2023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C75956A-D716-449B-99F4-A33F11E1DA22}" type="slidenum">
              <a:rPr lang="en-US" smtClean="0"/>
              <a:t>‹#›</a:t>
            </a:fld>
            <a:endParaRPr lang="en-US"/>
          </a:p>
        </p:txBody>
      </p:sp>
    </p:spTree>
    <p:extLst>
      <p:ext uri="{BB962C8B-B14F-4D97-AF65-F5344CB8AC3E}">
        <p14:creationId xmlns:p14="http://schemas.microsoft.com/office/powerpoint/2010/main" val="284644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996854-5CD5-481A-8E14-6747FF1FF329}" type="datetime1">
              <a:rPr lang="en-US" smtClean="0"/>
              <a:t>3/20/2023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C75956A-D716-449B-99F4-A33F11E1DA22}" type="slidenum">
              <a:rPr lang="en-US" smtClean="0"/>
              <a:t>‹#›</a:t>
            </a:fld>
            <a:endParaRPr lang="en-US"/>
          </a:p>
        </p:txBody>
      </p:sp>
    </p:spTree>
    <p:extLst>
      <p:ext uri="{BB962C8B-B14F-4D97-AF65-F5344CB8AC3E}">
        <p14:creationId xmlns:p14="http://schemas.microsoft.com/office/powerpoint/2010/main" val="4156187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A117122-33B8-4C0F-8033-DBA87469EE50}" type="datetime1">
              <a:rPr lang="en-US" smtClean="0"/>
              <a:t>3/20/2023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C75956A-D716-449B-99F4-A33F11E1DA22}" type="slidenum">
              <a:rPr lang="en-US" smtClean="0"/>
              <a:t>‹#›</a:t>
            </a:fld>
            <a:endParaRPr lang="en-US"/>
          </a:p>
        </p:txBody>
      </p:sp>
    </p:spTree>
    <p:extLst>
      <p:ext uri="{BB962C8B-B14F-4D97-AF65-F5344CB8AC3E}">
        <p14:creationId xmlns:p14="http://schemas.microsoft.com/office/powerpoint/2010/main" val="665020302"/>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4058" y="917619"/>
            <a:ext cx="8915399" cy="2262781"/>
          </a:xfrm>
        </p:spPr>
        <p:txBody>
          <a:bodyPr>
            <a:normAutofit/>
          </a:bodyPr>
          <a:lstStyle/>
          <a:p>
            <a:pPr algn="ctr"/>
            <a:r>
              <a:rPr lang="en-US" sz="4800" b="1" dirty="0" smtClean="0"/>
              <a:t>PERSONAL FINANCE PLANNING AND PROCESS</a:t>
            </a:r>
            <a:endParaRPr lang="en-US" sz="4800" b="1" dirty="0"/>
          </a:p>
        </p:txBody>
      </p:sp>
      <p:sp>
        <p:nvSpPr>
          <p:cNvPr id="3" name="Subtitle 2"/>
          <p:cNvSpPr>
            <a:spLocks noGrp="1"/>
          </p:cNvSpPr>
          <p:nvPr>
            <p:ph type="subTitle" idx="1"/>
          </p:nvPr>
        </p:nvSpPr>
        <p:spPr>
          <a:xfrm>
            <a:off x="1957589" y="3403257"/>
            <a:ext cx="9547023" cy="1126283"/>
          </a:xfrm>
        </p:spPr>
        <p:txBody>
          <a:bodyPr>
            <a:normAutofit fontScale="25000" lnSpcReduction="20000"/>
          </a:bodyPr>
          <a:lstStyle/>
          <a:p>
            <a:pPr algn="ctr"/>
            <a:r>
              <a:rPr lang="en-US" sz="17600" b="1" dirty="0" smtClean="0"/>
              <a:t>Bachelor of Science in Finance  Year 1</a:t>
            </a:r>
          </a:p>
          <a:p>
            <a:pPr algn="ctr"/>
            <a:r>
              <a:rPr lang="en-US" sz="6400" b="1" dirty="0" smtClean="0"/>
              <a:t>PERSONAL FINANCE</a:t>
            </a:r>
          </a:p>
          <a:p>
            <a:endParaRPr lang="en-US" sz="4500" b="1" dirty="0"/>
          </a:p>
          <a:p>
            <a:pPr algn="r"/>
            <a:r>
              <a:rPr lang="en-US" sz="4500" b="1" dirty="0" smtClean="0"/>
              <a:t>FACILITATOR: NABUULE JACKLINE</a:t>
            </a:r>
            <a:endParaRPr lang="en-US" sz="4500" b="1" dirty="0"/>
          </a:p>
        </p:txBody>
      </p:sp>
      <p:sp>
        <p:nvSpPr>
          <p:cNvPr id="4" name="Slide Number Placeholder 3"/>
          <p:cNvSpPr>
            <a:spLocks noGrp="1"/>
          </p:cNvSpPr>
          <p:nvPr>
            <p:ph type="sldNum" sz="quarter" idx="12"/>
          </p:nvPr>
        </p:nvSpPr>
        <p:spPr/>
        <p:txBody>
          <a:bodyPr/>
          <a:lstStyle/>
          <a:p>
            <a:fld id="{EC75956A-D716-449B-99F4-A33F11E1DA22}" type="slidenum">
              <a:rPr lang="en-US" smtClean="0"/>
              <a:t>1</a:t>
            </a:fld>
            <a:endParaRPr lang="en-US"/>
          </a:p>
        </p:txBody>
      </p:sp>
    </p:spTree>
    <p:extLst>
      <p:ext uri="{BB962C8B-B14F-4D97-AF65-F5344CB8AC3E}">
        <p14:creationId xmlns:p14="http://schemas.microsoft.com/office/powerpoint/2010/main" val="33655693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PERSONAL FINANCE PLANNING (PFP)</a:t>
            </a:r>
            <a:endParaRPr lang="en-US" b="1" dirty="0"/>
          </a:p>
        </p:txBody>
      </p:sp>
      <p:sp>
        <p:nvSpPr>
          <p:cNvPr id="3" name="Content Placeholder 2"/>
          <p:cNvSpPr>
            <a:spLocks noGrp="1"/>
          </p:cNvSpPr>
          <p:nvPr>
            <p:ph idx="1"/>
          </p:nvPr>
        </p:nvSpPr>
        <p:spPr>
          <a:xfrm>
            <a:off x="1311579" y="1352283"/>
            <a:ext cx="10193033" cy="5087154"/>
          </a:xfrm>
        </p:spPr>
        <p:txBody>
          <a:bodyPr>
            <a:normAutofit/>
          </a:bodyPr>
          <a:lstStyle/>
          <a:p>
            <a:pPr algn="just"/>
            <a:endParaRPr lang="en-US" sz="2000" dirty="0" smtClean="0"/>
          </a:p>
          <a:p>
            <a:pPr algn="just"/>
            <a:r>
              <a:rPr lang="en-US" sz="2000" dirty="0" smtClean="0"/>
              <a:t>This is the process in which one establishes their goal,</a:t>
            </a:r>
          </a:p>
          <a:p>
            <a:pPr algn="just"/>
            <a:endParaRPr lang="en-US" sz="2000" dirty="0"/>
          </a:p>
          <a:p>
            <a:pPr algn="just"/>
            <a:r>
              <a:rPr lang="en-US" sz="2000" dirty="0" smtClean="0"/>
              <a:t>Analyzes their current financial situation and develops a </a:t>
            </a:r>
          </a:p>
          <a:p>
            <a:pPr marL="0" indent="0" algn="just">
              <a:buNone/>
            </a:pPr>
            <a:r>
              <a:rPr lang="en-US" sz="2000" dirty="0"/>
              <a:t> </a:t>
            </a:r>
            <a:r>
              <a:rPr lang="en-US" sz="2000" dirty="0" smtClean="0"/>
              <a:t>  plan to achieve their goal.</a:t>
            </a:r>
          </a:p>
          <a:p>
            <a:pPr marL="0" indent="0" algn="just">
              <a:buNone/>
            </a:pPr>
            <a:endParaRPr lang="en-US" sz="2000" dirty="0" smtClean="0"/>
          </a:p>
          <a:p>
            <a:pPr algn="just"/>
            <a:r>
              <a:rPr lang="en-US" sz="2000" dirty="0" smtClean="0"/>
              <a:t>This is an ever changing plan that will require constant review</a:t>
            </a:r>
          </a:p>
          <a:p>
            <a:pPr marL="0" indent="0" algn="just">
              <a:buNone/>
            </a:pPr>
            <a:endParaRPr lang="en-US" sz="2000" dirty="0" smtClean="0"/>
          </a:p>
          <a:p>
            <a:pPr algn="just"/>
            <a:r>
              <a:rPr lang="en-US" sz="2000" dirty="0" smtClean="0"/>
              <a:t>PFP can be simplified as saving and spending- budgeting, banking, insurance</a:t>
            </a:r>
          </a:p>
          <a:p>
            <a:pPr marL="0" indent="0" algn="just">
              <a:buNone/>
            </a:pPr>
            <a:r>
              <a:rPr lang="en-US" sz="2000" dirty="0"/>
              <a:t> </a:t>
            </a:r>
            <a:r>
              <a:rPr lang="en-US" sz="2000" dirty="0" smtClean="0"/>
              <a:t>  and investment.</a:t>
            </a:r>
            <a:endParaRPr lang="en-US" sz="2000" dirty="0"/>
          </a:p>
        </p:txBody>
      </p:sp>
      <p:sp>
        <p:nvSpPr>
          <p:cNvPr id="4" name="Slide Number Placeholder 3"/>
          <p:cNvSpPr>
            <a:spLocks noGrp="1"/>
          </p:cNvSpPr>
          <p:nvPr>
            <p:ph type="sldNum" sz="quarter" idx="12"/>
          </p:nvPr>
        </p:nvSpPr>
        <p:spPr/>
        <p:txBody>
          <a:bodyPr/>
          <a:lstStyle/>
          <a:p>
            <a:fld id="{EC75956A-D716-449B-99F4-A33F11E1DA22}" type="slidenum">
              <a:rPr lang="en-US" smtClean="0"/>
              <a:t>2</a:t>
            </a:fld>
            <a:endParaRPr lang="en-US"/>
          </a:p>
        </p:txBody>
      </p:sp>
    </p:spTree>
    <p:extLst>
      <p:ext uri="{BB962C8B-B14F-4D97-AF65-F5344CB8AC3E}">
        <p14:creationId xmlns:p14="http://schemas.microsoft.com/office/powerpoint/2010/main" val="33125877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7133" y="624110"/>
            <a:ext cx="9817480" cy="1280890"/>
          </a:xfrm>
        </p:spPr>
        <p:txBody>
          <a:bodyPr/>
          <a:lstStyle/>
          <a:p>
            <a:r>
              <a:rPr lang="en-US" b="1" dirty="0" smtClean="0"/>
              <a:t>Personal Finance Planning Process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44982252"/>
              </p:ext>
            </p:extLst>
          </p:nvPr>
        </p:nvGraphicFramePr>
        <p:xfrm>
          <a:off x="2589213" y="2133600"/>
          <a:ext cx="8915400" cy="3778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p:cNvSpPr>
            <a:spLocks noGrp="1"/>
          </p:cNvSpPr>
          <p:nvPr>
            <p:ph type="sldNum" sz="quarter" idx="12"/>
          </p:nvPr>
        </p:nvSpPr>
        <p:spPr/>
        <p:txBody>
          <a:bodyPr/>
          <a:lstStyle/>
          <a:p>
            <a:fld id="{EC75956A-D716-449B-99F4-A33F11E1DA22}" type="slidenum">
              <a:rPr lang="en-US" smtClean="0"/>
              <a:t>3</a:t>
            </a:fld>
            <a:endParaRPr lang="en-US"/>
          </a:p>
        </p:txBody>
      </p:sp>
    </p:spTree>
    <p:extLst>
      <p:ext uri="{BB962C8B-B14F-4D97-AF65-F5344CB8AC3E}">
        <p14:creationId xmlns:p14="http://schemas.microsoft.com/office/powerpoint/2010/main" val="2672796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7589" y="624109"/>
            <a:ext cx="9547023" cy="869839"/>
          </a:xfrm>
        </p:spPr>
        <p:txBody>
          <a:bodyPr>
            <a:normAutofit/>
          </a:bodyPr>
          <a:lstStyle/>
          <a:p>
            <a:r>
              <a:rPr lang="en-US" sz="3200" b="1" dirty="0" smtClean="0"/>
              <a:t>Step 1: Identify </a:t>
            </a:r>
            <a:r>
              <a:rPr lang="en-US" sz="3200" b="1" dirty="0"/>
              <a:t>your Financial Situation</a:t>
            </a:r>
            <a:r>
              <a:rPr lang="en-US" sz="2800" dirty="0"/>
              <a:t>-</a:t>
            </a:r>
            <a:endParaRPr lang="en-US" sz="3200" b="1" dirty="0"/>
          </a:p>
        </p:txBody>
      </p:sp>
      <p:sp>
        <p:nvSpPr>
          <p:cNvPr id="3" name="Content Placeholder 2"/>
          <p:cNvSpPr>
            <a:spLocks noGrp="1"/>
          </p:cNvSpPr>
          <p:nvPr>
            <p:ph idx="1"/>
          </p:nvPr>
        </p:nvSpPr>
        <p:spPr>
          <a:xfrm>
            <a:off x="2253803" y="1648496"/>
            <a:ext cx="9250809" cy="4610636"/>
          </a:xfrm>
        </p:spPr>
        <p:txBody>
          <a:bodyPr>
            <a:normAutofit/>
          </a:bodyPr>
          <a:lstStyle/>
          <a:p>
            <a:r>
              <a:rPr lang="en-US" sz="2000" dirty="0"/>
              <a:t>R</a:t>
            </a:r>
            <a:r>
              <a:rPr lang="en-US" sz="2000" dirty="0" smtClean="0"/>
              <a:t>equires assessment on what is happening in your life right now and how you can change your financial situation. </a:t>
            </a:r>
          </a:p>
          <a:p>
            <a:pPr marL="0" indent="0">
              <a:buNone/>
            </a:pPr>
            <a:r>
              <a:rPr lang="en-US" sz="2000" dirty="0" smtClean="0"/>
              <a:t>The key areas to reflect are;</a:t>
            </a:r>
          </a:p>
          <a:p>
            <a:r>
              <a:rPr lang="en-US" sz="2000" dirty="0" smtClean="0"/>
              <a:t>Household budgeting- this is important as after calculating the monthly costs spent at home, you would be able to figure out how much you are left with to save or invest</a:t>
            </a:r>
          </a:p>
          <a:p>
            <a:r>
              <a:rPr lang="en-US" sz="2000" dirty="0" smtClean="0"/>
              <a:t>Family commitments and living expenses- Are you single or married? Do you have children? What are their living and lifestyle expenses?</a:t>
            </a:r>
          </a:p>
          <a:p>
            <a:r>
              <a:rPr lang="en-US" sz="2000" dirty="0" smtClean="0"/>
              <a:t>Current investments or savings reserves- How much savings or debts you have right now?</a:t>
            </a:r>
          </a:p>
          <a:p>
            <a:r>
              <a:rPr lang="en-US" sz="2000" dirty="0" smtClean="0"/>
              <a:t>Other Financial obligations- these may involve some miscellaneous costs </a:t>
            </a:r>
            <a:r>
              <a:rPr lang="en-US" sz="2000" dirty="0" err="1" smtClean="0"/>
              <a:t>e.g</a:t>
            </a:r>
            <a:r>
              <a:rPr lang="en-US" sz="2000" dirty="0" smtClean="0"/>
              <a:t> for emergency</a:t>
            </a:r>
            <a:endParaRPr lang="en-US" sz="2000" dirty="0"/>
          </a:p>
        </p:txBody>
      </p:sp>
      <p:sp>
        <p:nvSpPr>
          <p:cNvPr id="4" name="Slide Number Placeholder 3"/>
          <p:cNvSpPr>
            <a:spLocks noGrp="1"/>
          </p:cNvSpPr>
          <p:nvPr>
            <p:ph type="sldNum" sz="quarter" idx="12"/>
          </p:nvPr>
        </p:nvSpPr>
        <p:spPr/>
        <p:txBody>
          <a:bodyPr/>
          <a:lstStyle/>
          <a:p>
            <a:fld id="{EC75956A-D716-449B-99F4-A33F11E1DA22}" type="slidenum">
              <a:rPr lang="en-US" smtClean="0"/>
              <a:t>4</a:t>
            </a:fld>
            <a:endParaRPr lang="en-US"/>
          </a:p>
        </p:txBody>
      </p:sp>
    </p:spTree>
    <p:extLst>
      <p:ext uri="{BB962C8B-B14F-4D97-AF65-F5344CB8AC3E}">
        <p14:creationId xmlns:p14="http://schemas.microsoft.com/office/powerpoint/2010/main" val="12141803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9561" y="624110"/>
            <a:ext cx="9225051" cy="1280890"/>
          </a:xfrm>
        </p:spPr>
        <p:txBody>
          <a:bodyPr/>
          <a:lstStyle/>
          <a:p>
            <a:r>
              <a:rPr lang="en-US" b="1" dirty="0" smtClean="0"/>
              <a:t>Step 2:</a:t>
            </a:r>
            <a:r>
              <a:rPr lang="en-US" dirty="0" smtClean="0"/>
              <a:t> </a:t>
            </a:r>
            <a:r>
              <a:rPr lang="en-US" b="1" dirty="0"/>
              <a:t>Determine Financial goals</a:t>
            </a:r>
            <a:endParaRPr lang="en-US" dirty="0"/>
          </a:p>
        </p:txBody>
      </p:sp>
      <p:sp>
        <p:nvSpPr>
          <p:cNvPr id="3" name="Content Placeholder 2"/>
          <p:cNvSpPr>
            <a:spLocks noGrp="1"/>
          </p:cNvSpPr>
          <p:nvPr>
            <p:ph idx="1"/>
          </p:nvPr>
        </p:nvSpPr>
        <p:spPr>
          <a:xfrm>
            <a:off x="1468193" y="2133600"/>
            <a:ext cx="10036420" cy="3777622"/>
          </a:xfrm>
        </p:spPr>
        <p:txBody>
          <a:bodyPr>
            <a:normAutofit/>
          </a:bodyPr>
          <a:lstStyle/>
          <a:p>
            <a:pPr algn="just"/>
            <a:r>
              <a:rPr lang="en-US" sz="2000" dirty="0" smtClean="0"/>
              <a:t>Highlighting the financial goals serves as an important aspect of financial planning. These goals could include;</a:t>
            </a:r>
          </a:p>
          <a:p>
            <a:pPr algn="just"/>
            <a:r>
              <a:rPr lang="en-US" sz="2000" dirty="0" smtClean="0"/>
              <a:t>Purchase or pay off a property</a:t>
            </a:r>
          </a:p>
          <a:p>
            <a:pPr algn="just"/>
            <a:r>
              <a:rPr lang="en-US" sz="2000" dirty="0" smtClean="0"/>
              <a:t>Ensure your children get good education</a:t>
            </a:r>
          </a:p>
          <a:p>
            <a:pPr algn="just"/>
            <a:r>
              <a:rPr lang="en-US" sz="2000" dirty="0" smtClean="0"/>
              <a:t>Get married and initiate a family</a:t>
            </a:r>
          </a:p>
          <a:p>
            <a:pPr algn="just"/>
            <a:r>
              <a:rPr lang="en-US" sz="2000" dirty="0" smtClean="0"/>
              <a:t>Get retirement with enough income on hands to enjoy life ahead</a:t>
            </a:r>
          </a:p>
          <a:p>
            <a:pPr marL="0" indent="0" algn="just">
              <a:buNone/>
            </a:pPr>
            <a:endParaRPr lang="en-US" sz="2000" dirty="0" smtClean="0"/>
          </a:p>
          <a:p>
            <a:pPr marL="0" indent="0" algn="just">
              <a:buNone/>
            </a:pPr>
            <a:r>
              <a:rPr lang="en-US" sz="2000" dirty="0" smtClean="0"/>
              <a:t>The sole purpose of this step is to differentiate your needs from wants.</a:t>
            </a:r>
          </a:p>
          <a:p>
            <a:pPr marL="0" indent="0" algn="just">
              <a:buNone/>
            </a:pPr>
            <a:r>
              <a:rPr lang="en-US" sz="2000" dirty="0" smtClean="0"/>
              <a:t>However, you must select which goals you need to pursue</a:t>
            </a:r>
            <a:endParaRPr lang="en-US" sz="2000" dirty="0"/>
          </a:p>
        </p:txBody>
      </p:sp>
      <p:sp>
        <p:nvSpPr>
          <p:cNvPr id="4" name="Slide Number Placeholder 3"/>
          <p:cNvSpPr>
            <a:spLocks noGrp="1"/>
          </p:cNvSpPr>
          <p:nvPr>
            <p:ph type="sldNum" sz="quarter" idx="12"/>
          </p:nvPr>
        </p:nvSpPr>
        <p:spPr/>
        <p:txBody>
          <a:bodyPr/>
          <a:lstStyle/>
          <a:p>
            <a:fld id="{EC75956A-D716-449B-99F4-A33F11E1DA22}" type="slidenum">
              <a:rPr lang="en-US" smtClean="0"/>
              <a:t>5</a:t>
            </a:fld>
            <a:endParaRPr lang="en-US"/>
          </a:p>
        </p:txBody>
      </p:sp>
    </p:spTree>
    <p:extLst>
      <p:ext uri="{BB962C8B-B14F-4D97-AF65-F5344CB8AC3E}">
        <p14:creationId xmlns:p14="http://schemas.microsoft.com/office/powerpoint/2010/main" val="40784910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6377" y="624110"/>
            <a:ext cx="9418235" cy="1280890"/>
          </a:xfrm>
        </p:spPr>
        <p:txBody>
          <a:bodyPr/>
          <a:lstStyle/>
          <a:p>
            <a:r>
              <a:rPr lang="en-US" b="1" dirty="0" smtClean="0"/>
              <a:t>Step 3: </a:t>
            </a:r>
            <a:r>
              <a:rPr lang="en-US" b="1" dirty="0"/>
              <a:t>Identify Alternatives for Investment</a:t>
            </a:r>
            <a:endParaRPr lang="en-US" dirty="0"/>
          </a:p>
        </p:txBody>
      </p:sp>
      <p:sp>
        <p:nvSpPr>
          <p:cNvPr id="3" name="Content Placeholder 2"/>
          <p:cNvSpPr>
            <a:spLocks noGrp="1"/>
          </p:cNvSpPr>
          <p:nvPr>
            <p:ph idx="1"/>
          </p:nvPr>
        </p:nvSpPr>
        <p:spPr>
          <a:xfrm>
            <a:off x="1622738" y="2133599"/>
            <a:ext cx="9881874" cy="4524777"/>
          </a:xfrm>
        </p:spPr>
        <p:txBody>
          <a:bodyPr/>
          <a:lstStyle/>
          <a:p>
            <a:pPr algn="just"/>
            <a:r>
              <a:rPr lang="en-US" dirty="0" smtClean="0"/>
              <a:t> </a:t>
            </a:r>
            <a:r>
              <a:rPr lang="en-US" sz="2000" dirty="0" smtClean="0"/>
              <a:t>After a thorough understanding of your needs, next thing is the investment alternatives.</a:t>
            </a:r>
          </a:p>
          <a:p>
            <a:pPr marL="0" indent="0" algn="just">
              <a:buNone/>
            </a:pPr>
            <a:endParaRPr lang="en-US" sz="2000" dirty="0" smtClean="0"/>
          </a:p>
          <a:p>
            <a:pPr algn="just"/>
            <a:r>
              <a:rPr lang="en-US" sz="2000" dirty="0" smtClean="0"/>
              <a:t>By taking a good look at your short, medium and long term goals, an integrated investment strategy would be developed based on your set requirements. </a:t>
            </a:r>
          </a:p>
          <a:p>
            <a:pPr marL="0" indent="0" algn="just">
              <a:buNone/>
            </a:pPr>
            <a:endParaRPr lang="en-US" sz="2000" dirty="0" smtClean="0"/>
          </a:p>
          <a:p>
            <a:pPr algn="just"/>
            <a:r>
              <a:rPr lang="en-US" sz="2000" dirty="0" smtClean="0"/>
              <a:t>Taking in account your timeframe, cash flow, risk tolerance, a range of ideas and investment goals would be presented in order to determine which one suits you the best.</a:t>
            </a:r>
          </a:p>
          <a:p>
            <a:pPr marL="0" indent="0" algn="just">
              <a:buNone/>
            </a:pPr>
            <a:endParaRPr lang="en-US" sz="2000" dirty="0" smtClean="0"/>
          </a:p>
          <a:p>
            <a:pPr algn="just"/>
            <a:r>
              <a:rPr lang="en-US" sz="2000" dirty="0" smtClean="0"/>
              <a:t>This will help you produce more actual and satisfying decisions</a:t>
            </a:r>
            <a:endParaRPr lang="en-US" sz="2000" dirty="0"/>
          </a:p>
        </p:txBody>
      </p:sp>
      <p:sp>
        <p:nvSpPr>
          <p:cNvPr id="4" name="Slide Number Placeholder 3"/>
          <p:cNvSpPr>
            <a:spLocks noGrp="1"/>
          </p:cNvSpPr>
          <p:nvPr>
            <p:ph type="sldNum" sz="quarter" idx="12"/>
          </p:nvPr>
        </p:nvSpPr>
        <p:spPr/>
        <p:txBody>
          <a:bodyPr/>
          <a:lstStyle/>
          <a:p>
            <a:fld id="{EC75956A-D716-449B-99F4-A33F11E1DA22}" type="slidenum">
              <a:rPr lang="en-US" smtClean="0"/>
              <a:t>6</a:t>
            </a:fld>
            <a:endParaRPr lang="en-US"/>
          </a:p>
        </p:txBody>
      </p:sp>
    </p:spTree>
    <p:extLst>
      <p:ext uri="{BB962C8B-B14F-4D97-AF65-F5344CB8AC3E}">
        <p14:creationId xmlns:p14="http://schemas.microsoft.com/office/powerpoint/2010/main" val="26550686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4255" y="624110"/>
            <a:ext cx="9830358" cy="1280890"/>
          </a:xfrm>
        </p:spPr>
        <p:txBody>
          <a:bodyPr/>
          <a:lstStyle/>
          <a:p>
            <a:r>
              <a:rPr lang="en-US" b="1" dirty="0" smtClean="0"/>
              <a:t>Step 4: </a:t>
            </a:r>
            <a:r>
              <a:rPr lang="en-US" b="1" dirty="0"/>
              <a:t>Evaluate </a:t>
            </a:r>
            <a:r>
              <a:rPr lang="en-US" b="1" dirty="0" smtClean="0"/>
              <a:t>Alternatives, put </a:t>
            </a:r>
            <a:r>
              <a:rPr lang="en-US" b="1" dirty="0"/>
              <a:t>together a financial plan and implement</a:t>
            </a:r>
            <a:endParaRPr lang="en-US" dirty="0"/>
          </a:p>
        </p:txBody>
      </p:sp>
      <p:sp>
        <p:nvSpPr>
          <p:cNvPr id="3" name="Content Placeholder 2"/>
          <p:cNvSpPr>
            <a:spLocks noGrp="1"/>
          </p:cNvSpPr>
          <p:nvPr>
            <p:ph idx="1"/>
          </p:nvPr>
        </p:nvSpPr>
        <p:spPr>
          <a:xfrm>
            <a:off x="1481628" y="1905000"/>
            <a:ext cx="10022983" cy="4585952"/>
          </a:xfrm>
        </p:spPr>
        <p:txBody>
          <a:bodyPr>
            <a:normAutofit/>
          </a:bodyPr>
          <a:lstStyle/>
          <a:p>
            <a:pPr algn="just">
              <a:lnSpc>
                <a:spcPct val="150000"/>
              </a:lnSpc>
            </a:pPr>
            <a:endParaRPr lang="en-US" dirty="0" smtClean="0"/>
          </a:p>
          <a:p>
            <a:pPr algn="just">
              <a:lnSpc>
                <a:spcPct val="150000"/>
              </a:lnSpc>
            </a:pPr>
            <a:r>
              <a:rPr lang="en-US" sz="2000" dirty="0" smtClean="0"/>
              <a:t>The proposed recommendations are then further assessed. This is your chance to take necessary actions bearing in mind your current situation, financial standings and personal interests.</a:t>
            </a:r>
          </a:p>
          <a:p>
            <a:pPr algn="just">
              <a:lnSpc>
                <a:spcPct val="150000"/>
              </a:lnSpc>
            </a:pPr>
            <a:r>
              <a:rPr lang="en-US" sz="2000" dirty="0" smtClean="0"/>
              <a:t>Alternatives can be closed down based on the decisions you make</a:t>
            </a:r>
          </a:p>
          <a:p>
            <a:pPr algn="just">
              <a:lnSpc>
                <a:spcPct val="150000"/>
              </a:lnSpc>
            </a:pPr>
            <a:r>
              <a:rPr lang="en-US" sz="2000" dirty="0" smtClean="0"/>
              <a:t>Once you are content with the recommendations and feel good to proceed, the implementation of the plan would be carried out. This step is considered as an action plan where you will pick ways to achieve your short, immediate and long term goals</a:t>
            </a:r>
            <a:endParaRPr lang="en-US" sz="2000" dirty="0"/>
          </a:p>
        </p:txBody>
      </p:sp>
      <p:sp>
        <p:nvSpPr>
          <p:cNvPr id="4" name="Slide Number Placeholder 3"/>
          <p:cNvSpPr>
            <a:spLocks noGrp="1"/>
          </p:cNvSpPr>
          <p:nvPr>
            <p:ph type="sldNum" sz="quarter" idx="12"/>
          </p:nvPr>
        </p:nvSpPr>
        <p:spPr/>
        <p:txBody>
          <a:bodyPr/>
          <a:lstStyle/>
          <a:p>
            <a:fld id="{EC75956A-D716-449B-99F4-A33F11E1DA22}" type="slidenum">
              <a:rPr lang="en-US" smtClean="0"/>
              <a:t>7</a:t>
            </a:fld>
            <a:endParaRPr lang="en-US"/>
          </a:p>
        </p:txBody>
      </p:sp>
    </p:spTree>
    <p:extLst>
      <p:ext uri="{BB962C8B-B14F-4D97-AF65-F5344CB8AC3E}">
        <p14:creationId xmlns:p14="http://schemas.microsoft.com/office/powerpoint/2010/main" val="27744477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4101" y="624110"/>
            <a:ext cx="9920511" cy="1280890"/>
          </a:xfrm>
        </p:spPr>
        <p:txBody>
          <a:bodyPr/>
          <a:lstStyle/>
          <a:p>
            <a:r>
              <a:rPr lang="en-US" b="1" dirty="0" smtClean="0"/>
              <a:t>Step 5: </a:t>
            </a:r>
            <a:r>
              <a:rPr lang="en-US" b="1" dirty="0"/>
              <a:t>Review, Re- evaluate and Monitor the Plan</a:t>
            </a:r>
            <a:endParaRPr lang="en-US" dirty="0"/>
          </a:p>
        </p:txBody>
      </p:sp>
      <p:sp>
        <p:nvSpPr>
          <p:cNvPr id="3" name="Content Placeholder 2"/>
          <p:cNvSpPr>
            <a:spLocks noGrp="1"/>
          </p:cNvSpPr>
          <p:nvPr>
            <p:ph idx="1"/>
          </p:nvPr>
        </p:nvSpPr>
        <p:spPr>
          <a:xfrm>
            <a:off x="1429555" y="1905000"/>
            <a:ext cx="10075057" cy="4405648"/>
          </a:xfrm>
        </p:spPr>
        <p:txBody>
          <a:bodyPr>
            <a:normAutofit lnSpcReduction="10000"/>
          </a:bodyPr>
          <a:lstStyle/>
          <a:p>
            <a:pPr>
              <a:lnSpc>
                <a:spcPct val="150000"/>
              </a:lnSpc>
            </a:pPr>
            <a:endParaRPr lang="en-US" dirty="0" smtClean="0"/>
          </a:p>
          <a:p>
            <a:pPr>
              <a:lnSpc>
                <a:spcPct val="150000"/>
              </a:lnSpc>
            </a:pPr>
            <a:r>
              <a:rPr lang="en-US" sz="2000" dirty="0" smtClean="0"/>
              <a:t>Financial planning is an on going and dynamic process and its unlikely that your financial condition will remain same throughout your life</a:t>
            </a:r>
          </a:p>
          <a:p>
            <a:pPr>
              <a:lnSpc>
                <a:spcPct val="150000"/>
              </a:lnSpc>
            </a:pPr>
            <a:r>
              <a:rPr lang="en-US" sz="2000" dirty="0" smtClean="0"/>
              <a:t>You need to ass your financial decisions periodically as changed personal, economic and social factors will require you alter your decisions to fit into your new situation.</a:t>
            </a:r>
          </a:p>
          <a:p>
            <a:pPr>
              <a:lnSpc>
                <a:spcPct val="150000"/>
              </a:lnSpc>
            </a:pPr>
            <a:r>
              <a:rPr lang="en-US" sz="2000" dirty="0" smtClean="0"/>
              <a:t>Monitoring your plans will help you prioritize your decisions and make necessary adjustments that will bring your financial needs and goals inline with your current life situation.</a:t>
            </a:r>
            <a:endParaRPr lang="en-US" sz="2000" dirty="0"/>
          </a:p>
        </p:txBody>
      </p:sp>
      <p:sp>
        <p:nvSpPr>
          <p:cNvPr id="4" name="Slide Number Placeholder 3"/>
          <p:cNvSpPr>
            <a:spLocks noGrp="1"/>
          </p:cNvSpPr>
          <p:nvPr>
            <p:ph type="sldNum" sz="quarter" idx="12"/>
          </p:nvPr>
        </p:nvSpPr>
        <p:spPr/>
        <p:txBody>
          <a:bodyPr/>
          <a:lstStyle/>
          <a:p>
            <a:fld id="{EC75956A-D716-449B-99F4-A33F11E1DA22}" type="slidenum">
              <a:rPr lang="en-US" smtClean="0"/>
              <a:t>8</a:t>
            </a:fld>
            <a:endParaRPr lang="en-US"/>
          </a:p>
        </p:txBody>
      </p:sp>
    </p:spTree>
    <p:extLst>
      <p:ext uri="{BB962C8B-B14F-4D97-AF65-F5344CB8AC3E}">
        <p14:creationId xmlns:p14="http://schemas.microsoft.com/office/powerpoint/2010/main" val="20885112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t>The End.</a:t>
            </a:r>
            <a:endParaRPr lang="en-US" b="1" dirty="0"/>
          </a:p>
        </p:txBody>
      </p:sp>
      <p:sp>
        <p:nvSpPr>
          <p:cNvPr id="3" name="Text Placeholder 2"/>
          <p:cNvSpPr>
            <a:spLocks noGrp="1"/>
          </p:cNvSpPr>
          <p:nvPr>
            <p:ph type="body" idx="1"/>
          </p:nvPr>
        </p:nvSpPr>
        <p:spPr/>
        <p:txBody>
          <a:bodyPr/>
          <a:lstStyle/>
          <a:p>
            <a:r>
              <a:rPr lang="en-US" dirty="0" smtClean="0"/>
              <a:t>                  </a:t>
            </a:r>
          </a:p>
          <a:p>
            <a:r>
              <a:rPr lang="en-US" dirty="0"/>
              <a:t> </a:t>
            </a:r>
            <a:r>
              <a:rPr lang="en-US" dirty="0" smtClean="0"/>
              <a:t>            Questions and Answers.</a:t>
            </a:r>
            <a:endParaRPr lang="en-US" dirty="0"/>
          </a:p>
        </p:txBody>
      </p:sp>
      <p:sp>
        <p:nvSpPr>
          <p:cNvPr id="4" name="Slide Number Placeholder 3"/>
          <p:cNvSpPr>
            <a:spLocks noGrp="1"/>
          </p:cNvSpPr>
          <p:nvPr>
            <p:ph type="sldNum" sz="quarter" idx="12"/>
          </p:nvPr>
        </p:nvSpPr>
        <p:spPr/>
        <p:txBody>
          <a:bodyPr/>
          <a:lstStyle/>
          <a:p>
            <a:fld id="{EC75956A-D716-449B-99F4-A33F11E1DA22}" type="slidenum">
              <a:rPr lang="en-US" smtClean="0"/>
              <a:t>9</a:t>
            </a:fld>
            <a:endParaRPr lang="en-US"/>
          </a:p>
        </p:txBody>
      </p:sp>
    </p:spTree>
    <p:extLst>
      <p:ext uri="{BB962C8B-B14F-4D97-AF65-F5344CB8AC3E}">
        <p14:creationId xmlns:p14="http://schemas.microsoft.com/office/powerpoint/2010/main" val="93017630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430</TotalTime>
  <Words>608</Words>
  <Application>Microsoft Office PowerPoint</Application>
  <PresentationFormat>Widescreen</PresentationFormat>
  <Paragraphs>69</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Century Gothic</vt:lpstr>
      <vt:lpstr>Wingdings 3</vt:lpstr>
      <vt:lpstr>Wisp</vt:lpstr>
      <vt:lpstr>PERSONAL FINANCE PLANNING AND PROCESS</vt:lpstr>
      <vt:lpstr>PERSONAL FINANCE PLANNING (PFP)</vt:lpstr>
      <vt:lpstr>Personal Finance Planning Process</vt:lpstr>
      <vt:lpstr>Step 1: Identify your Financial Situation-</vt:lpstr>
      <vt:lpstr>Step 2: Determine Financial goals</vt:lpstr>
      <vt:lpstr>Step 3: Identify Alternatives for Investment</vt:lpstr>
      <vt:lpstr>Step 4: Evaluate Alternatives, put together a financial plan and implement</vt:lpstr>
      <vt:lpstr>Step 5: Review, Re- evaluate and Monitor the Plan</vt:lpstr>
      <vt:lpstr>         The End.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25</cp:revision>
  <dcterms:created xsi:type="dcterms:W3CDTF">2023-02-23T09:49:56Z</dcterms:created>
  <dcterms:modified xsi:type="dcterms:W3CDTF">2023-03-20T15:18:22Z</dcterms:modified>
</cp:coreProperties>
</file>