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8" r:id="rId3"/>
    <p:sldId id="259" r:id="rId4"/>
    <p:sldId id="257" r:id="rId5"/>
    <p:sldId id="274" r:id="rId6"/>
    <p:sldId id="288" r:id="rId7"/>
    <p:sldId id="260" r:id="rId8"/>
    <p:sldId id="271" r:id="rId9"/>
    <p:sldId id="291" r:id="rId10"/>
    <p:sldId id="273" r:id="rId11"/>
    <p:sldId id="289" r:id="rId12"/>
    <p:sldId id="290" r:id="rId13"/>
    <p:sldId id="279" r:id="rId14"/>
    <p:sldId id="282" r:id="rId15"/>
    <p:sldId id="261" r:id="rId16"/>
    <p:sldId id="285" r:id="rId17"/>
    <p:sldId id="284" r:id="rId18"/>
    <p:sldId id="283" r:id="rId19"/>
    <p:sldId id="286" r:id="rId20"/>
    <p:sldId id="287" r:id="rId21"/>
    <p:sldId id="264" r:id="rId22"/>
    <p:sldId id="265" r:id="rId23"/>
    <p:sldId id="293" r:id="rId24"/>
    <p:sldId id="266" r:id="rId25"/>
    <p:sldId id="295" r:id="rId26"/>
    <p:sldId id="299" r:id="rId27"/>
    <p:sldId id="300" r:id="rId28"/>
    <p:sldId id="297" r:id="rId29"/>
    <p:sldId id="298" r:id="rId30"/>
    <p:sldId id="296" r:id="rId31"/>
    <p:sldId id="301" r:id="rId32"/>
    <p:sldId id="302" r:id="rId33"/>
    <p:sldId id="308" r:id="rId34"/>
    <p:sldId id="304" r:id="rId35"/>
    <p:sldId id="305" r:id="rId36"/>
    <p:sldId id="306" r:id="rId37"/>
    <p:sldId id="269" r:id="rId38"/>
    <p:sldId id="270" r:id="rId39"/>
    <p:sldId id="275" r:id="rId40"/>
    <p:sldId id="276" r:id="rId41"/>
    <p:sldId id="280" r:id="rId42"/>
    <p:sldId id="281" r:id="rId43"/>
    <p:sldId id="292" r:id="rId44"/>
    <p:sldId id="294" r:id="rId45"/>
    <p:sldId id="277" r:id="rId46"/>
    <p:sldId id="278" r:id="rId4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6796E623-BE1C-4EF1-B673-5ADB429B2EFE}" type="datetimeFigureOut">
              <a:rPr lang="en-US" smtClean="0"/>
              <a:t>12-Oct-22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BEAAA8D-4346-4AEC-8695-32EA46D5C0A8}" type="slidenum">
              <a:rPr lang="en-US" smtClean="0"/>
              <a:t>‹#›</a:t>
            </a:fld>
            <a:endParaRPr lang="en-US"/>
          </a:p>
        </p:txBody>
      </p:sp>
    </p:spTree>
    <p:extLst>
      <p:ext uri="{BB962C8B-B14F-4D97-AF65-F5344CB8AC3E}">
        <p14:creationId xmlns:p14="http://schemas.microsoft.com/office/powerpoint/2010/main" val="4254034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FB26E334-D48A-4B6A-9E33-C54ABA97D1A2}" type="datetimeFigureOut">
              <a:rPr lang="en-US" smtClean="0"/>
              <a:t>12-Oct-22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75713B34-2D2B-4135-8795-0F249877200D}" type="slidenum">
              <a:rPr lang="en-US" smtClean="0"/>
              <a:t>‹#›</a:t>
            </a:fld>
            <a:endParaRPr lang="en-US"/>
          </a:p>
        </p:txBody>
      </p:sp>
    </p:spTree>
    <p:extLst>
      <p:ext uri="{BB962C8B-B14F-4D97-AF65-F5344CB8AC3E}">
        <p14:creationId xmlns:p14="http://schemas.microsoft.com/office/powerpoint/2010/main" val="356272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13B34-2D2B-4135-8795-0F249877200D}" type="slidenum">
              <a:rPr lang="en-US" smtClean="0"/>
              <a:t>36</a:t>
            </a:fld>
            <a:endParaRPr lang="en-US"/>
          </a:p>
        </p:txBody>
      </p:sp>
    </p:spTree>
    <p:extLst>
      <p:ext uri="{BB962C8B-B14F-4D97-AF65-F5344CB8AC3E}">
        <p14:creationId xmlns:p14="http://schemas.microsoft.com/office/powerpoint/2010/main" val="118831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CE8FAE-EA3A-4D9C-B2B1-F11C9319C624}" type="datetimeFigureOut">
              <a:rPr lang="en-US" smtClean="0"/>
              <a:t>08-Oct-22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372691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E8FAE-EA3A-4D9C-B2B1-F11C9319C624}" type="datetimeFigureOut">
              <a:rPr lang="en-US" smtClean="0"/>
              <a:t>08-Oct-22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122098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E8FAE-EA3A-4D9C-B2B1-F11C9319C624}" type="datetimeFigureOut">
              <a:rPr lang="en-US" smtClean="0"/>
              <a:t>08-Oct-22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335278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E8FAE-EA3A-4D9C-B2B1-F11C9319C624}" type="datetimeFigureOut">
              <a:rPr lang="en-US" smtClean="0"/>
              <a:t>08-Oct-22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232630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E8FAE-EA3A-4D9C-B2B1-F11C9319C624}" type="datetimeFigureOut">
              <a:rPr lang="en-US" smtClean="0"/>
              <a:t>08-Oct-22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89031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CE8FAE-EA3A-4D9C-B2B1-F11C9319C624}" type="datetimeFigureOut">
              <a:rPr lang="en-US" smtClean="0"/>
              <a:t>08-Oct-22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30887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CE8FAE-EA3A-4D9C-B2B1-F11C9319C624}" type="datetimeFigureOut">
              <a:rPr lang="en-US" smtClean="0"/>
              <a:t>08-Oct-22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270968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CE8FAE-EA3A-4D9C-B2B1-F11C9319C624}" type="datetimeFigureOut">
              <a:rPr lang="en-US" smtClean="0"/>
              <a:t>08-Oct-22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294766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E8FAE-EA3A-4D9C-B2B1-F11C9319C624}" type="datetimeFigureOut">
              <a:rPr lang="en-US" smtClean="0"/>
              <a:t>08-Oct-22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219495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E8FAE-EA3A-4D9C-B2B1-F11C9319C624}" type="datetimeFigureOut">
              <a:rPr lang="en-US" smtClean="0"/>
              <a:t>08-Oct-22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32448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E8FAE-EA3A-4D9C-B2B1-F11C9319C624}" type="datetimeFigureOut">
              <a:rPr lang="en-US" smtClean="0"/>
              <a:t>08-Oct-22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81E61-A302-46B6-814D-9C3774C67179}" type="slidenum">
              <a:rPr lang="en-US" smtClean="0"/>
              <a:t>‹#›</a:t>
            </a:fld>
            <a:endParaRPr lang="en-US"/>
          </a:p>
        </p:txBody>
      </p:sp>
    </p:spTree>
    <p:extLst>
      <p:ext uri="{BB962C8B-B14F-4D97-AF65-F5344CB8AC3E}">
        <p14:creationId xmlns:p14="http://schemas.microsoft.com/office/powerpoint/2010/main" val="109197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E8FAE-EA3A-4D9C-B2B1-F11C9319C624}" type="datetimeFigureOut">
              <a:rPr lang="en-US" smtClean="0"/>
              <a:t>08-Oct-22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81E61-A302-46B6-814D-9C3774C67179}" type="slidenum">
              <a:rPr lang="en-US" smtClean="0"/>
              <a:t>‹#›</a:t>
            </a:fld>
            <a:endParaRPr lang="en-US"/>
          </a:p>
        </p:txBody>
      </p:sp>
    </p:spTree>
    <p:extLst>
      <p:ext uri="{BB962C8B-B14F-4D97-AF65-F5344CB8AC3E}">
        <p14:creationId xmlns:p14="http://schemas.microsoft.com/office/powerpoint/2010/main" val="108478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7772400" cy="1470025"/>
          </a:xfrm>
        </p:spPr>
        <p:txBody>
          <a:bodyPr/>
          <a:lstStyle/>
          <a:p>
            <a:r>
              <a:rPr lang="en-US" b="1" dirty="0" smtClean="0"/>
              <a:t>STRATEGIC MANAGEMENT: AN INTRODUCTION</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By</a:t>
            </a:r>
          </a:p>
          <a:p>
            <a:r>
              <a:rPr lang="en-US" b="1" dirty="0" err="1" smtClean="0">
                <a:solidFill>
                  <a:schemeClr val="tx1"/>
                </a:solidFill>
              </a:rPr>
              <a:t>Dr</a:t>
            </a:r>
            <a:r>
              <a:rPr lang="en-US" b="1" dirty="0" smtClean="0">
                <a:solidFill>
                  <a:schemeClr val="tx1"/>
                </a:solidFill>
              </a:rPr>
              <a:t> Godfrey Tumwesigye, PhD</a:t>
            </a:r>
          </a:p>
          <a:p>
            <a:endParaRPr lang="en-US" dirty="0"/>
          </a:p>
        </p:txBody>
      </p:sp>
    </p:spTree>
    <p:extLst>
      <p:ext uri="{BB962C8B-B14F-4D97-AF65-F5344CB8AC3E}">
        <p14:creationId xmlns:p14="http://schemas.microsoft.com/office/powerpoint/2010/main" val="676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Strategic planning</a:t>
            </a:r>
            <a:endParaRPr lang="en-US" b="1"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pPr>
              <a:lnSpc>
                <a:spcPct val="110000"/>
              </a:lnSpc>
              <a:spcBef>
                <a:spcPts val="0"/>
              </a:spcBef>
              <a:spcAft>
                <a:spcPts val="1200"/>
              </a:spcAft>
            </a:pPr>
            <a:r>
              <a:rPr lang="en-US" b="1" dirty="0" smtClean="0"/>
              <a:t>Strategic planning </a:t>
            </a:r>
            <a:r>
              <a:rPr lang="en-US" dirty="0" smtClean="0"/>
              <a:t>is a subset of business management that involves the organisation setting long term and short term goals.</a:t>
            </a:r>
          </a:p>
          <a:p>
            <a:pPr>
              <a:lnSpc>
                <a:spcPct val="110000"/>
              </a:lnSpc>
              <a:spcBef>
                <a:spcPts val="0"/>
              </a:spcBef>
              <a:spcAft>
                <a:spcPts val="1200"/>
              </a:spcAft>
            </a:pPr>
            <a:r>
              <a:rPr lang="en-US" b="1" dirty="0" smtClean="0"/>
              <a:t>Strategic planning </a:t>
            </a:r>
            <a:r>
              <a:rPr lang="en-US" dirty="0" smtClean="0"/>
              <a:t>decides </a:t>
            </a:r>
            <a:r>
              <a:rPr lang="en-US" dirty="0"/>
              <a:t>the way the organization should lead along with its objectives.</a:t>
            </a:r>
          </a:p>
          <a:p>
            <a:pPr>
              <a:lnSpc>
                <a:spcPct val="110000"/>
              </a:lnSpc>
              <a:spcBef>
                <a:spcPts val="0"/>
              </a:spcBef>
              <a:spcAft>
                <a:spcPts val="1200"/>
              </a:spcAft>
            </a:pPr>
            <a:r>
              <a:rPr lang="en-US" b="1" dirty="0" smtClean="0"/>
              <a:t>Strategic management </a:t>
            </a:r>
            <a:r>
              <a:rPr lang="en-US" dirty="0"/>
              <a:t>plans </a:t>
            </a:r>
            <a:r>
              <a:rPr lang="en-US" dirty="0" smtClean="0"/>
              <a:t>the </a:t>
            </a:r>
            <a:r>
              <a:rPr lang="en-US" dirty="0"/>
              <a:t>process to follow to achieve the defined </a:t>
            </a:r>
            <a:r>
              <a:rPr lang="en-US" dirty="0" smtClean="0"/>
              <a:t>objective and </a:t>
            </a:r>
            <a:r>
              <a:rPr lang="en-US" dirty="0" smtClean="0"/>
              <a:t>implements and evaluates that process.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61651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Strategic management </a:t>
            </a:r>
            <a:r>
              <a:rPr lang="en-US" b="1" dirty="0" err="1" smtClean="0"/>
              <a:t>Vs</a:t>
            </a:r>
            <a:r>
              <a:rPr lang="en-US" b="1" dirty="0" smtClean="0"/>
              <a:t> Strategic planning</a:t>
            </a:r>
            <a:endParaRPr lang="en-US"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62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Strategic management </a:t>
            </a:r>
            <a:r>
              <a:rPr lang="en-US" b="1" dirty="0" err="1" smtClean="0"/>
              <a:t>Vs</a:t>
            </a:r>
            <a:r>
              <a:rPr lang="en-US" b="1" dirty="0" smtClean="0"/>
              <a:t> Strategic planning</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Strategic management </a:t>
            </a:r>
            <a:r>
              <a:rPr lang="en-US" dirty="0" smtClean="0"/>
              <a:t>is wider that strategic planning.</a:t>
            </a:r>
          </a:p>
          <a:p>
            <a:r>
              <a:rPr lang="en-US" b="1" dirty="0" smtClean="0"/>
              <a:t>Strategic Planning involves: </a:t>
            </a:r>
          </a:p>
          <a:p>
            <a:pPr lvl="1"/>
            <a:r>
              <a:rPr lang="en-US" dirty="0" smtClean="0"/>
              <a:t>Goal setting, </a:t>
            </a:r>
          </a:p>
          <a:p>
            <a:pPr lvl="1"/>
            <a:r>
              <a:rPr lang="en-US" dirty="0" smtClean="0"/>
              <a:t>Environment </a:t>
            </a:r>
            <a:r>
              <a:rPr lang="en-US" dirty="0" err="1" smtClean="0"/>
              <a:t>analyis</a:t>
            </a:r>
            <a:r>
              <a:rPr lang="en-US" dirty="0" smtClean="0"/>
              <a:t> and</a:t>
            </a:r>
          </a:p>
          <a:p>
            <a:pPr lvl="1"/>
            <a:r>
              <a:rPr lang="en-US" dirty="0" smtClean="0"/>
              <a:t>Strategy formulation and selection</a:t>
            </a:r>
          </a:p>
          <a:p>
            <a:r>
              <a:rPr lang="en-US" b="1" dirty="0" smtClean="0"/>
              <a:t>Strategic Implementation process </a:t>
            </a:r>
            <a:r>
              <a:rPr lang="en-US" dirty="0" smtClean="0"/>
              <a:t>involves:</a:t>
            </a:r>
          </a:p>
          <a:p>
            <a:pPr lvl="1"/>
            <a:r>
              <a:rPr lang="en-US" dirty="0" smtClean="0"/>
              <a:t>Strategy implementation</a:t>
            </a:r>
          </a:p>
          <a:p>
            <a:pPr lvl="1"/>
            <a:r>
              <a:rPr lang="en-US" dirty="0" smtClean="0"/>
              <a:t>Strategic evaluation and control</a:t>
            </a:r>
          </a:p>
          <a:p>
            <a:r>
              <a:rPr lang="en-US" b="1" dirty="0" smtClean="0"/>
              <a:t>Strategic Management </a:t>
            </a:r>
            <a:r>
              <a:rPr lang="en-US" dirty="0" smtClean="0"/>
              <a:t>involves both </a:t>
            </a:r>
            <a:r>
              <a:rPr lang="en-US" b="1" dirty="0" smtClean="0"/>
              <a:t>strategic planning </a:t>
            </a:r>
            <a:r>
              <a:rPr lang="en-US" dirty="0" smtClean="0"/>
              <a:t>and </a:t>
            </a:r>
            <a:r>
              <a:rPr lang="en-US" b="1" dirty="0" smtClean="0"/>
              <a:t>strategic implementation process </a:t>
            </a:r>
            <a:endParaRPr lang="en-US" b="1" dirty="0"/>
          </a:p>
        </p:txBody>
      </p:sp>
    </p:spTree>
    <p:extLst>
      <p:ext uri="{BB962C8B-B14F-4D97-AF65-F5344CB8AC3E}">
        <p14:creationId xmlns:p14="http://schemas.microsoft.com/office/powerpoint/2010/main" val="175780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Definition: competitive advantage</a:t>
            </a:r>
            <a:endParaRPr lang="en-US" b="1"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Competitive advantage is a condition or circumstance that puts a company in a </a:t>
            </a:r>
            <a:r>
              <a:rPr lang="en-US" dirty="0" err="1" smtClean="0"/>
              <a:t>favourable</a:t>
            </a:r>
            <a:r>
              <a:rPr lang="en-US" dirty="0" smtClean="0"/>
              <a:t> or superior position compared to its competitors.</a:t>
            </a:r>
          </a:p>
          <a:p>
            <a:r>
              <a:rPr lang="en-US" dirty="0" smtClean="0"/>
              <a:t>Among the various managerial functions, nothing affects the success of an organisation than how effective the management charts a the direction, develops effective strategies and implements the chosen strategy.</a:t>
            </a:r>
            <a:endParaRPr lang="en-US" dirty="0"/>
          </a:p>
        </p:txBody>
      </p:sp>
    </p:spTree>
    <p:extLst>
      <p:ext uri="{BB962C8B-B14F-4D97-AF65-F5344CB8AC3E}">
        <p14:creationId xmlns:p14="http://schemas.microsoft.com/office/powerpoint/2010/main" val="189259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Definitions: strategic decision-making</a:t>
            </a:r>
            <a:endParaRPr lang="en-US" b="1" dirty="0"/>
          </a:p>
        </p:txBody>
      </p:sp>
      <p:sp>
        <p:nvSpPr>
          <p:cNvPr id="3" name="Content Placeholder 2"/>
          <p:cNvSpPr>
            <a:spLocks noGrp="1"/>
          </p:cNvSpPr>
          <p:nvPr>
            <p:ph idx="1"/>
          </p:nvPr>
        </p:nvSpPr>
        <p:spPr/>
        <p:txBody>
          <a:bodyPr>
            <a:normAutofit/>
          </a:bodyPr>
          <a:lstStyle/>
          <a:p>
            <a:r>
              <a:rPr lang="en-US" b="1" dirty="0" smtClean="0"/>
              <a:t>Strategic decision-making </a:t>
            </a:r>
            <a:r>
              <a:rPr lang="en-US" dirty="0" smtClean="0"/>
              <a:t>is a process of understanding the interaction of decisions and their impact upon the organization to gain competitive advantage. </a:t>
            </a:r>
          </a:p>
          <a:p>
            <a:r>
              <a:rPr lang="en-US" dirty="0" smtClean="0"/>
              <a:t>Wrong decisions taken, may result in disastrous consequences. Thus, the power of strategic thinking lies in combining the power of the right decision with the right time</a:t>
            </a:r>
            <a:endParaRPr lang="en-US" dirty="0"/>
          </a:p>
        </p:txBody>
      </p:sp>
    </p:spTree>
    <p:extLst>
      <p:ext uri="{BB962C8B-B14F-4D97-AF65-F5344CB8AC3E}">
        <p14:creationId xmlns:p14="http://schemas.microsoft.com/office/powerpoint/2010/main" val="251921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b="1" dirty="0" smtClean="0"/>
              <a:t>History of Strategic Management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Initially the term strategic planning was used.</a:t>
            </a:r>
          </a:p>
          <a:p>
            <a:r>
              <a:rPr lang="en-US" i="1" dirty="0" smtClean="0"/>
              <a:t>The term strategic </a:t>
            </a:r>
            <a:r>
              <a:rPr lang="en-US" i="1" dirty="0"/>
              <a:t>planning </a:t>
            </a:r>
            <a:r>
              <a:rPr lang="en-US" dirty="0"/>
              <a:t>originated in the 1950s and was very popular between </a:t>
            </a:r>
            <a:r>
              <a:rPr lang="en-US" dirty="0" smtClean="0"/>
              <a:t>the mid-1960s </a:t>
            </a:r>
            <a:r>
              <a:rPr lang="en-US" dirty="0"/>
              <a:t>and the mid-1970s. </a:t>
            </a:r>
            <a:endParaRPr lang="en-US" dirty="0" smtClean="0"/>
          </a:p>
          <a:p>
            <a:r>
              <a:rPr lang="en-US" dirty="0" smtClean="0"/>
              <a:t>During those </a:t>
            </a:r>
            <a:r>
              <a:rPr lang="en-US" dirty="0"/>
              <a:t>years, strategic planning was widely </a:t>
            </a:r>
            <a:r>
              <a:rPr lang="en-US" dirty="0" smtClean="0"/>
              <a:t>believed to </a:t>
            </a:r>
            <a:r>
              <a:rPr lang="en-US" dirty="0"/>
              <a:t>be the </a:t>
            </a:r>
            <a:r>
              <a:rPr lang="en-US" dirty="0" smtClean="0"/>
              <a:t>solution </a:t>
            </a:r>
            <a:r>
              <a:rPr lang="en-US" dirty="0"/>
              <a:t>for all problems.  </a:t>
            </a:r>
            <a:r>
              <a:rPr lang="en-US" dirty="0" smtClean="0"/>
              <a:t>American companies were </a:t>
            </a:r>
            <a:r>
              <a:rPr lang="en-US" dirty="0"/>
              <a:t>“</a:t>
            </a:r>
            <a:r>
              <a:rPr lang="en-US" dirty="0" smtClean="0"/>
              <a:t>obsessed” with </a:t>
            </a:r>
            <a:r>
              <a:rPr lang="en-US" dirty="0"/>
              <a:t>strategic planning. </a:t>
            </a:r>
            <a:endParaRPr lang="en-US" dirty="0" smtClean="0"/>
          </a:p>
          <a:p>
            <a:r>
              <a:rPr lang="en-US" dirty="0" smtClean="0"/>
              <a:t>Later strategic planning was cast aside during the 1980s as various planning models did not yield higher returns. </a:t>
            </a:r>
          </a:p>
        </p:txBody>
      </p:sp>
    </p:spTree>
    <p:extLst>
      <p:ext uri="{BB962C8B-B14F-4D97-AF65-F5344CB8AC3E}">
        <p14:creationId xmlns:p14="http://schemas.microsoft.com/office/powerpoint/2010/main" val="92819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Strategic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Porter (1987): Although strategic planning had gone out of fashion in the late 1970s, it needed to be re-discovered. It would have to be “re-thought” and “recast”</a:t>
            </a:r>
          </a:p>
          <a:p>
            <a:pPr lvl="1"/>
            <a:r>
              <a:rPr lang="en-US" dirty="0" smtClean="0"/>
              <a:t>Competitive strategy (1980)Competitive advantage (1985)</a:t>
            </a:r>
          </a:p>
          <a:p>
            <a:pPr lvl="1"/>
            <a:r>
              <a:rPr lang="en-US" dirty="0" smtClean="0"/>
              <a:t>Formation of the Strategic Management Society (1981)</a:t>
            </a:r>
          </a:p>
          <a:p>
            <a:pPr lvl="1"/>
            <a:r>
              <a:rPr lang="en-US" dirty="0" smtClean="0"/>
              <a:t>Launch of the Strategic Management Journal (1982)</a:t>
            </a:r>
          </a:p>
          <a:p>
            <a:r>
              <a:rPr lang="en-US" dirty="0" smtClean="0"/>
              <a:t>By the 1990s, there was the revival of strategic planning, and the process is widely practiced today in the business world.</a:t>
            </a:r>
          </a:p>
          <a:p>
            <a:endParaRPr lang="en-US" dirty="0"/>
          </a:p>
        </p:txBody>
      </p:sp>
    </p:spTree>
    <p:extLst>
      <p:ext uri="{BB962C8B-B14F-4D97-AF65-F5344CB8AC3E}">
        <p14:creationId xmlns:p14="http://schemas.microsoft.com/office/powerpoint/2010/main" val="409830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Strategic Management</a:t>
            </a:r>
            <a:endParaRPr lang="en-US" dirty="0"/>
          </a:p>
        </p:txBody>
      </p:sp>
      <p:sp>
        <p:nvSpPr>
          <p:cNvPr id="3" name="Content Placeholder 2"/>
          <p:cNvSpPr>
            <a:spLocks noGrp="1"/>
          </p:cNvSpPr>
          <p:nvPr>
            <p:ph idx="1"/>
          </p:nvPr>
        </p:nvSpPr>
        <p:spPr/>
        <p:txBody>
          <a:bodyPr/>
          <a:lstStyle/>
          <a:p>
            <a:r>
              <a:rPr lang="en-US" dirty="0" err="1"/>
              <a:t>Drucker</a:t>
            </a:r>
            <a:r>
              <a:rPr lang="en-US" dirty="0"/>
              <a:t> (1954): What is our business and what should it be</a:t>
            </a:r>
            <a:r>
              <a:rPr lang="en-US" dirty="0" smtClean="0"/>
              <a:t>?</a:t>
            </a:r>
          </a:p>
          <a:p>
            <a:r>
              <a:rPr lang="en-US" dirty="0" smtClean="0"/>
              <a:t>Chandler </a:t>
            </a:r>
            <a:r>
              <a:rPr lang="en-US" dirty="0"/>
              <a:t>(1962): What is strategy</a:t>
            </a:r>
            <a:r>
              <a:rPr lang="en-US" dirty="0" smtClean="0"/>
              <a:t>? Structure </a:t>
            </a:r>
            <a:r>
              <a:rPr lang="en-US" dirty="0"/>
              <a:t>follows </a:t>
            </a:r>
            <a:r>
              <a:rPr lang="en-US" dirty="0" smtClean="0"/>
              <a:t>strategy</a:t>
            </a:r>
          </a:p>
          <a:p>
            <a:r>
              <a:rPr lang="en-US" dirty="0" smtClean="0"/>
              <a:t>Andrews </a:t>
            </a:r>
            <a:r>
              <a:rPr lang="en-US" dirty="0"/>
              <a:t>(1965) – corporate </a:t>
            </a:r>
            <a:r>
              <a:rPr lang="en-US" dirty="0" smtClean="0"/>
              <a:t>strategy</a:t>
            </a:r>
          </a:p>
          <a:p>
            <a:r>
              <a:rPr lang="en-US" dirty="0" err="1" smtClean="0"/>
              <a:t>Ansoff</a:t>
            </a:r>
            <a:r>
              <a:rPr lang="en-US" dirty="0" smtClean="0"/>
              <a:t> </a:t>
            </a:r>
            <a:r>
              <a:rPr lang="en-US" dirty="0"/>
              <a:t>(1965) – corporate </a:t>
            </a:r>
            <a:r>
              <a:rPr lang="en-US" dirty="0" smtClean="0"/>
              <a:t>strategy</a:t>
            </a:r>
          </a:p>
          <a:p>
            <a:r>
              <a:rPr lang="en-US" dirty="0" smtClean="0"/>
              <a:t>Boston </a:t>
            </a:r>
            <a:r>
              <a:rPr lang="en-US" dirty="0"/>
              <a:t>consulting group (1965) – Henderson B.</a:t>
            </a:r>
          </a:p>
        </p:txBody>
      </p:sp>
    </p:spTree>
    <p:extLst>
      <p:ext uri="{BB962C8B-B14F-4D97-AF65-F5344CB8AC3E}">
        <p14:creationId xmlns:p14="http://schemas.microsoft.com/office/powerpoint/2010/main" val="345518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Questions in SM </a:t>
            </a:r>
            <a:endParaRPr lang="en-US" dirty="0"/>
          </a:p>
        </p:txBody>
      </p:sp>
      <p:sp>
        <p:nvSpPr>
          <p:cNvPr id="3" name="Content Placeholder 2"/>
          <p:cNvSpPr>
            <a:spLocks noGrp="1"/>
          </p:cNvSpPr>
          <p:nvPr>
            <p:ph idx="1"/>
          </p:nvPr>
        </p:nvSpPr>
        <p:spPr/>
        <p:txBody>
          <a:bodyPr/>
          <a:lstStyle/>
          <a:p>
            <a:pPr marL="514350" indent="-514350">
              <a:spcBef>
                <a:spcPts val="600"/>
              </a:spcBef>
              <a:spcAft>
                <a:spcPts val="1800"/>
              </a:spcAft>
              <a:buFont typeface="+mj-lt"/>
              <a:buAutoNum type="arabicPeriod"/>
            </a:pPr>
            <a:r>
              <a:rPr lang="en-US" dirty="0" smtClean="0"/>
              <a:t>Where </a:t>
            </a:r>
            <a:r>
              <a:rPr lang="en-US" dirty="0"/>
              <a:t>is the organization now</a:t>
            </a:r>
            <a:r>
              <a:rPr lang="en-US" dirty="0" smtClean="0"/>
              <a:t>?</a:t>
            </a:r>
          </a:p>
          <a:p>
            <a:pPr marL="514350" indent="-514350">
              <a:spcBef>
                <a:spcPts val="600"/>
              </a:spcBef>
              <a:spcAft>
                <a:spcPts val="1800"/>
              </a:spcAft>
              <a:buFont typeface="+mj-lt"/>
              <a:buAutoNum type="arabicPeriod"/>
            </a:pPr>
            <a:r>
              <a:rPr lang="en-US" dirty="0" smtClean="0"/>
              <a:t>If </a:t>
            </a:r>
            <a:r>
              <a:rPr lang="en-US" dirty="0"/>
              <a:t>no changes are made, where will the organization be in 1, 2, 5 or 10 years</a:t>
            </a:r>
            <a:r>
              <a:rPr lang="en-US" dirty="0" smtClean="0"/>
              <a:t>?</a:t>
            </a:r>
          </a:p>
          <a:p>
            <a:pPr marL="514350" indent="-514350">
              <a:spcBef>
                <a:spcPts val="600"/>
              </a:spcBef>
              <a:spcAft>
                <a:spcPts val="1800"/>
              </a:spcAft>
              <a:buFont typeface="+mj-lt"/>
              <a:buAutoNum type="arabicPeriod"/>
            </a:pPr>
            <a:r>
              <a:rPr lang="en-US" dirty="0" smtClean="0"/>
              <a:t>What </a:t>
            </a:r>
            <a:r>
              <a:rPr lang="en-US" dirty="0"/>
              <a:t>specific actions should management undertake</a:t>
            </a:r>
            <a:r>
              <a:rPr lang="en-US" dirty="0" smtClean="0"/>
              <a:t>?</a:t>
            </a:r>
          </a:p>
          <a:p>
            <a:pPr marL="514350" indent="-514350">
              <a:spcBef>
                <a:spcPts val="600"/>
              </a:spcBef>
              <a:spcAft>
                <a:spcPts val="1800"/>
              </a:spcAft>
              <a:buFont typeface="+mj-lt"/>
              <a:buAutoNum type="arabicPeriod"/>
            </a:pPr>
            <a:r>
              <a:rPr lang="en-US" dirty="0" smtClean="0"/>
              <a:t>What </a:t>
            </a:r>
            <a:r>
              <a:rPr lang="en-US" dirty="0"/>
              <a:t>are the risks and </a:t>
            </a:r>
            <a:r>
              <a:rPr lang="en-US" dirty="0" smtClean="0"/>
              <a:t>payoffs?</a:t>
            </a:r>
            <a:endParaRPr lang="en-US" dirty="0"/>
          </a:p>
        </p:txBody>
      </p:sp>
    </p:spTree>
    <p:extLst>
      <p:ext uri="{BB962C8B-B14F-4D97-AF65-F5344CB8AC3E}">
        <p14:creationId xmlns:p14="http://schemas.microsoft.com/office/powerpoint/2010/main" val="412540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 History of SM</a:t>
            </a:r>
            <a:endParaRPr lang="en-US" b="1" dirty="0"/>
          </a:p>
        </p:txBody>
      </p:sp>
      <p:sp>
        <p:nvSpPr>
          <p:cNvPr id="3" name="Content Placeholder 2"/>
          <p:cNvSpPr>
            <a:spLocks noGrp="1"/>
          </p:cNvSpPr>
          <p:nvPr>
            <p:ph idx="1"/>
          </p:nvPr>
        </p:nvSpPr>
        <p:spPr/>
        <p:txBody>
          <a:bodyPr/>
          <a:lstStyle/>
          <a:p>
            <a:pPr marL="236538" indent="-236538">
              <a:tabLst>
                <a:tab pos="633413" algn="l"/>
              </a:tabLst>
            </a:pPr>
            <a:r>
              <a:rPr lang="en-US" b="1" dirty="0" smtClean="0"/>
              <a:t>1950s - 1960s</a:t>
            </a:r>
            <a:r>
              <a:rPr lang="en-US" b="1" dirty="0"/>
              <a:t>: </a:t>
            </a:r>
            <a:r>
              <a:rPr lang="en-US" dirty="0"/>
              <a:t>Emergence of strategic management as an academic and professional </a:t>
            </a:r>
            <a:r>
              <a:rPr lang="en-US" dirty="0" smtClean="0"/>
              <a:t>field</a:t>
            </a:r>
          </a:p>
          <a:p>
            <a:r>
              <a:rPr lang="en-US" b="1" dirty="0" smtClean="0"/>
              <a:t>1970s</a:t>
            </a:r>
            <a:r>
              <a:rPr lang="en-US" b="1" dirty="0"/>
              <a:t>:</a:t>
            </a:r>
            <a:r>
              <a:rPr lang="en-US" dirty="0"/>
              <a:t> Disenchantment with strategic </a:t>
            </a:r>
            <a:r>
              <a:rPr lang="en-US" dirty="0" smtClean="0"/>
              <a:t>management</a:t>
            </a:r>
          </a:p>
          <a:p>
            <a:r>
              <a:rPr lang="en-US" b="1" dirty="0" smtClean="0"/>
              <a:t>1980s</a:t>
            </a:r>
            <a:r>
              <a:rPr lang="en-US" b="1" dirty="0"/>
              <a:t>: </a:t>
            </a:r>
            <a:r>
              <a:rPr lang="en-US" dirty="0"/>
              <a:t>Maturity of strategic </a:t>
            </a:r>
            <a:r>
              <a:rPr lang="en-US" dirty="0" smtClean="0"/>
              <a:t>management</a:t>
            </a:r>
          </a:p>
          <a:p>
            <a:r>
              <a:rPr lang="en-US" b="1" dirty="0" smtClean="0"/>
              <a:t>1990s</a:t>
            </a:r>
            <a:r>
              <a:rPr lang="en-US" b="1" dirty="0"/>
              <a:t>: </a:t>
            </a:r>
            <a:r>
              <a:rPr lang="en-US" dirty="0" smtClean="0"/>
              <a:t>SM becomes </a:t>
            </a:r>
            <a:r>
              <a:rPr lang="en-US" dirty="0"/>
              <a:t>an integral part of business operations</a:t>
            </a:r>
          </a:p>
        </p:txBody>
      </p:sp>
    </p:spTree>
    <p:extLst>
      <p:ext uri="{BB962C8B-B14F-4D97-AF65-F5344CB8AC3E}">
        <p14:creationId xmlns:p14="http://schemas.microsoft.com/office/powerpoint/2010/main" val="174819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Outline</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Strategic Management?</a:t>
            </a:r>
          </a:p>
          <a:p>
            <a:pPr marL="514350" indent="-514350">
              <a:buFont typeface="+mj-lt"/>
              <a:buAutoNum type="arabicPeriod"/>
            </a:pPr>
            <a:r>
              <a:rPr lang="en-US" dirty="0" smtClean="0"/>
              <a:t>Key concepts in strategic management: vision, mission, values, goals, objectives</a:t>
            </a:r>
          </a:p>
          <a:p>
            <a:pPr marL="514350" indent="-514350">
              <a:buFont typeface="+mj-lt"/>
              <a:buAutoNum type="arabicPeriod"/>
            </a:pPr>
            <a:r>
              <a:rPr lang="en-US" dirty="0" smtClean="0"/>
              <a:t>Steps in the strategic management process</a:t>
            </a:r>
          </a:p>
          <a:p>
            <a:pPr marL="514350" indent="-514350">
              <a:buFont typeface="+mj-lt"/>
              <a:buAutoNum type="arabicPeriod"/>
            </a:pPr>
            <a:r>
              <a:rPr lang="en-US" dirty="0" smtClean="0"/>
              <a:t>Advantages, Rationale of strategic management</a:t>
            </a:r>
          </a:p>
          <a:p>
            <a:pPr marL="514350" indent="-514350">
              <a:buFont typeface="+mj-lt"/>
              <a:buAutoNum type="arabicPeriod"/>
            </a:pPr>
            <a:r>
              <a:rPr lang="en-US" dirty="0"/>
              <a:t>L</a:t>
            </a:r>
            <a:r>
              <a:rPr lang="en-US" dirty="0" smtClean="0"/>
              <a:t>imitations of strategic management</a:t>
            </a:r>
            <a:endParaRPr lang="en-US" dirty="0"/>
          </a:p>
        </p:txBody>
      </p:sp>
    </p:spTree>
    <p:extLst>
      <p:ext uri="{BB962C8B-B14F-4D97-AF65-F5344CB8AC3E}">
        <p14:creationId xmlns:p14="http://schemas.microsoft.com/office/powerpoint/2010/main" val="346751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Stages in SM Process</a:t>
            </a:r>
            <a:endParaRPr lang="en-US" b="1" dirty="0"/>
          </a:p>
        </p:txBody>
      </p:sp>
      <p:sp>
        <p:nvSpPr>
          <p:cNvPr id="3" name="Content Placeholder 2"/>
          <p:cNvSpPr>
            <a:spLocks noGrp="1"/>
          </p:cNvSpPr>
          <p:nvPr>
            <p:ph idx="1"/>
          </p:nvPr>
        </p:nvSpPr>
        <p:spPr>
          <a:xfrm>
            <a:off x="457200" y="1524000"/>
            <a:ext cx="8229600" cy="4602163"/>
          </a:xfrm>
        </p:spPr>
        <p:txBody>
          <a:bodyPr/>
          <a:lstStyle/>
          <a:p>
            <a:pPr marL="514350" indent="-514350">
              <a:buFont typeface="+mj-lt"/>
              <a:buAutoNum type="arabicPeriod"/>
            </a:pPr>
            <a:r>
              <a:rPr lang="en-US" dirty="0" smtClean="0"/>
              <a:t>Goal-setting ( strategic Direction </a:t>
            </a:r>
          </a:p>
          <a:p>
            <a:pPr marL="514350" indent="-514350">
              <a:buFont typeface="+mj-lt"/>
              <a:buAutoNum type="arabicPeriod"/>
            </a:pPr>
            <a:r>
              <a:rPr lang="en-US" dirty="0" smtClean="0"/>
              <a:t>Environmental analysis</a:t>
            </a:r>
          </a:p>
          <a:p>
            <a:pPr marL="971550" lvl="1" indent="-514350">
              <a:buAutoNum type="alphaLcParenBoth"/>
            </a:pPr>
            <a:r>
              <a:rPr lang="en-US" dirty="0" smtClean="0"/>
              <a:t>internal environment </a:t>
            </a:r>
          </a:p>
          <a:p>
            <a:pPr marL="971550" lvl="1" indent="-514350">
              <a:buAutoNum type="alphaLcParenBoth"/>
            </a:pPr>
            <a:r>
              <a:rPr lang="en-US" dirty="0" smtClean="0"/>
              <a:t>External environment</a:t>
            </a:r>
          </a:p>
          <a:p>
            <a:pPr marL="971550" lvl="1" indent="-514350">
              <a:buAutoNum type="alphaLcParenBoth"/>
            </a:pPr>
            <a:r>
              <a:rPr lang="en-US" dirty="0" smtClean="0"/>
              <a:t>SWOT analysis</a:t>
            </a:r>
          </a:p>
          <a:p>
            <a:pPr marL="514350" indent="-514350">
              <a:buFont typeface="+mj-lt"/>
              <a:buAutoNum type="arabicPeriod"/>
            </a:pPr>
            <a:r>
              <a:rPr lang="en-US" dirty="0" smtClean="0"/>
              <a:t>Strategy formation</a:t>
            </a:r>
            <a:r>
              <a:rPr lang="en-US" dirty="0"/>
              <a:t>, </a:t>
            </a:r>
            <a:endParaRPr lang="en-US" dirty="0" smtClean="0"/>
          </a:p>
          <a:p>
            <a:pPr marL="514350" indent="-514350">
              <a:buFont typeface="+mj-lt"/>
              <a:buAutoNum type="arabicPeriod"/>
            </a:pPr>
            <a:r>
              <a:rPr lang="en-US" dirty="0" smtClean="0"/>
              <a:t>Strategy implementation, and </a:t>
            </a:r>
          </a:p>
          <a:p>
            <a:pPr marL="514350" indent="-514350">
              <a:buFont typeface="+mj-lt"/>
              <a:buAutoNum type="arabicPeriod"/>
            </a:pPr>
            <a:r>
              <a:rPr lang="en-US" dirty="0" smtClean="0"/>
              <a:t>Strategy monitoring, Evaluation and control</a:t>
            </a:r>
            <a:endParaRPr lang="en-US" dirty="0"/>
          </a:p>
        </p:txBody>
      </p:sp>
    </p:spTree>
    <p:extLst>
      <p:ext uri="{BB962C8B-B14F-4D97-AF65-F5344CB8AC3E}">
        <p14:creationId xmlns:p14="http://schemas.microsoft.com/office/powerpoint/2010/main" val="242591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STRATEGIC MANAGEMENT CYCLE</a:t>
            </a:r>
            <a:endParaRPr lang="en-US" b="1" dirty="0"/>
          </a:p>
        </p:txBody>
      </p:sp>
      <p:sp>
        <p:nvSpPr>
          <p:cNvPr id="4" name="Rectangle 3"/>
          <p:cNvSpPr/>
          <p:nvPr/>
        </p:nvSpPr>
        <p:spPr>
          <a:xfrm>
            <a:off x="152400" y="2271252"/>
            <a:ext cx="1371600" cy="10815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Strategic Intent </a:t>
            </a:r>
            <a:endParaRPr lang="en-US" b="1" dirty="0">
              <a:solidFill>
                <a:schemeClr val="tx1"/>
              </a:solidFill>
            </a:endParaRPr>
          </a:p>
        </p:txBody>
      </p:sp>
      <p:sp>
        <p:nvSpPr>
          <p:cNvPr id="5" name="Rectangle 4"/>
          <p:cNvSpPr/>
          <p:nvPr/>
        </p:nvSpPr>
        <p:spPr>
          <a:xfrm>
            <a:off x="1905000" y="2271252"/>
            <a:ext cx="1676400" cy="1143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Environmental analysis</a:t>
            </a:r>
            <a:endParaRPr lang="en-US" b="1" dirty="0">
              <a:solidFill>
                <a:schemeClr val="tx1"/>
              </a:solidFill>
            </a:endParaRPr>
          </a:p>
        </p:txBody>
      </p:sp>
      <p:sp>
        <p:nvSpPr>
          <p:cNvPr id="6" name="Rectangle 5"/>
          <p:cNvSpPr/>
          <p:nvPr/>
        </p:nvSpPr>
        <p:spPr>
          <a:xfrm>
            <a:off x="4038600" y="2271252"/>
            <a:ext cx="1524000" cy="1143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Strategy formulation</a:t>
            </a:r>
            <a:endParaRPr lang="en-US" b="1" dirty="0">
              <a:solidFill>
                <a:schemeClr val="tx1"/>
              </a:solidFill>
            </a:endParaRPr>
          </a:p>
        </p:txBody>
      </p:sp>
      <p:sp>
        <p:nvSpPr>
          <p:cNvPr id="7" name="Rectangle 6"/>
          <p:cNvSpPr/>
          <p:nvPr/>
        </p:nvSpPr>
        <p:spPr>
          <a:xfrm>
            <a:off x="5867400" y="2231923"/>
            <a:ext cx="1421991" cy="1143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Strategy implementation </a:t>
            </a:r>
            <a:endParaRPr lang="en-US" b="1" dirty="0">
              <a:solidFill>
                <a:schemeClr val="tx1"/>
              </a:solidFill>
            </a:endParaRPr>
          </a:p>
        </p:txBody>
      </p:sp>
      <p:sp>
        <p:nvSpPr>
          <p:cNvPr id="8" name="Rectangle 7"/>
          <p:cNvSpPr/>
          <p:nvPr/>
        </p:nvSpPr>
        <p:spPr>
          <a:xfrm>
            <a:off x="7535197" y="2209800"/>
            <a:ext cx="1600200" cy="1143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Evaluation and Control</a:t>
            </a:r>
            <a:r>
              <a:rPr lang="en-US" b="1" dirty="0" smtClean="0"/>
              <a:t> </a:t>
            </a:r>
            <a:endParaRPr lang="en-US" b="1" dirty="0"/>
          </a:p>
        </p:txBody>
      </p:sp>
      <p:sp>
        <p:nvSpPr>
          <p:cNvPr id="9" name="Rectangle 8"/>
          <p:cNvSpPr/>
          <p:nvPr/>
        </p:nvSpPr>
        <p:spPr>
          <a:xfrm>
            <a:off x="152400" y="3354029"/>
            <a:ext cx="1371600" cy="197997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6213">
              <a:spcAft>
                <a:spcPts val="1200"/>
              </a:spcAft>
              <a:buFont typeface="Arial" pitchFamily="34" charset="0"/>
              <a:buChar char="•"/>
            </a:pPr>
            <a:r>
              <a:rPr lang="en-US" sz="1600" dirty="0" smtClean="0">
                <a:solidFill>
                  <a:schemeClr val="tx1"/>
                </a:solidFill>
              </a:rPr>
              <a:t>Vision</a:t>
            </a:r>
          </a:p>
          <a:p>
            <a:pPr indent="-176213">
              <a:spcAft>
                <a:spcPts val="1200"/>
              </a:spcAft>
              <a:buFont typeface="Arial" pitchFamily="34" charset="0"/>
              <a:buChar char="•"/>
            </a:pPr>
            <a:r>
              <a:rPr lang="en-US" sz="1600" dirty="0" smtClean="0">
                <a:solidFill>
                  <a:schemeClr val="tx1"/>
                </a:solidFill>
              </a:rPr>
              <a:t>Mission</a:t>
            </a:r>
          </a:p>
          <a:p>
            <a:pPr indent="-176213">
              <a:spcAft>
                <a:spcPts val="1200"/>
              </a:spcAft>
              <a:buFont typeface="Arial" pitchFamily="34" charset="0"/>
              <a:buChar char="•"/>
            </a:pPr>
            <a:r>
              <a:rPr lang="en-US" sz="1600" dirty="0" smtClean="0">
                <a:solidFill>
                  <a:schemeClr val="tx1"/>
                </a:solidFill>
              </a:rPr>
              <a:t>Goals/Obj.</a:t>
            </a:r>
          </a:p>
          <a:p>
            <a:pPr indent="-176213">
              <a:spcAft>
                <a:spcPts val="1200"/>
              </a:spcAft>
              <a:buFont typeface="Arial" pitchFamily="34" charset="0"/>
              <a:buChar char="•"/>
            </a:pPr>
            <a:r>
              <a:rPr lang="en-US" sz="1600" dirty="0" smtClean="0">
                <a:solidFill>
                  <a:schemeClr val="tx1"/>
                </a:solidFill>
              </a:rPr>
              <a:t>Core values</a:t>
            </a:r>
          </a:p>
          <a:p>
            <a:pPr algn="ctr"/>
            <a:endParaRPr lang="en-US" dirty="0">
              <a:solidFill>
                <a:schemeClr val="tx1"/>
              </a:solidFill>
            </a:endParaRPr>
          </a:p>
        </p:txBody>
      </p:sp>
      <p:sp>
        <p:nvSpPr>
          <p:cNvPr id="10" name="Rectangle 9"/>
          <p:cNvSpPr/>
          <p:nvPr/>
        </p:nvSpPr>
        <p:spPr>
          <a:xfrm>
            <a:off x="1890252" y="3411794"/>
            <a:ext cx="1676400" cy="20942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Font typeface="Arial" pitchFamily="34" charset="0"/>
              <a:buChar char="•"/>
              <a:tabLst>
                <a:tab pos="280988" algn="l"/>
              </a:tabLst>
            </a:pPr>
            <a:r>
              <a:rPr lang="en-US" sz="1600" dirty="0" smtClean="0">
                <a:solidFill>
                  <a:schemeClr val="tx1"/>
                </a:solidFill>
              </a:rPr>
              <a:t>Internal Analysis</a:t>
            </a:r>
          </a:p>
          <a:p>
            <a:pPr marL="176213" indent="-176213">
              <a:spcAft>
                <a:spcPts val="1200"/>
              </a:spcAft>
              <a:buFont typeface="Arial" pitchFamily="34" charset="0"/>
              <a:buChar char="•"/>
              <a:tabLst>
                <a:tab pos="280988" algn="l"/>
              </a:tabLst>
            </a:pPr>
            <a:r>
              <a:rPr lang="en-US" sz="1600" dirty="0" smtClean="0">
                <a:solidFill>
                  <a:schemeClr val="tx1"/>
                </a:solidFill>
              </a:rPr>
              <a:t>External Analysis</a:t>
            </a:r>
          </a:p>
          <a:p>
            <a:pPr marL="176213" indent="-176213">
              <a:spcAft>
                <a:spcPts val="1200"/>
              </a:spcAft>
              <a:buFont typeface="Arial" pitchFamily="34" charset="0"/>
              <a:buChar char="•"/>
              <a:tabLst>
                <a:tab pos="280988" algn="l"/>
              </a:tabLst>
            </a:pPr>
            <a:r>
              <a:rPr lang="en-US" sz="1600" dirty="0" smtClean="0">
                <a:solidFill>
                  <a:schemeClr val="tx1"/>
                </a:solidFill>
              </a:rPr>
              <a:t>SWOT Analysis</a:t>
            </a:r>
          </a:p>
          <a:p>
            <a:pPr algn="ctr"/>
            <a:endParaRPr lang="en-US" dirty="0">
              <a:solidFill>
                <a:schemeClr val="tx1"/>
              </a:solidFill>
            </a:endParaRPr>
          </a:p>
        </p:txBody>
      </p:sp>
      <p:sp>
        <p:nvSpPr>
          <p:cNvPr id="11" name="Rectangle 10"/>
          <p:cNvSpPr/>
          <p:nvPr/>
        </p:nvSpPr>
        <p:spPr>
          <a:xfrm>
            <a:off x="4031226" y="3389670"/>
            <a:ext cx="1531374" cy="278253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236538">
              <a:spcAft>
                <a:spcPts val="1200"/>
              </a:spcAft>
              <a:buFont typeface="Arial" pitchFamily="34" charset="0"/>
              <a:buChar char="•"/>
              <a:tabLst>
                <a:tab pos="280988" algn="l"/>
              </a:tabLst>
            </a:pPr>
            <a:r>
              <a:rPr lang="en-US" sz="1600" dirty="0">
                <a:solidFill>
                  <a:schemeClr val="tx1"/>
                </a:solidFill>
              </a:rPr>
              <a:t>SWOT Analysis</a:t>
            </a:r>
          </a:p>
          <a:p>
            <a:pPr marL="236538" indent="-236538">
              <a:spcAft>
                <a:spcPts val="1200"/>
              </a:spcAft>
              <a:buFont typeface="Arial" pitchFamily="34" charset="0"/>
              <a:buChar char="•"/>
              <a:tabLst>
                <a:tab pos="280988" algn="l"/>
              </a:tabLst>
            </a:pPr>
            <a:r>
              <a:rPr lang="en-US" sz="1600" dirty="0">
                <a:solidFill>
                  <a:schemeClr val="tx1"/>
                </a:solidFill>
              </a:rPr>
              <a:t>Corporate strategy</a:t>
            </a:r>
          </a:p>
          <a:p>
            <a:pPr marL="236538" indent="-236538">
              <a:spcAft>
                <a:spcPts val="1200"/>
              </a:spcAft>
              <a:buFont typeface="Arial" pitchFamily="34" charset="0"/>
              <a:buChar char="•"/>
              <a:tabLst>
                <a:tab pos="280988" algn="l"/>
              </a:tabLst>
            </a:pPr>
            <a:r>
              <a:rPr lang="en-US" sz="1600" dirty="0">
                <a:solidFill>
                  <a:schemeClr val="tx1"/>
                </a:solidFill>
              </a:rPr>
              <a:t>Business level strategy</a:t>
            </a:r>
          </a:p>
          <a:p>
            <a:pPr marL="236538" indent="-236538">
              <a:spcAft>
                <a:spcPts val="1200"/>
              </a:spcAft>
              <a:buFont typeface="Arial" pitchFamily="34" charset="0"/>
              <a:buChar char="•"/>
              <a:tabLst>
                <a:tab pos="280988" algn="l"/>
              </a:tabLst>
            </a:pPr>
            <a:r>
              <a:rPr lang="en-US" sz="1600" dirty="0">
                <a:solidFill>
                  <a:schemeClr val="tx1"/>
                </a:solidFill>
              </a:rPr>
              <a:t>Functional level strategy</a:t>
            </a:r>
          </a:p>
          <a:p>
            <a:pPr algn="ctr"/>
            <a:endParaRPr lang="en-US" dirty="0">
              <a:solidFill>
                <a:schemeClr val="tx1"/>
              </a:solidFill>
            </a:endParaRPr>
          </a:p>
        </p:txBody>
      </p:sp>
      <p:sp>
        <p:nvSpPr>
          <p:cNvPr id="12" name="Rectangle 11"/>
          <p:cNvSpPr/>
          <p:nvPr/>
        </p:nvSpPr>
        <p:spPr>
          <a:xfrm>
            <a:off x="5867400" y="3356486"/>
            <a:ext cx="1421991" cy="26633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spcAft>
                <a:spcPts val="1200"/>
              </a:spcAft>
              <a:buFont typeface="Arial" pitchFamily="34" charset="0"/>
              <a:buChar char="•"/>
            </a:pPr>
            <a:r>
              <a:rPr lang="en-US" sz="1600" dirty="0" smtClean="0">
                <a:solidFill>
                  <a:schemeClr val="tx1"/>
                </a:solidFill>
              </a:rPr>
              <a:t>Project skills</a:t>
            </a:r>
            <a:endParaRPr lang="en-US" sz="1600" dirty="0">
              <a:solidFill>
                <a:schemeClr val="tx1"/>
              </a:solidFill>
            </a:endParaRPr>
          </a:p>
          <a:p>
            <a:pPr marL="176213" indent="-176213">
              <a:spcAft>
                <a:spcPts val="1200"/>
              </a:spcAft>
              <a:buFont typeface="Arial" pitchFamily="34" charset="0"/>
              <a:buChar char="•"/>
              <a:tabLst>
                <a:tab pos="280988" algn="l"/>
              </a:tabLst>
            </a:pPr>
            <a:r>
              <a:rPr lang="en-US" sz="1600" dirty="0" smtClean="0">
                <a:solidFill>
                  <a:schemeClr val="tx1"/>
                </a:solidFill>
              </a:rPr>
              <a:t>Plans and procedure</a:t>
            </a:r>
          </a:p>
          <a:p>
            <a:pPr marL="176213" indent="-176213">
              <a:spcAft>
                <a:spcPts val="1200"/>
              </a:spcAft>
              <a:buFont typeface="Arial" pitchFamily="34" charset="0"/>
              <a:buChar char="•"/>
              <a:tabLst>
                <a:tab pos="280988" algn="l"/>
              </a:tabLst>
            </a:pPr>
            <a:r>
              <a:rPr lang="en-US" sz="1600" dirty="0" smtClean="0">
                <a:solidFill>
                  <a:schemeClr val="tx1"/>
                </a:solidFill>
              </a:rPr>
              <a:t>Org. structure</a:t>
            </a:r>
          </a:p>
          <a:p>
            <a:pPr marL="176213" indent="-176213">
              <a:spcAft>
                <a:spcPts val="1200"/>
              </a:spcAft>
              <a:buFont typeface="Arial" pitchFamily="34" charset="0"/>
              <a:buChar char="•"/>
              <a:tabLst>
                <a:tab pos="280988" algn="l"/>
              </a:tabLst>
            </a:pPr>
            <a:r>
              <a:rPr lang="en-US" sz="1600" dirty="0" smtClean="0">
                <a:solidFill>
                  <a:schemeClr val="tx1"/>
                </a:solidFill>
              </a:rPr>
              <a:t>Leadership, human </a:t>
            </a:r>
            <a:r>
              <a:rPr lang="en-US" sz="1600" dirty="0" err="1" smtClean="0">
                <a:solidFill>
                  <a:schemeClr val="tx1"/>
                </a:solidFill>
              </a:rPr>
              <a:t>behaviour</a:t>
            </a:r>
            <a:r>
              <a:rPr lang="en-US" sz="1600" dirty="0" smtClean="0">
                <a:solidFill>
                  <a:schemeClr val="tx1"/>
                </a:solidFill>
              </a:rPr>
              <a:t>, conflict </a:t>
            </a:r>
            <a:r>
              <a:rPr lang="en-US" sz="1600" dirty="0" err="1" smtClean="0">
                <a:solidFill>
                  <a:schemeClr val="tx1"/>
                </a:solidFill>
              </a:rPr>
              <a:t>mgt</a:t>
            </a:r>
            <a:endParaRPr lang="en-US" sz="1600" dirty="0">
              <a:solidFill>
                <a:schemeClr val="tx1"/>
              </a:solidFill>
            </a:endParaRPr>
          </a:p>
        </p:txBody>
      </p:sp>
      <p:sp>
        <p:nvSpPr>
          <p:cNvPr id="13" name="Rectangle 12"/>
          <p:cNvSpPr/>
          <p:nvPr/>
        </p:nvSpPr>
        <p:spPr>
          <a:xfrm>
            <a:off x="7556091" y="3389671"/>
            <a:ext cx="1592826" cy="224298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spcAft>
                <a:spcPts val="1200"/>
              </a:spcAft>
              <a:buFont typeface="Arial" pitchFamily="34" charset="0"/>
              <a:buChar char="•"/>
            </a:pPr>
            <a:r>
              <a:rPr lang="en-US" sz="1600" dirty="0" smtClean="0">
                <a:solidFill>
                  <a:schemeClr val="tx1"/>
                </a:solidFill>
              </a:rPr>
              <a:t>Continuous assessment.</a:t>
            </a:r>
          </a:p>
          <a:p>
            <a:pPr marL="117475" indent="-117475">
              <a:spcAft>
                <a:spcPts val="1200"/>
              </a:spcAft>
              <a:buFont typeface="Arial" pitchFamily="34" charset="0"/>
              <a:buChar char="•"/>
            </a:pPr>
            <a:r>
              <a:rPr lang="en-US" sz="1600" dirty="0" smtClean="0">
                <a:solidFill>
                  <a:schemeClr val="tx1"/>
                </a:solidFill>
              </a:rPr>
              <a:t>Objective feedback and learning</a:t>
            </a:r>
          </a:p>
          <a:p>
            <a:pPr marL="117475" indent="-117475">
              <a:spcAft>
                <a:spcPts val="1200"/>
              </a:spcAft>
              <a:buFont typeface="Arial" pitchFamily="34" charset="0"/>
              <a:buChar char="•"/>
            </a:pPr>
            <a:r>
              <a:rPr lang="en-US" sz="1600" dirty="0" smtClean="0">
                <a:solidFill>
                  <a:schemeClr val="tx1"/>
                </a:solidFill>
              </a:rPr>
              <a:t>Taking corrective action</a:t>
            </a:r>
            <a:endParaRPr lang="en-US" sz="1600" dirty="0">
              <a:solidFill>
                <a:schemeClr val="tx1"/>
              </a:solidFill>
            </a:endParaRPr>
          </a:p>
        </p:txBody>
      </p:sp>
      <p:sp>
        <p:nvSpPr>
          <p:cNvPr id="14" name="Right Arrow 13"/>
          <p:cNvSpPr/>
          <p:nvPr/>
        </p:nvSpPr>
        <p:spPr>
          <a:xfrm>
            <a:off x="1524000" y="2679904"/>
            <a:ext cx="366251" cy="138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268497" y="2781300"/>
            <a:ext cx="266700" cy="144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733801" y="2679904"/>
            <a:ext cx="304800" cy="22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553997" y="2724150"/>
            <a:ext cx="313403" cy="201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446138" y="1559641"/>
            <a:ext cx="7483699" cy="1696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 Arrow 24"/>
          <p:cNvSpPr/>
          <p:nvPr/>
        </p:nvSpPr>
        <p:spPr>
          <a:xfrm flipH="1">
            <a:off x="7868324" y="1548579"/>
            <a:ext cx="484180" cy="62680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wn Arrow 26"/>
          <p:cNvSpPr/>
          <p:nvPr/>
        </p:nvSpPr>
        <p:spPr>
          <a:xfrm>
            <a:off x="446137" y="1644444"/>
            <a:ext cx="196031" cy="587479"/>
          </a:xfrm>
          <a:prstGeom prst="downArrow">
            <a:avLst>
              <a:gd name="adj1" fmla="val 50000"/>
              <a:gd name="adj2" fmla="val 57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a:off x="2423652" y="1689919"/>
            <a:ext cx="319548" cy="5420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Down Arrow 29"/>
          <p:cNvSpPr/>
          <p:nvPr/>
        </p:nvSpPr>
        <p:spPr>
          <a:xfrm>
            <a:off x="6575937" y="1689919"/>
            <a:ext cx="319548" cy="5420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4777248" y="1729248"/>
            <a:ext cx="319548" cy="5420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33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43361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978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991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07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INTENT</a:t>
            </a:r>
            <a:endParaRPr lang="en-US" b="1" dirty="0"/>
          </a:p>
        </p:txBody>
      </p:sp>
      <p:sp>
        <p:nvSpPr>
          <p:cNvPr id="4" name="AutoShape 2" descr="https://businessjargons.com/wp-content/uploads/2017/04/strategic-inten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524000"/>
            <a:ext cx="4800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141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 and Mission</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Vision: </a:t>
            </a:r>
            <a:r>
              <a:rPr lang="en-US" dirty="0" smtClean="0"/>
              <a:t>A </a:t>
            </a:r>
            <a:r>
              <a:rPr lang="en-US" dirty="0"/>
              <a:t>Vision Statement describes the desired future position of the </a:t>
            </a:r>
            <a:r>
              <a:rPr lang="en-US" dirty="0" smtClean="0"/>
              <a:t>company; what the organisation intends to become in the long run.</a:t>
            </a:r>
          </a:p>
          <a:p>
            <a:endParaRPr lang="en-US" dirty="0" smtClean="0"/>
          </a:p>
          <a:p>
            <a:r>
              <a:rPr lang="en-US" dirty="0" smtClean="0"/>
              <a:t>It </a:t>
            </a:r>
            <a:r>
              <a:rPr lang="en-US" dirty="0"/>
              <a:t>reveals what the company aspires to be or hopes to achieve in the long-term. The vision statement is inspirational and motivational but also provides direction, mapping out where the organization is headed. In this regard, it serves as a guide for choosing current and future courses of action.</a:t>
            </a:r>
            <a:endParaRPr lang="en-US" dirty="0" smtClean="0"/>
          </a:p>
          <a:p>
            <a:endParaRPr lang="en-US" dirty="0"/>
          </a:p>
        </p:txBody>
      </p:sp>
    </p:spTree>
    <p:extLst>
      <p:ext uri="{BB962C8B-B14F-4D97-AF65-F5344CB8AC3E}">
        <p14:creationId xmlns:p14="http://schemas.microsoft.com/office/powerpoint/2010/main" val="372544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 and Mission</a:t>
            </a:r>
            <a:endParaRPr lang="en-US" dirty="0"/>
          </a:p>
        </p:txBody>
      </p:sp>
      <p:sp>
        <p:nvSpPr>
          <p:cNvPr id="3" name="Content Placeholder 2"/>
          <p:cNvSpPr>
            <a:spLocks noGrp="1"/>
          </p:cNvSpPr>
          <p:nvPr>
            <p:ph idx="1"/>
          </p:nvPr>
        </p:nvSpPr>
        <p:spPr/>
        <p:txBody>
          <a:bodyPr/>
          <a:lstStyle/>
          <a:p>
            <a:r>
              <a:rPr lang="en-US" dirty="0"/>
              <a:t>When writing a vision statement, consider these questions:</a:t>
            </a:r>
          </a:p>
          <a:p>
            <a:pPr lvl="1"/>
            <a:r>
              <a:rPr lang="en-US" i="1" dirty="0"/>
              <a:t>Where are we going moving forward?</a:t>
            </a:r>
            <a:endParaRPr lang="en-US" dirty="0"/>
          </a:p>
          <a:p>
            <a:pPr lvl="1"/>
            <a:r>
              <a:rPr lang="en-US" i="1" dirty="0"/>
              <a:t>What do we want to achieve in the future?</a:t>
            </a:r>
            <a:endParaRPr lang="en-US" dirty="0"/>
          </a:p>
          <a:p>
            <a:pPr lvl="1"/>
            <a:r>
              <a:rPr lang="en-US" i="1" dirty="0"/>
              <a:t>What kind of future society do we envision?</a:t>
            </a:r>
            <a:endParaRPr lang="en-US" dirty="0"/>
          </a:p>
          <a:p>
            <a:endParaRPr lang="en-US" dirty="0"/>
          </a:p>
        </p:txBody>
      </p:sp>
    </p:spTree>
    <p:extLst>
      <p:ext uri="{BB962C8B-B14F-4D97-AF65-F5344CB8AC3E}">
        <p14:creationId xmlns:p14="http://schemas.microsoft.com/office/powerpoint/2010/main" val="207928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Vision Statements</a:t>
            </a:r>
            <a:endParaRPr lang="en-US" b="1" dirty="0"/>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r>
              <a:rPr lang="en-US" b="1" dirty="0"/>
              <a:t>LinkedIn</a:t>
            </a:r>
            <a:r>
              <a:rPr lang="en-US" dirty="0"/>
              <a:t>: To create economic opportunity for every member of the global workforce.</a:t>
            </a:r>
          </a:p>
          <a:p>
            <a:r>
              <a:rPr lang="en-US" b="1" dirty="0" err="1"/>
              <a:t>GoDaddy</a:t>
            </a:r>
            <a:r>
              <a:rPr lang="en-US" dirty="0"/>
              <a:t>: To radically shift the global economy toward independent entrepreneurial ventures.</a:t>
            </a:r>
          </a:p>
          <a:p>
            <a:r>
              <a:rPr lang="en-US" b="1" dirty="0"/>
              <a:t>Wikimedia Foundation</a:t>
            </a:r>
            <a:r>
              <a:rPr lang="en-US" dirty="0"/>
              <a:t>: Imagine a world in which every single human being can freely share in the sum of all knowledge. That’s our commitment.</a:t>
            </a:r>
          </a:p>
          <a:p>
            <a:r>
              <a:rPr lang="en-US" b="1" dirty="0"/>
              <a:t>Habitat for Humanity</a:t>
            </a:r>
            <a:r>
              <a:rPr lang="en-US" dirty="0"/>
              <a:t>: A world where everyone has a decent place to live.</a:t>
            </a:r>
          </a:p>
          <a:p>
            <a:r>
              <a:rPr lang="en-US" b="1" dirty="0" smtClean="0"/>
              <a:t>Southwest Airlines</a:t>
            </a:r>
            <a:r>
              <a:rPr lang="en-US" dirty="0"/>
              <a:t>: To be the world’s most loved, most efficient, and most profitable airline</a:t>
            </a:r>
            <a:r>
              <a:rPr lang="en-US" dirty="0" smtClean="0"/>
              <a:t>.</a:t>
            </a:r>
          </a:p>
          <a:p>
            <a:r>
              <a:rPr lang="en-US" b="1" i="1" dirty="0" smtClean="0"/>
              <a:t>MUBS: </a:t>
            </a:r>
            <a:r>
              <a:rPr lang="en-US" i="1" dirty="0" smtClean="0"/>
              <a:t>The </a:t>
            </a:r>
            <a:r>
              <a:rPr lang="en-US" i="1" dirty="0"/>
              <a:t>benchmark for Business and Management Education, Research and Training in the region.</a:t>
            </a:r>
            <a:endParaRPr lang="en-US" dirty="0" smtClean="0"/>
          </a:p>
          <a:p>
            <a:endParaRPr lang="en-US" dirty="0"/>
          </a:p>
          <a:p>
            <a:endParaRPr lang="en-US" dirty="0"/>
          </a:p>
        </p:txBody>
      </p:sp>
    </p:spTree>
    <p:extLst>
      <p:ext uri="{BB962C8B-B14F-4D97-AF65-F5344CB8AC3E}">
        <p14:creationId xmlns:p14="http://schemas.microsoft.com/office/powerpoint/2010/main" val="443912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 and Mission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Mission: </a:t>
            </a:r>
            <a:r>
              <a:rPr lang="en-US" dirty="0" smtClean="0"/>
              <a:t>A Mission Statement defines the company’s business, its objectives and its approach to reach those objectives. A means of competing.</a:t>
            </a:r>
          </a:p>
          <a:p>
            <a:r>
              <a:rPr lang="en-US" dirty="0" smtClean="0"/>
              <a:t>The mission statement defines an organization’s purpose or reason for being. It guides the day-to-day operations of the organization, communicates to external stakeholders the core solutions the organization provides in society and motivates employees toward a common near-to-medium term goal. </a:t>
            </a:r>
          </a:p>
          <a:p>
            <a:r>
              <a:rPr lang="en-US" dirty="0" smtClean="0"/>
              <a:t>In short, the mission statement paints a picture of who the company is and what the company does.</a:t>
            </a:r>
          </a:p>
          <a:p>
            <a:endParaRPr lang="en-US" dirty="0"/>
          </a:p>
        </p:txBody>
      </p:sp>
    </p:spTree>
    <p:extLst>
      <p:ext uri="{BB962C8B-B14F-4D97-AF65-F5344CB8AC3E}">
        <p14:creationId xmlns:p14="http://schemas.microsoft.com/office/powerpoint/2010/main" val="408418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Examples of Mission Statements</a:t>
            </a:r>
            <a:endParaRPr lang="en-US" b="1" dirty="0"/>
          </a:p>
        </p:txBody>
      </p:sp>
      <p:sp>
        <p:nvSpPr>
          <p:cNvPr id="3" name="Content Placeholder 2"/>
          <p:cNvSpPr>
            <a:spLocks noGrp="1"/>
          </p:cNvSpPr>
          <p:nvPr>
            <p:ph idx="1"/>
          </p:nvPr>
        </p:nvSpPr>
        <p:spPr>
          <a:xfrm>
            <a:off x="457200" y="1219200"/>
            <a:ext cx="8458200" cy="5257800"/>
          </a:xfrm>
        </p:spPr>
        <p:txBody>
          <a:bodyPr>
            <a:normAutofit fontScale="85000" lnSpcReduction="20000"/>
          </a:bodyPr>
          <a:lstStyle/>
          <a:p>
            <a:r>
              <a:rPr lang="en-US" b="1" dirty="0"/>
              <a:t>LinkedIn</a:t>
            </a:r>
            <a:r>
              <a:rPr lang="en-US" dirty="0"/>
              <a:t>: To connect the world’s professionals to make them more productive and successful.</a:t>
            </a:r>
          </a:p>
          <a:p>
            <a:r>
              <a:rPr lang="en-US" b="1" dirty="0"/>
              <a:t>Starbucks</a:t>
            </a:r>
            <a:r>
              <a:rPr lang="en-US" dirty="0"/>
              <a:t>: To inspire and nurture the human spirit – one person, one cup and one neighborhood at a time.</a:t>
            </a:r>
          </a:p>
          <a:p>
            <a:r>
              <a:rPr lang="en-US" b="1" dirty="0"/>
              <a:t>Twitter</a:t>
            </a:r>
            <a:r>
              <a:rPr lang="en-US" dirty="0"/>
              <a:t>: To give everyone the power to create and share ideas and information, instantly, without barriers.</a:t>
            </a:r>
          </a:p>
          <a:p>
            <a:r>
              <a:rPr lang="en-US" b="1" dirty="0" err="1"/>
              <a:t>TripAdvisor</a:t>
            </a:r>
            <a:r>
              <a:rPr lang="en-US" dirty="0"/>
              <a:t>: To help people around the world plan and have the perfect trip.</a:t>
            </a:r>
          </a:p>
          <a:p>
            <a:r>
              <a:rPr lang="en-US" b="1" dirty="0"/>
              <a:t>Tesla</a:t>
            </a:r>
            <a:r>
              <a:rPr lang="en-US" dirty="0"/>
              <a:t>: To accelerate the world's transition to sustainable energy.</a:t>
            </a:r>
          </a:p>
          <a:p>
            <a:r>
              <a:rPr lang="en-US" b="1" dirty="0" err="1"/>
              <a:t>Sweetgreen</a:t>
            </a:r>
            <a:r>
              <a:rPr lang="en-US" dirty="0"/>
              <a:t>: To inspire healthier communities by connecting people to real food</a:t>
            </a:r>
            <a:r>
              <a:rPr lang="en-US" dirty="0" smtClean="0"/>
              <a:t>.</a:t>
            </a:r>
          </a:p>
          <a:p>
            <a:r>
              <a:rPr lang="en-US" b="1" dirty="0" smtClean="0"/>
              <a:t>MUBS: </a:t>
            </a:r>
            <a:r>
              <a:rPr lang="en-US" i="1" dirty="0"/>
              <a:t>To enable the future of our clients through creation and provision of knowledge.</a:t>
            </a:r>
            <a:endParaRPr lang="en-US" b="1" dirty="0"/>
          </a:p>
          <a:p>
            <a:endParaRPr lang="en-US" dirty="0"/>
          </a:p>
        </p:txBody>
      </p:sp>
    </p:spTree>
    <p:extLst>
      <p:ext uri="{BB962C8B-B14F-4D97-AF65-F5344CB8AC3E}">
        <p14:creationId xmlns:p14="http://schemas.microsoft.com/office/powerpoint/2010/main" val="23703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quotes</a:t>
            </a:r>
            <a:endParaRPr lang="en-US" b="1"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r>
              <a:rPr lang="en-US" i="1" dirty="0"/>
              <a:t>"</a:t>
            </a:r>
            <a:r>
              <a:rPr lang="en-US" sz="2800" i="1" dirty="0"/>
              <a:t>Without a strategy, an organization is like a ship </a:t>
            </a:r>
            <a:r>
              <a:rPr lang="en-US" sz="2800" i="1" dirty="0" smtClean="0"/>
              <a:t>without a </a:t>
            </a:r>
            <a:r>
              <a:rPr lang="en-US" sz="2800" i="1" dirty="0"/>
              <a:t>rudder, going around in circles. It’s like a tramp; it </a:t>
            </a:r>
            <a:r>
              <a:rPr lang="en-US" sz="2800" i="1" dirty="0" smtClean="0"/>
              <a:t>has no </a:t>
            </a:r>
            <a:r>
              <a:rPr lang="en-US" sz="2800" i="1" dirty="0"/>
              <a:t>place to go</a:t>
            </a:r>
            <a:r>
              <a:rPr lang="en-US" sz="2800" i="1" dirty="0" smtClean="0"/>
              <a:t>.“ </a:t>
            </a:r>
            <a:r>
              <a:rPr lang="en-US" b="1" dirty="0" smtClean="0"/>
              <a:t>—</a:t>
            </a:r>
            <a:r>
              <a:rPr lang="en-US" b="1" dirty="0"/>
              <a:t>Joel Ross and Michael </a:t>
            </a:r>
            <a:r>
              <a:rPr lang="en-US" b="1" dirty="0" smtClean="0"/>
              <a:t>Kami</a:t>
            </a:r>
          </a:p>
          <a:p>
            <a:r>
              <a:rPr lang="en-US" dirty="0"/>
              <a:t>"</a:t>
            </a:r>
            <a:r>
              <a:rPr lang="en-US" i="1" dirty="0"/>
              <a:t>If we know where we are and something about how we </a:t>
            </a:r>
            <a:r>
              <a:rPr lang="en-US" i="1" dirty="0" smtClean="0"/>
              <a:t>got there</a:t>
            </a:r>
            <a:r>
              <a:rPr lang="en-US" i="1" dirty="0"/>
              <a:t>, we might see where we are trending—and if the </a:t>
            </a:r>
            <a:r>
              <a:rPr lang="en-US" i="1" dirty="0" smtClean="0"/>
              <a:t>outcomes which </a:t>
            </a:r>
            <a:r>
              <a:rPr lang="en-US" i="1" dirty="0"/>
              <a:t>lie naturally in our course are unacceptable</a:t>
            </a:r>
            <a:r>
              <a:rPr lang="en-US" i="1" dirty="0" smtClean="0"/>
              <a:t>, to </a:t>
            </a:r>
            <a:r>
              <a:rPr lang="en-US" i="1" dirty="0"/>
              <a:t>make timely change</a:t>
            </a:r>
            <a:r>
              <a:rPr lang="en-US" i="1" dirty="0" smtClean="0"/>
              <a:t>.“ </a:t>
            </a:r>
            <a:r>
              <a:rPr lang="en-US" b="1" dirty="0" smtClean="0"/>
              <a:t>—</a:t>
            </a:r>
            <a:r>
              <a:rPr lang="en-US" b="1" dirty="0"/>
              <a:t>Abraham </a:t>
            </a:r>
            <a:r>
              <a:rPr lang="en-US" b="1" dirty="0" smtClean="0"/>
              <a:t>Lincoln</a:t>
            </a:r>
          </a:p>
          <a:p>
            <a:r>
              <a:rPr lang="en-US" i="1" dirty="0"/>
              <a:t>"The formulation of strategy can develop </a:t>
            </a:r>
            <a:r>
              <a:rPr lang="en-US" i="1" dirty="0" smtClean="0"/>
              <a:t>competitive advantage </a:t>
            </a:r>
            <a:r>
              <a:rPr lang="en-US" i="1" dirty="0"/>
              <a:t>only to the extent that the process can give</a:t>
            </a:r>
          </a:p>
          <a:p>
            <a:r>
              <a:rPr lang="en-US" i="1" dirty="0"/>
              <a:t>meaning to workers in the trenches</a:t>
            </a:r>
            <a:r>
              <a:rPr lang="en-US" i="1" dirty="0" smtClean="0"/>
              <a:t>.“ </a:t>
            </a:r>
            <a:r>
              <a:rPr lang="en-US" b="1" dirty="0" smtClean="0"/>
              <a:t>—</a:t>
            </a:r>
            <a:r>
              <a:rPr lang="en-US" b="1" dirty="0"/>
              <a:t>David </a:t>
            </a:r>
            <a:r>
              <a:rPr lang="en-US" b="1" dirty="0" smtClean="0"/>
              <a:t>Hurst </a:t>
            </a:r>
            <a:endParaRPr lang="en-US" dirty="0"/>
          </a:p>
        </p:txBody>
      </p:sp>
    </p:spTree>
    <p:extLst>
      <p:ext uri="{BB962C8B-B14F-4D97-AF65-F5344CB8AC3E}">
        <p14:creationId xmlns:p14="http://schemas.microsoft.com/office/powerpoint/2010/main" val="92638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 and Mission</a:t>
            </a:r>
            <a:endParaRPr lang="en-US" dirty="0"/>
          </a:p>
        </p:txBody>
      </p:sp>
      <p:sp>
        <p:nvSpPr>
          <p:cNvPr id="3" name="Content Placeholder 2"/>
          <p:cNvSpPr>
            <a:spLocks noGrp="1"/>
          </p:cNvSpPr>
          <p:nvPr>
            <p:ph idx="1"/>
          </p:nvPr>
        </p:nvSpPr>
        <p:spPr>
          <a:xfrm>
            <a:off x="381000" y="2057400"/>
            <a:ext cx="3810000" cy="4800600"/>
          </a:xfrm>
        </p:spPr>
        <p:txBody>
          <a:bodyPr>
            <a:normAutofit fontScale="70000" lnSpcReduction="20000"/>
          </a:bodyPr>
          <a:lstStyle/>
          <a:p>
            <a:r>
              <a:rPr lang="en-US" sz="3800" b="1" i="1" dirty="0"/>
              <a:t>Internally</a:t>
            </a:r>
          </a:p>
          <a:p>
            <a:pPr>
              <a:lnSpc>
                <a:spcPct val="120000"/>
              </a:lnSpc>
              <a:spcBef>
                <a:spcPts val="0"/>
              </a:spcBef>
              <a:spcAft>
                <a:spcPts val="600"/>
              </a:spcAft>
            </a:pPr>
            <a:r>
              <a:rPr lang="en-US" sz="3400" dirty="0"/>
              <a:t>Guide management’s thinking on strategic issues, especially during times of significant change</a:t>
            </a:r>
          </a:p>
          <a:p>
            <a:pPr>
              <a:lnSpc>
                <a:spcPct val="120000"/>
              </a:lnSpc>
              <a:spcBef>
                <a:spcPts val="0"/>
              </a:spcBef>
              <a:spcAft>
                <a:spcPts val="600"/>
              </a:spcAft>
            </a:pPr>
            <a:r>
              <a:rPr lang="en-US" sz="3400" dirty="0"/>
              <a:t>Help define performance standards</a:t>
            </a:r>
          </a:p>
          <a:p>
            <a:pPr>
              <a:lnSpc>
                <a:spcPct val="120000"/>
              </a:lnSpc>
              <a:spcBef>
                <a:spcPts val="0"/>
              </a:spcBef>
              <a:spcAft>
                <a:spcPts val="600"/>
              </a:spcAft>
            </a:pPr>
            <a:r>
              <a:rPr lang="en-US" sz="3400" dirty="0"/>
              <a:t>Inspire employees to work more productively by providing focus and common goals</a:t>
            </a:r>
          </a:p>
          <a:p>
            <a:endParaRPr lang="en-US" dirty="0"/>
          </a:p>
        </p:txBody>
      </p:sp>
      <p:sp>
        <p:nvSpPr>
          <p:cNvPr id="4" name="Content Placeholder 2"/>
          <p:cNvSpPr txBox="1">
            <a:spLocks/>
          </p:cNvSpPr>
          <p:nvPr/>
        </p:nvSpPr>
        <p:spPr>
          <a:xfrm>
            <a:off x="4419600" y="2057400"/>
            <a:ext cx="4343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i="1" dirty="0"/>
              <a:t>Externally</a:t>
            </a:r>
            <a:endParaRPr lang="en-US" b="1" dirty="0"/>
          </a:p>
          <a:p>
            <a:pPr>
              <a:spcBef>
                <a:spcPts val="0"/>
              </a:spcBef>
              <a:spcAft>
                <a:spcPts val="1200"/>
              </a:spcAft>
            </a:pPr>
            <a:r>
              <a:rPr lang="en-US" sz="2400" dirty="0"/>
              <a:t>Enlist external support</a:t>
            </a:r>
          </a:p>
          <a:p>
            <a:pPr>
              <a:spcBef>
                <a:spcPts val="0"/>
              </a:spcBef>
              <a:spcAft>
                <a:spcPts val="1200"/>
              </a:spcAft>
            </a:pPr>
            <a:r>
              <a:rPr lang="en-US" sz="2400" dirty="0"/>
              <a:t>Create closer linkages and better communication with customers, suppliers and alliance partners</a:t>
            </a:r>
          </a:p>
          <a:p>
            <a:pPr>
              <a:spcBef>
                <a:spcPts val="0"/>
              </a:spcBef>
              <a:spcAft>
                <a:spcPts val="1200"/>
              </a:spcAft>
            </a:pPr>
            <a:r>
              <a:rPr lang="en-US" sz="2400" dirty="0"/>
              <a:t>Serve as a public relations tool</a:t>
            </a:r>
          </a:p>
        </p:txBody>
      </p:sp>
      <p:sp>
        <p:nvSpPr>
          <p:cNvPr id="5" name="Content Placeholder 2"/>
          <p:cNvSpPr txBox="1">
            <a:spLocks/>
          </p:cNvSpPr>
          <p:nvPr/>
        </p:nvSpPr>
        <p:spPr>
          <a:xfrm>
            <a:off x="762000" y="1445344"/>
            <a:ext cx="7772400" cy="45965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Companies use Mission &amp; Vision Statements to:</a:t>
            </a:r>
            <a:endParaRPr lang="en-US" dirty="0" smtClean="0"/>
          </a:p>
          <a:p>
            <a:endParaRPr lang="en-US" dirty="0"/>
          </a:p>
        </p:txBody>
      </p:sp>
    </p:spTree>
    <p:extLst>
      <p:ext uri="{BB962C8B-B14F-4D97-AF65-F5344CB8AC3E}">
        <p14:creationId xmlns:p14="http://schemas.microsoft.com/office/powerpoint/2010/main" val="382634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Values Statements</a:t>
            </a:r>
            <a:endParaRPr lang="en-US" b="1" dirty="0"/>
          </a:p>
        </p:txBody>
      </p:sp>
      <p:sp>
        <p:nvSpPr>
          <p:cNvPr id="3" name="Content Placeholder 2"/>
          <p:cNvSpPr>
            <a:spLocks noGrp="1"/>
          </p:cNvSpPr>
          <p:nvPr>
            <p:ph idx="1"/>
          </p:nvPr>
        </p:nvSpPr>
        <p:spPr/>
        <p:txBody>
          <a:bodyPr>
            <a:normAutofit fontScale="92500"/>
          </a:bodyPr>
          <a:lstStyle/>
          <a:p>
            <a:r>
              <a:rPr lang="en-US" dirty="0" smtClean="0"/>
              <a:t>A Values statement </a:t>
            </a:r>
            <a:r>
              <a:rPr lang="en-US" dirty="0"/>
              <a:t>highlights an organization’s core principles and philosophical ideals. It is used to both inform and guide the decisions and behaviors of the people inside the organization and signal to external stakeholders what’s important to the company. </a:t>
            </a:r>
            <a:endParaRPr lang="en-US" dirty="0" smtClean="0"/>
          </a:p>
          <a:p>
            <a:r>
              <a:rPr lang="en-US" dirty="0" smtClean="0"/>
              <a:t>An </a:t>
            </a:r>
            <a:r>
              <a:rPr lang="en-US" dirty="0"/>
              <a:t>organization’s core values shape daily culture and establish standards of conduct against which actions and decisions can be assessed.</a:t>
            </a:r>
          </a:p>
          <a:p>
            <a:endParaRPr lang="en-US" dirty="0"/>
          </a:p>
        </p:txBody>
      </p:sp>
    </p:spTree>
    <p:extLst>
      <p:ext uri="{BB962C8B-B14F-4D97-AF65-F5344CB8AC3E}">
        <p14:creationId xmlns:p14="http://schemas.microsoft.com/office/powerpoint/2010/main" val="15292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Values Statements</a:t>
            </a:r>
            <a:endParaRPr lang="en-US" dirty="0"/>
          </a:p>
        </p:txBody>
      </p:sp>
      <p:sp>
        <p:nvSpPr>
          <p:cNvPr id="3" name="Content Placeholder 2"/>
          <p:cNvSpPr>
            <a:spLocks noGrp="1"/>
          </p:cNvSpPr>
          <p:nvPr>
            <p:ph idx="1"/>
          </p:nvPr>
        </p:nvSpPr>
        <p:spPr/>
        <p:txBody>
          <a:bodyPr/>
          <a:lstStyle/>
          <a:p>
            <a:r>
              <a:rPr lang="en-US" dirty="0" smtClean="0"/>
              <a:t>A values statement should be memorable, actionable and timeless. </a:t>
            </a:r>
          </a:p>
          <a:p>
            <a:r>
              <a:rPr lang="en-US" dirty="0" smtClean="0"/>
              <a:t>The format of the values statement depends on the organizations; some organizations use one, two or three words to describe their core values while others provide a short phrase.</a:t>
            </a:r>
          </a:p>
          <a:p>
            <a:endParaRPr lang="en-US" dirty="0"/>
          </a:p>
        </p:txBody>
      </p:sp>
    </p:spTree>
    <p:extLst>
      <p:ext uri="{BB962C8B-B14F-4D97-AF65-F5344CB8AC3E}">
        <p14:creationId xmlns:p14="http://schemas.microsoft.com/office/powerpoint/2010/main" val="1651672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Values Statements</a:t>
            </a:r>
            <a:endParaRPr lang="en-US" dirty="0"/>
          </a:p>
        </p:txBody>
      </p:sp>
      <p:sp>
        <p:nvSpPr>
          <p:cNvPr id="3" name="Content Placeholder 2"/>
          <p:cNvSpPr>
            <a:spLocks noGrp="1"/>
          </p:cNvSpPr>
          <p:nvPr>
            <p:ph idx="1"/>
          </p:nvPr>
        </p:nvSpPr>
        <p:spPr/>
        <p:txBody>
          <a:bodyPr/>
          <a:lstStyle/>
          <a:p>
            <a:r>
              <a:rPr lang="en-US" dirty="0"/>
              <a:t>When drafting a values statement, some questions to consider include:</a:t>
            </a:r>
          </a:p>
          <a:p>
            <a:pPr lvl="1"/>
            <a:r>
              <a:rPr lang="en-US" i="1" dirty="0"/>
              <a:t>What do we stand for?</a:t>
            </a:r>
            <a:endParaRPr lang="en-US" dirty="0"/>
          </a:p>
          <a:p>
            <a:pPr lvl="1"/>
            <a:r>
              <a:rPr lang="en-US" i="1" dirty="0"/>
              <a:t>What behaviors do we value over all else?</a:t>
            </a:r>
            <a:endParaRPr lang="en-US" dirty="0"/>
          </a:p>
          <a:p>
            <a:pPr lvl="1"/>
            <a:r>
              <a:rPr lang="en-US" i="1" dirty="0"/>
              <a:t>How will we conduct our activities to achieve our mission and vision?</a:t>
            </a:r>
            <a:endParaRPr lang="en-US" dirty="0"/>
          </a:p>
          <a:p>
            <a:pPr lvl="1"/>
            <a:r>
              <a:rPr lang="en-US" i="1" dirty="0"/>
              <a:t>How do we treat members of our own organization and community?</a:t>
            </a:r>
            <a:endParaRPr lang="en-US" dirty="0"/>
          </a:p>
          <a:p>
            <a:endParaRPr lang="en-US" dirty="0"/>
          </a:p>
        </p:txBody>
      </p:sp>
    </p:spTree>
    <p:extLst>
      <p:ext uri="{BB962C8B-B14F-4D97-AF65-F5344CB8AC3E}">
        <p14:creationId xmlns:p14="http://schemas.microsoft.com/office/powerpoint/2010/main" val="3880061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Examples of Value Statements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Gusto</a:t>
            </a:r>
            <a:r>
              <a:rPr lang="en-US" b="1" dirty="0"/>
              <a:t>:</a:t>
            </a:r>
            <a:endParaRPr lang="en-US" dirty="0"/>
          </a:p>
          <a:p>
            <a:r>
              <a:rPr lang="en-US" dirty="0"/>
              <a:t>Ownership mentality.</a:t>
            </a:r>
          </a:p>
          <a:p>
            <a:r>
              <a:rPr lang="en-US" dirty="0"/>
              <a:t>Don’t optimize for the short term.</a:t>
            </a:r>
          </a:p>
          <a:p>
            <a:r>
              <a:rPr lang="en-US" dirty="0"/>
              <a:t>We are all builders.</a:t>
            </a:r>
          </a:p>
          <a:p>
            <a:r>
              <a:rPr lang="en-US" dirty="0"/>
              <a:t>Go the extra mile.</a:t>
            </a:r>
          </a:p>
          <a:p>
            <a:r>
              <a:rPr lang="en-US" dirty="0"/>
              <a:t>Do what’s right.</a:t>
            </a:r>
          </a:p>
          <a:p>
            <a:r>
              <a:rPr lang="en-US" dirty="0"/>
              <a:t>Be transparent.</a:t>
            </a:r>
          </a:p>
          <a:p>
            <a:endParaRPr lang="en-US" dirty="0"/>
          </a:p>
        </p:txBody>
      </p:sp>
    </p:spTree>
    <p:extLst>
      <p:ext uri="{BB962C8B-B14F-4D97-AF65-F5344CB8AC3E}">
        <p14:creationId xmlns:p14="http://schemas.microsoft.com/office/powerpoint/2010/main" val="1718403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Examples of Value Statements</a:t>
            </a:r>
            <a:endParaRPr lang="en-US" dirty="0"/>
          </a:p>
        </p:txBody>
      </p:sp>
      <p:sp>
        <p:nvSpPr>
          <p:cNvPr id="3" name="Content Placeholder 2"/>
          <p:cNvSpPr>
            <a:spLocks noGrp="1"/>
          </p:cNvSpPr>
          <p:nvPr>
            <p:ph idx="1"/>
          </p:nvPr>
        </p:nvSpPr>
        <p:spPr/>
        <p:txBody>
          <a:bodyPr/>
          <a:lstStyle/>
          <a:p>
            <a:pPr marL="0" indent="0">
              <a:buNone/>
            </a:pPr>
            <a:r>
              <a:rPr lang="en-US" b="1" dirty="0" err="1"/>
              <a:t>Etsy</a:t>
            </a:r>
            <a:r>
              <a:rPr lang="en-US" b="1" dirty="0"/>
              <a:t>:</a:t>
            </a:r>
            <a:endParaRPr lang="en-US" dirty="0"/>
          </a:p>
          <a:p>
            <a:r>
              <a:rPr lang="en-US" dirty="0"/>
              <a:t>We commit to our craft.</a:t>
            </a:r>
          </a:p>
          <a:p>
            <a:r>
              <a:rPr lang="en-US" dirty="0"/>
              <a:t>We minimize waste.</a:t>
            </a:r>
          </a:p>
          <a:p>
            <a:r>
              <a:rPr lang="en-US" dirty="0"/>
              <a:t>We embrace differences.</a:t>
            </a:r>
          </a:p>
          <a:p>
            <a:r>
              <a:rPr lang="en-US" dirty="0"/>
              <a:t>We dig deeper.</a:t>
            </a:r>
          </a:p>
          <a:p>
            <a:r>
              <a:rPr lang="en-US" dirty="0"/>
              <a:t>We lead with optimism</a:t>
            </a:r>
          </a:p>
          <a:p>
            <a:endParaRPr lang="en-US" dirty="0"/>
          </a:p>
        </p:txBody>
      </p:sp>
    </p:spTree>
    <p:extLst>
      <p:ext uri="{BB962C8B-B14F-4D97-AF65-F5344CB8AC3E}">
        <p14:creationId xmlns:p14="http://schemas.microsoft.com/office/powerpoint/2010/main" val="716819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Examples of Value Statements</a:t>
            </a:r>
            <a:endParaRPr lang="en-US" dirty="0"/>
          </a:p>
        </p:txBody>
      </p:sp>
      <p:sp>
        <p:nvSpPr>
          <p:cNvPr id="3" name="Content Placeholder 2"/>
          <p:cNvSpPr>
            <a:spLocks noGrp="1"/>
          </p:cNvSpPr>
          <p:nvPr>
            <p:ph idx="1"/>
          </p:nvPr>
        </p:nvSpPr>
        <p:spPr/>
        <p:txBody>
          <a:bodyPr/>
          <a:lstStyle/>
          <a:p>
            <a:pPr marL="0" indent="0">
              <a:buNone/>
            </a:pPr>
            <a:r>
              <a:rPr lang="en-US" b="1" dirty="0" smtClean="0"/>
              <a:t>MUBS</a:t>
            </a:r>
          </a:p>
          <a:p>
            <a:r>
              <a:rPr lang="en-US" dirty="0"/>
              <a:t>Internationalism and cross-cultural awareness.</a:t>
            </a:r>
          </a:p>
          <a:p>
            <a:r>
              <a:rPr lang="en-US" dirty="0"/>
              <a:t>Service to MUBS stakeholders.</a:t>
            </a:r>
          </a:p>
          <a:p>
            <a:r>
              <a:rPr lang="en-US" dirty="0"/>
              <a:t>Advancement of MUBS vision and mission.</a:t>
            </a:r>
          </a:p>
          <a:p>
            <a:r>
              <a:rPr lang="en-US" dirty="0"/>
              <a:t>Innovation and creativity.</a:t>
            </a:r>
          </a:p>
          <a:p>
            <a:r>
              <a:rPr lang="en-US" dirty="0"/>
              <a:t>Professionalism and </a:t>
            </a:r>
            <a:r>
              <a:rPr lang="en-US" dirty="0" smtClean="0"/>
              <a:t>flexibility</a:t>
            </a:r>
            <a:endParaRPr lang="en-US" dirty="0"/>
          </a:p>
        </p:txBody>
      </p:sp>
    </p:spTree>
    <p:extLst>
      <p:ext uri="{BB962C8B-B14F-4D97-AF65-F5344CB8AC3E}">
        <p14:creationId xmlns:p14="http://schemas.microsoft.com/office/powerpoint/2010/main" val="375599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Goals and Objectives</a:t>
            </a:r>
            <a:endParaRPr lang="en-US" dirty="0"/>
          </a:p>
        </p:txBody>
      </p:sp>
      <p:sp>
        <p:nvSpPr>
          <p:cNvPr id="3" name="Content Placeholder 2"/>
          <p:cNvSpPr>
            <a:spLocks noGrp="1"/>
          </p:cNvSpPr>
          <p:nvPr>
            <p:ph idx="1"/>
          </p:nvPr>
        </p:nvSpPr>
        <p:spPr>
          <a:xfrm>
            <a:off x="381000" y="1600200"/>
            <a:ext cx="8229600" cy="4525963"/>
          </a:xfrm>
        </p:spPr>
        <p:txBody>
          <a:bodyPr/>
          <a:lstStyle/>
          <a:p>
            <a:r>
              <a:rPr lang="en-US" b="1" dirty="0" smtClean="0"/>
              <a:t>Goals and Objectives</a:t>
            </a:r>
            <a:r>
              <a:rPr lang="en-US" dirty="0" smtClean="0"/>
              <a:t>: These are the base of measurement. Goals are the end results, that the organization attempts to achieve. </a:t>
            </a:r>
          </a:p>
          <a:p>
            <a:r>
              <a:rPr lang="en-US" dirty="0" smtClean="0"/>
              <a:t>On the other hand, </a:t>
            </a:r>
            <a:r>
              <a:rPr lang="en-US" b="1" dirty="0" smtClean="0"/>
              <a:t>objectives are time-based measurable actions</a:t>
            </a:r>
            <a:r>
              <a:rPr lang="en-US" dirty="0" smtClean="0"/>
              <a:t>, which help in the accomplishment of goals. These are the end results which are to be attained with the help of an overall plan, over the particular period</a:t>
            </a:r>
          </a:p>
          <a:p>
            <a:endParaRPr lang="en-US" dirty="0"/>
          </a:p>
        </p:txBody>
      </p:sp>
    </p:spTree>
    <p:extLst>
      <p:ext uri="{BB962C8B-B14F-4D97-AF65-F5344CB8AC3E}">
        <p14:creationId xmlns:p14="http://schemas.microsoft.com/office/powerpoint/2010/main" val="1954998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Definitions: </a:t>
            </a:r>
            <a:r>
              <a:rPr lang="en-US" b="1" dirty="0" smtClean="0"/>
              <a:t>Strategic Business Unit (</a:t>
            </a:r>
            <a:r>
              <a:rPr lang="en-US" b="1" dirty="0" smtClean="0"/>
              <a:t>SBU)</a:t>
            </a:r>
            <a:endParaRPr lang="en-US" b="1" dirty="0"/>
          </a:p>
        </p:txBody>
      </p:sp>
      <p:sp>
        <p:nvSpPr>
          <p:cNvPr id="3" name="Content Placeholder 2"/>
          <p:cNvSpPr>
            <a:spLocks noGrp="1"/>
          </p:cNvSpPr>
          <p:nvPr>
            <p:ph idx="1"/>
          </p:nvPr>
        </p:nvSpPr>
        <p:spPr/>
        <p:txBody>
          <a:bodyPr/>
          <a:lstStyle/>
          <a:p>
            <a:r>
              <a:rPr lang="en-US" dirty="0"/>
              <a:t> Strategic Business Unit (SBU) implies an</a:t>
            </a:r>
            <a:r>
              <a:rPr lang="en-US" b="1" dirty="0"/>
              <a:t> independently managed division of a large company</a:t>
            </a:r>
            <a:r>
              <a:rPr lang="en-US" dirty="0"/>
              <a:t>, having its own vision, mission and objectives, whose planning is done separately from other businesses of the company. The vision, mission and objectives of the division are both distinct from the parent enterprise and elemental to the long-term performance of the enterprise.</a:t>
            </a:r>
          </a:p>
        </p:txBody>
      </p:sp>
    </p:spTree>
    <p:extLst>
      <p:ext uri="{BB962C8B-B14F-4D97-AF65-F5344CB8AC3E}">
        <p14:creationId xmlns:p14="http://schemas.microsoft.com/office/powerpoint/2010/main" val="969359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944562"/>
          </a:xfrm>
        </p:spPr>
        <p:txBody>
          <a:bodyPr>
            <a:noAutofit/>
          </a:bodyPr>
          <a:lstStyle/>
          <a:p>
            <a:r>
              <a:rPr lang="en-US" sz="3600" b="1" dirty="0" smtClean="0"/>
              <a:t>Importance of strategic management</a:t>
            </a:r>
            <a:endParaRPr lang="en-US" sz="3600" b="1"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b="1" dirty="0" smtClean="0"/>
              <a:t>Logical decisions: SM</a:t>
            </a:r>
            <a:r>
              <a:rPr lang="en-US" dirty="0" smtClean="0"/>
              <a:t> helps managers/the organisation make logical decisions and develop new goals  quickly in order to keep pace with the changing environment, markets and business conditions.</a:t>
            </a:r>
          </a:p>
          <a:p>
            <a:pPr marL="514350" indent="-514350">
              <a:buFont typeface="+mj-lt"/>
              <a:buAutoNum type="arabicPeriod"/>
            </a:pPr>
            <a:r>
              <a:rPr lang="en-US" b="1" dirty="0" smtClean="0"/>
              <a:t>SM coordinates various functions </a:t>
            </a:r>
            <a:r>
              <a:rPr lang="en-US" dirty="0" smtClean="0"/>
              <a:t>of the organisation effectively and to assure that these functions are </a:t>
            </a:r>
            <a:r>
              <a:rPr lang="en-US" dirty="0" err="1" smtClean="0"/>
              <a:t>organised</a:t>
            </a:r>
            <a:r>
              <a:rPr lang="en-US" dirty="0" smtClean="0"/>
              <a:t> and get together well.</a:t>
            </a:r>
          </a:p>
          <a:p>
            <a:pPr marL="514350" indent="-514350">
              <a:buFont typeface="+mj-lt"/>
              <a:buAutoNum type="arabicPeriod"/>
            </a:pPr>
            <a:r>
              <a:rPr lang="en-US" b="1" dirty="0" smtClean="0"/>
              <a:t>Sense of purpose: </a:t>
            </a:r>
            <a:r>
              <a:rPr lang="en-US" dirty="0" smtClean="0"/>
              <a:t>SM provides each member of the organisation with a sense of purpose which serves as a motivation for the to work.</a:t>
            </a:r>
          </a:p>
          <a:p>
            <a:pPr marL="514350" indent="-514350">
              <a:buFont typeface="+mj-lt"/>
              <a:buAutoNum type="arabicPeriod"/>
            </a:pPr>
            <a:r>
              <a:rPr lang="en-US" dirty="0" smtClean="0"/>
              <a:t>Allows an organisation to measure its success</a:t>
            </a:r>
            <a:endParaRPr lang="en-US" dirty="0"/>
          </a:p>
        </p:txBody>
      </p:sp>
    </p:spTree>
    <p:extLst>
      <p:ext uri="{BB962C8B-B14F-4D97-AF65-F5344CB8AC3E}">
        <p14:creationId xmlns:p14="http://schemas.microsoft.com/office/powerpoint/2010/main" val="377972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Definitions: Strategic Management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Strategic management is a process, an approach to addressing the competitive challenges an organization faces.</a:t>
            </a:r>
          </a:p>
          <a:p>
            <a:pPr algn="just"/>
            <a:r>
              <a:rPr lang="en-US" dirty="0" smtClean="0"/>
              <a:t>Strategic management </a:t>
            </a:r>
            <a:r>
              <a:rPr lang="en-US" dirty="0"/>
              <a:t>is </a:t>
            </a:r>
            <a:r>
              <a:rPr lang="en-US" dirty="0" smtClean="0"/>
              <a:t>a </a:t>
            </a:r>
            <a:r>
              <a:rPr lang="en-US" dirty="0"/>
              <a:t>branch of management that is concerned with the development of </a:t>
            </a:r>
            <a:r>
              <a:rPr lang="en-US" b="1" dirty="0">
                <a:solidFill>
                  <a:schemeClr val="accent2">
                    <a:lumMod val="75000"/>
                  </a:schemeClr>
                </a:solidFill>
              </a:rPr>
              <a:t>strategic vision</a:t>
            </a:r>
            <a:r>
              <a:rPr lang="en-US" b="1" dirty="0"/>
              <a:t>, </a:t>
            </a:r>
            <a:r>
              <a:rPr lang="en-US" b="1" dirty="0">
                <a:solidFill>
                  <a:srgbClr val="C00000"/>
                </a:solidFill>
              </a:rPr>
              <a:t>setting out objectives</a:t>
            </a:r>
            <a:r>
              <a:rPr lang="en-US" dirty="0"/>
              <a:t>, </a:t>
            </a:r>
            <a:r>
              <a:rPr lang="en-US" b="1" dirty="0">
                <a:solidFill>
                  <a:srgbClr val="FF0000"/>
                </a:solidFill>
              </a:rPr>
              <a:t>formulating</a:t>
            </a:r>
            <a:r>
              <a:rPr lang="en-US" dirty="0"/>
              <a:t> and </a:t>
            </a:r>
            <a:r>
              <a:rPr lang="en-US" b="1" dirty="0">
                <a:solidFill>
                  <a:schemeClr val="accent2">
                    <a:lumMod val="75000"/>
                  </a:schemeClr>
                </a:solidFill>
              </a:rPr>
              <a:t>implementing</a:t>
            </a:r>
            <a:r>
              <a:rPr lang="en-US" dirty="0">
                <a:solidFill>
                  <a:schemeClr val="accent2">
                    <a:lumMod val="75000"/>
                  </a:schemeClr>
                </a:solidFill>
              </a:rPr>
              <a:t> </a:t>
            </a:r>
            <a:r>
              <a:rPr lang="en-US" b="1" dirty="0">
                <a:solidFill>
                  <a:schemeClr val="accent2">
                    <a:lumMod val="75000"/>
                  </a:schemeClr>
                </a:solidFill>
              </a:rPr>
              <a:t>strategies</a:t>
            </a:r>
            <a:r>
              <a:rPr lang="en-US" dirty="0"/>
              <a:t> and </a:t>
            </a:r>
            <a:r>
              <a:rPr lang="en-US" b="1" dirty="0">
                <a:solidFill>
                  <a:srgbClr val="FF0000"/>
                </a:solidFill>
              </a:rPr>
              <a:t>introducing corrective measures for the deviations</a:t>
            </a:r>
            <a:r>
              <a:rPr lang="en-US" dirty="0"/>
              <a:t> (if any) </a:t>
            </a:r>
            <a:r>
              <a:rPr lang="en-US" b="1" u="sng" dirty="0">
                <a:solidFill>
                  <a:srgbClr val="C00000"/>
                </a:solidFill>
              </a:rPr>
              <a:t>to reach the organization’s strategic intent</a:t>
            </a:r>
            <a:r>
              <a:rPr lang="en-US" dirty="0">
                <a:solidFill>
                  <a:srgbClr val="C00000"/>
                </a:solidFill>
              </a:rPr>
              <a:t>. </a:t>
            </a:r>
          </a:p>
          <a:p>
            <a:endParaRPr lang="en-US" dirty="0"/>
          </a:p>
        </p:txBody>
      </p:sp>
    </p:spTree>
    <p:extLst>
      <p:ext uri="{BB962C8B-B14F-4D97-AF65-F5344CB8AC3E}">
        <p14:creationId xmlns:p14="http://schemas.microsoft.com/office/powerpoint/2010/main" val="82768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STRATEGIC MANAGEMENT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nSpc>
                <a:spcPct val="110000"/>
              </a:lnSpc>
              <a:spcBef>
                <a:spcPts val="0"/>
              </a:spcBef>
              <a:spcAft>
                <a:spcPts val="1200"/>
              </a:spcAft>
              <a:buFont typeface="+mj-lt"/>
              <a:buAutoNum type="arabicPeriod" startAt="5"/>
            </a:pPr>
            <a:r>
              <a:rPr lang="en-US" dirty="0" smtClean="0"/>
              <a:t>Discharges board responsibility  - board delegates management of the organisation to CEO and top management team who are fulltime employees.</a:t>
            </a:r>
          </a:p>
          <a:p>
            <a:pPr marL="514350" indent="-514350">
              <a:lnSpc>
                <a:spcPct val="110000"/>
              </a:lnSpc>
              <a:spcBef>
                <a:spcPts val="0"/>
              </a:spcBef>
              <a:spcAft>
                <a:spcPts val="1200"/>
              </a:spcAft>
              <a:buFont typeface="+mj-lt"/>
              <a:buAutoNum type="arabicPeriod" startAt="5"/>
            </a:pPr>
            <a:r>
              <a:rPr lang="en-US" dirty="0" smtClean="0"/>
              <a:t>Strategy provides a framework for decision making: nothing is worth expending resources and energy on unless it is in line and renders support to the strategy, goals. </a:t>
            </a:r>
          </a:p>
          <a:p>
            <a:pPr marL="514350" indent="-514350">
              <a:lnSpc>
                <a:spcPct val="110000"/>
              </a:lnSpc>
              <a:spcBef>
                <a:spcPts val="0"/>
              </a:spcBef>
              <a:spcAft>
                <a:spcPts val="1200"/>
              </a:spcAft>
              <a:buFont typeface="+mj-lt"/>
              <a:buAutoNum type="arabicPeriod" startAt="5"/>
            </a:pPr>
            <a:r>
              <a:rPr lang="en-US" dirty="0" smtClean="0"/>
              <a:t>Enabling the organisation to measure its success.</a:t>
            </a:r>
          </a:p>
          <a:p>
            <a:pPr marL="514350" indent="-514350">
              <a:lnSpc>
                <a:spcPct val="110000"/>
              </a:lnSpc>
              <a:spcBef>
                <a:spcPts val="0"/>
              </a:spcBef>
              <a:spcAft>
                <a:spcPts val="1200"/>
              </a:spcAft>
              <a:buFont typeface="+mj-lt"/>
              <a:buAutoNum type="arabicPeriod" startAt="5"/>
            </a:pPr>
            <a:r>
              <a:rPr lang="en-US" dirty="0" smtClean="0"/>
              <a:t>Looks at organisation as a whole; Cross functional understanding of the organisation.</a:t>
            </a:r>
            <a:endParaRPr lang="en-US" dirty="0"/>
          </a:p>
        </p:txBody>
      </p:sp>
    </p:spTree>
    <p:extLst>
      <p:ext uri="{BB962C8B-B14F-4D97-AF65-F5344CB8AC3E}">
        <p14:creationId xmlns:p14="http://schemas.microsoft.com/office/powerpoint/2010/main" val="160356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strategic management</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514350" indent="-514350">
              <a:buFont typeface="+mj-lt"/>
              <a:buAutoNum type="arabicPeriod" startAt="9"/>
            </a:pPr>
            <a:r>
              <a:rPr lang="en-US" dirty="0"/>
              <a:t>Shows the right direction to the organization</a:t>
            </a:r>
          </a:p>
          <a:p>
            <a:pPr marL="514350" indent="-514350">
              <a:buFont typeface="+mj-lt"/>
              <a:buAutoNum type="arabicPeriod" startAt="9"/>
            </a:pPr>
            <a:r>
              <a:rPr lang="en-US" dirty="0"/>
              <a:t>Helps companies </a:t>
            </a:r>
            <a:r>
              <a:rPr lang="en-US" dirty="0" smtClean="0"/>
              <a:t>to </a:t>
            </a:r>
            <a:r>
              <a:rPr lang="en-US" dirty="0"/>
              <a:t>turn proactive rather than reactive</a:t>
            </a:r>
          </a:p>
          <a:p>
            <a:pPr marL="514350" indent="-514350">
              <a:buFont typeface="+mj-lt"/>
              <a:buAutoNum type="arabicPeriod" startAt="9"/>
            </a:pPr>
            <a:r>
              <a:rPr lang="en-US" dirty="0"/>
              <a:t>Guides the companies to prepare and face the challenges which may occur in future</a:t>
            </a:r>
          </a:p>
          <a:p>
            <a:pPr marL="514350" indent="-514350">
              <a:buFont typeface="+mj-lt"/>
              <a:buAutoNum type="arabicPeriod" startAt="9"/>
            </a:pPr>
            <a:r>
              <a:rPr lang="en-US" dirty="0"/>
              <a:t>Plays an important </a:t>
            </a:r>
            <a:r>
              <a:rPr lang="en-US" dirty="0" smtClean="0"/>
              <a:t>part </a:t>
            </a:r>
            <a:r>
              <a:rPr lang="en-US" dirty="0"/>
              <a:t>in decision making</a:t>
            </a:r>
          </a:p>
          <a:p>
            <a:endParaRPr lang="en-US" dirty="0"/>
          </a:p>
        </p:txBody>
      </p:sp>
    </p:spTree>
    <p:extLst>
      <p:ext uri="{BB962C8B-B14F-4D97-AF65-F5344CB8AC3E}">
        <p14:creationId xmlns:p14="http://schemas.microsoft.com/office/powerpoint/2010/main" val="3510599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strategic management</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13"/>
            </a:pPr>
            <a:r>
              <a:rPr lang="en-US" dirty="0" smtClean="0"/>
              <a:t>Makes business fight the competitions and have long term survival assurance (Have a competitive edge over the market)</a:t>
            </a:r>
          </a:p>
          <a:p>
            <a:pPr marL="514350" indent="-514350">
              <a:buFont typeface="+mj-lt"/>
              <a:buAutoNum type="arabicPeriod" startAt="13"/>
            </a:pPr>
            <a:r>
              <a:rPr lang="en-US" dirty="0" smtClean="0"/>
              <a:t>Helps in business development and success</a:t>
            </a:r>
          </a:p>
          <a:p>
            <a:endParaRPr lang="en-US" dirty="0"/>
          </a:p>
        </p:txBody>
      </p:sp>
    </p:spTree>
    <p:extLst>
      <p:ext uri="{BB962C8B-B14F-4D97-AF65-F5344CB8AC3E}">
        <p14:creationId xmlns:p14="http://schemas.microsoft.com/office/powerpoint/2010/main" val="17509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557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can a manager benefit from the strategic management discipline? </a:t>
            </a:r>
            <a:endParaRPr lang="en-US" b="1"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Ability </a:t>
            </a:r>
            <a:r>
              <a:rPr lang="en-US" dirty="0"/>
              <a:t>to analyze strategic situations, craft appropriate business strategies and implement them </a:t>
            </a:r>
          </a:p>
          <a:p>
            <a:r>
              <a:rPr lang="en-US" dirty="0" smtClean="0"/>
              <a:t>Stimulates </a:t>
            </a:r>
            <a:r>
              <a:rPr lang="en-US" dirty="0"/>
              <a:t>critical thinking about the future </a:t>
            </a:r>
          </a:p>
          <a:p>
            <a:r>
              <a:rPr lang="en-US" dirty="0" smtClean="0"/>
              <a:t>Ensures </a:t>
            </a:r>
            <a:r>
              <a:rPr lang="en-US" dirty="0"/>
              <a:t>full exploitation of opportunities </a:t>
            </a:r>
          </a:p>
          <a:p>
            <a:r>
              <a:rPr lang="en-US" dirty="0" smtClean="0"/>
              <a:t>Points </a:t>
            </a:r>
            <a:r>
              <a:rPr lang="en-US" dirty="0"/>
              <a:t>the way for employees to follow </a:t>
            </a:r>
          </a:p>
          <a:p>
            <a:r>
              <a:rPr lang="en-US" dirty="0" smtClean="0"/>
              <a:t>Ability </a:t>
            </a:r>
            <a:r>
              <a:rPr lang="en-US" dirty="0"/>
              <a:t>to build competitive superiority </a:t>
            </a:r>
          </a:p>
          <a:p>
            <a:r>
              <a:rPr lang="en-US" dirty="0" smtClean="0"/>
              <a:t>To </a:t>
            </a:r>
            <a:r>
              <a:rPr lang="en-US" dirty="0"/>
              <a:t>develop a competitive advantage </a:t>
            </a:r>
          </a:p>
          <a:p>
            <a:r>
              <a:rPr lang="en-US" dirty="0" smtClean="0"/>
              <a:t>Objective </a:t>
            </a:r>
            <a:r>
              <a:rPr lang="en-US" dirty="0"/>
              <a:t>resource allocation </a:t>
            </a:r>
          </a:p>
          <a:p>
            <a:r>
              <a:rPr lang="en-US" dirty="0" smtClean="0"/>
              <a:t>To </a:t>
            </a:r>
            <a:r>
              <a:rPr lang="en-US" dirty="0"/>
              <a:t>provide a sense of direction </a:t>
            </a:r>
          </a:p>
          <a:p>
            <a:r>
              <a:rPr lang="en-US" dirty="0" smtClean="0"/>
              <a:t>Enhances </a:t>
            </a:r>
            <a:r>
              <a:rPr lang="en-US" dirty="0"/>
              <a:t>strategic analytical skills </a:t>
            </a:r>
          </a:p>
          <a:p>
            <a:r>
              <a:rPr lang="en-US" dirty="0" smtClean="0"/>
              <a:t>Combines </a:t>
            </a:r>
            <a:r>
              <a:rPr lang="en-US" dirty="0"/>
              <a:t>skills, knowledge and experience from other disciplines </a:t>
            </a:r>
            <a:endParaRPr lang="en-US" dirty="0" smtClean="0"/>
          </a:p>
          <a:p>
            <a:r>
              <a:rPr lang="en-US" dirty="0" smtClean="0"/>
              <a:t> </a:t>
            </a:r>
            <a:r>
              <a:rPr lang="en-US" dirty="0"/>
              <a:t>Higher chances of success </a:t>
            </a:r>
          </a:p>
          <a:p>
            <a:endParaRPr lang="en-US" dirty="0"/>
          </a:p>
        </p:txBody>
      </p:sp>
    </p:spTree>
    <p:extLst>
      <p:ext uri="{BB962C8B-B14F-4D97-AF65-F5344CB8AC3E}">
        <p14:creationId xmlns:p14="http://schemas.microsoft.com/office/powerpoint/2010/main" val="619196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Limitations of SM</a:t>
            </a:r>
            <a:endParaRPr lang="en-US" b="1"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514350" indent="-514350">
              <a:spcBef>
                <a:spcPts val="0"/>
              </a:spcBef>
              <a:spcAft>
                <a:spcPts val="1200"/>
              </a:spcAft>
              <a:buFont typeface="+mj-lt"/>
              <a:buAutoNum type="arabicPeriod"/>
            </a:pPr>
            <a:r>
              <a:rPr lang="en-US" b="1" dirty="0" smtClean="0"/>
              <a:t>Uncertainty of the future </a:t>
            </a:r>
            <a:r>
              <a:rPr lang="en-US" dirty="0" smtClean="0"/>
              <a:t>– we are never sure that the future will unfold as anticipated.</a:t>
            </a:r>
          </a:p>
          <a:p>
            <a:pPr marL="514350" indent="-514350">
              <a:spcBef>
                <a:spcPts val="0"/>
              </a:spcBef>
              <a:spcAft>
                <a:spcPts val="1200"/>
              </a:spcAft>
              <a:buFont typeface="+mj-lt"/>
              <a:buAutoNum type="arabicPeriod"/>
            </a:pPr>
            <a:r>
              <a:rPr lang="en-US" b="1" dirty="0" smtClean="0"/>
              <a:t>SM is expensive: </a:t>
            </a:r>
            <a:r>
              <a:rPr lang="en-US" dirty="0" smtClean="0"/>
              <a:t>may require external consultant to develop a strategy which small organisations may not afford.</a:t>
            </a:r>
          </a:p>
          <a:p>
            <a:pPr marL="514350" indent="-514350">
              <a:spcBef>
                <a:spcPts val="0"/>
              </a:spcBef>
              <a:spcAft>
                <a:spcPts val="1200"/>
              </a:spcAft>
              <a:buFont typeface="+mj-lt"/>
              <a:buAutoNum type="arabicPeriod"/>
            </a:pPr>
            <a:r>
              <a:rPr lang="en-US" b="1" dirty="0" smtClean="0"/>
              <a:t>May ignore short term issues: </a:t>
            </a:r>
            <a:r>
              <a:rPr lang="en-US" dirty="0" smtClean="0"/>
              <a:t>It focuses on long term benefits, rather than the short term. May not adequately handle crisis situations</a:t>
            </a:r>
          </a:p>
          <a:p>
            <a:pPr marL="514350" indent="-514350">
              <a:spcBef>
                <a:spcPts val="0"/>
              </a:spcBef>
              <a:spcAft>
                <a:spcPts val="1200"/>
              </a:spcAft>
              <a:buFont typeface="+mj-lt"/>
              <a:buAutoNum type="arabicPeriod"/>
            </a:pPr>
            <a:r>
              <a:rPr lang="en-US" b="1" dirty="0" smtClean="0"/>
              <a:t>Complexity: </a:t>
            </a:r>
            <a:r>
              <a:rPr lang="en-US" dirty="0" smtClean="0"/>
              <a:t>It is a complex process, involving many stakeholders, assessing both internal and external environment. Competition, </a:t>
            </a:r>
            <a:r>
              <a:rPr lang="en-US" dirty="0" err="1" smtClean="0"/>
              <a:t>globalisation</a:t>
            </a:r>
            <a:r>
              <a:rPr lang="en-US" dirty="0" smtClean="0"/>
              <a:t>, </a:t>
            </a:r>
            <a:r>
              <a:rPr lang="en-US" dirty="0" err="1" smtClean="0"/>
              <a:t>liberalisation</a:t>
            </a:r>
            <a:r>
              <a:rPr lang="en-US" dirty="0" smtClean="0"/>
              <a:t>, world trade order make it even more complex.</a:t>
            </a:r>
            <a:endParaRPr lang="en-US" dirty="0"/>
          </a:p>
        </p:txBody>
      </p:sp>
    </p:spTree>
    <p:extLst>
      <p:ext uri="{BB962C8B-B14F-4D97-AF65-F5344CB8AC3E}">
        <p14:creationId xmlns:p14="http://schemas.microsoft.com/office/powerpoint/2010/main" val="2700771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Limitations of SM</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4"/>
            </a:pPr>
            <a:r>
              <a:rPr lang="en-US" b="1" dirty="0" smtClean="0"/>
              <a:t>SM is time consuming; </a:t>
            </a:r>
            <a:r>
              <a:rPr lang="en-US" dirty="0" smtClean="0"/>
              <a:t>planning process, scanning environment, inter-functional coordination, all consume time.</a:t>
            </a:r>
          </a:p>
          <a:p>
            <a:pPr marL="514350" indent="-514350">
              <a:buFont typeface="+mj-lt"/>
              <a:buAutoNum type="arabicPeriod" startAt="4"/>
            </a:pPr>
            <a:r>
              <a:rPr lang="en-US" b="1" dirty="0" err="1" smtClean="0"/>
              <a:t>Rigour</a:t>
            </a:r>
            <a:r>
              <a:rPr lang="en-US" b="1" dirty="0" smtClean="0"/>
              <a:t> and alertness: </a:t>
            </a:r>
            <a:r>
              <a:rPr lang="en-US" dirty="0" smtClean="0"/>
              <a:t>There must </a:t>
            </a:r>
            <a:r>
              <a:rPr lang="en-US" dirty="0"/>
              <a:t>be active participation among the employees </a:t>
            </a:r>
            <a:r>
              <a:rPr lang="en-US" dirty="0" smtClean="0"/>
              <a:t>and </a:t>
            </a:r>
            <a:r>
              <a:rPr lang="en-US" dirty="0"/>
              <a:t>the employees have to be accountable for their </a:t>
            </a:r>
            <a:r>
              <a:rPr lang="en-US" dirty="0" smtClean="0"/>
              <a:t>work.  (Have you encountered new public management –</a:t>
            </a:r>
            <a:r>
              <a:rPr lang="en-US" dirty="0" smtClean="0"/>
              <a:t>NPM, </a:t>
            </a:r>
            <a:r>
              <a:rPr lang="en-US" dirty="0" err="1" smtClean="0"/>
              <a:t>managerialism</a:t>
            </a:r>
            <a:r>
              <a:rPr lang="en-US" dirty="0" smtClean="0"/>
              <a:t> – </a:t>
            </a:r>
            <a:r>
              <a:rPr lang="en-US" dirty="0" smtClean="0"/>
              <a:t>in the public service?)</a:t>
            </a:r>
            <a:endParaRPr lang="en-US" dirty="0"/>
          </a:p>
        </p:txBody>
      </p:sp>
    </p:spTree>
    <p:extLst>
      <p:ext uri="{BB962C8B-B14F-4D97-AF65-F5344CB8AC3E}">
        <p14:creationId xmlns:p14="http://schemas.microsoft.com/office/powerpoint/2010/main" val="135914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Strategic management</a:t>
            </a:r>
            <a:endParaRPr lang="en-US" dirty="0"/>
          </a:p>
        </p:txBody>
      </p:sp>
      <p:sp>
        <p:nvSpPr>
          <p:cNvPr id="3" name="Content Placeholder 2"/>
          <p:cNvSpPr>
            <a:spLocks noGrp="1"/>
          </p:cNvSpPr>
          <p:nvPr>
            <p:ph idx="1"/>
          </p:nvPr>
        </p:nvSpPr>
        <p:spPr/>
        <p:txBody>
          <a:bodyPr/>
          <a:lstStyle/>
          <a:p>
            <a:r>
              <a:rPr lang="en-US" dirty="0" smtClean="0"/>
              <a:t>SM refers to a set of managerial decisions and actions that determine the long term and short term performance of an organisation</a:t>
            </a:r>
          </a:p>
          <a:p>
            <a:r>
              <a:rPr lang="en-US" dirty="0"/>
              <a:t>Strategic Management can also be defined as the determination of the basic long term goals and objectives of an organization, and adoption of courses of action and allocation of resources necessary to carry out these </a:t>
            </a:r>
            <a:r>
              <a:rPr lang="en-US" dirty="0" smtClean="0"/>
              <a:t>goals.</a:t>
            </a:r>
            <a:endParaRPr lang="en-US" dirty="0"/>
          </a:p>
        </p:txBody>
      </p:sp>
    </p:spTree>
    <p:extLst>
      <p:ext uri="{BB962C8B-B14F-4D97-AF65-F5344CB8AC3E}">
        <p14:creationId xmlns:p14="http://schemas.microsoft.com/office/powerpoint/2010/main" val="262342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Strategic management</a:t>
            </a:r>
            <a:endParaRPr lang="en-US" dirty="0"/>
          </a:p>
        </p:txBody>
      </p:sp>
      <p:sp>
        <p:nvSpPr>
          <p:cNvPr id="3" name="Content Placeholder 2"/>
          <p:cNvSpPr>
            <a:spLocks noGrp="1"/>
          </p:cNvSpPr>
          <p:nvPr>
            <p:ph idx="1"/>
          </p:nvPr>
        </p:nvSpPr>
        <p:spPr/>
        <p:txBody>
          <a:bodyPr/>
          <a:lstStyle/>
          <a:p>
            <a:r>
              <a:rPr lang="en-US" dirty="0"/>
              <a:t>Strategic management involves the formulation and implementation of the major goals and initiatives </a:t>
            </a:r>
            <a:r>
              <a:rPr lang="en-US" dirty="0" smtClean="0"/>
              <a:t>of a </a:t>
            </a:r>
            <a:r>
              <a:rPr lang="en-US" dirty="0"/>
              <a:t>company's top management on behalf of owners, based on consideration </a:t>
            </a:r>
            <a:r>
              <a:rPr lang="en-US" dirty="0" smtClean="0"/>
              <a:t>of </a:t>
            </a:r>
            <a:r>
              <a:rPr lang="en-US" dirty="0"/>
              <a:t>the internal and external environments in which the organization competes. </a:t>
            </a:r>
          </a:p>
        </p:txBody>
      </p:sp>
    </p:spTree>
    <p:extLst>
      <p:ext uri="{BB962C8B-B14F-4D97-AF65-F5344CB8AC3E}">
        <p14:creationId xmlns:p14="http://schemas.microsoft.com/office/powerpoint/2010/main" val="110995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Strategic management</a:t>
            </a:r>
            <a:endParaRPr lang="en-US" b="1" dirty="0"/>
          </a:p>
        </p:txBody>
      </p:sp>
      <p:sp>
        <p:nvSpPr>
          <p:cNvPr id="3" name="Content Placeholder 2"/>
          <p:cNvSpPr>
            <a:spLocks noGrp="1"/>
          </p:cNvSpPr>
          <p:nvPr>
            <p:ph idx="1"/>
          </p:nvPr>
        </p:nvSpPr>
        <p:spPr>
          <a:xfrm>
            <a:off x="457200" y="1600200"/>
            <a:ext cx="8458200" cy="4648200"/>
          </a:xfrm>
        </p:spPr>
        <p:txBody>
          <a:bodyPr>
            <a:normAutofit fontScale="92500" lnSpcReduction="10000"/>
          </a:bodyPr>
          <a:lstStyle/>
          <a:p>
            <a:pPr>
              <a:spcBef>
                <a:spcPts val="0"/>
              </a:spcBef>
              <a:spcAft>
                <a:spcPts val="1200"/>
              </a:spcAft>
            </a:pPr>
            <a:r>
              <a:rPr lang="en-US" sz="2800" b="1" i="1" dirty="0">
                <a:latin typeface="Times New Roman" pitchFamily="18" charset="0"/>
                <a:cs typeface="Times New Roman" pitchFamily="18" charset="0"/>
              </a:rPr>
              <a:t>Strategic management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the art and science of formulating, implementing</a:t>
            </a:r>
            <a:r>
              <a:rPr lang="en-US" sz="2800" dirty="0" smtClean="0">
                <a:latin typeface="Times New Roman" pitchFamily="18" charset="0"/>
                <a:cs typeface="Times New Roman" pitchFamily="18" charset="0"/>
              </a:rPr>
              <a:t>, and </a:t>
            </a:r>
            <a:r>
              <a:rPr lang="en-US" sz="2800" dirty="0">
                <a:latin typeface="Times New Roman" pitchFamily="18" charset="0"/>
                <a:cs typeface="Times New Roman" pitchFamily="18" charset="0"/>
              </a:rPr>
              <a:t>evaluating cross-functional decisions that enable an organization to achieve its objectives</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(Fred David).</a:t>
            </a:r>
          </a:p>
          <a:p>
            <a:pPr>
              <a:spcBef>
                <a:spcPts val="0"/>
              </a:spcBef>
              <a:spcAft>
                <a:spcPts val="1200"/>
              </a:spcAft>
            </a:pPr>
            <a:r>
              <a:rPr lang="en-US" sz="2800" dirty="0" smtClean="0">
                <a:latin typeface="Times New Roman" pitchFamily="18" charset="0"/>
                <a:cs typeface="Times New Roman" pitchFamily="18" charset="0"/>
              </a:rPr>
              <a:t>SM focuses </a:t>
            </a:r>
            <a:r>
              <a:rPr lang="en-US" sz="2800" dirty="0">
                <a:latin typeface="Times New Roman" pitchFamily="18" charset="0"/>
                <a:cs typeface="Times New Roman" pitchFamily="18" charset="0"/>
              </a:rPr>
              <a:t>on integrating management</a:t>
            </a:r>
            <a:r>
              <a:rPr lang="en-US" sz="2800" dirty="0" smtClean="0">
                <a:latin typeface="Times New Roman" pitchFamily="18" charset="0"/>
                <a:cs typeface="Times New Roman" pitchFamily="18" charset="0"/>
              </a:rPr>
              <a:t>, marketing</a:t>
            </a:r>
            <a:r>
              <a:rPr lang="en-US" sz="2800" dirty="0">
                <a:latin typeface="Times New Roman" pitchFamily="18" charset="0"/>
                <a:cs typeface="Times New Roman" pitchFamily="18" charset="0"/>
              </a:rPr>
              <a:t>, finance/accounting, production/operations, research and </a:t>
            </a:r>
            <a:r>
              <a:rPr lang="en-US" sz="2800" dirty="0" smtClean="0">
                <a:latin typeface="Times New Roman" pitchFamily="18" charset="0"/>
                <a:cs typeface="Times New Roman" pitchFamily="18" charset="0"/>
              </a:rPr>
              <a:t> development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and information </a:t>
            </a:r>
            <a:r>
              <a:rPr lang="en-US" sz="2800" dirty="0">
                <a:latin typeface="Times New Roman" pitchFamily="18" charset="0"/>
                <a:cs typeface="Times New Roman" pitchFamily="18" charset="0"/>
              </a:rPr>
              <a:t>systems to achieve organizational success</a:t>
            </a:r>
            <a:r>
              <a:rPr lang="en-US" sz="2800" dirty="0" smtClean="0">
                <a:latin typeface="Times New Roman" pitchFamily="18" charset="0"/>
                <a:cs typeface="Times New Roman" pitchFamily="18" charset="0"/>
              </a:rPr>
              <a:t>.</a:t>
            </a:r>
          </a:p>
          <a:p>
            <a:pPr>
              <a:spcBef>
                <a:spcPts val="0"/>
              </a:spcBef>
              <a:spcAft>
                <a:spcPts val="1200"/>
              </a:spcAft>
            </a:pPr>
            <a:r>
              <a:rPr lang="en-US" sz="2800" dirty="0">
                <a:latin typeface="Times New Roman" pitchFamily="18" charset="0"/>
                <a:cs typeface="Times New Roman" pitchFamily="18" charset="0"/>
              </a:rPr>
              <a:t>The purpose </a:t>
            </a:r>
            <a:r>
              <a:rPr lang="en-US" sz="2800" dirty="0" smtClean="0">
                <a:latin typeface="Times New Roman" pitchFamily="18" charset="0"/>
                <a:cs typeface="Times New Roman" pitchFamily="18" charset="0"/>
              </a:rPr>
              <a:t>of strategic </a:t>
            </a:r>
            <a:r>
              <a:rPr lang="en-US" sz="2800" dirty="0">
                <a:latin typeface="Times New Roman" pitchFamily="18" charset="0"/>
                <a:cs typeface="Times New Roman" pitchFamily="18" charset="0"/>
              </a:rPr>
              <a:t>management is to exploit and create new and different opportunities </a:t>
            </a:r>
            <a:r>
              <a:rPr lang="en-US" sz="2800" dirty="0" smtClean="0">
                <a:latin typeface="Times New Roman" pitchFamily="18" charset="0"/>
                <a:cs typeface="Times New Roman" pitchFamily="18" charset="0"/>
              </a:rPr>
              <a:t>for the organisations future.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95935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Strategic management</a:t>
            </a:r>
            <a:endParaRPr lang="en-US" dirty="0"/>
          </a:p>
        </p:txBody>
      </p:sp>
      <p:sp>
        <p:nvSpPr>
          <p:cNvPr id="3" name="Content Placeholder 2"/>
          <p:cNvSpPr>
            <a:spLocks noGrp="1"/>
          </p:cNvSpPr>
          <p:nvPr>
            <p:ph idx="1"/>
          </p:nvPr>
        </p:nvSpPr>
        <p:spPr/>
        <p:txBody>
          <a:bodyPr/>
          <a:lstStyle/>
          <a:p>
            <a:r>
              <a:rPr lang="en-US" dirty="0" smtClean="0"/>
              <a:t>SM involves </a:t>
            </a:r>
            <a:r>
              <a:rPr lang="en-US" dirty="0"/>
              <a:t>various departments and levels across the organization</a:t>
            </a:r>
            <a:r>
              <a:rPr lang="en-US" dirty="0" smtClean="0"/>
              <a:t>.</a:t>
            </a:r>
          </a:p>
          <a:p>
            <a:r>
              <a:rPr lang="en-US" dirty="0" smtClean="0"/>
              <a:t>It is  an ongoing </a:t>
            </a:r>
            <a:r>
              <a:rPr lang="en-US" dirty="0"/>
              <a:t>process that includes implementation, evaluation and control issues</a:t>
            </a:r>
            <a:r>
              <a:rPr lang="en-US" dirty="0" smtClean="0"/>
              <a:t>.</a:t>
            </a:r>
          </a:p>
          <a:p>
            <a:r>
              <a:rPr lang="en-US" dirty="0"/>
              <a:t>SM is that set of managerial decisions and actions that determines the long run performance of a company.</a:t>
            </a:r>
          </a:p>
        </p:txBody>
      </p:sp>
    </p:spTree>
    <p:extLst>
      <p:ext uri="{BB962C8B-B14F-4D97-AF65-F5344CB8AC3E}">
        <p14:creationId xmlns:p14="http://schemas.microsoft.com/office/powerpoint/2010/main" val="406737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5973763"/>
          </a:xfrm>
        </p:spPr>
        <p:txBody>
          <a:bodyPr>
            <a:normAutofit fontScale="85000" lnSpcReduction="20000"/>
          </a:bodyPr>
          <a:lstStyle/>
          <a:p>
            <a:pPr marL="0" indent="0" algn="ctr">
              <a:buNone/>
            </a:pPr>
            <a:r>
              <a:rPr lang="en-US" b="1" dirty="0" smtClean="0"/>
              <a:t>IMPORTANT TO REMEMBER</a:t>
            </a:r>
          </a:p>
          <a:p>
            <a:r>
              <a:rPr lang="en-US" dirty="0" smtClean="0"/>
              <a:t>Strategic </a:t>
            </a:r>
            <a:r>
              <a:rPr lang="en-US" dirty="0"/>
              <a:t>management involves deciding what is important for the long-range success of your business and focusing on it.</a:t>
            </a:r>
          </a:p>
          <a:p>
            <a:r>
              <a:rPr lang="en-US" dirty="0"/>
              <a:t>Strategic management asks, "How should I position my business to meet management and business goals?"</a:t>
            </a:r>
          </a:p>
          <a:p>
            <a:r>
              <a:rPr lang="en-US" dirty="0"/>
              <a:t>A business strategy is a series of business decisions that lead to achieving a business goal.</a:t>
            </a:r>
          </a:p>
          <a:p>
            <a:r>
              <a:rPr lang="en-US" dirty="0"/>
              <a:t>Strategic management involves the "big picture" of your business.</a:t>
            </a:r>
          </a:p>
          <a:p>
            <a:r>
              <a:rPr lang="en-US" dirty="0"/>
              <a:t>Strategic management involves planning, analyzing and implementing a business strategy.</a:t>
            </a:r>
          </a:p>
          <a:p>
            <a:r>
              <a:rPr lang="en-US" dirty="0"/>
              <a:t>Strategic management is most effective if you can step back far enough and say "all things are possible."</a:t>
            </a:r>
          </a:p>
          <a:p>
            <a:r>
              <a:rPr lang="en-US" dirty="0"/>
              <a:t>The essence of strategic management is matching business resources to market </a:t>
            </a:r>
            <a:r>
              <a:rPr lang="en-US" dirty="0" smtClean="0"/>
              <a:t>opportunities</a:t>
            </a:r>
            <a:endParaRPr lang="en-US" dirty="0"/>
          </a:p>
        </p:txBody>
      </p:sp>
    </p:spTree>
    <p:extLst>
      <p:ext uri="{BB962C8B-B14F-4D97-AF65-F5344CB8AC3E}">
        <p14:creationId xmlns:p14="http://schemas.microsoft.com/office/powerpoint/2010/main" val="3876254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4521</TotalTime>
  <Words>2364</Words>
  <Application>Microsoft Office PowerPoint</Application>
  <PresentationFormat>On-screen Show (4:3)</PresentationFormat>
  <Paragraphs>237</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STRATEGIC MANAGEMENT: AN INTRODUCTION</vt:lpstr>
      <vt:lpstr>Outline</vt:lpstr>
      <vt:lpstr>Important quotes</vt:lpstr>
      <vt:lpstr>Definitions: Strategic Management</vt:lpstr>
      <vt:lpstr>Definitions: Strategic management</vt:lpstr>
      <vt:lpstr>Definitions: Strategic management</vt:lpstr>
      <vt:lpstr>Definitions: Strategic management</vt:lpstr>
      <vt:lpstr>Definitions: Strategic management</vt:lpstr>
      <vt:lpstr>PowerPoint Presentation</vt:lpstr>
      <vt:lpstr>Definitions: Strategic planning</vt:lpstr>
      <vt:lpstr>Strategic management Vs Strategic planning</vt:lpstr>
      <vt:lpstr>Strategic management Vs Strategic planning</vt:lpstr>
      <vt:lpstr>Definition: competitive advantage</vt:lpstr>
      <vt:lpstr>Definitions: strategic decision-making</vt:lpstr>
      <vt:lpstr>History of Strategic Management</vt:lpstr>
      <vt:lpstr>History of Strategic Management</vt:lpstr>
      <vt:lpstr>History of Strategic Management</vt:lpstr>
      <vt:lpstr>Key Questions in SM </vt:lpstr>
      <vt:lpstr>Summary: History of SM</vt:lpstr>
      <vt:lpstr>Stages in SM Process</vt:lpstr>
      <vt:lpstr>THE STRATEGIC MANAGEMENT CYCLE</vt:lpstr>
      <vt:lpstr>PowerPoint Presentation</vt:lpstr>
      <vt:lpstr>PowerPoint Presentation</vt:lpstr>
      <vt:lpstr>STRATEGIC INTENT</vt:lpstr>
      <vt:lpstr>Vision and Mission</vt:lpstr>
      <vt:lpstr>Vision and Mission</vt:lpstr>
      <vt:lpstr>Examples of Vision Statements</vt:lpstr>
      <vt:lpstr>Vision and Mission</vt:lpstr>
      <vt:lpstr>Examples of Mission Statements</vt:lpstr>
      <vt:lpstr>Vision and Mission</vt:lpstr>
      <vt:lpstr>Values Statements</vt:lpstr>
      <vt:lpstr>Values Statements</vt:lpstr>
      <vt:lpstr>Values Statements</vt:lpstr>
      <vt:lpstr>Some Examples of Value Statements</vt:lpstr>
      <vt:lpstr>Some Examples of Value Statements</vt:lpstr>
      <vt:lpstr>Some Examples of Value Statements</vt:lpstr>
      <vt:lpstr>Goals and Objectives</vt:lpstr>
      <vt:lpstr>Definitions: Strategic Business Unit (SBU)</vt:lpstr>
      <vt:lpstr>Importance of strategic management</vt:lpstr>
      <vt:lpstr>IMPORTANCE OF STRATEGIC MANAGEMENT</vt:lpstr>
      <vt:lpstr>Importance of strategic management</vt:lpstr>
      <vt:lpstr>Importance of strategic management</vt:lpstr>
      <vt:lpstr>PowerPoint Presentation</vt:lpstr>
      <vt:lpstr>How can a manager benefit from the strategic management discipline? </vt:lpstr>
      <vt:lpstr>Limitations of SM</vt:lpstr>
      <vt:lpstr>Limitations of 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AN INTRODUCTION</dc:title>
  <dc:creator>DELL</dc:creator>
  <cp:lastModifiedBy>DELL</cp:lastModifiedBy>
  <cp:revision>37</cp:revision>
  <cp:lastPrinted>2022-10-11T22:03:37Z</cp:lastPrinted>
  <dcterms:created xsi:type="dcterms:W3CDTF">2022-10-08T18:46:38Z</dcterms:created>
  <dcterms:modified xsi:type="dcterms:W3CDTF">2022-10-11T22:07:42Z</dcterms:modified>
</cp:coreProperties>
</file>