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8"/>
  </p:notesMasterIdLst>
  <p:handoutMasterIdLst>
    <p:handoutMasterId r:id="rId49"/>
  </p:handoutMasterIdLst>
  <p:sldIdLst>
    <p:sldId id="256" r:id="rId5"/>
    <p:sldId id="257" r:id="rId6"/>
    <p:sldId id="285" r:id="rId7"/>
    <p:sldId id="286" r:id="rId8"/>
    <p:sldId id="259" r:id="rId9"/>
    <p:sldId id="258" r:id="rId10"/>
    <p:sldId id="287" r:id="rId11"/>
    <p:sldId id="260" r:id="rId12"/>
    <p:sldId id="261" r:id="rId13"/>
    <p:sldId id="262" r:id="rId14"/>
    <p:sldId id="288" r:id="rId15"/>
    <p:sldId id="263" r:id="rId16"/>
    <p:sldId id="264" r:id="rId17"/>
    <p:sldId id="265" r:id="rId18"/>
    <p:sldId id="266" r:id="rId19"/>
    <p:sldId id="290" r:id="rId20"/>
    <p:sldId id="289" r:id="rId21"/>
    <p:sldId id="268" r:id="rId22"/>
    <p:sldId id="269" r:id="rId23"/>
    <p:sldId id="270" r:id="rId24"/>
    <p:sldId id="291" r:id="rId25"/>
    <p:sldId id="271" r:id="rId26"/>
    <p:sldId id="292" r:id="rId27"/>
    <p:sldId id="272" r:id="rId28"/>
    <p:sldId id="273" r:id="rId29"/>
    <p:sldId id="274" r:id="rId30"/>
    <p:sldId id="276" r:id="rId31"/>
    <p:sldId id="275" r:id="rId32"/>
    <p:sldId id="277" r:id="rId33"/>
    <p:sldId id="278" r:id="rId34"/>
    <p:sldId id="279" r:id="rId35"/>
    <p:sldId id="281" r:id="rId36"/>
    <p:sldId id="293" r:id="rId37"/>
    <p:sldId id="294" r:id="rId38"/>
    <p:sldId id="295" r:id="rId39"/>
    <p:sldId id="296" r:id="rId40"/>
    <p:sldId id="297" r:id="rId41"/>
    <p:sldId id="298" r:id="rId42"/>
    <p:sldId id="302" r:id="rId43"/>
    <p:sldId id="303" r:id="rId44"/>
    <p:sldId id="299" r:id="rId45"/>
    <p:sldId id="300" r:id="rId46"/>
    <p:sldId id="284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8/26/2024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8/26/2024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8/26/2024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8/26/2024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8/26/2024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8/26/2024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8/26/2024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8/26/2024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8/26/2024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8/26/2024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8/26/2024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8/26/2024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91671" y="2292094"/>
            <a:ext cx="6247279" cy="2219691"/>
          </a:xfrm>
        </p:spPr>
        <p:txBody>
          <a:bodyPr anchor="ctr">
            <a:normAutofit fontScale="90000"/>
          </a:bodyPr>
          <a:lstStyle/>
          <a:p>
            <a:r>
              <a:rPr lang="en-UG" sz="6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 PC Maintenance</a:t>
            </a:r>
            <a:endParaRPr lang="en-US" sz="21500" b="1" dirty="0"/>
          </a:p>
        </p:txBody>
      </p:sp>
      <p:pic>
        <p:nvPicPr>
          <p:cNvPr id="1026" name="Picture 2" descr="Effective PC Maintenance ...">
            <a:extLst>
              <a:ext uri="{FF2B5EF4-FFF2-40B4-BE49-F238E27FC236}">
                <a16:creationId xmlns:a16="http://schemas.microsoft.com/office/drawing/2014/main" id="{12960942-5F8B-0CD4-2A10-74C61DA20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950" y="1280524"/>
            <a:ext cx="5353050" cy="4296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0905B-8EC2-7B04-2F5A-2BBFE9483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w-KE" sz="6000" b="1" dirty="0"/>
              <a:t>Handling Components</a:t>
            </a:r>
            <a:endParaRPr lang="en-UG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01696-50A8-AB05-2EEE-7FD7CB3DB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Proper Handling:</a:t>
            </a:r>
            <a:r>
              <a:rPr lang="en-UG" sz="4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Hold components by the edges, avoid touching the pins or circuits directly.</a:t>
            </a:r>
            <a:endParaRPr lang="en-UG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of Tools:</a:t>
            </a:r>
            <a:r>
              <a:rPr lang="en-UG" sz="4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appropriate, non-magnetic tools to avoid damaging sensitive components.</a:t>
            </a:r>
            <a:endParaRPr lang="en-UG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14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B5434-A277-A8A2-E383-E4572F9D4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G" sz="6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Environmental Safety</a:t>
            </a:r>
            <a:endParaRPr lang="en-UG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F575A-6781-9D14-4CE5-1A2A75C2C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Proper Disposal:</a:t>
            </a:r>
            <a:r>
              <a:rPr lang="en-UG" sz="4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Dispose of electronic waste according to local regulations to prevent environmental damage.</a:t>
            </a:r>
            <a:endParaRPr lang="en-UG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Ergonomics:</a:t>
            </a:r>
            <a:r>
              <a:rPr lang="en-UG" sz="4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Set up workstations ergonomically to prevent strain injuries.</a:t>
            </a:r>
            <a:endParaRPr lang="en-UG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5400" dirty="0"/>
          </a:p>
        </p:txBody>
      </p:sp>
    </p:spTree>
    <p:extLst>
      <p:ext uri="{BB962C8B-B14F-4D97-AF65-F5344CB8AC3E}">
        <p14:creationId xmlns:p14="http://schemas.microsoft.com/office/powerpoint/2010/main" val="85934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978EB-3645-5486-FA92-87AF38530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w-KE" sz="6600" b="1" dirty="0"/>
              <a:t>Preventive Maintenance</a:t>
            </a:r>
            <a:endParaRPr lang="en-UG" sz="6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B7E7D-9450-7EB9-1C26-94BE3288A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Regular Cleaning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Dust Removal: </a:t>
            </a: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compressed air to remove dust from fans, vents, and components.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Component Cleaning</a:t>
            </a: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Gently clean external surfaces with a microfiber cloth and isopropyl alcohol.</a:t>
            </a:r>
          </a:p>
        </p:txBody>
      </p:sp>
    </p:spTree>
    <p:extLst>
      <p:ext uri="{BB962C8B-B14F-4D97-AF65-F5344CB8AC3E}">
        <p14:creationId xmlns:p14="http://schemas.microsoft.com/office/powerpoint/2010/main" val="3343294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0E60D-CCDF-C0C0-A190-E0D1D91F7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w-KE" sz="6000" b="1" dirty="0"/>
              <a:t>Software Maintenance</a:t>
            </a:r>
            <a:endParaRPr lang="en-UG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6D946-6636-3E75-274F-0A44DA7E8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600199"/>
            <a:ext cx="9982200" cy="4993105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Operating System Updates:</a:t>
            </a:r>
            <a:r>
              <a:rPr lang="en-UG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Regularly update the OS to patch security vulnerabilities and improve performance.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Antivirus Scans:</a:t>
            </a:r>
            <a:r>
              <a:rPr lang="en-UG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Perform regular scans to detect and remove malware.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Disk Cleanup:</a:t>
            </a:r>
            <a:r>
              <a:rPr lang="en-UG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built-in utilities to clear temporary files and defragment drives.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Drivers: </a:t>
            </a:r>
            <a:r>
              <a:rPr lang="en-UG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Keep hardware drivers up to date to maintain compatibility and functionality.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Firmware</a:t>
            </a:r>
            <a:r>
              <a:rPr lang="en-UG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Update the firmware of components like the motherboard and SSD for better stability and performance.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2400" dirty="0"/>
          </a:p>
        </p:txBody>
      </p:sp>
    </p:spTree>
    <p:extLst>
      <p:ext uri="{BB962C8B-B14F-4D97-AF65-F5344CB8AC3E}">
        <p14:creationId xmlns:p14="http://schemas.microsoft.com/office/powerpoint/2010/main" val="356386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3CC6A-BD41-3085-BF55-AC1E0B896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w-KE" sz="6000" b="1" dirty="0"/>
              <a:t>Backup and Data Integrity</a:t>
            </a:r>
            <a:endParaRPr lang="en-UG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B61DC-6203-92D1-7AD2-179093008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Regular Backups: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external drives or cloud storage to back up important data regularly.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Check Disk Health: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Monitor the health of storage drives using diagnostic tools like SMART.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System Image: 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Create a system image to restore the entire system in case of failure.</a:t>
            </a:r>
            <a:endParaRPr lang="en-UG" sz="3600" dirty="0"/>
          </a:p>
        </p:txBody>
      </p:sp>
    </p:spTree>
    <p:extLst>
      <p:ext uri="{BB962C8B-B14F-4D97-AF65-F5344CB8AC3E}">
        <p14:creationId xmlns:p14="http://schemas.microsoft.com/office/powerpoint/2010/main" val="111770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A7B98-14B8-9AB1-EE68-B25CF9BA4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G" sz="6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Maintaining Display Devices</a:t>
            </a:r>
            <a:endParaRPr lang="en-U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8467F-3CAD-F90B-726B-6FF795516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600200"/>
            <a:ext cx="9982200" cy="5181600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Screen Cleaning: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a soft, dry microfiber cloth for regular cleaning, and a screen-safe cleaner for stubborn smudges.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Avoid Pressure: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not press too hard on the screen to avoid damaging pixels.</a:t>
            </a:r>
            <a:endParaRPr lang="en-US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Environmental Considerations: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Avoid exposing displays to direct sunlight and extreme temperatures.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79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628BA-F368-3010-487E-D051C1D48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w-KE" sz="6000" b="1" dirty="0"/>
              <a:t>Adjustments and Calibration</a:t>
            </a:r>
            <a:endParaRPr lang="en-UG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99668-F593-338D-027A-6DC6DD18A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Brightness and Contrast: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Adjust settings to reduce eye strain and improve image clarity.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Calibration: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software tools or built-in utilities to ensure accurate </a:t>
            </a:r>
            <a:r>
              <a:rPr lang="en-UG" sz="4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representation.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4000" dirty="0"/>
          </a:p>
        </p:txBody>
      </p:sp>
    </p:spTree>
    <p:extLst>
      <p:ext uri="{BB962C8B-B14F-4D97-AF65-F5344CB8AC3E}">
        <p14:creationId xmlns:p14="http://schemas.microsoft.com/office/powerpoint/2010/main" val="209872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69CA-1F41-7DC2-D3F4-F0E02347E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w-KE" sz="7200" b="1" dirty="0"/>
              <a:t>Types of Display Devices</a:t>
            </a:r>
            <a:endParaRPr lang="en-UG" sz="7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557F9-5F45-D341-6AAA-8692989DB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Monitors:</a:t>
            </a:r>
            <a:r>
              <a:rPr lang="en-UG" sz="4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LCD, LED, and OLED displays are the most common types used with PCs.</a:t>
            </a:r>
            <a:endParaRPr lang="en-UG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Projectors:</a:t>
            </a:r>
            <a:r>
              <a:rPr lang="en-UG" sz="4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Used in presentations; requires regular cleaning of lenses and filters.</a:t>
            </a:r>
            <a:endParaRPr lang="en-UG" sz="5400" dirty="0"/>
          </a:p>
        </p:txBody>
      </p:sp>
    </p:spTree>
    <p:extLst>
      <p:ext uri="{BB962C8B-B14F-4D97-AF65-F5344CB8AC3E}">
        <p14:creationId xmlns:p14="http://schemas.microsoft.com/office/powerpoint/2010/main" val="2944939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A7B05-C193-B881-7D72-8E3CB8BD1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/>
              <a:t>Preventing Burn-In (for OLED/Plasma)</a:t>
            </a:r>
            <a:endParaRPr lang="en-UG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10CBE-7C40-A8D6-7507-0F9FB2F4B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Screen Savers: 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screen savers or power-saving modes to prevent static images from burning into the screen.</a:t>
            </a:r>
            <a:endParaRPr lang="en-UG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Adjust Brightness: 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Lowering brightness can help reduce the risk of burn-in.</a:t>
            </a:r>
            <a:endParaRPr lang="en-UG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4800" dirty="0"/>
          </a:p>
        </p:txBody>
      </p:sp>
    </p:spTree>
    <p:extLst>
      <p:ext uri="{BB962C8B-B14F-4D97-AF65-F5344CB8AC3E}">
        <p14:creationId xmlns:p14="http://schemas.microsoft.com/office/powerpoint/2010/main" val="12168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w-KE" sz="6000" b="1" dirty="0"/>
              <a:t>Maintaining Disk Drives</a:t>
            </a:r>
            <a:endParaRPr lang="en-UG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Types of Disk Drives</a:t>
            </a:r>
            <a:endParaRPr lang="en-UG" sz="4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HDD (Hard Disk Drive):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Mechanical drives with moving parts, susceptible to physical damage.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SSD (Solid State Drive):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Faster, with no moving parts, but still requires regular health checks.</a:t>
            </a:r>
            <a:endParaRPr lang="en-UG" sz="8000" dirty="0"/>
          </a:p>
        </p:txBody>
      </p:sp>
    </p:spTree>
    <p:extLst>
      <p:ext uri="{BB962C8B-B14F-4D97-AF65-F5344CB8AC3E}">
        <p14:creationId xmlns:p14="http://schemas.microsoft.com/office/powerpoint/2010/main" val="2176367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Power Supply and PC Protection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 Supply Units (PSU)</a:t>
            </a:r>
            <a:endParaRPr lang="en-UG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Function: Converts AC (alternating current) from the wall outlet into DC (direct current) that the computer components use.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Components:</a:t>
            </a:r>
            <a:endParaRPr lang="en-UG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Transformer: Steps down the high-voltage AC to lower-voltage AC.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Rectifier: Converts AC to DC.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Regulator: Ensures stable output voltage.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Cooling Fan: Prevents overheating of the PSU.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w-KE" sz="6000" b="1" dirty="0"/>
              <a:t>Disk Maintenance Practices</a:t>
            </a:r>
            <a:endParaRPr lang="en-UG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Defragmentation: </a:t>
            </a: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Regularly defragment HDDs to optimize file storage (not required for SSDs).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Error Checking: </a:t>
            </a: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tools like </a:t>
            </a:r>
            <a:r>
              <a:rPr lang="en-U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CHKDSK</a:t>
            </a: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Windows to check for and repair file system errors.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Cooling: </a:t>
            </a: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 adequate cooling to prevent overheating, which can shorten the lifespan of the drive.</a:t>
            </a:r>
          </a:p>
        </p:txBody>
      </p:sp>
    </p:spTree>
    <p:extLst>
      <p:ext uri="{BB962C8B-B14F-4D97-AF65-F5344CB8AC3E}">
        <p14:creationId xmlns:p14="http://schemas.microsoft.com/office/powerpoint/2010/main" val="1953188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05B8A-D8C4-00F4-3431-E078BDE0A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w-KE" sz="5400" b="1" dirty="0"/>
              <a:t>Backup and Redundancy</a:t>
            </a:r>
            <a:endParaRPr lang="en-UG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13C40-FBCC-9B8E-59A3-17AFFC2E8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RAID Configurations: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Implement RAID for redundancy and improved performance (e.g., RAID 1 for mirroring, RAID 0 for striping).</a:t>
            </a:r>
            <a:endParaRPr lang="en-UG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Cloud Backup: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Regularly back up important files to the cloud for additional protection.</a:t>
            </a:r>
            <a:endParaRPr lang="en-UG" sz="4800" dirty="0"/>
          </a:p>
        </p:txBody>
      </p:sp>
    </p:spTree>
    <p:extLst>
      <p:ext uri="{BB962C8B-B14F-4D97-AF65-F5344CB8AC3E}">
        <p14:creationId xmlns:p14="http://schemas.microsoft.com/office/powerpoint/2010/main" val="299383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w-KE" sz="6000" b="1" dirty="0"/>
              <a:t>General Disk Maintenance</a:t>
            </a:r>
            <a:endParaRPr lang="en-UG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Disk Cleanup: 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Regularly delete unnecessary files and use disk cleanup tools to free up space.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SMART Monitoring: 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SMART (Self-Monitoring, Analysis, and Reporting Technology) tools to monitor drive health.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4400" dirty="0"/>
          </a:p>
        </p:txBody>
      </p:sp>
    </p:spTree>
    <p:extLst>
      <p:ext uri="{BB962C8B-B14F-4D97-AF65-F5344CB8AC3E}">
        <p14:creationId xmlns:p14="http://schemas.microsoft.com/office/powerpoint/2010/main" val="116355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192F2-2A01-C008-9B72-3A400426D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w-KE" sz="7200" b="1" dirty="0"/>
              <a:t>Cleaning Inside the Case</a:t>
            </a:r>
            <a:endParaRPr lang="en-UG" sz="7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42001-D599-68E2-2B6C-BD01FAA20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Opening the Case</a:t>
            </a:r>
            <a:endParaRPr lang="en-UG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Preparation: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Power down the PC, unplug all cables, and use an anti-static wrist strap.</a:t>
            </a:r>
            <a:endParaRPr lang="en-UG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Access: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the correct tools (usually a screwdriver) to open the case.</a:t>
            </a:r>
            <a:endParaRPr lang="en-UG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4800" dirty="0"/>
          </a:p>
        </p:txBody>
      </p:sp>
    </p:spTree>
    <p:extLst>
      <p:ext uri="{BB962C8B-B14F-4D97-AF65-F5344CB8AC3E}">
        <p14:creationId xmlns:p14="http://schemas.microsoft.com/office/powerpoint/2010/main" val="218428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8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Cleaning Procedures</a:t>
            </a:r>
            <a:endParaRPr lang="en-UG" sz="8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Dust Removal: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compressed air to blow dust out of the case, starting from the top to the bottom.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Fan Cleaning: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Hold fans in place to prevent them from spinning while cleaning.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Component Cleaning: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Gently brush dust from components like the motherboard, GPU, and RAM.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8000" dirty="0"/>
          </a:p>
        </p:txBody>
      </p:sp>
    </p:spTree>
    <p:extLst>
      <p:ext uri="{BB962C8B-B14F-4D97-AF65-F5344CB8AC3E}">
        <p14:creationId xmlns:p14="http://schemas.microsoft.com/office/powerpoint/2010/main" val="3433061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w-KE" sz="7200" b="1" dirty="0"/>
              <a:t>Reassembly</a:t>
            </a:r>
            <a:endParaRPr lang="en-UG" sz="7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Recheck Connections:</a:t>
            </a:r>
            <a:r>
              <a:rPr lang="en-UG" sz="4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Ensure all cables and components are securely reconnected.</a:t>
            </a:r>
            <a:endParaRPr lang="en-UG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Close the Case:</a:t>
            </a:r>
            <a:r>
              <a:rPr lang="en-UG" sz="4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Securely fasten the case cover and reconnect external cables.</a:t>
            </a:r>
            <a:endParaRPr lang="en-UG" sz="9600" dirty="0"/>
          </a:p>
        </p:txBody>
      </p:sp>
    </p:spTree>
    <p:extLst>
      <p:ext uri="{BB962C8B-B14F-4D97-AF65-F5344CB8AC3E}">
        <p14:creationId xmlns:p14="http://schemas.microsoft.com/office/powerpoint/2010/main" val="348308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w-KE" sz="5400" b="1" dirty="0"/>
              <a:t>Diagnostic Hardware and Software</a:t>
            </a:r>
            <a:endParaRPr lang="en-UG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Diagnostic Tools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Hardware Tools: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Multimeter</a:t>
            </a: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testing power supply voltages and continuity.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 Card: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Used to diagnose POST errors when a system fails to boot.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Software Tools: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BIOS/UEFI Diagnostics: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Built-in tools for testing hardware components.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Third-Party Utilities: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Tools like </a:t>
            </a:r>
            <a:r>
              <a:rPr lang="en-UG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HWMonitor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G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MemTest86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en-UG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CrystalDiskInfo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monitoring and testing components.</a:t>
            </a:r>
            <a:endParaRPr lang="en-UG" sz="7200" dirty="0"/>
          </a:p>
        </p:txBody>
      </p:sp>
    </p:spTree>
    <p:extLst>
      <p:ext uri="{BB962C8B-B14F-4D97-AF65-F5344CB8AC3E}">
        <p14:creationId xmlns:p14="http://schemas.microsoft.com/office/powerpoint/2010/main" val="703139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G" sz="6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Software Diagnostic Tools</a:t>
            </a:r>
            <a:endParaRPr lang="en-UG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G" sz="3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MemTest86</a:t>
            </a: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tool for testing the health and stability of RAM.</a:t>
            </a:r>
            <a:endParaRPr lang="en-US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G" sz="3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HWMonitor</a:t>
            </a: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Monitors system temperatures, voltages, and fan speeds.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G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CrystalDiskInfo</a:t>
            </a:r>
            <a:r>
              <a:rPr lang="en-UG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G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Provides detailed information and health status of storage drives</a:t>
            </a:r>
            <a:endParaRPr lang="en-UG" sz="3600" dirty="0"/>
          </a:p>
        </p:txBody>
      </p:sp>
    </p:spTree>
    <p:extLst>
      <p:ext uri="{BB962C8B-B14F-4D97-AF65-F5344CB8AC3E}">
        <p14:creationId xmlns:p14="http://schemas.microsoft.com/office/powerpoint/2010/main" val="392747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5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Using Diagnostic Tools</a:t>
            </a:r>
            <a:endParaRPr lang="en-UG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Temperature Monitoring: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Regularly monitor CPU and GPU temperatures to prevent overheating.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Memory Testing: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</a:t>
            </a:r>
            <a:r>
              <a:rPr lang="en-UG" sz="4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MemTest86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test RAM for errors.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Disk Health Monitoring: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 SMART data to check for signs of HDD/SSD failure.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65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G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Troubleshooting Computer Hardware</a:t>
            </a:r>
            <a:endParaRPr lang="en-UG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Memory Issues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Symptoms: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Frequent crashes, slow performance, failure to boot.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Diagnosis: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Run </a:t>
            </a:r>
            <a:r>
              <a:rPr lang="en-UG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MemTest86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check if RAM is properly seated, and test with different modules.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Solutions: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Replace faulty RAM, </a:t>
            </a: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ensure compatibility with the motherboard.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74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C174D-F6A9-C704-647F-BB9C4535B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G" sz="8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Types</a:t>
            </a:r>
            <a:r>
              <a:rPr lang="en-US" sz="8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8000" b="1" dirty="0"/>
              <a:t>Power Supply </a:t>
            </a:r>
            <a:endParaRPr lang="en-UG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14F4B-D546-D2ED-40D9-825BAC8E9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0358" y="1949116"/>
            <a:ext cx="9426742" cy="4223084"/>
          </a:xfrm>
        </p:spPr>
        <p:txBody>
          <a:bodyPr>
            <a:normAutofit lnSpcReduction="10000"/>
          </a:bodyPr>
          <a:lstStyle/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ATX</a:t>
            </a: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PSU: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Commonly used in desktop computers, with standardized connectors.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SFX</a:t>
            </a: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PSU: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Smaller form factor for compact PCs.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Specifications: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Wattage: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total power output available to components.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Efficiency Rating: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Indicates how effectively the PSU converts power, e.g., 80 PLUS certification.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4400" dirty="0"/>
          </a:p>
        </p:txBody>
      </p:sp>
    </p:spTree>
    <p:extLst>
      <p:ext uri="{BB962C8B-B14F-4D97-AF65-F5344CB8AC3E}">
        <p14:creationId xmlns:p14="http://schemas.microsoft.com/office/powerpoint/2010/main" val="179496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w-KE" sz="6000" b="1" dirty="0"/>
              <a:t>Keyboard and Mouse Problems</a:t>
            </a:r>
            <a:endParaRPr lang="en-UG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Symptoms: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Non-responsive keys, erratic mouse movement.</a:t>
            </a:r>
            <a:endParaRPr lang="en-UG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Diagnosis: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Check connections, test with a different USB port, or on another computer.</a:t>
            </a:r>
            <a:endParaRPr lang="en-UG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Solutions:</a:t>
            </a:r>
            <a:r>
              <a:rPr lang="en-UG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Replace faulty devices, update drivers.</a:t>
            </a:r>
            <a:endParaRPr lang="en-UG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73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G" sz="8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Video Problems</a:t>
            </a:r>
            <a:endParaRPr lang="en-UG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Symptoms: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 display, </a:t>
            </a:r>
            <a:r>
              <a:rPr lang="en-US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Flickering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or low resolution.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Diagnosis: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Check monitor connections, test with a different cable or monitor, ensure GPU is properly seated.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Solutions: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Replace faulty cables, update graphics drivers, or replace the GPU.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84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C2AF-5EF2-605B-0FE9-8532DAA5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w-KE" sz="4400" b="1" dirty="0"/>
              <a:t>Troubleshooting POST (Power-On Self-Test)</a:t>
            </a:r>
            <a:endParaRPr lang="en-UG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G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Understanding POST</a:t>
            </a:r>
            <a:endParaRPr lang="en-UG" sz="3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POST (Power-On Self-Test) is a diagnostic testing sequence performed by the BIOS or UEFI firmware when a computer is powered on. It checks the hardware components to ensure they are functioning correctly before loading the operating system.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main purpose of POST is to identify and report hardware issues that could prevent the computer from booting properly.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953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F45FF-8785-CFEE-0968-AF8D6F3DA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w-KE" sz="7200" dirty="0"/>
              <a:t>POST Process</a:t>
            </a:r>
            <a:endParaRPr lang="en-UG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4A6B8-B249-0F32-4402-7F11EFAF4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Power Up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When the computer is turned on, power is supplied to the motherboard, and the CPU begins executing the POST routine.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BIOS/UEFI Initialization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BIOS or UEFI initializes and identifies the hardware components, including the CPU, RAM, storage devices, and video card.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 Tests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POST performs a series of tests on hardware components, including memory tests, CPU tests, and video card checks.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 Reporting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If POST encounters an issue, it will usually signal this through beep codes, error messages on the screen, or LED indicators on the motherboard.</a:t>
            </a:r>
            <a:endParaRPr lang="en-UG" sz="2800" dirty="0"/>
          </a:p>
        </p:txBody>
      </p:sp>
    </p:spTree>
    <p:extLst>
      <p:ext uri="{BB962C8B-B14F-4D97-AF65-F5344CB8AC3E}">
        <p14:creationId xmlns:p14="http://schemas.microsoft.com/office/powerpoint/2010/main" val="240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C19D5-5402-39F1-BA50-D77A8BA36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G" sz="6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POST Issues</a:t>
            </a:r>
            <a:endParaRPr lang="en-UG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2792A-17DC-80CE-B747-DD76948DA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Power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computer doesn’t turn on at all, indicating possible issues with the power supply or motherboard.</a:t>
            </a:r>
            <a:endParaRPr lang="en-UG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Beep Codes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Different beep codes indicate various hardware failures (e.g., RAM, video card, or motherboard issues).</a:t>
            </a:r>
            <a:endParaRPr lang="en-UG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 Messages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POST error messages on the screen may point to specific hardware issues like "No boot device found" or "Memory failure."</a:t>
            </a:r>
            <a:endParaRPr lang="en-UG" sz="3600" dirty="0"/>
          </a:p>
        </p:txBody>
      </p:sp>
    </p:spTree>
    <p:extLst>
      <p:ext uri="{BB962C8B-B14F-4D97-AF65-F5344CB8AC3E}">
        <p14:creationId xmlns:p14="http://schemas.microsoft.com/office/powerpoint/2010/main" val="246529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7D0DD-0DE9-C480-7A26-8E0E01121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G" sz="6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Troubleshooting POST Issues</a:t>
            </a:r>
            <a:endParaRPr lang="en-UG" sz="8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27AB9-E7FB-A890-AC9E-3ED0C1688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Check Power Supply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Ensure the power supply is functioning correctly and all connections are secure.</a:t>
            </a:r>
            <a:endParaRPr lang="en-US" sz="24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Reseat Components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Reseat RAM, video cards, and other components to ensure they are properly connected.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Listen to Beep Codes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Refer to the motherboard manual to interpret beep codes and identify the failing component.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Swap Components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Swap out suspected faulty components with known good ones to isolate the issue.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Diagnostic Tools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Utilize POST cards or motherboard diagnostic LEDs to get more detailed information on the failure.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97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A7538-9313-B1F6-056F-0509238C4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G" sz="4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Troubleshooting/Repairing Tools</a:t>
            </a:r>
            <a:endParaRPr lang="en-UG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B24E5-EA4B-8A08-9688-04C624ED6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G" b="1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Hardware Tools</a:t>
            </a:r>
            <a:endParaRPr kumimoji="0" lang="en-UG" b="0" i="0" u="none" strike="noStrike" kern="100" cap="none" spc="0" normalizeH="0" baseline="0" noProof="0" dirty="0">
              <a:ln>
                <a:noFill/>
              </a:ln>
              <a:solidFill>
                <a:srgbClr val="514843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G" b="1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Screwdrivers</a:t>
            </a:r>
            <a:r>
              <a:rPr kumimoji="0" lang="en-UG" b="0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 variety of screwdrivers (Phillips, flathead, </a:t>
            </a:r>
            <a:r>
              <a:rPr kumimoji="0" lang="en-UG" b="0" i="0" u="none" strike="noStrike" kern="0" cap="none" spc="0" normalizeH="0" baseline="0" noProof="0" dirty="0" err="1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Torx</a:t>
            </a:r>
            <a:r>
              <a:rPr kumimoji="0" lang="en-UG" b="0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are essential for opening cases and securing components.</a:t>
            </a:r>
            <a:endParaRPr kumimoji="0" lang="en-UG" b="0" i="0" u="none" strike="noStrike" kern="100" cap="none" spc="0" normalizeH="0" baseline="0" noProof="0" dirty="0">
              <a:ln>
                <a:noFill/>
              </a:ln>
              <a:solidFill>
                <a:srgbClr val="514843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G" b="1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Anti-Static Wrist Straps:</a:t>
            </a:r>
            <a:r>
              <a:rPr kumimoji="0" lang="en-UG" b="0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Used to prevent electrostatic discharge (ESD) when handling sensitive components.</a:t>
            </a:r>
            <a:endParaRPr kumimoji="0" lang="en-UG" b="0" i="0" u="none" strike="noStrike" kern="100" cap="none" spc="0" normalizeH="0" baseline="0" noProof="0" dirty="0">
              <a:ln>
                <a:noFill/>
              </a:ln>
              <a:solidFill>
                <a:srgbClr val="514843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G" b="1" i="0" u="none" strike="noStrike" kern="0" cap="none" spc="0" normalizeH="0" baseline="0" noProof="0" dirty="0" err="1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Multimeter</a:t>
            </a:r>
            <a:r>
              <a:rPr kumimoji="0" lang="en-UG" b="1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G" b="0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tool for measuring voltage, current, and resistance, useful in diagnosing power supply and electrical issues.</a:t>
            </a:r>
            <a:endParaRPr kumimoji="0" lang="en-UG" b="0" i="0" u="none" strike="noStrike" kern="100" cap="none" spc="0" normalizeH="0" baseline="0" noProof="0" dirty="0">
              <a:ln>
                <a:noFill/>
              </a:ln>
              <a:solidFill>
                <a:srgbClr val="514843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G" b="1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Compressed Air</a:t>
            </a:r>
            <a:r>
              <a:rPr kumimoji="0" lang="en-UG" b="0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Used for cleaning dust and debris from inside the computer, especially around fans and heatsinks.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514843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G" b="1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Cable Testers</a:t>
            </a:r>
            <a:r>
              <a:rPr kumimoji="0" lang="en-UG" b="0" i="0" u="none" strike="noStrike" kern="0" cap="none" spc="0" normalizeH="0" baseline="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Test network cables to ensure they are functioning correctly.</a:t>
            </a:r>
            <a:endParaRPr kumimoji="0" lang="en-UG" b="0" i="0" u="none" strike="noStrike" kern="100" cap="none" spc="0" normalizeH="0" baseline="0" noProof="0" dirty="0">
              <a:ln>
                <a:noFill/>
              </a:ln>
              <a:solidFill>
                <a:srgbClr val="514843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568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63EC4-6599-9F51-EC4F-7C50F0504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G" sz="6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Software Tools</a:t>
            </a:r>
            <a:endParaRPr lang="en-UG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39F88-271B-3B43-E6EF-B0CEBCF39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Diagnostic Software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Utilities like </a:t>
            </a:r>
            <a:r>
              <a:rPr lang="en-UG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MemTest86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(for RAM), </a:t>
            </a:r>
            <a:r>
              <a:rPr lang="en-UG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CrystalDiskInfo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(for hard drives), and CPU-Z (for CPU details) help identify hardware issues.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Live CDs/USBs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Bootable media containing diagnostic tools that can be run without loading the operating system, useful for troubleshooting systems that won’t boot.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Benchmarking Software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Tools like </a:t>
            </a:r>
            <a:r>
              <a:rPr lang="en-UG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3DMark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Cinebench can stress-test hardware to check for stability and performance issues.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Recovery Software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Tools like </a:t>
            </a:r>
            <a:r>
              <a:rPr lang="en-UG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Recuva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G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TestDisk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used to recover data from failing storage devices.</a:t>
            </a:r>
            <a:endParaRPr lang="en-UG" sz="2800" dirty="0"/>
          </a:p>
        </p:txBody>
      </p:sp>
    </p:spTree>
    <p:extLst>
      <p:ext uri="{BB962C8B-B14F-4D97-AF65-F5344CB8AC3E}">
        <p14:creationId xmlns:p14="http://schemas.microsoft.com/office/powerpoint/2010/main" val="357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2995C-1E36-589C-2C88-963BD76E0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G" sz="6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Advanced Tools</a:t>
            </a:r>
            <a:endParaRPr lang="en-UG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4BACC-7A15-4127-C87F-D8F2D7790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Oscilloscope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For more advanced diagnostics, an oscilloscope can be used to </a:t>
            </a:r>
            <a:r>
              <a:rPr lang="en-UG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analyze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electronic signals within the computer.</a:t>
            </a:r>
            <a:endParaRPr lang="en-UG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 Card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 diagnostic tool that plugs into the motherboard to display POST codes, helping to identify issues during the boot process.</a:t>
            </a:r>
            <a:endParaRPr lang="en-UG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Thermal Camera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Identifies overheating components by visualizing temperature differences inside the system.</a:t>
            </a:r>
            <a:endParaRPr lang="en-UG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3600" dirty="0"/>
          </a:p>
        </p:txBody>
      </p:sp>
    </p:spTree>
    <p:extLst>
      <p:ext uri="{BB962C8B-B14F-4D97-AF65-F5344CB8AC3E}">
        <p14:creationId xmlns:p14="http://schemas.microsoft.com/office/powerpoint/2010/main" val="1514086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2E5D6-7177-A6B8-40F6-B9DB565C6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w-KE" sz="4400" b="1" dirty="0"/>
              <a:t>Upgrading and Optimizing Hardware</a:t>
            </a:r>
            <a:endParaRPr lang="en-UG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6615D-5D71-9300-3608-0972FE48B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G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an Upgrade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Assessment of Current System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Evaluate the existing hardware to determine what components need upgrading. This includes assessing CPU, RAM, storage, GPU, and power supply.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Compatibility Checks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Ensure the new hardware is compatible with the existing system, including the motherboard, power supply, and case.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Cost-Benefit Analysis</a:t>
            </a:r>
            <a:r>
              <a:rPr lang="en-UG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Determine the cost versus the performance benefit of the upgrade. Prioritize upgrades that offer the most significant performance improvements.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G" sz="3200" dirty="0"/>
          </a:p>
        </p:txBody>
      </p:sp>
    </p:spTree>
    <p:extLst>
      <p:ext uri="{BB962C8B-B14F-4D97-AF65-F5344CB8AC3E}">
        <p14:creationId xmlns:p14="http://schemas.microsoft.com/office/powerpoint/2010/main" val="316079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asonic 1kW ATX Power Supply, 100 → 240V ac Input, 3.3V Output">
            <a:extLst>
              <a:ext uri="{FF2B5EF4-FFF2-40B4-BE49-F238E27FC236}">
                <a16:creationId xmlns:a16="http://schemas.microsoft.com/office/drawing/2014/main" id="{6E01A548-C2ED-2DF0-15E0-21BA7B063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95" y="264695"/>
            <a:ext cx="11430000" cy="6451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250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642E5-AEC3-C818-6F3A-4624A7FB2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G" sz="6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Hardware Upgrades</a:t>
            </a:r>
            <a:endParaRPr lang="en-UG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368AD-08B4-CD9D-C7A7-5E3F2605D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RAM</a:t>
            </a:r>
            <a:r>
              <a:rPr lang="en-U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Increasing the amount of RAM can improve multitasking and overall system performance. Ensure the new RAM is compatible with the motherboard and existing RAM modules.</a:t>
            </a:r>
            <a:endParaRPr lang="en-U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Storage</a:t>
            </a:r>
            <a:r>
              <a:rPr lang="en-U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Upgrading to an SSD from an HDD can dramatically improve boot times and application load times. Consider adding a larger SSD or </a:t>
            </a:r>
            <a:r>
              <a:rPr lang="en-UG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NVMe</a:t>
            </a:r>
            <a:r>
              <a:rPr lang="en-U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drive for faster storage solutions.</a:t>
            </a:r>
            <a:endParaRPr lang="en-U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CPU</a:t>
            </a:r>
            <a:r>
              <a:rPr lang="en-U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Upgrading the CPU can improve processing power, but ensure the motherboard supports the new CPU’s socket and power requirements.</a:t>
            </a:r>
            <a:endParaRPr lang="en-U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GPU</a:t>
            </a:r>
            <a:r>
              <a:rPr lang="en-U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 more powerful GPU can enhance gaming and graphic-intensive tasks. Ensure the power supply can handle the increased power draw.</a:t>
            </a:r>
            <a:endParaRPr lang="en-U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Power Supply</a:t>
            </a:r>
            <a:r>
              <a:rPr lang="en-U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Upgrade the power supply if additional power is needed for new components or if the existing power supply is insufficient.</a:t>
            </a:r>
            <a:endParaRPr lang="en-U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2400" dirty="0"/>
          </a:p>
        </p:txBody>
      </p:sp>
    </p:spTree>
    <p:extLst>
      <p:ext uri="{BB962C8B-B14F-4D97-AF65-F5344CB8AC3E}">
        <p14:creationId xmlns:p14="http://schemas.microsoft.com/office/powerpoint/2010/main" val="72176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62016-C5E1-95EB-3A66-5187D4A8F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G" sz="7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Optimization Techniques</a:t>
            </a:r>
            <a:endParaRPr lang="en-UG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A61AA-43DA-58CA-E201-6BA625EAD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Overclocking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Increase the clock speed of the CPU or GPU for better performance, but be cautious of overheating and stability issues. Proper cooling solutions should be in place.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Cooling Solutions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Optimize cooling by adding more fans, using better thermal paste, or installing a more effective CPU cooler or liquid cooling system.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Cable Management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Improve airflow within the case by organizing and securing cables to reduce clutter and heat buildup.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BIOS/UEFI Updates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Update the BIOS/UEFI to ensure compatibility with new hardware and take advantage of performance improvements and new features.</a:t>
            </a:r>
            <a:endParaRPr lang="en-UG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Driver Updates</a:t>
            </a:r>
            <a:r>
              <a:rPr lang="en-UG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Keep drivers for all components up to date to ensure optimal performance and compatibility.</a:t>
            </a:r>
            <a:endParaRPr lang="en-UG" sz="2800" dirty="0"/>
          </a:p>
        </p:txBody>
      </p:sp>
    </p:spTree>
    <p:extLst>
      <p:ext uri="{BB962C8B-B14F-4D97-AF65-F5344CB8AC3E}">
        <p14:creationId xmlns:p14="http://schemas.microsoft.com/office/powerpoint/2010/main" val="132889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82F33-8AFA-9C28-A099-2C3AC7C70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G" sz="7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 After Upgrades</a:t>
            </a:r>
            <a:endParaRPr lang="en-UG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0F158-5E5D-F31C-C8FE-F43BC6D2B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 Stability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After upgrading, stress-test the system to ensure stability under load. Tools like </a:t>
            </a:r>
            <a:r>
              <a:rPr lang="en-UG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Prime95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(for CPU) and </a:t>
            </a:r>
            <a:r>
              <a:rPr lang="en-UG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FurMark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(for GPU) can be used.</a:t>
            </a:r>
            <a:endParaRPr lang="en-UG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Benchmarking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Run benchmarks to compare the performance before and after the upgrade. This will quantify the improvements made.</a:t>
            </a:r>
            <a:endParaRPr lang="en-UG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G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Monitoring</a:t>
            </a:r>
            <a:r>
              <a:rPr lang="en-UG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Use monitoring software to keep an eye on temperatures, voltages, and clock speeds to ensure everything is operating within safe limits.</a:t>
            </a:r>
            <a:endParaRPr lang="en-UG" sz="3600" dirty="0"/>
          </a:p>
        </p:txBody>
      </p:sp>
    </p:spTree>
    <p:extLst>
      <p:ext uri="{BB962C8B-B14F-4D97-AF65-F5344CB8AC3E}">
        <p14:creationId xmlns:p14="http://schemas.microsoft.com/office/powerpoint/2010/main" val="47809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E16D-DE21-80FD-F71A-3D2E6698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700" b="1" dirty="0"/>
              <a:t>End</a:t>
            </a:r>
            <a:endParaRPr lang="en-UG" sz="28700" b="1" dirty="0"/>
          </a:p>
        </p:txBody>
      </p:sp>
    </p:spTree>
    <p:extLst>
      <p:ext uri="{BB962C8B-B14F-4D97-AF65-F5344CB8AC3E}">
        <p14:creationId xmlns:p14="http://schemas.microsoft.com/office/powerpoint/2010/main" val="50754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250F3-96D5-865D-0158-E69F87C0F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w-KE" sz="73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 Protection Devices</a:t>
            </a:r>
            <a:endParaRPr lang="sw-KE" sz="80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C8029-5A66-FD48-75D0-58C8A5716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Surge Protectors: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Protects against power surges by diverting excess voltage.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Uninterruptible Power Supply (UPS):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Provides backup power during outages and protects against power fluctuations.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 Conditioners:</a:t>
            </a:r>
            <a:r>
              <a:rPr lang="en-UG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Regulate voltage and remove electrical noise from the power supply.</a:t>
            </a:r>
            <a:endParaRPr lang="en-UG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259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84CB-12AA-4C14-BED5-467CDD67F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G" sz="53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Uninterruptible Power Supply (UPS)</a:t>
            </a:r>
            <a:br>
              <a:rPr lang="en-UG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38B68-3B47-650E-045C-A94C9647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Function: 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Provides backup power and surge protection in case of power failure or fluctuations.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Types:</a:t>
            </a:r>
            <a:endParaRPr lang="en-UG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Offline/Standby UPS: 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Activates only during power failure.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Line-Interactive UPS: Regulates 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minor power fluctuations and provides battery backup.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G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Online/Double-Conversion UPS: </a:t>
            </a:r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Constantly provides power from its battery, ensuring seamless protection.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2800" dirty="0"/>
          </a:p>
        </p:txBody>
      </p:sp>
    </p:spTree>
    <p:extLst>
      <p:ext uri="{BB962C8B-B14F-4D97-AF65-F5344CB8AC3E}">
        <p14:creationId xmlns:p14="http://schemas.microsoft.com/office/powerpoint/2010/main" val="43923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45338-E8A6-9CD4-EEE6-6DA9308CC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G" sz="6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Proper Use and Maintenance</a:t>
            </a:r>
            <a:endParaRPr lang="en-UG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4529A-67C7-12F2-41E2-1AA92CDD9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Adequate Ventilation: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Ensure proper airflow around the PSU to prevent overheating.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Regular Checks: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Inspect cables for wear and tear, and ensure connections are secure.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Battery Maintenance for UPS: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Replace UPS batteries as recommended by the manufacturer to ensure backup power is available.</a:t>
            </a:r>
            <a:endParaRPr lang="en-UG" sz="4000" dirty="0"/>
          </a:p>
        </p:txBody>
      </p:sp>
    </p:spTree>
    <p:extLst>
      <p:ext uri="{BB962C8B-B14F-4D97-AF65-F5344CB8AC3E}">
        <p14:creationId xmlns:p14="http://schemas.microsoft.com/office/powerpoint/2010/main" val="76611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DEC41-B02E-BDA7-EA6A-CD96FC88B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G" sz="6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Safety Guidelines and Procedures</a:t>
            </a:r>
            <a:endParaRPr lang="en-UG" sz="8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18AC2-7ED8-80B3-F09D-B7004B7B1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G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Electrical Safety</a:t>
            </a:r>
            <a:endParaRPr lang="en-UG" sz="4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Avoid Water: </a:t>
            </a:r>
            <a:r>
              <a:rPr lang="en-UG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Keep liquids away from computers to prevent electrical shock and damage.</a:t>
            </a:r>
            <a:endParaRPr lang="en-UG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 Off:</a:t>
            </a:r>
            <a:r>
              <a:rPr lang="en-UG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Always turn off and unplug the computer before opening the case or handling components.</a:t>
            </a:r>
            <a:endParaRPr lang="en-UG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Grounding: </a:t>
            </a:r>
            <a:r>
              <a:rPr lang="en-UG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anti-static wrist straps or mats to prevent electrostatic discharge (ESD) when handling internal components.</a:t>
            </a:r>
            <a:endParaRPr lang="en-UG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3600" dirty="0"/>
          </a:p>
        </p:txBody>
      </p:sp>
    </p:spTree>
    <p:extLst>
      <p:ext uri="{BB962C8B-B14F-4D97-AF65-F5344CB8AC3E}">
        <p14:creationId xmlns:p14="http://schemas.microsoft.com/office/powerpoint/2010/main" val="161321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02CD9-FE1C-6E4A-325B-9393A275D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137319"/>
            <a:ext cx="9980682" cy="1096962"/>
          </a:xfrm>
        </p:spPr>
        <p:txBody>
          <a:bodyPr>
            <a:normAutofit fontScale="90000"/>
          </a:bodyPr>
          <a:lstStyle/>
          <a:p>
            <a:pPr algn="ctr"/>
            <a:r>
              <a:rPr lang="sw-KE" sz="7200" b="1" dirty="0"/>
              <a:t>Physical Safety</a:t>
            </a:r>
            <a:endParaRPr lang="en-UG" sz="7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04D8B-186E-B3FF-DF70-8E4B75F23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Lifting: 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proper lifting techniques to avoid injury when moving heavy equipment.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Cable Management: 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Keep cables organized and out of the way to prevent tripping hazards.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Ventilation</a:t>
            </a:r>
            <a:r>
              <a:rPr lang="en-UG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Ensure proper airflow around the computer to avoid overheating.</a:t>
            </a:r>
            <a:endParaRPr lang="en-UG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sz="4000" dirty="0"/>
          </a:p>
        </p:txBody>
      </p:sp>
    </p:spTree>
    <p:extLst>
      <p:ext uri="{BB962C8B-B14F-4D97-AF65-F5344CB8AC3E}">
        <p14:creationId xmlns:p14="http://schemas.microsoft.com/office/powerpoint/2010/main" val="3202730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252</TotalTime>
  <Words>2455</Words>
  <Application>Microsoft Office PowerPoint</Application>
  <PresentationFormat>Widescreen</PresentationFormat>
  <Paragraphs>185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2" baseType="lpstr">
      <vt:lpstr>Arial</vt:lpstr>
      <vt:lpstr>Calibri</vt:lpstr>
      <vt:lpstr>Courier New</vt:lpstr>
      <vt:lpstr>Euphemia</vt:lpstr>
      <vt:lpstr>Plantagenet Cherokee</vt:lpstr>
      <vt:lpstr>Symbol</vt:lpstr>
      <vt:lpstr>Times New Roman</vt:lpstr>
      <vt:lpstr>Wingdings</vt:lpstr>
      <vt:lpstr>Academic Literature 16x9</vt:lpstr>
      <vt:lpstr>General PC Maintenance</vt:lpstr>
      <vt:lpstr>Power Supply and PC Protection</vt:lpstr>
      <vt:lpstr>Types of Power Supply </vt:lpstr>
      <vt:lpstr>PowerPoint Presentation</vt:lpstr>
      <vt:lpstr>Power Protection Devices</vt:lpstr>
      <vt:lpstr>Uninterruptible Power Supply (UPS) </vt:lpstr>
      <vt:lpstr>Proper Use and Maintenance</vt:lpstr>
      <vt:lpstr>Safety Guidelines and Procedures</vt:lpstr>
      <vt:lpstr>Physical Safety</vt:lpstr>
      <vt:lpstr>Handling Components</vt:lpstr>
      <vt:lpstr>Environmental Safety</vt:lpstr>
      <vt:lpstr>Preventive Maintenance</vt:lpstr>
      <vt:lpstr>Software Maintenance</vt:lpstr>
      <vt:lpstr>Backup and Data Integrity</vt:lpstr>
      <vt:lpstr>Maintaining Display Devices</vt:lpstr>
      <vt:lpstr>Adjustments and Calibration</vt:lpstr>
      <vt:lpstr>Types of Display Devices</vt:lpstr>
      <vt:lpstr>Preventing Burn-In (for OLED/Plasma)</vt:lpstr>
      <vt:lpstr>Maintaining Disk Drives</vt:lpstr>
      <vt:lpstr>Disk Maintenance Practices</vt:lpstr>
      <vt:lpstr>Backup and Redundancy</vt:lpstr>
      <vt:lpstr>General Disk Maintenance</vt:lpstr>
      <vt:lpstr>Cleaning Inside the Case</vt:lpstr>
      <vt:lpstr>Cleaning Procedures</vt:lpstr>
      <vt:lpstr>Reassembly</vt:lpstr>
      <vt:lpstr>Diagnostic Hardware and Software</vt:lpstr>
      <vt:lpstr>Software Diagnostic Tools</vt:lpstr>
      <vt:lpstr>Using Diagnostic Tools</vt:lpstr>
      <vt:lpstr>Troubleshooting Computer Hardware</vt:lpstr>
      <vt:lpstr>Keyboard and Mouse Problems</vt:lpstr>
      <vt:lpstr>Video Problems</vt:lpstr>
      <vt:lpstr>Troubleshooting POST (Power-On Self-Test)</vt:lpstr>
      <vt:lpstr>POST Process</vt:lpstr>
      <vt:lpstr>Common POST Issues</vt:lpstr>
      <vt:lpstr>Troubleshooting POST Issues</vt:lpstr>
      <vt:lpstr>Troubleshooting/Repairing Tools</vt:lpstr>
      <vt:lpstr>Software Tools</vt:lpstr>
      <vt:lpstr>Advanced Tools</vt:lpstr>
      <vt:lpstr>Upgrading and Optimizing Hardware</vt:lpstr>
      <vt:lpstr>Common Hardware Upgrades</vt:lpstr>
      <vt:lpstr>Optimization Techniques</vt:lpstr>
      <vt:lpstr>Testing After Upgrades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71</cp:revision>
  <dcterms:created xsi:type="dcterms:W3CDTF">2024-08-26T09:41:12Z</dcterms:created>
  <dcterms:modified xsi:type="dcterms:W3CDTF">2024-08-26T14:04:13Z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