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7" r:id="rId1"/>
  </p:sldMasterIdLst>
  <p:notesMasterIdLst>
    <p:notesMasterId r:id="rId23"/>
  </p:notesMasterIdLst>
  <p:handoutMasterIdLst>
    <p:handoutMasterId r:id="rId24"/>
  </p:handoutMasterIdLst>
  <p:sldIdLst>
    <p:sldId id="263" r:id="rId2"/>
    <p:sldId id="265" r:id="rId3"/>
    <p:sldId id="266" r:id="rId4"/>
    <p:sldId id="360" r:id="rId5"/>
    <p:sldId id="366" r:id="rId6"/>
    <p:sldId id="361" r:id="rId7"/>
    <p:sldId id="367" r:id="rId8"/>
    <p:sldId id="362" r:id="rId9"/>
    <p:sldId id="363" r:id="rId10"/>
    <p:sldId id="365" r:id="rId11"/>
    <p:sldId id="364" r:id="rId12"/>
    <p:sldId id="268" r:id="rId13"/>
    <p:sldId id="280" r:id="rId14"/>
    <p:sldId id="267" r:id="rId15"/>
    <p:sldId id="270" r:id="rId16"/>
    <p:sldId id="357" r:id="rId17"/>
    <p:sldId id="358" r:id="rId18"/>
    <p:sldId id="359" r:id="rId19"/>
    <p:sldId id="276" r:id="rId20"/>
    <p:sldId id="277" r:id="rId21"/>
    <p:sldId id="352" r:id="rId22"/>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ahom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FF"/>
    <a:srgbClr val="FFFF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2787"/>
    <p:restoredTop sz="95778" autoAdjust="0"/>
  </p:normalViewPr>
  <p:slideViewPr>
    <p:cSldViewPr>
      <p:cViewPr varScale="1">
        <p:scale>
          <a:sx n="76" d="100"/>
          <a:sy n="76" d="100"/>
        </p:scale>
        <p:origin x="1340"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18435"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18436"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18437"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0ED25C5-455C-4A28-80B4-539B6D51FC1D}" type="slidenum">
              <a:rPr lang="en-US"/>
              <a:pPr>
                <a:defRPr/>
              </a:pPr>
              <a:t>‹#›</a:t>
            </a:fld>
            <a:endParaRPr lang="en-US"/>
          </a:p>
        </p:txBody>
      </p:sp>
    </p:spTree>
    <p:extLst>
      <p:ext uri="{BB962C8B-B14F-4D97-AF65-F5344CB8AC3E}">
        <p14:creationId xmlns:p14="http://schemas.microsoft.com/office/powerpoint/2010/main" val="2702470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eaLnBrk="1" hangingPunct="1">
              <a:defRPr sz="1200"/>
            </a:lvl1pPr>
          </a:lstStyle>
          <a:p>
            <a:pPr>
              <a:defRPr/>
            </a:pPr>
            <a:fld id="{DC5113E2-19C7-40E2-A117-0A38CB17B328}" type="datetimeFigureOut">
              <a:rPr lang="en-US"/>
              <a:pPr>
                <a:defRPr/>
              </a:pPr>
              <a:t>9/21/2025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0088" y="4414838"/>
            <a:ext cx="5610225" cy="418465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0B6002E-CCC8-43A3-B1C5-41AEDBEFB94E}" type="slidenum">
              <a:rPr lang="en-US"/>
              <a:pPr>
                <a:defRPr/>
              </a:pPr>
              <a:t>‹#›</a:t>
            </a:fld>
            <a:endParaRPr lang="en-US"/>
          </a:p>
        </p:txBody>
      </p:sp>
    </p:spTree>
    <p:extLst>
      <p:ext uri="{BB962C8B-B14F-4D97-AF65-F5344CB8AC3E}">
        <p14:creationId xmlns:p14="http://schemas.microsoft.com/office/powerpoint/2010/main" val="14488089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fld id="{50E67861-81F0-4C40-A5C9-24C231CD3BDD}" type="datetime2">
              <a:rPr lang="en-US" smtClean="0"/>
              <a:pPr>
                <a:defRPr/>
              </a:pPr>
              <a:t>Sunday, September 21, 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66040095-F1DD-4E1D-9576-E04153D4EC5D}"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F8E7F065-6815-4A2F-8E84-DD14D0DEE04A}" type="datetime2">
              <a:rPr lang="en-US" smtClean="0"/>
              <a:pPr>
                <a:defRPr/>
              </a:pPr>
              <a:t>Sunday, September 21, 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35603FA-090D-4DFB-A22E-0987C9D886D0}"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9E9FB2B4-C5EC-40A3-9D26-AEDF8D869BAE}" type="datetime2">
              <a:rPr lang="en-US" smtClean="0"/>
              <a:pPr>
                <a:defRPr/>
              </a:pPr>
              <a:t>Sunday, September 21, 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32B4955-8A80-43C5-80FF-1B25C06CEB5C}"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3708F76F-BCA3-460C-9620-D32172EF6DF0}" type="datetime2">
              <a:rPr lang="en-US" smtClean="0"/>
              <a:pPr>
                <a:defRPr/>
              </a:pPr>
              <a:t>Sunday, September 21, 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AA564B0-354B-43A4-8C75-E00509C614AD}" type="slidenum">
              <a:rPr lang="en-US" smtClean="0"/>
              <a:pPr>
                <a:defRPr/>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fld id="{4544C368-33E6-4B6F-811F-47CFD1A37CCF}" type="datetime2">
              <a:rPr lang="en-US" smtClean="0"/>
              <a:pPr>
                <a:defRPr/>
              </a:pPr>
              <a:t>Sunday, September 21, 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B567FCC-A2C4-4A6F-8BBD-FCA0EBF323E8}" type="slidenum">
              <a:rPr lang="en-US" smtClean="0"/>
              <a:pPr>
                <a:defRPr/>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fld id="{7F1E5057-58CE-4665-A064-231E42EA4FB9}" type="datetime2">
              <a:rPr lang="en-US" smtClean="0"/>
              <a:pPr>
                <a:defRPr/>
              </a:pPr>
              <a:t>Sunday, September 21, 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541EAFE-DE9C-4579-B6E8-A7B2818A8946}" type="slidenum">
              <a:rPr lang="en-US" smtClean="0"/>
              <a:pPr>
                <a:defRPr/>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fld id="{26E2B439-D36D-40A2-A259-3B6624743AD3}" type="datetime2">
              <a:rPr lang="en-US" smtClean="0"/>
              <a:pPr>
                <a:defRPr/>
              </a:pPr>
              <a:t>Sunday, September 21, 2025</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B6885FB9-D1E0-482D-9A2E-14D70A7C31AC}"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F2A96708-B0E7-44DD-8790-442BF36C4FB0}" type="datetime2">
              <a:rPr lang="en-US" smtClean="0"/>
              <a:pPr>
                <a:defRPr/>
              </a:pPr>
              <a:t>Sunday, September 21, 2025</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A3CFB424-E274-4AF3-8B8E-7D756CA6AEDE}" type="slidenum">
              <a:rPr lang="en-US" smtClean="0"/>
              <a:pPr>
                <a:defRPr/>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F054A9F1-2B52-43CC-8C65-C6056D54DB4B}" type="datetime2">
              <a:rPr lang="en-US" smtClean="0"/>
              <a:pPr>
                <a:defRPr/>
              </a:pPr>
              <a:t>Sunday, September 21, 2025</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261660FB-9ECF-4CC2-8087-BE830EFBCD8F}"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pPr>
              <a:defRPr/>
            </a:pPr>
            <a:fld id="{F8DCA959-6C7E-4F49-8C36-FFA8DB8D1AE8}" type="datetime2">
              <a:rPr lang="en-US" smtClean="0"/>
              <a:pPr>
                <a:defRPr/>
              </a:pPr>
              <a:t>Sunday, September 21, 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38B650AF-58CF-4191-B4E5-A5D253071505}"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fld id="{55292E4F-E2BC-4ED6-9205-DE886B1FF8EA}" type="datetime2">
              <a:rPr lang="en-US" smtClean="0"/>
              <a:pPr>
                <a:defRPr/>
              </a:pPr>
              <a:t>Sunday, September 21, 2025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3BDC553F-2DB0-4ECF-BDEF-DCF5A47CCA2C}" type="slidenum">
              <a:rPr lang="en-US" smtClean="0"/>
              <a:pPr>
                <a:defRPr/>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fld id="{0404ED00-F110-4CF0-A401-9E16F8DBED50}" type="datetime2">
              <a:rPr lang="en-US" smtClean="0"/>
              <a:pPr>
                <a:defRPr/>
              </a:pPr>
              <a:t>Sunday, September 21, 2025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928CE637-F73C-40E5-9223-159A55E2CD61}"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998" r:id="rId1"/>
    <p:sldLayoutId id="2147483999" r:id="rId2"/>
    <p:sldLayoutId id="2147484000" r:id="rId3"/>
    <p:sldLayoutId id="2147484001" r:id="rId4"/>
    <p:sldLayoutId id="2147484002" r:id="rId5"/>
    <p:sldLayoutId id="2147484003" r:id="rId6"/>
    <p:sldLayoutId id="2147484004" r:id="rId7"/>
    <p:sldLayoutId id="2147484005" r:id="rId8"/>
    <p:sldLayoutId id="2147484006" r:id="rId9"/>
    <p:sldLayoutId id="2147484007" r:id="rId10"/>
    <p:sldLayoutId id="2147484008" r:id="rId11"/>
  </p:sldLayoutIdLst>
  <p:hf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90600" y="1219200"/>
            <a:ext cx="7772400" cy="1752600"/>
          </a:xfrm>
        </p:spPr>
        <p:txBody>
          <a:bodyPr/>
          <a:lstStyle/>
          <a:p>
            <a:pPr algn="ctr" eaLnBrk="1" hangingPunct="1"/>
            <a:r>
              <a:rPr lang="en-US" sz="3200" b="1" dirty="0"/>
              <a:t>Lecture 5. </a:t>
            </a:r>
            <a:br>
              <a:rPr lang="en-US" sz="3200" b="1" dirty="0"/>
            </a:br>
            <a:r>
              <a:rPr lang="en-US" sz="3600" b="1" dirty="0"/>
              <a:t>Systems &amp; Information Systems</a:t>
            </a:r>
          </a:p>
        </p:txBody>
      </p:sp>
      <p:sp>
        <p:nvSpPr>
          <p:cNvPr id="3075"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93802C6D-4070-4792-9FE5-9D04D5B6970B}" type="datetime2">
              <a:rPr lang="en-US" sz="1400" smtClean="0">
                <a:solidFill>
                  <a:schemeClr val="bg2"/>
                </a:solidFill>
              </a:rPr>
              <a:pPr/>
              <a:t>Sunday, September 21, 2025</a:t>
            </a:fld>
            <a:endParaRPr lang="en-US" sz="1400">
              <a:solidFill>
                <a:schemeClr val="bg2"/>
              </a:solidFill>
            </a:endParaRPr>
          </a:p>
        </p:txBody>
      </p:sp>
      <p:sp>
        <p:nvSpPr>
          <p:cNvPr id="307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8700EBEC-7D24-452A-A6B8-AE582E59B800}" type="slidenum">
              <a:rPr lang="en-US" sz="1400" smtClean="0">
                <a:solidFill>
                  <a:schemeClr val="bg2"/>
                </a:solidFill>
              </a:rPr>
              <a:pPr/>
              <a:t>1</a:t>
            </a:fld>
            <a:endParaRPr lang="en-US" sz="1400">
              <a:solidFill>
                <a:schemeClr val="bg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p:txBody>
          <a:bodyPr/>
          <a:lstStyle/>
          <a:p>
            <a:pPr algn="just"/>
            <a:r>
              <a:rPr lang="en-GB" sz="2500"/>
              <a:t>Transaction processing systems</a:t>
            </a:r>
          </a:p>
          <a:p>
            <a:pPr algn="just"/>
            <a:r>
              <a:rPr lang="en-GB" sz="2500"/>
              <a:t>Office automation systems</a:t>
            </a:r>
          </a:p>
          <a:p>
            <a:pPr algn="just"/>
            <a:r>
              <a:rPr lang="en-GB" sz="2500"/>
              <a:t>Enterprise collaboration systems</a:t>
            </a:r>
          </a:p>
          <a:p>
            <a:pPr algn="just"/>
            <a:r>
              <a:rPr lang="en-GB" sz="2500"/>
              <a:t>Knowledge management systems</a:t>
            </a:r>
          </a:p>
          <a:p>
            <a:pPr algn="just"/>
            <a:r>
              <a:rPr lang="en-GB" sz="2500"/>
              <a:t>Management information systems</a:t>
            </a:r>
          </a:p>
          <a:p>
            <a:pPr algn="just"/>
            <a:r>
              <a:rPr lang="en-GB" sz="2500"/>
              <a:t>Expert systems</a:t>
            </a:r>
          </a:p>
          <a:p>
            <a:pPr algn="just"/>
            <a:r>
              <a:rPr lang="en-GB" sz="2500"/>
              <a:t>Executive information systems</a:t>
            </a:r>
          </a:p>
          <a:p>
            <a:pPr algn="just"/>
            <a:r>
              <a:rPr lang="en-GB" sz="2500"/>
              <a:t>Decision support systems</a:t>
            </a:r>
          </a:p>
          <a:p>
            <a:pPr algn="just"/>
            <a:r>
              <a:rPr lang="en-GB" sz="2500"/>
              <a:t>Artificial intelligence</a:t>
            </a:r>
          </a:p>
          <a:p>
            <a:pPr algn="just"/>
            <a:endParaRPr lang="en-US" sz="3100"/>
          </a:p>
        </p:txBody>
      </p:sp>
      <p:sp>
        <p:nvSpPr>
          <p:cNvPr id="12292"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D6253625-9A84-4FA1-BEE9-028A07DC09D2}" type="datetime2">
              <a:rPr lang="en-US" sz="1400" smtClean="0"/>
              <a:pPr/>
              <a:t>Sunday, September 21, 2025</a:t>
            </a:fld>
            <a:endParaRPr lang="en-US" sz="1400"/>
          </a:p>
        </p:txBody>
      </p:sp>
      <p:sp>
        <p:nvSpPr>
          <p:cNvPr id="1229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E2505CD4-52BB-462B-9D2F-C78A3230102D}" type="slidenum">
              <a:rPr lang="en-US" sz="1400" smtClean="0"/>
              <a:pPr/>
              <a:t>10</a:t>
            </a:fld>
            <a:endParaRPr lang="en-US" sz="1400"/>
          </a:p>
        </p:txBody>
      </p:sp>
      <p:sp>
        <p:nvSpPr>
          <p:cNvPr id="12290" name="Title 1"/>
          <p:cNvSpPr>
            <a:spLocks noGrp="1"/>
          </p:cNvSpPr>
          <p:nvPr>
            <p:ph type="title"/>
          </p:nvPr>
        </p:nvSpPr>
        <p:spPr/>
        <p:txBody>
          <a:bodyPr/>
          <a:lstStyle/>
          <a:p>
            <a:r>
              <a:rPr lang="en-US" sz="3200"/>
              <a:t>Major Types of Information System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p:txBody>
          <a:bodyPr>
            <a:normAutofit lnSpcReduction="10000"/>
          </a:bodyPr>
          <a:lstStyle/>
          <a:p>
            <a:pPr algn="just"/>
            <a:r>
              <a:rPr lang="en-US" sz="2400"/>
              <a:t>TPS are cross-functional IS that process data resulting from the occurrence of business transactions and updates records about the fundamental business operations of the organization. </a:t>
            </a:r>
          </a:p>
          <a:p>
            <a:pPr algn="just"/>
            <a:r>
              <a:rPr lang="en-US" sz="2400"/>
              <a:t>TPS also produce a variety of information products for internal or external use such as customer statements, employee paychecks, sales receipts etc. </a:t>
            </a:r>
          </a:p>
          <a:p>
            <a:pPr algn="just"/>
            <a:r>
              <a:rPr lang="en-US" sz="2400"/>
              <a:t>TPS process transactions in 2 basic ways; namely the batch processing &amp; real-time or online processing.</a:t>
            </a:r>
          </a:p>
          <a:p>
            <a:pPr algn="just"/>
            <a:endParaRPr lang="en-US" sz="2500"/>
          </a:p>
        </p:txBody>
      </p:sp>
      <p:sp>
        <p:nvSpPr>
          <p:cNvPr id="13316"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AD720056-412D-473E-AE0C-C53D47A70149}" type="datetime2">
              <a:rPr lang="en-US" sz="1400" smtClean="0"/>
              <a:pPr/>
              <a:t>Sunday, September 21, 2025</a:t>
            </a:fld>
            <a:endParaRPr lang="en-US" sz="1400"/>
          </a:p>
        </p:txBody>
      </p:sp>
      <p:sp>
        <p:nvSpPr>
          <p:cNvPr id="1331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2AF5C39F-86DA-493F-8D60-218D96CA988E}" type="slidenum">
              <a:rPr lang="en-US" sz="1400" smtClean="0"/>
              <a:pPr/>
              <a:t>11</a:t>
            </a:fld>
            <a:endParaRPr lang="en-US" sz="1400"/>
          </a:p>
        </p:txBody>
      </p:sp>
      <p:sp>
        <p:nvSpPr>
          <p:cNvPr id="13314" name="Title 1"/>
          <p:cNvSpPr>
            <a:spLocks noGrp="1"/>
          </p:cNvSpPr>
          <p:nvPr>
            <p:ph type="title"/>
          </p:nvPr>
        </p:nvSpPr>
        <p:spPr/>
        <p:txBody>
          <a:bodyPr>
            <a:normAutofit fontScale="90000"/>
          </a:bodyPr>
          <a:lstStyle/>
          <a:p>
            <a:r>
              <a:rPr lang="en-US" sz="4000"/>
              <a:t>1. Transaction Processing System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1182688" y="2017713"/>
            <a:ext cx="7772400" cy="4230687"/>
          </a:xfrm>
        </p:spPr>
        <p:txBody>
          <a:bodyPr>
            <a:normAutofit fontScale="92500"/>
          </a:bodyPr>
          <a:lstStyle/>
          <a:p>
            <a:pPr algn="just"/>
            <a:r>
              <a:rPr lang="en-US" sz="2200"/>
              <a:t>Office automation is the planned integration of new technology with improved office processes to increase the productivity and effectiveness of all knowledge workers, including managers, professionals, clerks, and secretaries. </a:t>
            </a:r>
          </a:p>
          <a:p>
            <a:pPr algn="just"/>
            <a:r>
              <a:rPr lang="en-US" sz="2200"/>
              <a:t>They create process, store, retrieve, edit, &amp; transmit text, graphics, images, voice, &amp; other forms of communication among individuals, work groups, &amp; organizations. </a:t>
            </a:r>
          </a:p>
          <a:p>
            <a:pPr algn="just"/>
            <a:r>
              <a:rPr lang="en-US" sz="2200"/>
              <a:t>It’s frequently associated with word processing and desktop publishing, and new technology such as image processing, e-mail, video conferencing, facsimile, personal digital assistants (PDAs), and wireless communications etc.</a:t>
            </a:r>
            <a:endParaRPr lang="en-US"/>
          </a:p>
        </p:txBody>
      </p:sp>
      <p:sp>
        <p:nvSpPr>
          <p:cNvPr id="14340"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D8FC9CF5-36A6-4B1D-AE29-00FAB3E8AE80}" type="datetime2">
              <a:rPr lang="en-US" sz="1400" smtClean="0"/>
              <a:pPr/>
              <a:t>Sunday, September 21, 2025</a:t>
            </a:fld>
            <a:endParaRPr lang="en-US" sz="1400"/>
          </a:p>
        </p:txBody>
      </p:sp>
      <p:sp>
        <p:nvSpPr>
          <p:cNvPr id="1434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EB7E8F2B-1C6A-4F3C-B571-8CD7A95BDAFB}" type="slidenum">
              <a:rPr lang="en-US" sz="1400" smtClean="0"/>
              <a:pPr/>
              <a:t>12</a:t>
            </a:fld>
            <a:endParaRPr lang="en-US" sz="1400"/>
          </a:p>
        </p:txBody>
      </p:sp>
      <p:sp>
        <p:nvSpPr>
          <p:cNvPr id="14338" name="Title 1"/>
          <p:cNvSpPr>
            <a:spLocks noGrp="1"/>
          </p:cNvSpPr>
          <p:nvPr>
            <p:ph type="title"/>
          </p:nvPr>
        </p:nvSpPr>
        <p:spPr/>
        <p:txBody>
          <a:bodyPr/>
          <a:lstStyle/>
          <a:p>
            <a:r>
              <a:rPr lang="en-US"/>
              <a:t>2. Office Automation System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Content Placeholder 5"/>
          <p:cNvSpPr>
            <a:spLocks noGrp="1"/>
          </p:cNvSpPr>
          <p:nvPr>
            <p:ph idx="1"/>
          </p:nvPr>
        </p:nvSpPr>
        <p:spPr/>
        <p:txBody>
          <a:bodyPr>
            <a:normAutofit fontScale="92500"/>
          </a:bodyPr>
          <a:lstStyle/>
          <a:p>
            <a:pPr algn="just">
              <a:defRPr/>
            </a:pPr>
            <a:r>
              <a:rPr lang="en-US" sz="2800" dirty="0"/>
              <a:t>Enterprise collaboration system involve the use of </a:t>
            </a:r>
            <a:r>
              <a:rPr lang="en-US" sz="2800" dirty="0">
                <a:effectLst>
                  <a:outerShdw blurRad="38100" dist="38100" dir="2700000" algn="tl">
                    <a:srgbClr val="000000">
                      <a:alpha val="43137"/>
                    </a:srgbClr>
                  </a:outerShdw>
                </a:effectLst>
              </a:rPr>
              <a:t>variety of technologies and groupware tools to support communication, coordination, and collaboration among the members of networked teams and workgroups</a:t>
            </a:r>
            <a:r>
              <a:rPr lang="en-US" sz="2800" dirty="0"/>
              <a:t> in an internetworked enterprise. </a:t>
            </a:r>
          </a:p>
          <a:p>
            <a:pPr algn="just">
              <a:defRPr/>
            </a:pPr>
            <a:endParaRPr lang="en-US" sz="2800" dirty="0"/>
          </a:p>
          <a:p>
            <a:pPr algn="just">
              <a:defRPr/>
            </a:pPr>
            <a:r>
              <a:rPr lang="en-US" sz="2800" dirty="0"/>
              <a:t>An internetworked e-business enterprise depends on intranets, the Internet, extranets, &amp; other networks to implement such systems.</a:t>
            </a:r>
          </a:p>
          <a:p>
            <a:pPr>
              <a:defRPr/>
            </a:pPr>
            <a:endParaRPr lang="en-US" dirty="0"/>
          </a:p>
        </p:txBody>
      </p:sp>
      <p:sp>
        <p:nvSpPr>
          <p:cNvPr id="15363"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6EDB2836-04EF-4457-B4BA-BDCD8F63D7E0}" type="datetime2">
              <a:rPr lang="en-US" sz="1400" smtClean="0"/>
              <a:pPr/>
              <a:t>Sunday, September 21, 2025</a:t>
            </a:fld>
            <a:endParaRPr lang="en-US" sz="1400"/>
          </a:p>
        </p:txBody>
      </p:sp>
      <p:sp>
        <p:nvSpPr>
          <p:cNvPr id="1536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66FE6251-57ED-4B2D-A34D-643B926B50EE}" type="slidenum">
              <a:rPr lang="en-US" sz="1400" smtClean="0"/>
              <a:pPr/>
              <a:t>13</a:t>
            </a:fld>
            <a:endParaRPr lang="en-US" sz="1400"/>
          </a:p>
        </p:txBody>
      </p:sp>
      <p:sp>
        <p:nvSpPr>
          <p:cNvPr id="15362" name="Title 1"/>
          <p:cNvSpPr>
            <a:spLocks noGrp="1"/>
          </p:cNvSpPr>
          <p:nvPr>
            <p:ph type="title"/>
          </p:nvPr>
        </p:nvSpPr>
        <p:spPr/>
        <p:txBody>
          <a:bodyPr/>
          <a:lstStyle/>
          <a:p>
            <a:r>
              <a:rPr lang="en-US"/>
              <a:t>3. </a:t>
            </a:r>
            <a:r>
              <a:rPr lang="en-US" sz="3600"/>
              <a:t>Enterprise Collaboration Systems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2"/>
          <p:cNvSpPr>
            <a:spLocks noGrp="1"/>
          </p:cNvSpPr>
          <p:nvPr>
            <p:ph idx="1"/>
          </p:nvPr>
        </p:nvSpPr>
        <p:spPr>
          <a:xfrm>
            <a:off x="457200" y="1570037"/>
            <a:ext cx="8229600" cy="4525963"/>
          </a:xfrm>
        </p:spPr>
        <p:txBody>
          <a:bodyPr>
            <a:normAutofit fontScale="92500"/>
          </a:bodyPr>
          <a:lstStyle/>
          <a:p>
            <a:pPr algn="just">
              <a:defRPr/>
            </a:pPr>
            <a:r>
              <a:rPr lang="en-US" sz="2700" dirty="0"/>
              <a:t>These are also knowledge-based information systems that </a:t>
            </a:r>
            <a:r>
              <a:rPr lang="en-US" sz="2700" dirty="0">
                <a:solidFill>
                  <a:srgbClr val="FF0000"/>
                </a:solidFill>
                <a:effectLst>
                  <a:outerShdw blurRad="38100" dist="38100" dir="2700000" algn="tl">
                    <a:srgbClr val="000000">
                      <a:alpha val="43137"/>
                    </a:srgbClr>
                  </a:outerShdw>
                </a:effectLst>
              </a:rPr>
              <a:t>support the creation, organization, and dissemination of business knowledge to employees &amp; managers throughout a company</a:t>
            </a:r>
            <a:r>
              <a:rPr lang="en-US" sz="2700" dirty="0"/>
              <a:t>.  </a:t>
            </a:r>
          </a:p>
          <a:p>
            <a:pPr algn="just">
              <a:defRPr/>
            </a:pPr>
            <a:endParaRPr lang="en-US" sz="2700" dirty="0"/>
          </a:p>
          <a:p>
            <a:pPr algn="just">
              <a:defRPr/>
            </a:pPr>
            <a:r>
              <a:rPr lang="en-US" sz="2700" dirty="0"/>
              <a:t>Examples include Internet and intranet access to best business practices, sales proposal strategies, and customer problem resolution systems, groupware, data mining, knowledge bases, discussion forums, &amp; videoconferencing.</a:t>
            </a:r>
          </a:p>
          <a:p>
            <a:pPr algn="just">
              <a:defRPr/>
            </a:pPr>
            <a:endParaRPr lang="en-US" dirty="0"/>
          </a:p>
        </p:txBody>
      </p:sp>
      <p:sp>
        <p:nvSpPr>
          <p:cNvPr id="16388"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8871557A-3DCC-4B42-855A-98816FC3E92A}" type="datetime2">
              <a:rPr lang="en-US" sz="1400" smtClean="0"/>
              <a:pPr/>
              <a:t>Sunday, September 21, 2025</a:t>
            </a:fld>
            <a:endParaRPr lang="en-US" sz="1400"/>
          </a:p>
        </p:txBody>
      </p:sp>
      <p:sp>
        <p:nvSpPr>
          <p:cNvPr id="1638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5ECC1501-3A1B-494B-A249-9D936BBFD866}" type="slidenum">
              <a:rPr lang="en-US" sz="1400" smtClean="0"/>
              <a:pPr/>
              <a:t>14</a:t>
            </a:fld>
            <a:endParaRPr lang="en-US" sz="1400"/>
          </a:p>
        </p:txBody>
      </p:sp>
      <p:sp>
        <p:nvSpPr>
          <p:cNvPr id="16386" name="Title 1"/>
          <p:cNvSpPr>
            <a:spLocks noGrp="1"/>
          </p:cNvSpPr>
          <p:nvPr>
            <p:ph type="title"/>
          </p:nvPr>
        </p:nvSpPr>
        <p:spPr>
          <a:xfrm>
            <a:off x="1150938" y="381000"/>
            <a:ext cx="7793037" cy="1379538"/>
          </a:xfrm>
        </p:spPr>
        <p:txBody>
          <a:bodyPr/>
          <a:lstStyle/>
          <a:p>
            <a:pPr algn="just"/>
            <a:r>
              <a:rPr lang="en-US" sz="3600" dirty="0"/>
              <a:t>4. Knowledge Management System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p:txBody>
          <a:bodyPr>
            <a:normAutofit lnSpcReduction="10000"/>
          </a:bodyPr>
          <a:lstStyle/>
          <a:p>
            <a:pPr algn="just">
              <a:defRPr/>
            </a:pPr>
            <a:r>
              <a:rPr lang="en-US" sz="2900" dirty="0"/>
              <a:t>This is an information system that </a:t>
            </a:r>
            <a:r>
              <a:rPr lang="en-US" sz="2900" dirty="0">
                <a:solidFill>
                  <a:srgbClr val="FF0000"/>
                </a:solidFill>
                <a:effectLst>
                  <a:outerShdw blurRad="38100" dist="38100" dir="2700000" algn="tl">
                    <a:srgbClr val="000000">
                      <a:alpha val="43137"/>
                    </a:srgbClr>
                  </a:outerShdw>
                </a:effectLst>
              </a:rPr>
              <a:t>aid knowledge workers in the creation and integration of new knowledge in the organization. </a:t>
            </a:r>
          </a:p>
          <a:p>
            <a:pPr algn="just">
              <a:defRPr/>
            </a:pPr>
            <a:endParaRPr lang="en-US" sz="2900" dirty="0">
              <a:solidFill>
                <a:srgbClr val="FF0000"/>
              </a:solidFill>
              <a:effectLst>
                <a:outerShdw blurRad="38100" dist="38100" dir="2700000" algn="tl">
                  <a:srgbClr val="000000">
                    <a:alpha val="43137"/>
                  </a:srgbClr>
                </a:outerShdw>
              </a:effectLst>
            </a:endParaRPr>
          </a:p>
          <a:p>
            <a:pPr algn="just">
              <a:defRPr/>
            </a:pPr>
            <a:r>
              <a:rPr lang="en-US" sz="2900" dirty="0"/>
              <a:t>Often require access to external knowledge bases and also run on customized workstations, use graphics, ability to model data, analyze vast amounts of data.</a:t>
            </a:r>
          </a:p>
          <a:p>
            <a:pPr algn="just">
              <a:defRPr/>
            </a:pPr>
            <a:endParaRPr lang="en-US" dirty="0"/>
          </a:p>
        </p:txBody>
      </p:sp>
      <p:sp>
        <p:nvSpPr>
          <p:cNvPr id="17412"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926A911B-DC4D-4634-A783-C9FB15CA8A1A}" type="datetime2">
              <a:rPr lang="en-US" sz="1400" smtClean="0"/>
              <a:pPr/>
              <a:t>Sunday, September 21, 2025</a:t>
            </a:fld>
            <a:endParaRPr lang="en-US" sz="1400"/>
          </a:p>
        </p:txBody>
      </p:sp>
      <p:sp>
        <p:nvSpPr>
          <p:cNvPr id="1741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B0098E09-921A-4ED8-886D-12A15A0B4C82}" type="slidenum">
              <a:rPr lang="en-US" sz="1400" smtClean="0"/>
              <a:pPr/>
              <a:t>15</a:t>
            </a:fld>
            <a:endParaRPr lang="en-US" sz="1400"/>
          </a:p>
        </p:txBody>
      </p:sp>
      <p:sp>
        <p:nvSpPr>
          <p:cNvPr id="17410" name="Title 1"/>
          <p:cNvSpPr>
            <a:spLocks noGrp="1"/>
          </p:cNvSpPr>
          <p:nvPr>
            <p:ph type="title"/>
          </p:nvPr>
        </p:nvSpPr>
        <p:spPr/>
        <p:txBody>
          <a:bodyPr/>
          <a:lstStyle/>
          <a:p>
            <a:pPr algn="just"/>
            <a:r>
              <a:rPr lang="en-US" sz="4000"/>
              <a:t>5. Knowledge Works Systems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a:xfrm>
            <a:off x="1182688" y="2017713"/>
            <a:ext cx="7772400" cy="4383087"/>
          </a:xfrm>
        </p:spPr>
        <p:txBody>
          <a:bodyPr>
            <a:normAutofit lnSpcReduction="10000"/>
          </a:bodyPr>
          <a:lstStyle/>
          <a:p>
            <a:pPr algn="just">
              <a:defRPr/>
            </a:pPr>
            <a:r>
              <a:rPr lang="en-US" sz="3000" dirty="0"/>
              <a:t>MIS produce information products that support many of the </a:t>
            </a:r>
            <a:r>
              <a:rPr lang="en-US" sz="3000" dirty="0">
                <a:solidFill>
                  <a:srgbClr val="FF0000"/>
                </a:solidFill>
                <a:effectLst>
                  <a:outerShdw blurRad="38100" dist="38100" dir="2700000" algn="tl">
                    <a:srgbClr val="000000">
                      <a:alpha val="43137"/>
                    </a:srgbClr>
                  </a:outerShdw>
                </a:effectLst>
              </a:rPr>
              <a:t>day-to-day managerial effective decision-making needs of the organization and business professionals. </a:t>
            </a:r>
          </a:p>
          <a:p>
            <a:pPr algn="just">
              <a:defRPr/>
            </a:pPr>
            <a:endParaRPr lang="en-US" sz="3000" dirty="0">
              <a:solidFill>
                <a:srgbClr val="FF0000"/>
              </a:solidFill>
              <a:effectLst>
                <a:outerShdw blurRad="38100" dist="38100" dir="2700000" algn="tl">
                  <a:srgbClr val="000000">
                    <a:alpha val="43137"/>
                  </a:srgbClr>
                </a:outerShdw>
              </a:effectLst>
            </a:endParaRPr>
          </a:p>
          <a:p>
            <a:pPr algn="just">
              <a:defRPr/>
            </a:pPr>
            <a:r>
              <a:rPr lang="en-US" sz="3000" dirty="0"/>
              <a:t>MIS provide reports and displays to managers, for example daily sales analysis reports to meet the information needs of managers. </a:t>
            </a:r>
          </a:p>
          <a:p>
            <a:pPr algn="just">
              <a:defRPr/>
            </a:pPr>
            <a:endParaRPr lang="en-US" sz="3000" dirty="0"/>
          </a:p>
        </p:txBody>
      </p:sp>
      <p:sp>
        <p:nvSpPr>
          <p:cNvPr id="18436"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1AECCA82-3C45-4873-A644-4D7FEE4839BB}" type="datetime2">
              <a:rPr lang="en-US" sz="1400" smtClean="0"/>
              <a:pPr/>
              <a:t>Sunday, September 21, 2025</a:t>
            </a:fld>
            <a:endParaRPr lang="en-US" sz="1400"/>
          </a:p>
        </p:txBody>
      </p:sp>
      <p:sp>
        <p:nvSpPr>
          <p:cNvPr id="1843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E355FC97-EEC9-4B35-B006-D477F608B411}" type="slidenum">
              <a:rPr lang="en-US" sz="1400" smtClean="0"/>
              <a:pPr/>
              <a:t>16</a:t>
            </a:fld>
            <a:endParaRPr lang="en-US" sz="1400"/>
          </a:p>
        </p:txBody>
      </p:sp>
      <p:sp>
        <p:nvSpPr>
          <p:cNvPr id="18434" name="Title 1"/>
          <p:cNvSpPr>
            <a:spLocks noGrp="1"/>
          </p:cNvSpPr>
          <p:nvPr>
            <p:ph type="title"/>
          </p:nvPr>
        </p:nvSpPr>
        <p:spPr/>
        <p:txBody>
          <a:bodyPr>
            <a:normAutofit fontScale="90000"/>
          </a:bodyPr>
          <a:lstStyle/>
          <a:p>
            <a:r>
              <a:rPr lang="en-US"/>
              <a:t>6. </a:t>
            </a:r>
            <a:r>
              <a:rPr lang="en-US" sz="3600"/>
              <a:t>Management Information Systems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a:xfrm>
            <a:off x="1182688" y="2017713"/>
            <a:ext cx="7772400" cy="4230687"/>
          </a:xfrm>
        </p:spPr>
        <p:txBody>
          <a:bodyPr/>
          <a:lstStyle/>
          <a:p>
            <a:pPr algn="just"/>
            <a:r>
              <a:rPr lang="en-US" sz="2800" dirty="0"/>
              <a:t>DSS provide managerial end users with information in an interactive session on an ad hoc or as needed basis. </a:t>
            </a:r>
          </a:p>
          <a:p>
            <a:pPr algn="just"/>
            <a:endParaRPr lang="en-US" sz="2800" dirty="0"/>
          </a:p>
          <a:p>
            <a:pPr algn="just"/>
            <a:r>
              <a:rPr lang="en-US" sz="2800" dirty="0"/>
              <a:t>An example is a what-if-analysis, to determine where to spend advertising budget. </a:t>
            </a:r>
            <a:endParaRPr lang="en-GB" sz="2800" dirty="0"/>
          </a:p>
          <a:p>
            <a:endParaRPr lang="en-US" dirty="0"/>
          </a:p>
        </p:txBody>
      </p:sp>
      <p:sp>
        <p:nvSpPr>
          <p:cNvPr id="19460"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AECB838E-3843-4060-85F3-C59C1317E299}" type="datetime2">
              <a:rPr lang="en-US" sz="1400" smtClean="0"/>
              <a:pPr/>
              <a:t>Sunday, September 21, 2025</a:t>
            </a:fld>
            <a:endParaRPr lang="en-US" sz="1400"/>
          </a:p>
        </p:txBody>
      </p:sp>
      <p:sp>
        <p:nvSpPr>
          <p:cNvPr id="1946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3E93837E-7528-4C11-9E75-B1D1731A8347}" type="slidenum">
              <a:rPr lang="en-US" sz="1400" smtClean="0"/>
              <a:pPr/>
              <a:t>17</a:t>
            </a:fld>
            <a:endParaRPr lang="en-US" sz="1400"/>
          </a:p>
        </p:txBody>
      </p:sp>
      <p:sp>
        <p:nvSpPr>
          <p:cNvPr id="19458" name="Title 1"/>
          <p:cNvSpPr>
            <a:spLocks noGrp="1"/>
          </p:cNvSpPr>
          <p:nvPr>
            <p:ph type="title"/>
          </p:nvPr>
        </p:nvSpPr>
        <p:spPr/>
        <p:txBody>
          <a:bodyPr/>
          <a:lstStyle/>
          <a:p>
            <a:r>
              <a:rPr lang="en-GB"/>
              <a:t>7. Decision Support System</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1219200" y="1828800"/>
            <a:ext cx="7772400" cy="4687888"/>
          </a:xfrm>
        </p:spPr>
        <p:txBody>
          <a:bodyPr>
            <a:normAutofit fontScale="92500"/>
          </a:bodyPr>
          <a:lstStyle/>
          <a:p>
            <a:pPr algn="just"/>
            <a:r>
              <a:rPr lang="en-US" sz="2800" dirty="0"/>
              <a:t>The goal of EIS is to provide top executives with immediate and easy access to information about a firm’s critical success factors (CSFs), that is, key factors that are critical to accomplishing the organization’s strategic objectives and capabilities for competitive advantage. </a:t>
            </a:r>
          </a:p>
          <a:p>
            <a:pPr algn="just"/>
            <a:endParaRPr lang="en-US" sz="2800" dirty="0"/>
          </a:p>
          <a:p>
            <a:pPr algn="just"/>
            <a:r>
              <a:rPr lang="en-US" sz="2800" dirty="0"/>
              <a:t>Examples include easy access to actions of competitors, online stock trading, shipment tracking, and e-Commerce Web systems.</a:t>
            </a:r>
          </a:p>
        </p:txBody>
      </p:sp>
      <p:sp>
        <p:nvSpPr>
          <p:cNvPr id="20484"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689F7F82-1243-40A0-B4FD-99AD8DCB4D23}" type="datetime2">
              <a:rPr lang="en-US" sz="1400" smtClean="0"/>
              <a:pPr/>
              <a:t>Sunday, September 21, 2025</a:t>
            </a:fld>
            <a:endParaRPr lang="en-US" sz="1400"/>
          </a:p>
        </p:txBody>
      </p:sp>
      <p:sp>
        <p:nvSpPr>
          <p:cNvPr id="2048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1330618A-8989-460F-8A6D-C8F5F7283112}" type="slidenum">
              <a:rPr lang="en-US" sz="1400" smtClean="0"/>
              <a:pPr/>
              <a:t>18</a:t>
            </a:fld>
            <a:endParaRPr lang="en-US" sz="1400"/>
          </a:p>
        </p:txBody>
      </p:sp>
      <p:sp>
        <p:nvSpPr>
          <p:cNvPr id="20482" name="Title 1"/>
          <p:cNvSpPr>
            <a:spLocks noGrp="1"/>
          </p:cNvSpPr>
          <p:nvPr>
            <p:ph type="title"/>
          </p:nvPr>
        </p:nvSpPr>
        <p:spPr>
          <a:xfrm>
            <a:off x="1143000" y="609600"/>
            <a:ext cx="7793038" cy="1143000"/>
          </a:xfrm>
        </p:spPr>
        <p:txBody>
          <a:bodyPr>
            <a:normAutofit fontScale="90000"/>
          </a:bodyPr>
          <a:lstStyle/>
          <a:p>
            <a:r>
              <a:rPr lang="en-GB" dirty="0"/>
              <a:t>8. </a:t>
            </a:r>
            <a:r>
              <a:rPr lang="en-GB" sz="4000" dirty="0"/>
              <a:t>Executive Information Systems</a:t>
            </a:r>
            <a:endParaRPr lang="en-US" sz="4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p:txBody>
          <a:bodyPr>
            <a:normAutofit fontScale="92500" lnSpcReduction="10000"/>
          </a:bodyPr>
          <a:lstStyle/>
          <a:p>
            <a:pPr algn="just"/>
            <a:r>
              <a:rPr lang="en-US" sz="2700" dirty="0"/>
              <a:t>It is a computer-based information system that uses its knowledge about a specific complex application area to act as an expert consultant to users. </a:t>
            </a:r>
          </a:p>
          <a:p>
            <a:pPr algn="just"/>
            <a:endParaRPr lang="en-US" sz="2700" dirty="0"/>
          </a:p>
          <a:p>
            <a:pPr algn="just"/>
            <a:r>
              <a:rPr lang="en-US" sz="2700" dirty="0"/>
              <a:t>ES provide answers to questions in a very specific problem area by making humanlike inferences about knowledge contained in a specialized knowledge base.</a:t>
            </a:r>
          </a:p>
          <a:p>
            <a:pPr algn="just"/>
            <a:r>
              <a:rPr lang="en-US" sz="2700" dirty="0"/>
              <a:t> </a:t>
            </a:r>
          </a:p>
          <a:p>
            <a:pPr algn="just"/>
            <a:r>
              <a:rPr lang="en-US" sz="2700" dirty="0"/>
              <a:t>Examples:  credit application advisor, robots, &amp; diagnostic maintenance systems. </a:t>
            </a:r>
          </a:p>
          <a:p>
            <a:endParaRPr lang="en-US" dirty="0"/>
          </a:p>
        </p:txBody>
      </p:sp>
      <p:sp>
        <p:nvSpPr>
          <p:cNvPr id="21508"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A3F646FD-800A-4588-92F9-028C4A215818}" type="datetime2">
              <a:rPr lang="en-US" sz="1400" smtClean="0"/>
              <a:pPr/>
              <a:t>Sunday, September 21, 2025</a:t>
            </a:fld>
            <a:endParaRPr lang="en-US" sz="1400"/>
          </a:p>
        </p:txBody>
      </p:sp>
      <p:sp>
        <p:nvSpPr>
          <p:cNvPr id="2150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E3D45C9E-EB10-458F-B491-B46315368DE1}" type="slidenum">
              <a:rPr lang="en-US" sz="1400" smtClean="0"/>
              <a:pPr/>
              <a:t>19</a:t>
            </a:fld>
            <a:endParaRPr lang="en-US" sz="1400"/>
          </a:p>
        </p:txBody>
      </p:sp>
      <p:sp>
        <p:nvSpPr>
          <p:cNvPr id="21506" name="Title 1"/>
          <p:cNvSpPr>
            <a:spLocks noGrp="1"/>
          </p:cNvSpPr>
          <p:nvPr>
            <p:ph type="title"/>
          </p:nvPr>
        </p:nvSpPr>
        <p:spPr/>
        <p:txBody>
          <a:bodyPr/>
          <a:lstStyle/>
          <a:p>
            <a:r>
              <a:rPr lang="en-US" sz="4000"/>
              <a:t>9. Expert Systems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2"/>
          <p:cNvSpPr>
            <a:spLocks noGrp="1"/>
          </p:cNvSpPr>
          <p:nvPr>
            <p:ph idx="1"/>
          </p:nvPr>
        </p:nvSpPr>
        <p:spPr>
          <a:xfrm>
            <a:off x="1182688" y="2017713"/>
            <a:ext cx="7772400" cy="4154487"/>
          </a:xfrm>
        </p:spPr>
        <p:txBody>
          <a:bodyPr/>
          <a:lstStyle/>
          <a:p>
            <a:pPr algn="just">
              <a:buFont typeface="Wingdings" pitchFamily="2" charset="2"/>
              <a:buNone/>
            </a:pPr>
            <a:r>
              <a:rPr lang="en-GB" sz="3000" b="1"/>
              <a:t>Topic Learning Outcome</a:t>
            </a:r>
          </a:p>
          <a:p>
            <a:r>
              <a:rPr lang="en-GB" sz="2800"/>
              <a:t>System defined</a:t>
            </a:r>
          </a:p>
          <a:p>
            <a:r>
              <a:rPr lang="en-GB" sz="2800"/>
              <a:t>Characteristics of systems</a:t>
            </a:r>
            <a:endParaRPr lang="en-US" sz="2800"/>
          </a:p>
          <a:p>
            <a:r>
              <a:rPr lang="en-GB" sz="2800">
                <a:solidFill>
                  <a:srgbClr val="FF0000"/>
                </a:solidFill>
              </a:rPr>
              <a:t>Types of systems</a:t>
            </a:r>
            <a:endParaRPr lang="en-US" sz="2800">
              <a:solidFill>
                <a:srgbClr val="FF0000"/>
              </a:solidFill>
            </a:endParaRPr>
          </a:p>
          <a:p>
            <a:r>
              <a:rPr lang="en-GB" sz="2800"/>
              <a:t>Information system defined</a:t>
            </a:r>
            <a:endParaRPr lang="en-US" sz="2800"/>
          </a:p>
          <a:p>
            <a:r>
              <a:rPr lang="en-GB" sz="2800"/>
              <a:t>Types of information systems</a:t>
            </a:r>
            <a:endParaRPr lang="en-US" sz="2800"/>
          </a:p>
          <a:p>
            <a:pPr>
              <a:buFont typeface="Wingdings" pitchFamily="2" charset="2"/>
              <a:buNone/>
            </a:pPr>
            <a:endParaRPr lang="en-US" sz="3000"/>
          </a:p>
        </p:txBody>
      </p:sp>
      <p:sp>
        <p:nvSpPr>
          <p:cNvPr id="4100"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41F1A8BF-C4F6-4326-A207-B38A22290642}" type="datetime2">
              <a:rPr lang="en-US" sz="1400" smtClean="0"/>
              <a:pPr/>
              <a:t>Sunday, September 21, 2025</a:t>
            </a:fld>
            <a:endParaRPr lang="en-US" sz="1400"/>
          </a:p>
        </p:txBody>
      </p:sp>
      <p:sp>
        <p:nvSpPr>
          <p:cNvPr id="410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C96E99BD-566B-4A54-BA8E-94450F2886AB}" type="slidenum">
              <a:rPr lang="en-US" sz="1400" smtClean="0"/>
              <a:pPr/>
              <a:t>2</a:t>
            </a:fld>
            <a:endParaRPr lang="en-US" sz="1400"/>
          </a:p>
        </p:txBody>
      </p:sp>
      <p:sp>
        <p:nvSpPr>
          <p:cNvPr id="4098" name="Title 1"/>
          <p:cNvSpPr>
            <a:spLocks noGrp="1"/>
          </p:cNvSpPr>
          <p:nvPr>
            <p:ph type="title"/>
          </p:nvPr>
        </p:nvSpPr>
        <p:spPr/>
        <p:txBody>
          <a:bodyPr/>
          <a:lstStyle/>
          <a:p>
            <a:pPr algn="just"/>
            <a:r>
              <a:rPr lang="en-US" sz="4000"/>
              <a:t>Systems &amp; Information Systems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Content Placeholder 2"/>
          <p:cNvSpPr>
            <a:spLocks noGrp="1"/>
          </p:cNvSpPr>
          <p:nvPr>
            <p:ph idx="1"/>
          </p:nvPr>
        </p:nvSpPr>
        <p:spPr/>
        <p:txBody>
          <a:bodyPr/>
          <a:lstStyle/>
          <a:p>
            <a:pPr algn="just"/>
            <a:r>
              <a:rPr lang="en-US" sz="2400" dirty="0"/>
              <a:t>AI is a science and technology based on disciplines such as computer science, biology, psychology, linguistics, mathematics, and engineering.    Its goal is to develop computers that can think, see, hear, walk, talk, and even feel.  A major thrust of AI is the development of computer functions normally associated with human intelligence, such as reasoning, learning, and problem solving.</a:t>
            </a:r>
          </a:p>
          <a:p>
            <a:pPr algn="just"/>
            <a:r>
              <a:rPr lang="en-US" sz="2400" dirty="0"/>
              <a:t> </a:t>
            </a:r>
          </a:p>
          <a:p>
            <a:pPr algn="just"/>
            <a:r>
              <a:rPr lang="en-US" sz="2400" dirty="0"/>
              <a:t>AI includes natural languages, industrial robots, expert systems, and intelligent agents</a:t>
            </a:r>
            <a:r>
              <a:rPr lang="en-GB" sz="2400" dirty="0"/>
              <a:t>.</a:t>
            </a:r>
            <a:endParaRPr lang="en-US" sz="2400" dirty="0"/>
          </a:p>
        </p:txBody>
      </p:sp>
      <p:sp>
        <p:nvSpPr>
          <p:cNvPr id="22532"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0B4B1E2F-D872-4410-91C8-296CE12167B7}" type="datetime2">
              <a:rPr lang="en-US" sz="1400" smtClean="0"/>
              <a:pPr/>
              <a:t>Sunday, September 21, 2025</a:t>
            </a:fld>
            <a:endParaRPr lang="en-US" sz="1400"/>
          </a:p>
        </p:txBody>
      </p:sp>
      <p:sp>
        <p:nvSpPr>
          <p:cNvPr id="2253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435CA9DD-026B-407C-B00C-456590D9187C}" type="slidenum">
              <a:rPr lang="en-US" sz="1400" smtClean="0"/>
              <a:pPr/>
              <a:t>20</a:t>
            </a:fld>
            <a:endParaRPr lang="en-US" sz="1400"/>
          </a:p>
        </p:txBody>
      </p:sp>
      <p:sp>
        <p:nvSpPr>
          <p:cNvPr id="22530" name="Title 1"/>
          <p:cNvSpPr>
            <a:spLocks noGrp="1"/>
          </p:cNvSpPr>
          <p:nvPr>
            <p:ph type="title"/>
          </p:nvPr>
        </p:nvSpPr>
        <p:spPr/>
        <p:txBody>
          <a:bodyPr/>
          <a:lstStyle/>
          <a:p>
            <a:r>
              <a:rPr lang="en-US"/>
              <a:t>10. Artificial Intelligence (AI)</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p:txBody>
          <a:bodyPr/>
          <a:lstStyle/>
          <a:p>
            <a:pPr>
              <a:buFont typeface="Wingdings" pitchFamily="2" charset="2"/>
              <a:buNone/>
            </a:pPr>
            <a:endParaRPr lang="en-US"/>
          </a:p>
          <a:p>
            <a:pPr algn="ctr">
              <a:buFont typeface="Wingdings" pitchFamily="2" charset="2"/>
              <a:buNone/>
            </a:pPr>
            <a:r>
              <a:rPr lang="en-US" sz="4400"/>
              <a:t>THANK</a:t>
            </a:r>
          </a:p>
          <a:p>
            <a:pPr algn="ctr">
              <a:buFont typeface="Wingdings" pitchFamily="2" charset="2"/>
              <a:buNone/>
            </a:pPr>
            <a:r>
              <a:rPr lang="en-US" sz="4400"/>
              <a:t> </a:t>
            </a:r>
          </a:p>
        </p:txBody>
      </p:sp>
      <p:sp>
        <p:nvSpPr>
          <p:cNvPr id="23556"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F01D495E-929E-48B9-96D5-B7D26F6668F8}" type="datetime2">
              <a:rPr lang="en-US" sz="1400" smtClean="0"/>
              <a:pPr/>
              <a:t>Sunday, September 21, 2025</a:t>
            </a:fld>
            <a:endParaRPr lang="en-US" sz="1400"/>
          </a:p>
        </p:txBody>
      </p:sp>
      <p:sp>
        <p:nvSpPr>
          <p:cNvPr id="2355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B7F7AE6C-D3C8-456B-B6CC-3BE58B09F512}" type="slidenum">
              <a:rPr lang="en-US" sz="1400" smtClean="0"/>
              <a:pPr/>
              <a:t>21</a:t>
            </a:fld>
            <a:endParaRPr lang="en-US" sz="1400"/>
          </a:p>
        </p:txBody>
      </p:sp>
      <p:sp>
        <p:nvSpPr>
          <p:cNvPr id="23554" name="Title 1"/>
          <p:cNvSpPr>
            <a:spLocks noGrp="1"/>
          </p:cNvSpPr>
          <p:nvPr>
            <p:ph type="title"/>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1182688" y="1752600"/>
            <a:ext cx="7772400" cy="4535488"/>
          </a:xfrm>
        </p:spPr>
        <p:txBody>
          <a:bodyPr/>
          <a:lstStyle/>
          <a:p>
            <a:pPr algn="just"/>
            <a:r>
              <a:rPr lang="en-US"/>
              <a:t>A system is defined as a set or group of interrelated components, with a clearly defined boundary, working together toward a common goal by accepting inputs and producing outputs in an organized transformation process. </a:t>
            </a:r>
          </a:p>
          <a:p>
            <a:pPr algn="just"/>
            <a:r>
              <a:rPr lang="en-US"/>
              <a:t>Systems, sometimes called a dynamic system, have the following three basic interacting functions namely;</a:t>
            </a:r>
          </a:p>
          <a:p>
            <a:pPr algn="just"/>
            <a:endParaRPr lang="en-US" sz="3100"/>
          </a:p>
          <a:p>
            <a:pPr algn="just"/>
            <a:endParaRPr lang="en-US"/>
          </a:p>
          <a:p>
            <a:pPr algn="just"/>
            <a:endParaRPr lang="en-US"/>
          </a:p>
        </p:txBody>
      </p:sp>
      <p:sp>
        <p:nvSpPr>
          <p:cNvPr id="5124" name="Date Placeholder 3"/>
          <p:cNvSpPr>
            <a:spLocks noGrp="1"/>
          </p:cNvSpPr>
          <p:nvPr>
            <p:ph type="dt" sz="half" idx="10"/>
          </p:nvPr>
        </p:nvSpPr>
        <p:spPr>
          <a:xfrm>
            <a:off x="228600" y="6400800"/>
            <a:ext cx="3581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4A89C41E-FD6B-4148-95F8-88B9EE295BC8}" type="datetime2">
              <a:rPr lang="en-US" sz="1400" smtClean="0"/>
              <a:pPr/>
              <a:t>Sunday, September 21, 2025</a:t>
            </a:fld>
            <a:endParaRPr lang="en-US" sz="1400"/>
          </a:p>
        </p:txBody>
      </p:sp>
      <p:sp>
        <p:nvSpPr>
          <p:cNvPr id="512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48F448BA-394A-4F41-ABD1-82363E56508F}" type="slidenum">
              <a:rPr lang="en-US" sz="1400" smtClean="0"/>
              <a:pPr/>
              <a:t>3</a:t>
            </a:fld>
            <a:endParaRPr lang="en-US" sz="1400"/>
          </a:p>
        </p:txBody>
      </p:sp>
      <p:sp>
        <p:nvSpPr>
          <p:cNvPr id="5122" name="Title 1"/>
          <p:cNvSpPr>
            <a:spLocks noGrp="1"/>
          </p:cNvSpPr>
          <p:nvPr>
            <p:ph type="title"/>
          </p:nvPr>
        </p:nvSpPr>
        <p:spPr/>
        <p:txBody>
          <a:bodyPr/>
          <a:lstStyle/>
          <a:p>
            <a:pPr algn="just"/>
            <a:r>
              <a:rPr lang="en-US"/>
              <a:t>System defined: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a:xfrm>
            <a:off x="1143000" y="1828800"/>
            <a:ext cx="7772400" cy="4230688"/>
          </a:xfrm>
        </p:spPr>
        <p:txBody>
          <a:bodyPr>
            <a:normAutofit lnSpcReduction="10000"/>
          </a:bodyPr>
          <a:lstStyle/>
          <a:p>
            <a:pPr algn="just"/>
            <a:r>
              <a:rPr lang="en-US" sz="2200" b="1"/>
              <a:t>Subsystem:</a:t>
            </a:r>
            <a:r>
              <a:rPr lang="en-US" sz="2200"/>
              <a:t> This is a system that is a component of a larger system, where the larger system is its environment. </a:t>
            </a:r>
          </a:p>
          <a:p>
            <a:pPr algn="just"/>
            <a:r>
              <a:rPr lang="en-US" sz="2200" b="1"/>
              <a:t>The Environment: </a:t>
            </a:r>
            <a:r>
              <a:rPr lang="en-US" sz="2200"/>
              <a:t>Anything which is outside the system boundary belongs to the system’s environment and not to the system itself.  </a:t>
            </a:r>
          </a:p>
          <a:p>
            <a:pPr algn="just"/>
            <a:r>
              <a:rPr lang="en-US" sz="2200" b="1"/>
              <a:t>System Boundary</a:t>
            </a:r>
            <a:r>
              <a:rPr lang="en-US" sz="2200"/>
              <a:t>: These may be natural or artificially created for example, an organization’s department structures are artificially created. </a:t>
            </a:r>
          </a:p>
          <a:p>
            <a:pPr algn="just"/>
            <a:r>
              <a:rPr lang="en-US" sz="2200" b="1"/>
              <a:t>Interface:</a:t>
            </a:r>
            <a:r>
              <a:rPr lang="en-US" sz="2200"/>
              <a:t> Several systems may share the same environment. Some of these systems may be connected to one another by means of a shared boundary, or interface.</a:t>
            </a:r>
          </a:p>
          <a:p>
            <a:pPr algn="just"/>
            <a:endParaRPr lang="en-US" sz="3000"/>
          </a:p>
        </p:txBody>
      </p:sp>
      <p:sp>
        <p:nvSpPr>
          <p:cNvPr id="6148"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D7FDD603-BF54-41AB-97A9-1D4E2950B5F5}" type="datetime2">
              <a:rPr lang="en-US" sz="1400" smtClean="0"/>
              <a:pPr/>
              <a:t>Sunday, September 21, 2025</a:t>
            </a:fld>
            <a:endParaRPr lang="en-US" sz="1400"/>
          </a:p>
        </p:txBody>
      </p:sp>
      <p:sp>
        <p:nvSpPr>
          <p:cNvPr id="614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E11D0283-BAB9-495A-B44D-37077E08F246}" type="slidenum">
              <a:rPr lang="en-US" sz="1400" smtClean="0"/>
              <a:pPr/>
              <a:t>4</a:t>
            </a:fld>
            <a:endParaRPr lang="en-US" sz="1400"/>
          </a:p>
        </p:txBody>
      </p:sp>
      <p:sp>
        <p:nvSpPr>
          <p:cNvPr id="6146" name="Title 1"/>
          <p:cNvSpPr>
            <a:spLocks noGrp="1"/>
          </p:cNvSpPr>
          <p:nvPr>
            <p:ph type="title"/>
          </p:nvPr>
        </p:nvSpPr>
        <p:spPr/>
        <p:txBody>
          <a:bodyPr/>
          <a:lstStyle/>
          <a:p>
            <a:r>
              <a:rPr lang="en-US"/>
              <a:t>Characteristics of systems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BF6BA37A-7B28-4EF1-92AA-CC58C0644419}" type="datetime2">
              <a:rPr lang="en-US" sz="1400" smtClean="0"/>
              <a:pPr/>
              <a:t>Sunday, September 21, 2025</a:t>
            </a:fld>
            <a:endParaRPr lang="en-US" sz="1400"/>
          </a:p>
        </p:txBody>
      </p:sp>
      <p:sp>
        <p:nvSpPr>
          <p:cNvPr id="717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CEF9B917-F7D4-469E-A136-AE7E44A5574F}" type="slidenum">
              <a:rPr lang="en-US" sz="1400" smtClean="0"/>
              <a:pPr/>
              <a:t>5</a:t>
            </a:fld>
            <a:endParaRPr lang="en-US" sz="1400"/>
          </a:p>
        </p:txBody>
      </p:sp>
      <p:sp>
        <p:nvSpPr>
          <p:cNvPr id="7170" name="Title 1"/>
          <p:cNvSpPr>
            <a:spLocks noGrp="1"/>
          </p:cNvSpPr>
          <p:nvPr>
            <p:ph type="title"/>
          </p:nvPr>
        </p:nvSpPr>
        <p:spPr/>
        <p:txBody>
          <a:bodyPr/>
          <a:lstStyle/>
          <a:p>
            <a:r>
              <a:rPr lang="en-US"/>
              <a:t>Characteristics of Systems</a:t>
            </a:r>
          </a:p>
        </p:txBody>
      </p:sp>
      <p:pic>
        <p:nvPicPr>
          <p:cNvPr id="7173" name="Picture 5" descr="System.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209800"/>
            <a:ext cx="5181600" cy="3783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381000" y="1789113"/>
            <a:ext cx="8574088" cy="4383087"/>
          </a:xfrm>
        </p:spPr>
        <p:txBody>
          <a:bodyPr>
            <a:normAutofit lnSpcReduction="10000"/>
          </a:bodyPr>
          <a:lstStyle/>
          <a:p>
            <a:pPr lvl="1" algn="just">
              <a:defRPr/>
            </a:pPr>
            <a:r>
              <a:rPr lang="en-US" sz="2000" b="1" dirty="0"/>
              <a:t>Closed System:</a:t>
            </a:r>
            <a:r>
              <a:rPr lang="en-US" sz="2000" dirty="0"/>
              <a:t>  This is a system which is isolated from its environment and independent of it, so that no environmental influences affect the behavior of the system, nor does the system exert any influence on its environment (</a:t>
            </a:r>
            <a:r>
              <a:rPr lang="en-US" sz="2000" i="1" dirty="0"/>
              <a:t>Only Energy Free to enter leave, Not Matter</a:t>
            </a:r>
            <a:r>
              <a:rPr lang="en-US" sz="2000" dirty="0"/>
              <a:t>). </a:t>
            </a:r>
            <a:r>
              <a:rPr lang="en-US" sz="2000" dirty="0" err="1">
                <a:effectLst>
                  <a:outerShdw blurRad="38100" dist="38100" dir="2700000" algn="tl">
                    <a:srgbClr val="000000">
                      <a:alpha val="43137"/>
                    </a:srgbClr>
                  </a:outerShdw>
                </a:effectLst>
              </a:rPr>
              <a:t>Eg</a:t>
            </a:r>
            <a:r>
              <a:rPr lang="en-US" sz="2000" dirty="0">
                <a:effectLst>
                  <a:outerShdw blurRad="38100" dist="38100" dir="2700000" algn="tl">
                    <a:srgbClr val="000000">
                      <a:alpha val="43137"/>
                    </a:srgbClr>
                  </a:outerShdw>
                </a:effectLst>
              </a:rPr>
              <a:t>. Soda Bottle, The Earth etc. </a:t>
            </a:r>
          </a:p>
          <a:p>
            <a:pPr lvl="1" algn="just">
              <a:defRPr/>
            </a:pPr>
            <a:r>
              <a:rPr lang="en-US" sz="2000" b="1" dirty="0"/>
              <a:t>Open System:</a:t>
            </a:r>
            <a:r>
              <a:rPr lang="en-US" sz="2000" dirty="0"/>
              <a:t>  The term open system refers to a vision of how computing and communications products will work together. An open system is a system connected to and interacting with its environment (Both Energy and Matter free to entre and leave).  </a:t>
            </a:r>
            <a:r>
              <a:rPr lang="en-US" sz="2000" dirty="0" err="1"/>
              <a:t>eg</a:t>
            </a:r>
            <a:r>
              <a:rPr lang="en-US" sz="2000" dirty="0"/>
              <a:t>. Business Organizations. </a:t>
            </a:r>
          </a:p>
          <a:p>
            <a:pPr lvl="1" algn="just">
              <a:defRPr/>
            </a:pPr>
            <a:r>
              <a:rPr lang="en-US" sz="2000" b="1" dirty="0"/>
              <a:t>Cybernetic system. </a:t>
            </a:r>
            <a:r>
              <a:rPr lang="en-US" sz="2000" dirty="0"/>
              <a:t>A system with feedback and control components is sometimes called a cybernetic system, that is, a self-monitoring, self-regulating system. </a:t>
            </a:r>
            <a:r>
              <a:rPr lang="en-US" sz="2000" dirty="0" err="1"/>
              <a:t>Eg</a:t>
            </a:r>
            <a:r>
              <a:rPr lang="en-US" sz="2000" dirty="0"/>
              <a:t>.  an automatic pilot, Human brain.</a:t>
            </a:r>
          </a:p>
          <a:p>
            <a:pPr algn="just">
              <a:defRPr/>
            </a:pPr>
            <a:endParaRPr lang="en-US" sz="3000" dirty="0"/>
          </a:p>
        </p:txBody>
      </p:sp>
      <p:sp>
        <p:nvSpPr>
          <p:cNvPr id="8196"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773D5785-038C-47C9-9D70-FED6A57A1835}" type="datetime2">
              <a:rPr lang="en-US" sz="1400" smtClean="0"/>
              <a:pPr/>
              <a:t>Sunday, September 21, 2025</a:t>
            </a:fld>
            <a:endParaRPr lang="en-US" sz="1400"/>
          </a:p>
        </p:txBody>
      </p:sp>
      <p:sp>
        <p:nvSpPr>
          <p:cNvPr id="819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2E116D6D-882D-4028-A175-C7B00576F9D6}" type="slidenum">
              <a:rPr lang="en-US" sz="1400" smtClean="0"/>
              <a:pPr/>
              <a:t>6</a:t>
            </a:fld>
            <a:endParaRPr lang="en-US" sz="1400"/>
          </a:p>
        </p:txBody>
      </p:sp>
      <p:sp>
        <p:nvSpPr>
          <p:cNvPr id="8194" name="Title 1"/>
          <p:cNvSpPr>
            <a:spLocks noGrp="1"/>
          </p:cNvSpPr>
          <p:nvPr>
            <p:ph type="title"/>
          </p:nvPr>
        </p:nvSpPr>
        <p:spPr/>
        <p:txBody>
          <a:bodyPr/>
          <a:lstStyle/>
          <a:p>
            <a:r>
              <a:rPr lang="en-US" dirty="0"/>
              <a:t>Types of systems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6F9F784A-6767-4ECB-B51C-8DCE7F46CF1B}" type="datetime2">
              <a:rPr lang="en-US" sz="1400" smtClean="0"/>
              <a:pPr/>
              <a:t>Sunday, September 21, 2025</a:t>
            </a:fld>
            <a:endParaRPr lang="en-US" sz="1400"/>
          </a:p>
        </p:txBody>
      </p:sp>
      <p:sp>
        <p:nvSpPr>
          <p:cNvPr id="9220"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1A24F412-AE3C-4BF8-B416-8E7CA598F106}" type="slidenum">
              <a:rPr lang="en-US" sz="1400" smtClean="0"/>
              <a:pPr/>
              <a:t>7</a:t>
            </a:fld>
            <a:endParaRPr lang="en-US" sz="1400"/>
          </a:p>
        </p:txBody>
      </p:sp>
      <p:sp>
        <p:nvSpPr>
          <p:cNvPr id="9218" name="Title 1"/>
          <p:cNvSpPr>
            <a:spLocks noGrp="1"/>
          </p:cNvSpPr>
          <p:nvPr>
            <p:ph type="title"/>
          </p:nvPr>
        </p:nvSpPr>
        <p:spPr/>
        <p:txBody>
          <a:bodyPr/>
          <a:lstStyle/>
          <a:p>
            <a:endParaRPr lang="en-US"/>
          </a:p>
        </p:txBody>
      </p:sp>
      <p:pic>
        <p:nvPicPr>
          <p:cNvPr id="9221" name="Picture 5" descr="Popen System.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057400"/>
            <a:ext cx="4048125"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6" descr="Closed.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3657600"/>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p:txBody>
          <a:bodyPr/>
          <a:lstStyle/>
          <a:p>
            <a:pPr lvl="1" algn="just"/>
            <a:r>
              <a:rPr lang="en-US" sz="2400" b="1"/>
              <a:t>Deterministic Systems:  </a:t>
            </a:r>
            <a:r>
              <a:rPr lang="en-US" sz="2400"/>
              <a:t>This is where one in which some states or activities follow on from each other in a completely predictable way, that is, A will happen, then B, then C.  </a:t>
            </a:r>
          </a:p>
          <a:p>
            <a:pPr lvl="1" algn="just"/>
            <a:r>
              <a:rPr lang="en-US" sz="2400" b="1"/>
              <a:t>Probabilistic Systems:  </a:t>
            </a:r>
            <a:r>
              <a:rPr lang="en-US" sz="2400"/>
              <a:t>Is one in which, although some states or activities can be predicted with certainty, others will occur with varying degrees of probability.  </a:t>
            </a:r>
          </a:p>
          <a:p>
            <a:pPr lvl="1" algn="just"/>
            <a:r>
              <a:rPr lang="en-US" sz="2400" b="1"/>
              <a:t>Self-Organizing Systems or Adaptive Systems:  </a:t>
            </a:r>
            <a:r>
              <a:rPr lang="en-US" sz="2400"/>
              <a:t>A self-organizing system is one which adapts and reacts to a stimulus. </a:t>
            </a:r>
          </a:p>
          <a:p>
            <a:pPr algn="just"/>
            <a:endParaRPr lang="en-US"/>
          </a:p>
        </p:txBody>
      </p:sp>
      <p:sp>
        <p:nvSpPr>
          <p:cNvPr id="10244"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59348C5D-4E5D-481C-9879-DEF215A74C63}" type="datetime2">
              <a:rPr lang="en-US" sz="1400" smtClean="0"/>
              <a:pPr/>
              <a:t>Sunday, September 21, 2025</a:t>
            </a:fld>
            <a:endParaRPr lang="en-US" sz="1400"/>
          </a:p>
        </p:txBody>
      </p:sp>
      <p:sp>
        <p:nvSpPr>
          <p:cNvPr id="1024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A5CFCA47-BA62-4961-A2D3-38B68E750929}" type="slidenum">
              <a:rPr lang="en-US" sz="1400" smtClean="0"/>
              <a:pPr/>
              <a:t>8</a:t>
            </a:fld>
            <a:endParaRPr lang="en-US" sz="1400"/>
          </a:p>
        </p:txBody>
      </p:sp>
      <p:sp>
        <p:nvSpPr>
          <p:cNvPr id="10242" name="Title 1"/>
          <p:cNvSpPr>
            <a:spLocks noGrp="1"/>
          </p:cNvSpPr>
          <p:nvPr>
            <p:ph type="title"/>
          </p:nvPr>
        </p:nvSpPr>
        <p:spPr/>
        <p:txBody>
          <a:bodyPr/>
          <a:lstStyle/>
          <a:p>
            <a:r>
              <a:rPr lang="en-US"/>
              <a:t>Types of systems Cont’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p:txBody>
          <a:bodyPr/>
          <a:lstStyle/>
          <a:p>
            <a:pPr algn="just">
              <a:defRPr/>
            </a:pPr>
            <a:r>
              <a:rPr lang="en-US" sz="2800" dirty="0"/>
              <a:t>Information system is defined as any organized combination of </a:t>
            </a:r>
            <a:r>
              <a:rPr lang="en-US" sz="2800" dirty="0">
                <a:solidFill>
                  <a:srgbClr val="FF0000"/>
                </a:solidFill>
                <a:effectLst>
                  <a:outerShdw blurRad="38100" dist="38100" dir="2700000" algn="tl">
                    <a:srgbClr val="000000">
                      <a:alpha val="43137"/>
                    </a:srgbClr>
                  </a:outerShdw>
                </a:effectLst>
              </a:rPr>
              <a:t>people, hardware, software, communications network, and data </a:t>
            </a:r>
            <a:r>
              <a:rPr lang="en-US" sz="2800" dirty="0"/>
              <a:t>resources to perform the activities of input, processing, output, and control activities that collect, transform data resources into information products in an organization or disseminates information in an organization.</a:t>
            </a:r>
          </a:p>
          <a:p>
            <a:pPr algn="just">
              <a:defRPr/>
            </a:pPr>
            <a:r>
              <a:rPr lang="en-US" sz="2800" dirty="0"/>
              <a:t>Examples of IS include:</a:t>
            </a:r>
          </a:p>
          <a:p>
            <a:pPr algn="just">
              <a:defRPr/>
            </a:pPr>
            <a:endParaRPr lang="en-US" sz="3000" dirty="0"/>
          </a:p>
        </p:txBody>
      </p:sp>
      <p:sp>
        <p:nvSpPr>
          <p:cNvPr id="11268"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6B16874F-530A-42F7-B574-04AF208F06B9}" type="datetime2">
              <a:rPr lang="en-US" sz="1400" smtClean="0"/>
              <a:pPr/>
              <a:t>Sunday, September 21, 2025</a:t>
            </a:fld>
            <a:endParaRPr lang="en-US" sz="1400"/>
          </a:p>
        </p:txBody>
      </p:sp>
      <p:sp>
        <p:nvSpPr>
          <p:cNvPr id="1126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C609B546-1D10-41D0-B819-F1D58B64314F}" type="slidenum">
              <a:rPr lang="en-US" sz="1400" smtClean="0"/>
              <a:pPr/>
              <a:t>9</a:t>
            </a:fld>
            <a:endParaRPr lang="en-US" sz="1400"/>
          </a:p>
        </p:txBody>
      </p:sp>
      <p:sp>
        <p:nvSpPr>
          <p:cNvPr id="11266" name="Title 1"/>
          <p:cNvSpPr>
            <a:spLocks noGrp="1"/>
          </p:cNvSpPr>
          <p:nvPr>
            <p:ph type="title"/>
          </p:nvPr>
        </p:nvSpPr>
        <p:spPr/>
        <p:txBody>
          <a:bodyPr/>
          <a:lstStyle/>
          <a:p>
            <a:r>
              <a:rPr lang="en-US" sz="3200"/>
              <a:t>Information system (IS) defined</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3555</TotalTime>
  <Words>1250</Words>
  <Application>Microsoft Office PowerPoint</Application>
  <PresentationFormat>On-screen Show (4:3)</PresentationFormat>
  <Paragraphs>126</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Calibri</vt:lpstr>
      <vt:lpstr>Lucida Sans Unicode</vt:lpstr>
      <vt:lpstr>Tahoma</vt:lpstr>
      <vt:lpstr>Verdana</vt:lpstr>
      <vt:lpstr>Wingdings</vt:lpstr>
      <vt:lpstr>Wingdings 2</vt:lpstr>
      <vt:lpstr>Wingdings 3</vt:lpstr>
      <vt:lpstr>Concourse</vt:lpstr>
      <vt:lpstr>Lecture 5.  Systems &amp; Information Systems</vt:lpstr>
      <vt:lpstr>Systems &amp; Information Systems</vt:lpstr>
      <vt:lpstr>System defined:</vt:lpstr>
      <vt:lpstr>Characteristics of systems</vt:lpstr>
      <vt:lpstr>Characteristics of Systems</vt:lpstr>
      <vt:lpstr>Types of systems</vt:lpstr>
      <vt:lpstr>PowerPoint Presentation</vt:lpstr>
      <vt:lpstr>Types of systems Cont’</vt:lpstr>
      <vt:lpstr>Information system (IS) defined</vt:lpstr>
      <vt:lpstr>Major Types of Information System</vt:lpstr>
      <vt:lpstr>1. Transaction Processing System</vt:lpstr>
      <vt:lpstr>2. Office Automation System</vt:lpstr>
      <vt:lpstr>3. Enterprise Collaboration Systems</vt:lpstr>
      <vt:lpstr>4. Knowledge Management System</vt:lpstr>
      <vt:lpstr>5. Knowledge Works Systems</vt:lpstr>
      <vt:lpstr>6. Management Information Systems</vt:lpstr>
      <vt:lpstr>7. Decision Support System</vt:lpstr>
      <vt:lpstr>8. Executive Information Systems</vt:lpstr>
      <vt:lpstr>9. Expert Systems</vt:lpstr>
      <vt:lpstr>10. Artificial Intelligence (AI)</vt:lpstr>
      <vt:lpstr>PowerPoint Presentation</vt:lpstr>
    </vt:vector>
  </TitlesOfParts>
  <Company>VOCATIONAL TRAINING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Forms of Business Organizations</dc:title>
  <dc:creator>User</dc:creator>
  <cp:lastModifiedBy>winnie kisaakye</cp:lastModifiedBy>
  <cp:revision>215</cp:revision>
  <dcterms:created xsi:type="dcterms:W3CDTF">2000-09-20T08:08:25Z</dcterms:created>
  <dcterms:modified xsi:type="dcterms:W3CDTF">2025-09-21T09:24:26Z</dcterms:modified>
</cp:coreProperties>
</file>