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47"/>
  </p:notesMasterIdLst>
  <p:sldIdLst>
    <p:sldId id="256" r:id="rId2"/>
    <p:sldId id="330" r:id="rId3"/>
    <p:sldId id="351" r:id="rId4"/>
    <p:sldId id="352" r:id="rId5"/>
    <p:sldId id="353" r:id="rId6"/>
    <p:sldId id="350" r:id="rId7"/>
    <p:sldId id="341" r:id="rId8"/>
    <p:sldId id="344" r:id="rId9"/>
    <p:sldId id="340" r:id="rId10"/>
    <p:sldId id="349" r:id="rId11"/>
    <p:sldId id="383" r:id="rId12"/>
    <p:sldId id="384" r:id="rId13"/>
    <p:sldId id="342" r:id="rId14"/>
    <p:sldId id="376" r:id="rId15"/>
    <p:sldId id="346" r:id="rId16"/>
    <p:sldId id="347" r:id="rId17"/>
    <p:sldId id="257" r:id="rId18"/>
    <p:sldId id="354" r:id="rId19"/>
    <p:sldId id="372" r:id="rId20"/>
    <p:sldId id="373" r:id="rId21"/>
    <p:sldId id="356" r:id="rId22"/>
    <p:sldId id="355" r:id="rId23"/>
    <p:sldId id="258" r:id="rId24"/>
    <p:sldId id="324" r:id="rId25"/>
    <p:sldId id="377" r:id="rId26"/>
    <p:sldId id="378" r:id="rId27"/>
    <p:sldId id="379" r:id="rId28"/>
    <p:sldId id="322" r:id="rId29"/>
    <p:sldId id="323" r:id="rId30"/>
    <p:sldId id="260" r:id="rId31"/>
    <p:sldId id="357" r:id="rId32"/>
    <p:sldId id="358" r:id="rId33"/>
    <p:sldId id="375" r:id="rId34"/>
    <p:sldId id="380" r:id="rId35"/>
    <p:sldId id="359" r:id="rId36"/>
    <p:sldId id="374" r:id="rId37"/>
    <p:sldId id="360" r:id="rId38"/>
    <p:sldId id="362" r:id="rId39"/>
    <p:sldId id="381" r:id="rId40"/>
    <p:sldId id="361" r:id="rId41"/>
    <p:sldId id="363" r:id="rId42"/>
    <p:sldId id="365" r:id="rId43"/>
    <p:sldId id="366" r:id="rId44"/>
    <p:sldId id="364" r:id="rId45"/>
    <p:sldId id="367"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522"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4C13AF-79D2-4199-99C5-29357D5CDECA}" type="datetimeFigureOut">
              <a:rPr lang="en-US" smtClean="0"/>
              <a:t>8/19/2025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A6FE4E-7F89-48B6-9180-BE9547096451}" type="slidenum">
              <a:rPr lang="en-US" smtClean="0"/>
              <a:t>‹#›</a:t>
            </a:fld>
            <a:endParaRPr lang="en-US"/>
          </a:p>
        </p:txBody>
      </p:sp>
    </p:spTree>
    <p:extLst>
      <p:ext uri="{BB962C8B-B14F-4D97-AF65-F5344CB8AC3E}">
        <p14:creationId xmlns:p14="http://schemas.microsoft.com/office/powerpoint/2010/main" val="2020284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2</a:t>
            </a:fld>
            <a:endParaRPr lang="en-US"/>
          </a:p>
        </p:txBody>
      </p:sp>
    </p:spTree>
    <p:extLst>
      <p:ext uri="{BB962C8B-B14F-4D97-AF65-F5344CB8AC3E}">
        <p14:creationId xmlns:p14="http://schemas.microsoft.com/office/powerpoint/2010/main" val="39483501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41</a:t>
            </a:fld>
            <a:endParaRPr lang="en-US"/>
          </a:p>
        </p:txBody>
      </p:sp>
    </p:spTree>
    <p:extLst>
      <p:ext uri="{BB962C8B-B14F-4D97-AF65-F5344CB8AC3E}">
        <p14:creationId xmlns:p14="http://schemas.microsoft.com/office/powerpoint/2010/main" val="576899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a:t>
            </a:fld>
            <a:endParaRPr lang="en-US"/>
          </a:p>
        </p:txBody>
      </p:sp>
    </p:spTree>
    <p:extLst>
      <p:ext uri="{BB962C8B-B14F-4D97-AF65-F5344CB8AC3E}">
        <p14:creationId xmlns:p14="http://schemas.microsoft.com/office/powerpoint/2010/main" val="1144045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6</a:t>
            </a:fld>
            <a:endParaRPr lang="en-US"/>
          </a:p>
        </p:txBody>
      </p:sp>
    </p:spTree>
    <p:extLst>
      <p:ext uri="{BB962C8B-B14F-4D97-AF65-F5344CB8AC3E}">
        <p14:creationId xmlns:p14="http://schemas.microsoft.com/office/powerpoint/2010/main" val="1770266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7</a:t>
            </a:fld>
            <a:endParaRPr lang="en-US"/>
          </a:p>
        </p:txBody>
      </p:sp>
    </p:spTree>
    <p:extLst>
      <p:ext uri="{BB962C8B-B14F-4D97-AF65-F5344CB8AC3E}">
        <p14:creationId xmlns:p14="http://schemas.microsoft.com/office/powerpoint/2010/main" val="1906393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9</a:t>
            </a:fld>
            <a:endParaRPr lang="en-US"/>
          </a:p>
        </p:txBody>
      </p:sp>
    </p:spTree>
    <p:extLst>
      <p:ext uri="{BB962C8B-B14F-4D97-AF65-F5344CB8AC3E}">
        <p14:creationId xmlns:p14="http://schemas.microsoft.com/office/powerpoint/2010/main" val="308753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18</a:t>
            </a:fld>
            <a:endParaRPr lang="en-US"/>
          </a:p>
        </p:txBody>
      </p:sp>
    </p:spTree>
    <p:extLst>
      <p:ext uri="{BB962C8B-B14F-4D97-AF65-F5344CB8AC3E}">
        <p14:creationId xmlns:p14="http://schemas.microsoft.com/office/powerpoint/2010/main" val="3800318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28</a:t>
            </a:fld>
            <a:endParaRPr lang="en-US"/>
          </a:p>
        </p:txBody>
      </p:sp>
    </p:spTree>
    <p:extLst>
      <p:ext uri="{BB962C8B-B14F-4D97-AF65-F5344CB8AC3E}">
        <p14:creationId xmlns:p14="http://schemas.microsoft.com/office/powerpoint/2010/main" val="36282080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32</a:t>
            </a:fld>
            <a:endParaRPr lang="en-US"/>
          </a:p>
        </p:txBody>
      </p:sp>
    </p:spTree>
    <p:extLst>
      <p:ext uri="{BB962C8B-B14F-4D97-AF65-F5344CB8AC3E}">
        <p14:creationId xmlns:p14="http://schemas.microsoft.com/office/powerpoint/2010/main" val="1730383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38</a:t>
            </a:fld>
            <a:endParaRPr lang="en-US"/>
          </a:p>
        </p:txBody>
      </p:sp>
    </p:spTree>
    <p:extLst>
      <p:ext uri="{BB962C8B-B14F-4D97-AF65-F5344CB8AC3E}">
        <p14:creationId xmlns:p14="http://schemas.microsoft.com/office/powerpoint/2010/main" val="27945979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3336DB5-3446-4EF5-82B6-D9C84D17F85D}" type="datetime1">
              <a:rPr lang="en-US" smtClean="0"/>
              <a:t>8/19/2025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4DC6BA0-6AF7-4A8A-8E01-6B3DDE92B13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A2FA2B9-B67B-490E-95A9-843893FD711F}" type="datetime1">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227F82B-CBAD-4447-9382-C22321707390}" type="datetime1">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8AFC21-7C65-4DC3-976E-76FF9BBB5B71}" type="datetime1">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B9C65BA-EF59-4521-940F-13FAD804D511}" type="datetime1">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4662504-93AB-4E8F-B35F-470AE3EEA2C0}" type="datetime1">
              <a:rPr lang="en-US" smtClean="0"/>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C6BA0-6AF7-4A8A-8E01-6B3DDE92B132}"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A1B3DF1-3751-4E25-9763-8B767FCF4724}" type="datetime1">
              <a:rPr lang="en-US" smtClean="0"/>
              <a:t>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DC6BA0-6AF7-4A8A-8E01-6B3DDE92B13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6B24B70-0985-448C-9F1B-685F2297E2C4}" type="datetime1">
              <a:rPr lang="en-US" smtClean="0"/>
              <a:t>8/19/2025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DC6BA0-6AF7-4A8A-8E01-6B3DDE92B132}"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2E9332-6312-43FA-ADB5-14C51486609A}" type="datetime1">
              <a:rPr lang="en-US" smtClean="0"/>
              <a:t>8/19/2025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B9E89D09-0E7D-4C0F-AA13-2DDD3F2F7D08}" type="datetime1">
              <a:rPr lang="en-US" smtClean="0"/>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C6BA0-6AF7-4A8A-8E01-6B3DDE92B13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8634846-9BCC-4FE6-8821-066F8FA388E4}" type="datetime1">
              <a:rPr lang="en-US" smtClean="0"/>
              <a:t>8/19/2025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4DC6BA0-6AF7-4A8A-8E01-6B3DDE92B13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8AA7346-E533-47EC-8C95-EDA354429F69}" type="datetime1">
              <a:rPr lang="en-US" smtClean="0"/>
              <a:t>8/19/2025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4DC6BA0-6AF7-4A8A-8E01-6B3DDE92B13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533400"/>
            <a:ext cx="8001000" cy="2868168"/>
          </a:xfrm>
        </p:spPr>
        <p:txBody>
          <a:bodyPr/>
          <a:lstStyle/>
          <a:p>
            <a:r>
              <a:rPr lang="en-US" sz="5400" dirty="0">
                <a:solidFill>
                  <a:schemeClr val="tx1"/>
                </a:solidFill>
                <a:latin typeface="Arial Black" panose="020B0A04020102020204" pitchFamily="34" charset="0"/>
                <a:cs typeface="David" pitchFamily="34" charset="-79"/>
              </a:rPr>
              <a:t>INTERNATIONAL MARKETING (IM) </a:t>
            </a:r>
          </a:p>
        </p:txBody>
      </p:sp>
      <p:sp>
        <p:nvSpPr>
          <p:cNvPr id="3" name="Subtitle 2"/>
          <p:cNvSpPr>
            <a:spLocks noGrp="1"/>
          </p:cNvSpPr>
          <p:nvPr>
            <p:ph type="subTitle" idx="1"/>
          </p:nvPr>
        </p:nvSpPr>
        <p:spPr>
          <a:xfrm>
            <a:off x="2362200" y="3539864"/>
            <a:ext cx="6781800" cy="1101248"/>
          </a:xfrm>
        </p:spPr>
        <p:txBody>
          <a:bodyPr>
            <a:normAutofit fontScale="85000" lnSpcReduction="10000"/>
          </a:bodyPr>
          <a:lstStyle/>
          <a:p>
            <a:r>
              <a:rPr lang="en-US" sz="3200" b="1" dirty="0">
                <a:solidFill>
                  <a:srgbClr val="FF0000"/>
                </a:solidFill>
                <a:latin typeface="Arial Black" panose="020B0A04020102020204" pitchFamily="34" charset="0"/>
              </a:rPr>
              <a:t>Topic 4: Assessing International market opportunities</a:t>
            </a:r>
          </a:p>
        </p:txBody>
      </p:sp>
      <p:sp>
        <p:nvSpPr>
          <p:cNvPr id="4" name="Slide Number Placeholder 3"/>
          <p:cNvSpPr>
            <a:spLocks noGrp="1"/>
          </p:cNvSpPr>
          <p:nvPr>
            <p:ph type="sldNum" sz="quarter" idx="12"/>
          </p:nvPr>
        </p:nvSpPr>
        <p:spPr/>
        <p:txBody>
          <a:bodyPr/>
          <a:lstStyle/>
          <a:p>
            <a:fld id="{94DC6BA0-6AF7-4A8A-8E01-6B3DDE92B132}" type="slidenum">
              <a:rPr lang="en-US" smtClean="0"/>
              <a:t>1</a:t>
            </a:fld>
            <a:endParaRPr lang="en-US"/>
          </a:p>
        </p:txBody>
      </p:sp>
    </p:spTree>
    <p:extLst>
      <p:ext uri="{BB962C8B-B14F-4D97-AF65-F5344CB8AC3E}">
        <p14:creationId xmlns:p14="http://schemas.microsoft.com/office/powerpoint/2010/main" val="509622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5F8D8F-4FC9-499A-8ED9-E960ED1B8B33}"/>
              </a:ext>
            </a:extLst>
          </p:cNvPr>
          <p:cNvSpPr>
            <a:spLocks noGrp="1"/>
          </p:cNvSpPr>
          <p:nvPr>
            <p:ph idx="1"/>
          </p:nvPr>
        </p:nvSpPr>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Roboto" panose="02000000000000000000" pitchFamily="2" charset="0"/>
                <a:ea typeface="Roboto" panose="02000000000000000000" pitchFamily="2" charset="0"/>
              </a:rPr>
              <a:t>Second, the</a:t>
            </a:r>
            <a:r>
              <a:rPr lang="en-US" sz="3200" dirty="0">
                <a:solidFill>
                  <a:prstClr val="black"/>
                </a:solidFill>
                <a:latin typeface="Roboto" panose="02000000000000000000" pitchFamily="2" charset="0"/>
                <a:ea typeface="Roboto" panose="02000000000000000000" pitchFamily="2" charset="0"/>
              </a:rPr>
              <a:t> environments within which the research tools are applied are often different in foreign markets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For example, one may need high quality translation tools and interpreters, data accessibility, and varying regulations amongst others </a:t>
            </a:r>
            <a:endParaRPr lang="en-UG" dirty="0"/>
          </a:p>
        </p:txBody>
      </p:sp>
      <p:sp>
        <p:nvSpPr>
          <p:cNvPr id="3" name="Slide Number Placeholder 2">
            <a:extLst>
              <a:ext uri="{FF2B5EF4-FFF2-40B4-BE49-F238E27FC236}">
                <a16:creationId xmlns:a16="http://schemas.microsoft.com/office/drawing/2014/main" id="{A72C5336-BA10-4110-9E51-ABB8B5D39316}"/>
              </a:ext>
            </a:extLst>
          </p:cNvPr>
          <p:cNvSpPr>
            <a:spLocks noGrp="1"/>
          </p:cNvSpPr>
          <p:nvPr>
            <p:ph type="sldNum" sz="quarter" idx="12"/>
          </p:nvPr>
        </p:nvSpPr>
        <p:spPr/>
        <p:txBody>
          <a:bodyPr/>
          <a:lstStyle/>
          <a:p>
            <a:fld id="{94DC6BA0-6AF7-4A8A-8E01-6B3DDE92B132}" type="slidenum">
              <a:rPr lang="en-US" smtClean="0"/>
              <a:t>10</a:t>
            </a:fld>
            <a:endParaRPr lang="en-US"/>
          </a:p>
        </p:txBody>
      </p:sp>
      <p:sp>
        <p:nvSpPr>
          <p:cNvPr id="4" name="Title 3">
            <a:extLst>
              <a:ext uri="{FF2B5EF4-FFF2-40B4-BE49-F238E27FC236}">
                <a16:creationId xmlns:a16="http://schemas.microsoft.com/office/drawing/2014/main" id="{A67A8E56-0B95-4C3E-9364-A90B05E8BE58}"/>
              </a:ext>
            </a:extLst>
          </p:cNvPr>
          <p:cNvSpPr>
            <a:spLocks noGrp="1"/>
          </p:cNvSpPr>
          <p:nvPr>
            <p:ph type="title"/>
          </p:nvPr>
        </p:nvSpPr>
        <p:spPr/>
        <p:txBody>
          <a:bodyPr>
            <a:normAutofit/>
          </a:bodyPr>
          <a:lstStyle/>
          <a:p>
            <a:r>
              <a:rPr kumimoji="0" lang="en-GB"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Researching international markets (continued)</a:t>
            </a:r>
            <a:endParaRPr lang="en-UG" dirty="0"/>
          </a:p>
        </p:txBody>
      </p:sp>
    </p:spTree>
    <p:extLst>
      <p:ext uri="{BB962C8B-B14F-4D97-AF65-F5344CB8AC3E}">
        <p14:creationId xmlns:p14="http://schemas.microsoft.com/office/powerpoint/2010/main" val="838267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9A2DAD-497A-4AF3-8941-8E42962E4B9C}"/>
              </a:ext>
            </a:extLst>
          </p:cNvPr>
          <p:cNvSpPr>
            <a:spLocks noGrp="1"/>
          </p:cNvSpPr>
          <p:nvPr>
            <p:ph idx="1"/>
          </p:nvPr>
        </p:nvSpPr>
        <p:spPr/>
        <p:txBody>
          <a:bodyPr>
            <a:normAutofit/>
          </a:bodyPr>
          <a:lstStyle/>
          <a:p>
            <a:r>
              <a:rPr lang="en-US" sz="3200" dirty="0">
                <a:latin typeface="Roboto" panose="02000000000000000000" pitchFamily="2" charset="0"/>
                <a:ea typeface="Roboto" panose="02000000000000000000" pitchFamily="2" charset="0"/>
              </a:rPr>
              <a:t>Scope of international marketing involves all activities aimed at satisfying the international customer, and includes activities such as product planning, introducing the product, pricing, selling, promotion, distribution, collecting feedback, and after-sales service support to customers etc.</a:t>
            </a:r>
          </a:p>
          <a:p>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E7337070-1317-4AE1-90E2-A6B8438F1836}"/>
              </a:ext>
            </a:extLst>
          </p:cNvPr>
          <p:cNvSpPr>
            <a:spLocks noGrp="1"/>
          </p:cNvSpPr>
          <p:nvPr>
            <p:ph type="sldNum" sz="quarter" idx="12"/>
          </p:nvPr>
        </p:nvSpPr>
        <p:spPr/>
        <p:txBody>
          <a:bodyPr/>
          <a:lstStyle/>
          <a:p>
            <a:fld id="{94DC6BA0-6AF7-4A8A-8E01-6B3DDE92B132}" type="slidenum">
              <a:rPr lang="en-US" smtClean="0"/>
              <a:t>11</a:t>
            </a:fld>
            <a:endParaRPr lang="en-US"/>
          </a:p>
        </p:txBody>
      </p:sp>
      <p:sp>
        <p:nvSpPr>
          <p:cNvPr id="4" name="Title 3">
            <a:extLst>
              <a:ext uri="{FF2B5EF4-FFF2-40B4-BE49-F238E27FC236}">
                <a16:creationId xmlns:a16="http://schemas.microsoft.com/office/drawing/2014/main" id="{11BD4FDD-DCBA-4496-AC42-373739ABF31E}"/>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Breadth and Scope of International Marketing</a:t>
            </a:r>
            <a:endParaRPr lang="en-UG" dirty="0"/>
          </a:p>
        </p:txBody>
      </p:sp>
    </p:spTree>
    <p:extLst>
      <p:ext uri="{BB962C8B-B14F-4D97-AF65-F5344CB8AC3E}">
        <p14:creationId xmlns:p14="http://schemas.microsoft.com/office/powerpoint/2010/main" val="190341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E3EEC2-384B-4E5A-B64C-1B4BAD881B71}"/>
              </a:ext>
            </a:extLst>
          </p:cNvPr>
          <p:cNvSpPr>
            <a:spLocks noGrp="1"/>
          </p:cNvSpPr>
          <p:nvPr>
            <p:ph idx="1"/>
          </p:nvPr>
        </p:nvSpPr>
        <p:spPr/>
        <p:txBody>
          <a:bodyPr>
            <a:normAutofit/>
          </a:bodyPr>
          <a:lstStyle/>
          <a:p>
            <a:r>
              <a:rPr lang="en-US" sz="3200" dirty="0">
                <a:latin typeface="Roboto" panose="02000000000000000000" pitchFamily="2" charset="0"/>
                <a:ea typeface="Roboto" panose="02000000000000000000" pitchFamily="2" charset="0"/>
              </a:rPr>
              <a:t>Whether a company makes and sells its goods and services at home or extends them abroad, or whether it establishes manufacturing, research and marketing facilities in another country, the research methods and process remains the same, albeit small difference  </a:t>
            </a:r>
          </a:p>
          <a:p>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06D5B3FC-206A-47E3-982E-0C877255B84E}"/>
              </a:ext>
            </a:extLst>
          </p:cNvPr>
          <p:cNvSpPr>
            <a:spLocks noGrp="1"/>
          </p:cNvSpPr>
          <p:nvPr>
            <p:ph type="sldNum" sz="quarter" idx="12"/>
          </p:nvPr>
        </p:nvSpPr>
        <p:spPr/>
        <p:txBody>
          <a:bodyPr/>
          <a:lstStyle/>
          <a:p>
            <a:fld id="{94DC6BA0-6AF7-4A8A-8E01-6B3DDE92B132}" type="slidenum">
              <a:rPr lang="en-US" smtClean="0"/>
              <a:t>12</a:t>
            </a:fld>
            <a:endParaRPr lang="en-US"/>
          </a:p>
        </p:txBody>
      </p:sp>
      <p:sp>
        <p:nvSpPr>
          <p:cNvPr id="4" name="Title 3">
            <a:extLst>
              <a:ext uri="{FF2B5EF4-FFF2-40B4-BE49-F238E27FC236}">
                <a16:creationId xmlns:a16="http://schemas.microsoft.com/office/drawing/2014/main" id="{F34CDC56-4CC2-487A-BB5C-C4AB1B4C2A45}"/>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Breadth and Scope of International Marketing (continued)</a:t>
            </a:r>
            <a:endParaRPr lang="en-UG" dirty="0"/>
          </a:p>
        </p:txBody>
      </p:sp>
    </p:spTree>
    <p:extLst>
      <p:ext uri="{BB962C8B-B14F-4D97-AF65-F5344CB8AC3E}">
        <p14:creationId xmlns:p14="http://schemas.microsoft.com/office/powerpoint/2010/main" val="699728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EB18CC-B91D-431F-94F3-2512C66CF9EC}"/>
              </a:ext>
            </a:extLst>
          </p:cNvPr>
          <p:cNvSpPr>
            <a:spLocks noGrp="1"/>
          </p:cNvSpPr>
          <p:nvPr>
            <p:ph idx="1"/>
          </p:nvPr>
        </p:nvSpPr>
        <p:spPr/>
        <p:txBody>
          <a:bodyPr>
            <a:noAutofit/>
          </a:bodyPr>
          <a:lstStyle/>
          <a:p>
            <a:r>
              <a:rPr lang="en-US" sz="3200" dirty="0">
                <a:solidFill>
                  <a:prstClr val="black"/>
                </a:solidFill>
                <a:latin typeface="Roboto" panose="02000000000000000000" pitchFamily="2" charset="0"/>
                <a:ea typeface="Roboto" panose="02000000000000000000" pitchFamily="2" charset="0"/>
              </a:rPr>
              <a:t>The basic difference between domestic and foreign market research is (</a:t>
            </a:r>
            <a:r>
              <a:rPr lang="en-US" sz="3200" dirty="0" err="1">
                <a:solidFill>
                  <a:prstClr val="black"/>
                </a:solidFill>
                <a:latin typeface="Roboto" panose="02000000000000000000" pitchFamily="2" charset="0"/>
                <a:ea typeface="Roboto" panose="02000000000000000000" pitchFamily="2" charset="0"/>
              </a:rPr>
              <a:t>i</a:t>
            </a:r>
            <a:r>
              <a:rPr lang="en-US" sz="3200" dirty="0">
                <a:solidFill>
                  <a:prstClr val="black"/>
                </a:solidFill>
                <a:latin typeface="Roboto" panose="02000000000000000000" pitchFamily="2" charset="0"/>
                <a:ea typeface="Roboto" panose="02000000000000000000" pitchFamily="2" charset="0"/>
              </a:rPr>
              <a:t>) the broader scope needed for foreign research, necessitated by higher levels of uncertainty, and, (ii) complexity of research due to complex environment</a:t>
            </a:r>
          </a:p>
          <a:p>
            <a:r>
              <a:rPr lang="en-US" sz="3200" dirty="0">
                <a:solidFill>
                  <a:prstClr val="black"/>
                </a:solidFill>
                <a:latin typeface="Roboto" panose="02000000000000000000" pitchFamily="2" charset="0"/>
                <a:ea typeface="Roboto" panose="02000000000000000000" pitchFamily="2" charset="0"/>
              </a:rPr>
              <a:t>Based on information needs, research can be divided into 3 parts i.e.</a:t>
            </a:r>
          </a:p>
          <a:p>
            <a:r>
              <a:rPr lang="en-US" sz="3200" dirty="0">
                <a:solidFill>
                  <a:prstClr val="black"/>
                </a:solidFill>
                <a:latin typeface="Roboto" panose="02000000000000000000" pitchFamily="2" charset="0"/>
                <a:ea typeface="Roboto" panose="02000000000000000000" pitchFamily="2" charset="0"/>
              </a:rPr>
              <a:t>1. General information about the country</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FA71196A-9BC1-4D21-B3E7-26305ABD46B2}"/>
              </a:ext>
            </a:extLst>
          </p:cNvPr>
          <p:cNvSpPr>
            <a:spLocks noGrp="1"/>
          </p:cNvSpPr>
          <p:nvPr>
            <p:ph type="sldNum" sz="quarter" idx="12"/>
          </p:nvPr>
        </p:nvSpPr>
        <p:spPr/>
        <p:txBody>
          <a:bodyPr/>
          <a:lstStyle/>
          <a:p>
            <a:fld id="{94DC6BA0-6AF7-4A8A-8E01-6B3DDE92B132}" type="slidenum">
              <a:rPr lang="en-US" smtClean="0"/>
              <a:t>13</a:t>
            </a:fld>
            <a:endParaRPr lang="en-US"/>
          </a:p>
        </p:txBody>
      </p:sp>
      <p:sp>
        <p:nvSpPr>
          <p:cNvPr id="4" name="Title 3">
            <a:extLst>
              <a:ext uri="{FF2B5EF4-FFF2-40B4-BE49-F238E27FC236}">
                <a16:creationId xmlns:a16="http://schemas.microsoft.com/office/drawing/2014/main" id="{C315CC45-1DF9-4D40-8065-4F8222B29F80}"/>
              </a:ext>
            </a:extLst>
          </p:cNvPr>
          <p:cNvSpPr>
            <a:spLocks noGrp="1"/>
          </p:cNvSpPr>
          <p:nvPr>
            <p:ph type="title"/>
          </p:nvPr>
        </p:nvSpPr>
        <p:spPr/>
        <p:txBody>
          <a:bodyPr>
            <a:normAutofit fontScale="90000"/>
          </a:bodyPr>
          <a:lstStyle/>
          <a:p>
            <a:r>
              <a:rPr lang="en-US" sz="3700" dirty="0">
                <a:solidFill>
                  <a:srgbClr val="FF0000"/>
                </a:solidFill>
                <a:latin typeface="Lucida Sans Unicode"/>
              </a:rPr>
              <a:t>Breadth and Scope of International Marketing (continued)</a:t>
            </a:r>
            <a:endParaRPr lang="en-UG" dirty="0"/>
          </a:p>
        </p:txBody>
      </p:sp>
    </p:spTree>
    <p:extLst>
      <p:ext uri="{BB962C8B-B14F-4D97-AF65-F5344CB8AC3E}">
        <p14:creationId xmlns:p14="http://schemas.microsoft.com/office/powerpoint/2010/main" val="2127081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B40759-78BB-4CD4-8EFB-85186C25F9CC}"/>
              </a:ext>
            </a:extLst>
          </p:cNvPr>
          <p:cNvSpPr>
            <a:spLocks noGrp="1"/>
          </p:cNvSpPr>
          <p:nvPr>
            <p:ph idx="1"/>
          </p:nvPr>
        </p:nvSpPr>
        <p:spPr/>
        <p:txBody>
          <a:bodyPr>
            <a:normAutofit lnSpcReduction="10000"/>
          </a:bodyPr>
          <a:lstStyle/>
          <a:p>
            <a:r>
              <a:rPr lang="en-US" sz="3200" dirty="0">
                <a:latin typeface="Roboto" panose="02000000000000000000" pitchFamily="2" charset="0"/>
                <a:ea typeface="Roboto" panose="02000000000000000000" pitchFamily="2" charset="0"/>
              </a:rPr>
              <a:t>2. Information necessary to forecast future marketing requirements by anticipating social, economic, consumer, and industry trends within specific markets or countries; and </a:t>
            </a:r>
          </a:p>
          <a:p>
            <a:r>
              <a:rPr lang="en-US" sz="3200" dirty="0">
                <a:latin typeface="Roboto" panose="02000000000000000000" pitchFamily="2" charset="0"/>
                <a:ea typeface="Roboto" panose="02000000000000000000" pitchFamily="2" charset="0"/>
              </a:rPr>
              <a:t>3. Specific market information used to make product, promotion, distribution, and price decisions and to develop marketing plans</a:t>
            </a:r>
          </a:p>
          <a:p>
            <a:endParaRPr lang="en-UG" dirty="0"/>
          </a:p>
        </p:txBody>
      </p:sp>
      <p:sp>
        <p:nvSpPr>
          <p:cNvPr id="3" name="Slide Number Placeholder 2">
            <a:extLst>
              <a:ext uri="{FF2B5EF4-FFF2-40B4-BE49-F238E27FC236}">
                <a16:creationId xmlns:a16="http://schemas.microsoft.com/office/drawing/2014/main" id="{D086DA9D-163E-4163-BC43-2DB35358EE35}"/>
              </a:ext>
            </a:extLst>
          </p:cNvPr>
          <p:cNvSpPr>
            <a:spLocks noGrp="1"/>
          </p:cNvSpPr>
          <p:nvPr>
            <p:ph type="sldNum" sz="quarter" idx="12"/>
          </p:nvPr>
        </p:nvSpPr>
        <p:spPr/>
        <p:txBody>
          <a:bodyPr/>
          <a:lstStyle/>
          <a:p>
            <a:fld id="{94DC6BA0-6AF7-4A8A-8E01-6B3DDE92B132}" type="slidenum">
              <a:rPr lang="en-US" smtClean="0"/>
              <a:t>14</a:t>
            </a:fld>
            <a:endParaRPr lang="en-US"/>
          </a:p>
        </p:txBody>
      </p:sp>
      <p:sp>
        <p:nvSpPr>
          <p:cNvPr id="4" name="Title 3">
            <a:extLst>
              <a:ext uri="{FF2B5EF4-FFF2-40B4-BE49-F238E27FC236}">
                <a16:creationId xmlns:a16="http://schemas.microsoft.com/office/drawing/2014/main" id="{FEF046AC-DC79-4158-89BF-05839762CC90}"/>
              </a:ext>
            </a:extLst>
          </p:cNvPr>
          <p:cNvSpPr>
            <a:spLocks noGrp="1"/>
          </p:cNvSpPr>
          <p:nvPr>
            <p:ph type="title"/>
          </p:nvPr>
        </p:nvSpPr>
        <p:spPr/>
        <p:txBody>
          <a:bodyPr>
            <a:norm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Breadth and Scope of International Marketing (continued)</a:t>
            </a:r>
            <a:endParaRPr lang="en-UG" dirty="0"/>
          </a:p>
        </p:txBody>
      </p:sp>
    </p:spTree>
    <p:extLst>
      <p:ext uri="{BB962C8B-B14F-4D97-AF65-F5344CB8AC3E}">
        <p14:creationId xmlns:p14="http://schemas.microsoft.com/office/powerpoint/2010/main" val="1688659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10AF7F-8313-47D7-B91E-786D9D3E6553}"/>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solidFill>
                  <a:prstClr val="black"/>
                </a:solidFill>
                <a:latin typeface="Roboto" panose="02000000000000000000" pitchFamily="2" charset="0"/>
                <a:ea typeface="Roboto" panose="02000000000000000000" pitchFamily="2" charset="0"/>
              </a:rPr>
              <a:t>A country’s political stability, cultural attributes, and geographical characteristics are some of the kinds of information not ordinarily gathered by domestic marketing research departments, but they are required for a sound assessment of a foreign market.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solidFill>
                  <a:prstClr val="black"/>
                </a:solidFill>
                <a:latin typeface="Roboto" panose="02000000000000000000" pitchFamily="2" charset="0"/>
                <a:ea typeface="Roboto" panose="02000000000000000000" pitchFamily="2" charset="0"/>
              </a:rPr>
              <a:t>This broader scope of international marketing research is reflected in Unisys Corporation’s planning steps, which call for collecting and assessing the following types of information: </a:t>
            </a:r>
            <a:endParaRPr lang="en-UG" sz="2800" dirty="0"/>
          </a:p>
        </p:txBody>
      </p:sp>
      <p:sp>
        <p:nvSpPr>
          <p:cNvPr id="3" name="Slide Number Placeholder 2">
            <a:extLst>
              <a:ext uri="{FF2B5EF4-FFF2-40B4-BE49-F238E27FC236}">
                <a16:creationId xmlns:a16="http://schemas.microsoft.com/office/drawing/2014/main" id="{BDB60895-D3B6-49B6-80FB-C43131B69E36}"/>
              </a:ext>
            </a:extLst>
          </p:cNvPr>
          <p:cNvSpPr>
            <a:spLocks noGrp="1"/>
          </p:cNvSpPr>
          <p:nvPr>
            <p:ph type="sldNum" sz="quarter" idx="12"/>
          </p:nvPr>
        </p:nvSpPr>
        <p:spPr/>
        <p:txBody>
          <a:bodyPr/>
          <a:lstStyle/>
          <a:p>
            <a:fld id="{94DC6BA0-6AF7-4A8A-8E01-6B3DDE92B132}" type="slidenum">
              <a:rPr lang="en-US" smtClean="0"/>
              <a:t>15</a:t>
            </a:fld>
            <a:endParaRPr lang="en-US"/>
          </a:p>
        </p:txBody>
      </p:sp>
      <p:sp>
        <p:nvSpPr>
          <p:cNvPr id="4" name="Title 3">
            <a:extLst>
              <a:ext uri="{FF2B5EF4-FFF2-40B4-BE49-F238E27FC236}">
                <a16:creationId xmlns:a16="http://schemas.microsoft.com/office/drawing/2014/main" id="{7CB86AAD-A688-4B31-BBE8-92F8330C401A}"/>
              </a:ext>
            </a:extLst>
          </p:cNvPr>
          <p:cNvSpPr>
            <a:spLocks noGrp="1"/>
          </p:cNvSpPr>
          <p:nvPr>
            <p:ph type="title"/>
          </p:nvPr>
        </p:nvSpPr>
        <p:spPr/>
        <p:txBody>
          <a:bodyPr>
            <a:norm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Breadth and Scope of International Marketing (continued)</a:t>
            </a:r>
            <a:endParaRPr lang="en-UG" dirty="0"/>
          </a:p>
        </p:txBody>
      </p:sp>
    </p:spTree>
    <p:extLst>
      <p:ext uri="{BB962C8B-B14F-4D97-AF65-F5344CB8AC3E}">
        <p14:creationId xmlns:p14="http://schemas.microsoft.com/office/powerpoint/2010/main" val="24485286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12B3B8-12F8-4FFE-9CFE-0456BD71B3F9}"/>
              </a:ext>
            </a:extLst>
          </p:cNvPr>
          <p:cNvSpPr>
            <a:spLocks noGrp="1"/>
          </p:cNvSpPr>
          <p:nvPr>
            <p:ph idx="1"/>
          </p:nvPr>
        </p:nvSpPr>
        <p:spPr/>
        <p:txBody>
          <a:bodyPr>
            <a:normAutofit lnSpcReduction="10000"/>
          </a:bodyPr>
          <a:lstStyle/>
          <a:p>
            <a:r>
              <a:rPr lang="en-US" sz="2800" dirty="0">
                <a:latin typeface="Roboto" panose="02000000000000000000" pitchFamily="2" charset="0"/>
                <a:ea typeface="Roboto" panose="02000000000000000000" pitchFamily="2" charset="0"/>
              </a:rPr>
              <a:t>1. Economic and demographic: economic growth, inflation, recession, level of poverty, and migration, immigration, and aging, gender, ethnicity/race, education levels income </a:t>
            </a:r>
            <a:r>
              <a:rPr lang="en-US" sz="2800" dirty="0" err="1">
                <a:latin typeface="Roboto" panose="02000000000000000000" pitchFamily="2" charset="0"/>
                <a:ea typeface="Roboto" panose="02000000000000000000" pitchFamily="2" charset="0"/>
              </a:rPr>
              <a:t>etc</a:t>
            </a:r>
            <a:endParaRPr lang="en-US" sz="2800" dirty="0">
              <a:latin typeface="Roboto" panose="02000000000000000000" pitchFamily="2" charset="0"/>
              <a:ea typeface="Roboto" panose="02000000000000000000" pitchFamily="2" charset="0"/>
            </a:endParaRPr>
          </a:p>
          <a:p>
            <a:r>
              <a:rPr lang="en-US" sz="2800" dirty="0">
                <a:latin typeface="Roboto" panose="02000000000000000000" pitchFamily="2" charset="0"/>
                <a:ea typeface="Roboto" panose="02000000000000000000" pitchFamily="2" charset="0"/>
              </a:rPr>
              <a:t>2. Cultural, sociological and political climate: a general non economic review of factors influencing a firm’s business. Besides the common factors such as age structure of the population, distribution, and climatic conditions, it also covers ecology, leisure time and safety and how they influence business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F0B04051-D040-4B22-93F0-916A1A01FAE1}"/>
              </a:ext>
            </a:extLst>
          </p:cNvPr>
          <p:cNvSpPr>
            <a:spLocks noGrp="1"/>
          </p:cNvSpPr>
          <p:nvPr>
            <p:ph type="sldNum" sz="quarter" idx="12"/>
          </p:nvPr>
        </p:nvSpPr>
        <p:spPr/>
        <p:txBody>
          <a:bodyPr/>
          <a:lstStyle/>
          <a:p>
            <a:fld id="{94DC6BA0-6AF7-4A8A-8E01-6B3DDE92B132}" type="slidenum">
              <a:rPr lang="en-US" smtClean="0"/>
              <a:t>16</a:t>
            </a:fld>
            <a:endParaRPr lang="en-US"/>
          </a:p>
        </p:txBody>
      </p:sp>
      <p:sp>
        <p:nvSpPr>
          <p:cNvPr id="4" name="Title 3">
            <a:extLst>
              <a:ext uri="{FF2B5EF4-FFF2-40B4-BE49-F238E27FC236}">
                <a16:creationId xmlns:a16="http://schemas.microsoft.com/office/drawing/2014/main" id="{816CA741-4A34-4987-8A25-9D22BEEE7C29}"/>
              </a:ext>
            </a:extLst>
          </p:cNvPr>
          <p:cNvSpPr>
            <a:spLocks noGrp="1"/>
          </p:cNvSpPr>
          <p:nvPr>
            <p:ph type="title"/>
          </p:nvPr>
        </p:nvSpPr>
        <p:spPr/>
        <p:txBody>
          <a:bodyPr>
            <a:norm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Breadth and Scope of International Marketing (continued)</a:t>
            </a:r>
            <a:endParaRPr lang="en-UG" dirty="0"/>
          </a:p>
        </p:txBody>
      </p:sp>
    </p:spTree>
    <p:extLst>
      <p:ext uri="{BB962C8B-B14F-4D97-AF65-F5344CB8AC3E}">
        <p14:creationId xmlns:p14="http://schemas.microsoft.com/office/powerpoint/2010/main" val="2345243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9144000" cy="5638800"/>
          </a:xfrm>
        </p:spPr>
        <p:txBody>
          <a:bodyPr>
            <a:normAutofit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latin typeface="Roboto" panose="02000000000000000000" pitchFamily="2" charset="0"/>
                <a:ea typeface="Roboto" panose="02000000000000000000" pitchFamily="2" charset="0"/>
                <a:cs typeface="David" pitchFamily="34" charset="-79"/>
              </a:rPr>
              <a:t>3. Overview of market conditions: a detailed view of market conditions (demand, competition, suppliers, consumer preferences etc.) that a firm faces by segment including international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latin typeface="Roboto" panose="02000000000000000000" pitchFamily="2" charset="0"/>
                <a:ea typeface="Roboto" panose="02000000000000000000" pitchFamily="2" charset="0"/>
                <a:cs typeface="David" pitchFamily="34" charset="-79"/>
              </a:rPr>
              <a:t>4. Technological environment: the state-of-the-art technology related to the firms business carefully broken down by product segments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latin typeface="Roboto" panose="02000000000000000000" pitchFamily="2" charset="0"/>
                <a:ea typeface="Roboto" panose="02000000000000000000" pitchFamily="2" charset="0"/>
                <a:cs typeface="David" pitchFamily="34" charset="-79"/>
              </a:rPr>
              <a:t>5. Competitive situation: a review of competitors’ sales revenues, methods of market segmentation, products, and apparent strategies on an international scope </a:t>
            </a:r>
            <a:endParaRPr lang="en-US" sz="3200" dirty="0">
              <a:latin typeface="David" pitchFamily="34" charset="-79"/>
              <a:cs typeface="David" pitchFamily="34" charset="-79"/>
            </a:endParaRPr>
          </a:p>
        </p:txBody>
      </p:sp>
      <p:sp>
        <p:nvSpPr>
          <p:cNvPr id="2" name="Title 1"/>
          <p:cNvSpPr>
            <a:spLocks noGrp="1"/>
          </p:cNvSpPr>
          <p:nvPr>
            <p:ph type="title"/>
          </p:nvPr>
        </p:nvSpPr>
        <p:spPr>
          <a:xfrm>
            <a:off x="0" y="0"/>
            <a:ext cx="9144000" cy="1143000"/>
          </a:xfrm>
        </p:spPr>
        <p:txBody>
          <a:bodyPr>
            <a:norm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Breadth and Scope of International Marketing (continued)</a:t>
            </a:r>
            <a:endParaRPr lang="en-US" sz="4000" dirty="0">
              <a:solidFill>
                <a:srgbClr val="FF0000"/>
              </a:solidFill>
              <a:latin typeface="Arial Black" panose="020B0A04020102020204" pitchFamily="34" charset="0"/>
            </a:endParaRPr>
          </a:p>
        </p:txBody>
      </p:sp>
      <p:sp>
        <p:nvSpPr>
          <p:cNvPr id="4" name="Slide Number Placeholder 3"/>
          <p:cNvSpPr>
            <a:spLocks noGrp="1"/>
          </p:cNvSpPr>
          <p:nvPr>
            <p:ph type="sldNum" sz="quarter" idx="12"/>
          </p:nvPr>
        </p:nvSpPr>
        <p:spPr/>
        <p:txBody>
          <a:bodyPr/>
          <a:lstStyle/>
          <a:p>
            <a:fld id="{94DC6BA0-6AF7-4A8A-8E01-6B3DDE92B132}" type="slidenum">
              <a:rPr lang="en-US" smtClean="0"/>
              <a:t>17</a:t>
            </a:fld>
            <a:endParaRPr lang="en-US"/>
          </a:p>
        </p:txBody>
      </p:sp>
    </p:spTree>
    <p:extLst>
      <p:ext uri="{BB962C8B-B14F-4D97-AF65-F5344CB8AC3E}">
        <p14:creationId xmlns:p14="http://schemas.microsoft.com/office/powerpoint/2010/main" val="688207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12C7EB-82FF-444B-8241-FD18DFB628D7}"/>
              </a:ext>
            </a:extLst>
          </p:cNvPr>
          <p:cNvSpPr>
            <a:spLocks noGrp="1"/>
          </p:cNvSpPr>
          <p:nvPr>
            <p:ph idx="1"/>
          </p:nvPr>
        </p:nvSpPr>
        <p:spPr/>
        <p:txBody>
          <a:bodyPr>
            <a:normAutofit fontScale="92500"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5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Such in-depth information is necessary for sound marketing decisions.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500" dirty="0">
                <a:solidFill>
                  <a:prstClr val="black"/>
                </a:solidFill>
                <a:latin typeface="Roboto" panose="02000000000000000000" pitchFamily="2" charset="0"/>
                <a:ea typeface="Roboto" panose="02000000000000000000" pitchFamily="2" charset="0"/>
                <a:cs typeface="David" pitchFamily="34" charset="-79"/>
              </a:rPr>
              <a:t>Success in international marketing depends on sound information regarding the targeted market (country) so as to enable the marketing manager make informed decisions and strategies in the contemporary hyper uncertain environment</a:t>
            </a:r>
            <a:endParaRPr lang="en-UG" sz="3500" dirty="0"/>
          </a:p>
        </p:txBody>
      </p:sp>
      <p:sp>
        <p:nvSpPr>
          <p:cNvPr id="3" name="Slide Number Placeholder 2">
            <a:extLst>
              <a:ext uri="{FF2B5EF4-FFF2-40B4-BE49-F238E27FC236}">
                <a16:creationId xmlns:a16="http://schemas.microsoft.com/office/drawing/2014/main" id="{9EF14759-C202-4575-A3B0-4411E1BBAB15}"/>
              </a:ext>
            </a:extLst>
          </p:cNvPr>
          <p:cNvSpPr>
            <a:spLocks noGrp="1"/>
          </p:cNvSpPr>
          <p:nvPr>
            <p:ph type="sldNum" sz="quarter" idx="12"/>
          </p:nvPr>
        </p:nvSpPr>
        <p:spPr/>
        <p:txBody>
          <a:bodyPr/>
          <a:lstStyle/>
          <a:p>
            <a:fld id="{94DC6BA0-6AF7-4A8A-8E01-6B3DDE92B132}" type="slidenum">
              <a:rPr lang="en-US" smtClean="0"/>
              <a:t>18</a:t>
            </a:fld>
            <a:endParaRPr lang="en-US"/>
          </a:p>
        </p:txBody>
      </p:sp>
      <p:sp>
        <p:nvSpPr>
          <p:cNvPr id="4" name="Title 3">
            <a:extLst>
              <a:ext uri="{FF2B5EF4-FFF2-40B4-BE49-F238E27FC236}">
                <a16:creationId xmlns:a16="http://schemas.microsoft.com/office/drawing/2014/main" id="{2628A518-E30F-4B34-976A-6B4900A28BB3}"/>
              </a:ext>
            </a:extLst>
          </p:cNvPr>
          <p:cNvSpPr>
            <a:spLocks noGrp="1"/>
          </p:cNvSpPr>
          <p:nvPr>
            <p:ph type="title"/>
          </p:nvPr>
        </p:nvSpPr>
        <p:spPr/>
        <p:txBody>
          <a:bodyPr>
            <a:norm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Breadth and Scope of International Marketing (continued)</a:t>
            </a:r>
            <a:endParaRPr lang="en-UG" dirty="0"/>
          </a:p>
        </p:txBody>
      </p:sp>
    </p:spTree>
    <p:extLst>
      <p:ext uri="{BB962C8B-B14F-4D97-AF65-F5344CB8AC3E}">
        <p14:creationId xmlns:p14="http://schemas.microsoft.com/office/powerpoint/2010/main" val="1889507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8214D84-E86A-4F94-869F-FD420A2C01A0}"/>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Failure of most business firms in international marketing is because these firms venture into foreign territories when they are not well prepared. </a:t>
            </a:r>
          </a:p>
          <a:p>
            <a:r>
              <a:rPr lang="en-US" sz="2800" dirty="0">
                <a:latin typeface="Roboto" panose="02000000000000000000" pitchFamily="2" charset="0"/>
                <a:ea typeface="Roboto" panose="02000000000000000000" pitchFamily="2" charset="0"/>
              </a:rPr>
              <a:t>In other words, venturing into foreign markets without carrying out sufficient marketing research  that would make you understand the target market including cultural sensitivities, and consumer preferences, amongst other things, is the biggest contributor of business failure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CC8D8F29-CC16-41F3-A83E-6393DAFB7B0B}"/>
              </a:ext>
            </a:extLst>
          </p:cNvPr>
          <p:cNvSpPr>
            <a:spLocks noGrp="1"/>
          </p:cNvSpPr>
          <p:nvPr>
            <p:ph type="sldNum" sz="quarter" idx="12"/>
          </p:nvPr>
        </p:nvSpPr>
        <p:spPr/>
        <p:txBody>
          <a:bodyPr/>
          <a:lstStyle/>
          <a:p>
            <a:fld id="{94DC6BA0-6AF7-4A8A-8E01-6B3DDE92B132}" type="slidenum">
              <a:rPr lang="en-US" smtClean="0"/>
              <a:t>19</a:t>
            </a:fld>
            <a:endParaRPr lang="en-US"/>
          </a:p>
        </p:txBody>
      </p:sp>
      <p:sp>
        <p:nvSpPr>
          <p:cNvPr id="4" name="Title 3">
            <a:extLst>
              <a:ext uri="{FF2B5EF4-FFF2-40B4-BE49-F238E27FC236}">
                <a16:creationId xmlns:a16="http://schemas.microsoft.com/office/drawing/2014/main" id="{5B4986BC-44F7-47CB-AC29-11E659143577}"/>
              </a:ext>
            </a:extLst>
          </p:cNvPr>
          <p:cNvSpPr>
            <a:spLocks noGrp="1"/>
          </p:cNvSpPr>
          <p:nvPr>
            <p:ph type="title"/>
          </p:nvPr>
        </p:nvSpPr>
        <p:spPr/>
        <p:txBody>
          <a:bodyPr>
            <a:norm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Breadth and Scope of International Marketing (continued)</a:t>
            </a:r>
            <a:endParaRPr lang="en-UG" dirty="0"/>
          </a:p>
        </p:txBody>
      </p:sp>
    </p:spTree>
    <p:extLst>
      <p:ext uri="{BB962C8B-B14F-4D97-AF65-F5344CB8AC3E}">
        <p14:creationId xmlns:p14="http://schemas.microsoft.com/office/powerpoint/2010/main" val="576754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Roboto" panose="02000000000000000000" pitchFamily="2" charset="0"/>
                <a:ea typeface="Roboto" panose="02000000000000000000" pitchFamily="2" charset="0"/>
              </a:rPr>
              <a:t>The need to extend business internationally has never been greater than today.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Roboto" panose="02000000000000000000" pitchFamily="2" charset="0"/>
                <a:ea typeface="Roboto" panose="02000000000000000000" pitchFamily="2" charset="0"/>
              </a:rPr>
              <a:t>Growing foreign economies coupled with new sales opportunities and the potential for rapid growth and profitability, has witnessed many companies seeking to extend their operations internationally </a:t>
            </a:r>
            <a:endParaRPr kumimoji="0" lang="en-GB"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endParaRPr>
          </a:p>
        </p:txBody>
      </p:sp>
      <p:sp>
        <p:nvSpPr>
          <p:cNvPr id="3" name="Slide Number Placeholder 2"/>
          <p:cNvSpPr>
            <a:spLocks noGrp="1"/>
          </p:cNvSpPr>
          <p:nvPr>
            <p:ph type="sldNum" sz="quarter" idx="12"/>
          </p:nvPr>
        </p:nvSpPr>
        <p:spPr/>
        <p:txBody>
          <a:bodyPr/>
          <a:lstStyle/>
          <a:p>
            <a:fld id="{94DC6BA0-6AF7-4A8A-8E01-6B3DDE92B132}" type="slidenum">
              <a:rPr lang="en-US" smtClean="0"/>
              <a:t>2</a:t>
            </a:fld>
            <a:endParaRPr lang="en-US"/>
          </a:p>
        </p:txBody>
      </p:sp>
      <p:sp>
        <p:nvSpPr>
          <p:cNvPr id="4" name="Title 3"/>
          <p:cNvSpPr>
            <a:spLocks noGrp="1"/>
          </p:cNvSpPr>
          <p:nvPr>
            <p:ph type="title"/>
          </p:nvPr>
        </p:nvSpPr>
        <p:spPr/>
        <p:txBody>
          <a:bodyPr>
            <a:normAutofit fontScale="90000"/>
          </a:bodyPr>
          <a:lstStyle/>
          <a:p>
            <a:r>
              <a:rPr lang="en-GB" dirty="0">
                <a:solidFill>
                  <a:srgbClr val="FF0000"/>
                </a:solidFill>
              </a:rPr>
              <a:t>Researching international markets</a:t>
            </a:r>
          </a:p>
        </p:txBody>
      </p:sp>
    </p:spTree>
    <p:extLst>
      <p:ext uri="{BB962C8B-B14F-4D97-AF65-F5344CB8AC3E}">
        <p14:creationId xmlns:p14="http://schemas.microsoft.com/office/powerpoint/2010/main" val="3312527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1676422-5F19-4547-96B3-17BB7F922141}"/>
              </a:ext>
            </a:extLst>
          </p:cNvPr>
          <p:cNvSpPr>
            <a:spLocks noGrp="1"/>
          </p:cNvSpPr>
          <p:nvPr>
            <p:ph idx="1"/>
          </p:nvPr>
        </p:nvSpPr>
        <p:spPr/>
        <p:txBody>
          <a:bodyPr>
            <a:normAutofit/>
          </a:bodyPr>
          <a:lstStyle/>
          <a:p>
            <a:r>
              <a:rPr lang="en-US" sz="3200" dirty="0">
                <a:latin typeface="Roboto" panose="02000000000000000000" pitchFamily="2" charset="0"/>
                <a:ea typeface="Roboto" panose="02000000000000000000" pitchFamily="2" charset="0"/>
              </a:rPr>
              <a:t>A key to successful research is a systematic and orderly approach to the collection and analysis of data</a:t>
            </a:r>
          </a:p>
          <a:p>
            <a:r>
              <a:rPr lang="en-US" sz="3200" dirty="0">
                <a:latin typeface="Roboto" panose="02000000000000000000" pitchFamily="2" charset="0"/>
                <a:ea typeface="Roboto" panose="02000000000000000000" pitchFamily="2" charset="0"/>
              </a:rPr>
              <a:t>Sound marketing research process should follow the following steps</a:t>
            </a:r>
          </a:p>
          <a:p>
            <a:r>
              <a:rPr lang="en-US" sz="3200" dirty="0">
                <a:latin typeface="Roboto" panose="02000000000000000000" pitchFamily="2" charset="0"/>
                <a:ea typeface="Roboto" panose="02000000000000000000" pitchFamily="2" charset="0"/>
              </a:rPr>
              <a:t>1. Define the research problem and establish research objectives</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0B7F630-8578-44DF-82E2-67CBEA35AA56}"/>
              </a:ext>
            </a:extLst>
          </p:cNvPr>
          <p:cNvSpPr>
            <a:spLocks noGrp="1"/>
          </p:cNvSpPr>
          <p:nvPr>
            <p:ph type="sldNum" sz="quarter" idx="12"/>
          </p:nvPr>
        </p:nvSpPr>
        <p:spPr/>
        <p:txBody>
          <a:bodyPr/>
          <a:lstStyle/>
          <a:p>
            <a:fld id="{94DC6BA0-6AF7-4A8A-8E01-6B3DDE92B132}" type="slidenum">
              <a:rPr lang="en-US" smtClean="0"/>
              <a:t>20</a:t>
            </a:fld>
            <a:endParaRPr lang="en-US"/>
          </a:p>
        </p:txBody>
      </p:sp>
      <p:sp>
        <p:nvSpPr>
          <p:cNvPr id="4" name="Title 3">
            <a:extLst>
              <a:ext uri="{FF2B5EF4-FFF2-40B4-BE49-F238E27FC236}">
                <a16:creationId xmlns:a16="http://schemas.microsoft.com/office/drawing/2014/main" id="{42B9449F-3D2D-43DA-AA7D-5C8EACC9FF87}"/>
              </a:ext>
            </a:extLst>
          </p:cNvPr>
          <p:cNvSpPr>
            <a:spLocks noGrp="1"/>
          </p:cNvSpPr>
          <p:nvPr>
            <p:ph type="title"/>
          </p:nvPr>
        </p:nvSpPr>
        <p:spPr/>
        <p:txBody>
          <a:bodyPr>
            <a:normAutofit/>
          </a:bodyPr>
          <a:lstStyle/>
          <a:p>
            <a:r>
              <a:rPr lang="en-US" dirty="0">
                <a:solidFill>
                  <a:srgbClr val="FF0000"/>
                </a:solidFill>
              </a:rPr>
              <a:t>The research process</a:t>
            </a:r>
            <a:endParaRPr lang="en-UG" dirty="0">
              <a:solidFill>
                <a:srgbClr val="FF0000"/>
              </a:solidFill>
            </a:endParaRPr>
          </a:p>
        </p:txBody>
      </p:sp>
    </p:spTree>
    <p:extLst>
      <p:ext uri="{BB962C8B-B14F-4D97-AF65-F5344CB8AC3E}">
        <p14:creationId xmlns:p14="http://schemas.microsoft.com/office/powerpoint/2010/main" val="10234867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72DEE8C-E90E-4F6A-BFD2-352BCBC947AD}"/>
              </a:ext>
            </a:extLst>
          </p:cNvPr>
          <p:cNvSpPr>
            <a:spLocks noGrp="1"/>
          </p:cNvSpPr>
          <p:nvPr>
            <p:ph idx="1"/>
          </p:nvPr>
        </p:nvSpPr>
        <p:spPr/>
        <p:txBody>
          <a:bodyPr>
            <a:noAutofit/>
          </a:bodyPr>
          <a:lstStyle/>
          <a:p>
            <a:pPr marL="109728" marR="0" lvl="0" indent="0" algn="l" defTabSz="914400" rtl="0" eaLnBrk="1" fontAlgn="auto" latinLnBrk="0" hangingPunct="1">
              <a:lnSpc>
                <a:spcPct val="100000"/>
              </a:lnSpc>
              <a:spcBef>
                <a:spcPts val="400"/>
              </a:spcBef>
              <a:spcAft>
                <a:spcPts val="0"/>
              </a:spcAft>
              <a:buClr>
                <a:srgbClr val="2DA2BF"/>
              </a:buClr>
              <a:buSzPct val="68000"/>
              <a:buNone/>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2. Determine sources of information to fulfill the research objectives.</a:t>
            </a:r>
          </a:p>
          <a:p>
            <a:pPr marL="109728" marR="0" lvl="0" indent="0" algn="l" defTabSz="914400" rtl="0" eaLnBrk="1" fontAlgn="auto" latinLnBrk="0" hangingPunct="1">
              <a:lnSpc>
                <a:spcPct val="100000"/>
              </a:lnSpc>
              <a:spcBef>
                <a:spcPts val="400"/>
              </a:spcBef>
              <a:spcAft>
                <a:spcPts val="0"/>
              </a:spcAft>
              <a:buClr>
                <a:srgbClr val="2DA2BF"/>
              </a:buClr>
              <a:buSzPct val="68000"/>
              <a:buNone/>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3. Consider costs and benefits of the research effort.</a:t>
            </a:r>
          </a:p>
          <a:p>
            <a:pPr marL="109728" marR="0" lvl="0" indent="0" algn="l" defTabSz="914400" rtl="0" eaLnBrk="1" fontAlgn="auto" latinLnBrk="0" hangingPunct="1">
              <a:lnSpc>
                <a:spcPct val="100000"/>
              </a:lnSpc>
              <a:spcBef>
                <a:spcPts val="400"/>
              </a:spcBef>
              <a:spcAft>
                <a:spcPts val="0"/>
              </a:spcAft>
              <a:buClr>
                <a:srgbClr val="2DA2BF"/>
              </a:buClr>
              <a:buSzPct val="68000"/>
              <a:buNone/>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4. Gather relevant data from secondary or primary sources, or both.</a:t>
            </a:r>
          </a:p>
          <a:p>
            <a:pPr marL="109728" marR="0" lvl="0" indent="0" algn="l" defTabSz="914400" rtl="0" eaLnBrk="1" fontAlgn="auto" latinLnBrk="0" hangingPunct="1">
              <a:lnSpc>
                <a:spcPct val="100000"/>
              </a:lnSpc>
              <a:spcBef>
                <a:spcPts val="400"/>
              </a:spcBef>
              <a:spcAft>
                <a:spcPts val="0"/>
              </a:spcAft>
              <a:buClr>
                <a:srgbClr val="2DA2BF"/>
              </a:buClr>
              <a:buSzPct val="68000"/>
              <a:buNone/>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5. Analyze, interpret, and summarize the results.</a:t>
            </a:r>
          </a:p>
          <a:p>
            <a:pPr marL="109728" marR="0" lvl="0" indent="0" algn="l" defTabSz="914400" rtl="0" eaLnBrk="1" fontAlgn="auto" latinLnBrk="0" hangingPunct="1">
              <a:lnSpc>
                <a:spcPct val="100000"/>
              </a:lnSpc>
              <a:spcBef>
                <a:spcPts val="400"/>
              </a:spcBef>
              <a:spcAft>
                <a:spcPts val="0"/>
              </a:spcAft>
              <a:buClr>
                <a:srgbClr val="2DA2BF"/>
              </a:buClr>
              <a:buSzPct val="68000"/>
              <a:buNone/>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6. Effectively communicate the results to decision makers.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endParaRPr lang="en-UG" sz="3200" dirty="0"/>
          </a:p>
        </p:txBody>
      </p:sp>
      <p:sp>
        <p:nvSpPr>
          <p:cNvPr id="3" name="Slide Number Placeholder 2">
            <a:extLst>
              <a:ext uri="{FF2B5EF4-FFF2-40B4-BE49-F238E27FC236}">
                <a16:creationId xmlns:a16="http://schemas.microsoft.com/office/drawing/2014/main" id="{123C6CF5-D8A4-401D-9062-004237D17E57}"/>
              </a:ext>
            </a:extLst>
          </p:cNvPr>
          <p:cNvSpPr>
            <a:spLocks noGrp="1"/>
          </p:cNvSpPr>
          <p:nvPr>
            <p:ph type="sldNum" sz="quarter" idx="12"/>
          </p:nvPr>
        </p:nvSpPr>
        <p:spPr/>
        <p:txBody>
          <a:bodyPr/>
          <a:lstStyle/>
          <a:p>
            <a:fld id="{94DC6BA0-6AF7-4A8A-8E01-6B3DDE92B132}" type="slidenum">
              <a:rPr lang="en-US" smtClean="0"/>
              <a:t>21</a:t>
            </a:fld>
            <a:endParaRPr lang="en-US"/>
          </a:p>
        </p:txBody>
      </p:sp>
      <p:sp>
        <p:nvSpPr>
          <p:cNvPr id="4" name="Title 3">
            <a:extLst>
              <a:ext uri="{FF2B5EF4-FFF2-40B4-BE49-F238E27FC236}">
                <a16:creationId xmlns:a16="http://schemas.microsoft.com/office/drawing/2014/main" id="{F82F7D90-DE08-405D-8DDE-1C0C8630BF04}"/>
              </a:ext>
            </a:extLst>
          </p:cNvPr>
          <p:cNvSpPr>
            <a:spLocks noGrp="1"/>
          </p:cNvSpPr>
          <p:nvPr>
            <p:ph type="title"/>
          </p:nvPr>
        </p:nvSpPr>
        <p:spPr/>
        <p:txBody>
          <a:bodyPr>
            <a:normAutofit fontScale="90000"/>
          </a:bodyPr>
          <a:lstStyle/>
          <a:p>
            <a:r>
              <a:rPr lang="en-US" dirty="0">
                <a:solidFill>
                  <a:srgbClr val="FF0000"/>
                </a:solidFill>
              </a:rPr>
              <a:t>The research process (continued)</a:t>
            </a:r>
            <a:endParaRPr lang="en-UG" dirty="0">
              <a:solidFill>
                <a:srgbClr val="FF0000"/>
              </a:solidFill>
            </a:endParaRPr>
          </a:p>
        </p:txBody>
      </p:sp>
    </p:spTree>
    <p:extLst>
      <p:ext uri="{BB962C8B-B14F-4D97-AF65-F5344CB8AC3E}">
        <p14:creationId xmlns:p14="http://schemas.microsoft.com/office/powerpoint/2010/main" val="285153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D08B37-9FA8-475C-A655-485B51633065}"/>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2800" b="1" i="0" u="none" strike="noStrike" kern="1200" cap="none" spc="0" normalizeH="0" baseline="0" noProof="0" dirty="0">
                <a:ln>
                  <a:noFill/>
                </a:ln>
                <a:solidFill>
                  <a:srgbClr val="FF0000"/>
                </a:solidFill>
                <a:effectLst/>
                <a:uLnTx/>
                <a:uFillTx/>
                <a:latin typeface="Roboto" panose="02000000000000000000" pitchFamily="2" charset="0"/>
                <a:ea typeface="Roboto" panose="02000000000000000000" pitchFamily="2" charset="0"/>
                <a:cs typeface="David" pitchFamily="34" charset="-79"/>
              </a:rPr>
              <a:t>1. Problem definition: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solidFill>
                  <a:prstClr val="black"/>
                </a:solidFill>
                <a:latin typeface="Roboto" panose="02000000000000000000" pitchFamily="2" charset="0"/>
                <a:ea typeface="Roboto" panose="02000000000000000000" pitchFamily="2" charset="0"/>
                <a:cs typeface="David" pitchFamily="34" charset="-79"/>
              </a:rPr>
              <a:t>The first step should begin with a problem definition</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solidFill>
                  <a:prstClr val="black"/>
                </a:solidFill>
                <a:latin typeface="Roboto" panose="02000000000000000000" pitchFamily="2" charset="0"/>
                <a:ea typeface="Roboto" panose="02000000000000000000" pitchFamily="2" charset="0"/>
                <a:cs typeface="David" pitchFamily="34" charset="-79"/>
              </a:rPr>
              <a:t>This is the most important step because it directs the rest of the steps in the research project. It is important for managers and researchers to work closely together to define the problem and agree on research objectives. Defining the problem and research objectives is often the hardest step in the research process.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40DCF635-D97D-4CD9-83A9-6380F866FDEA}"/>
              </a:ext>
            </a:extLst>
          </p:cNvPr>
          <p:cNvSpPr>
            <a:spLocks noGrp="1"/>
          </p:cNvSpPr>
          <p:nvPr>
            <p:ph type="sldNum" sz="quarter" idx="12"/>
          </p:nvPr>
        </p:nvSpPr>
        <p:spPr/>
        <p:txBody>
          <a:bodyPr/>
          <a:lstStyle/>
          <a:p>
            <a:fld id="{94DC6BA0-6AF7-4A8A-8E01-6B3DDE92B132}" type="slidenum">
              <a:rPr lang="en-US" smtClean="0"/>
              <a:t>22</a:t>
            </a:fld>
            <a:endParaRPr lang="en-US"/>
          </a:p>
        </p:txBody>
      </p:sp>
      <p:sp>
        <p:nvSpPr>
          <p:cNvPr id="4" name="Title 3">
            <a:extLst>
              <a:ext uri="{FF2B5EF4-FFF2-40B4-BE49-F238E27FC236}">
                <a16:creationId xmlns:a16="http://schemas.microsoft.com/office/drawing/2014/main" id="{FF595326-5247-48C9-9E88-52C50FDE13FA}"/>
              </a:ext>
            </a:extLst>
          </p:cNvPr>
          <p:cNvSpPr>
            <a:spLocks noGrp="1"/>
          </p:cNvSpPr>
          <p:nvPr>
            <p:ph type="title"/>
          </p:nvPr>
        </p:nvSpPr>
        <p:spPr/>
        <p:txBody>
          <a:bodyPr>
            <a:normAutofit fontScale="90000"/>
          </a:bodyPr>
          <a:lstStyle/>
          <a:p>
            <a:r>
              <a:rPr lang="en-US" dirty="0">
                <a:solidFill>
                  <a:srgbClr val="FF0000"/>
                </a:solidFill>
              </a:rPr>
              <a:t>Detailed steps in the research process</a:t>
            </a:r>
            <a:endParaRPr lang="en-UG" dirty="0">
              <a:solidFill>
                <a:srgbClr val="FF0000"/>
              </a:solidFill>
            </a:endParaRPr>
          </a:p>
        </p:txBody>
      </p:sp>
    </p:spTree>
    <p:extLst>
      <p:ext uri="{BB962C8B-B14F-4D97-AF65-F5344CB8AC3E}">
        <p14:creationId xmlns:p14="http://schemas.microsoft.com/office/powerpoint/2010/main" val="41713581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257800"/>
          </a:xfrm>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latin typeface="Roboto" panose="02000000000000000000" pitchFamily="2" charset="0"/>
                <a:ea typeface="Roboto" panose="02000000000000000000" pitchFamily="2" charset="0"/>
              </a:rPr>
              <a:t>Managers may have a vague grasp of the total problem without knowing the specific causes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latin typeface="Roboto" panose="02000000000000000000" pitchFamily="2" charset="0"/>
                <a:ea typeface="Roboto" panose="02000000000000000000" pitchFamily="2" charset="0"/>
              </a:rPr>
              <a:t>Formulating a clear problem is necessary in order to provide direction of research to avoid confusion.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latin typeface="Roboto" panose="02000000000000000000" pitchFamily="2" charset="0"/>
                <a:ea typeface="Roboto" panose="02000000000000000000" pitchFamily="2" charset="0"/>
              </a:rPr>
              <a:t>Clearly defining the research problem is crucial for collecting the required information, avoiding gathering irrelevant information based on self-reference criterion, and analysing and interpreting data. This first step is critical in foreign markets due to unfamiliar environment </a:t>
            </a:r>
          </a:p>
        </p:txBody>
      </p:sp>
      <p:sp>
        <p:nvSpPr>
          <p:cNvPr id="2" name="Title 1"/>
          <p:cNvSpPr>
            <a:spLocks noGrp="1"/>
          </p:cNvSpPr>
          <p:nvPr>
            <p:ph type="title"/>
          </p:nvPr>
        </p:nvSpPr>
        <p:spPr>
          <a:xfrm>
            <a:off x="457200" y="274638"/>
            <a:ext cx="8229600" cy="944562"/>
          </a:xfrm>
        </p:spPr>
        <p:txBody>
          <a:bodyPr>
            <a:noAutofit/>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S" sz="4000" dirty="0">
              <a:solidFill>
                <a:srgbClr val="FF0000"/>
              </a:solidFill>
              <a:latin typeface="Roboto" panose="02000000000000000000" pitchFamily="2" charset="0"/>
              <a:ea typeface="Roboto" panose="02000000000000000000" pitchFamily="2" charset="0"/>
            </a:endParaRPr>
          </a:p>
        </p:txBody>
      </p:sp>
      <p:sp>
        <p:nvSpPr>
          <p:cNvPr id="4" name="Slide Number Placeholder 3"/>
          <p:cNvSpPr>
            <a:spLocks noGrp="1"/>
          </p:cNvSpPr>
          <p:nvPr>
            <p:ph type="sldNum" sz="quarter" idx="12"/>
          </p:nvPr>
        </p:nvSpPr>
        <p:spPr/>
        <p:txBody>
          <a:bodyPr/>
          <a:lstStyle/>
          <a:p>
            <a:fld id="{94DC6BA0-6AF7-4A8A-8E01-6B3DDE92B132}" type="slidenum">
              <a:rPr lang="en-US" smtClean="0"/>
              <a:t>23</a:t>
            </a:fld>
            <a:endParaRPr lang="en-US"/>
          </a:p>
        </p:txBody>
      </p:sp>
    </p:spTree>
    <p:extLst>
      <p:ext uri="{BB962C8B-B14F-4D97-AF65-F5344CB8AC3E}">
        <p14:creationId xmlns:p14="http://schemas.microsoft.com/office/powerpoint/2010/main" val="39459172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3200" dirty="0">
                <a:latin typeface="Roboto" panose="02000000000000000000" pitchFamily="2" charset="0"/>
                <a:ea typeface="Roboto" panose="02000000000000000000" pitchFamily="2" charset="0"/>
              </a:rPr>
              <a:t>Quite often, researchers fail to anticipate the influence of local conditions </a:t>
            </a:r>
            <a:r>
              <a:rPr lang="en-US" sz="3200" dirty="0" err="1">
                <a:latin typeface="Roboto" panose="02000000000000000000" pitchFamily="2" charset="0"/>
                <a:ea typeface="Roboto" panose="02000000000000000000" pitchFamily="2" charset="0"/>
              </a:rPr>
              <a:t>eg</a:t>
            </a:r>
            <a:r>
              <a:rPr lang="en-US" sz="3200" dirty="0">
                <a:latin typeface="Roboto" panose="02000000000000000000" pitchFamily="2" charset="0"/>
                <a:ea typeface="Roboto" panose="02000000000000000000" pitchFamily="2" charset="0"/>
              </a:rPr>
              <a:t> culture on the problem, but also fail to avoid self-reference criterion effect, thus treating the problem from the perspective of home environment.</a:t>
            </a:r>
          </a:p>
          <a:p>
            <a:r>
              <a:rPr lang="en-US" sz="3200" dirty="0">
                <a:latin typeface="Roboto" panose="02000000000000000000" pitchFamily="2" charset="0"/>
                <a:ea typeface="Roboto" panose="02000000000000000000" pitchFamily="2" charset="0"/>
              </a:rPr>
              <a:t>In most cases, research on foreign markets is conducted but the questions asked were more appropriate for a home market than a foreign one</a:t>
            </a:r>
            <a:endParaRPr lang="en-GB" sz="3200" dirty="0">
              <a:latin typeface="Roboto" panose="02000000000000000000" pitchFamily="2" charset="0"/>
              <a:ea typeface="Roboto" panose="02000000000000000000" pitchFamily="2" charset="0"/>
            </a:endParaRPr>
          </a:p>
        </p:txBody>
      </p:sp>
      <p:sp>
        <p:nvSpPr>
          <p:cNvPr id="3" name="Slide Number Placeholder 2"/>
          <p:cNvSpPr>
            <a:spLocks noGrp="1"/>
          </p:cNvSpPr>
          <p:nvPr>
            <p:ph type="sldNum" sz="quarter" idx="12"/>
          </p:nvPr>
        </p:nvSpPr>
        <p:spPr/>
        <p:txBody>
          <a:bodyPr/>
          <a:lstStyle/>
          <a:p>
            <a:fld id="{94DC6BA0-6AF7-4A8A-8E01-6B3DDE92B132}" type="slidenum">
              <a:rPr lang="en-US" smtClean="0"/>
              <a:t>24</a:t>
            </a:fld>
            <a:endParaRPr lang="en-US"/>
          </a:p>
        </p:txBody>
      </p:sp>
      <p:sp>
        <p:nvSpPr>
          <p:cNvPr id="4" name="Title 3"/>
          <p:cNvSpPr>
            <a:spLocks noGrp="1"/>
          </p:cNvSpPr>
          <p:nvPr>
            <p:ph type="title"/>
          </p:nvPr>
        </p:nvSpPr>
        <p:spPr/>
        <p:txBody>
          <a:bodyPr>
            <a:noAutofit/>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GB"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4392207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918C7F3-FAC3-4734-BB68-A2D1F33B6373}"/>
              </a:ext>
            </a:extLst>
          </p:cNvPr>
          <p:cNvSpPr>
            <a:spLocks noGrp="1"/>
          </p:cNvSpPr>
          <p:nvPr>
            <p:ph idx="1"/>
          </p:nvPr>
        </p:nvSpPr>
        <p:spPr/>
        <p:txBody>
          <a:bodyPr>
            <a:normAutofit lnSpcReduction="10000"/>
          </a:bodyPr>
          <a:lstStyle/>
          <a:p>
            <a:r>
              <a:rPr lang="en-US" sz="2800" dirty="0">
                <a:latin typeface="Roboto" panose="02000000000000000000" pitchFamily="2" charset="0"/>
                <a:ea typeface="Roboto" panose="02000000000000000000" pitchFamily="2" charset="0"/>
              </a:rPr>
              <a:t>More difficulties in conducting research in foreign markets arises from failure to state problem limits broad enough to include all relevant variables </a:t>
            </a:r>
          </a:p>
          <a:p>
            <a:r>
              <a:rPr lang="en-US" sz="2800" dirty="0">
                <a:latin typeface="Roboto" panose="02000000000000000000" pitchFamily="2" charset="0"/>
                <a:ea typeface="Roboto" panose="02000000000000000000" pitchFamily="2" charset="0"/>
              </a:rPr>
              <a:t>Consider an example of a company proposing to establish market presence in Africa by offering convenience, perceived value, and a tasty western-based fast food. An unfamiliar environment tends to cloud problem definition and making it ambiguous, thus making formulation of specific objectives difficult</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9838BBAD-3E33-4D89-A166-93CE3980F17C}"/>
              </a:ext>
            </a:extLst>
          </p:cNvPr>
          <p:cNvSpPr>
            <a:spLocks noGrp="1"/>
          </p:cNvSpPr>
          <p:nvPr>
            <p:ph type="sldNum" sz="quarter" idx="12"/>
          </p:nvPr>
        </p:nvSpPr>
        <p:spPr/>
        <p:txBody>
          <a:bodyPr/>
          <a:lstStyle/>
          <a:p>
            <a:fld id="{94DC6BA0-6AF7-4A8A-8E01-6B3DDE92B132}" type="slidenum">
              <a:rPr lang="en-US" smtClean="0"/>
              <a:t>25</a:t>
            </a:fld>
            <a:endParaRPr lang="en-US"/>
          </a:p>
        </p:txBody>
      </p:sp>
      <p:sp>
        <p:nvSpPr>
          <p:cNvPr id="4" name="Title 3">
            <a:extLst>
              <a:ext uri="{FF2B5EF4-FFF2-40B4-BE49-F238E27FC236}">
                <a16:creationId xmlns:a16="http://schemas.microsoft.com/office/drawing/2014/main" id="{E30B616D-DAE5-42A5-B9FC-89B16607FB4F}"/>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dirty="0"/>
          </a:p>
        </p:txBody>
      </p:sp>
    </p:spTree>
    <p:extLst>
      <p:ext uri="{BB962C8B-B14F-4D97-AF65-F5344CB8AC3E}">
        <p14:creationId xmlns:p14="http://schemas.microsoft.com/office/powerpoint/2010/main" val="23991687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E085F19-8F29-4C5D-BDE8-80DAB89EE86D}"/>
              </a:ext>
            </a:extLst>
          </p:cNvPr>
          <p:cNvSpPr>
            <a:spLocks noGrp="1"/>
          </p:cNvSpPr>
          <p:nvPr>
            <p:ph idx="1"/>
          </p:nvPr>
        </p:nvSpPr>
        <p:spPr/>
        <p:txBody>
          <a:bodyPr>
            <a:normAutofit/>
          </a:bodyPr>
          <a:lstStyle/>
          <a:p>
            <a:r>
              <a:rPr lang="en-US" sz="2800" b="1" dirty="0">
                <a:solidFill>
                  <a:srgbClr val="FF0000"/>
                </a:solidFill>
                <a:latin typeface="Roboto" panose="02000000000000000000" pitchFamily="2" charset="0"/>
                <a:ea typeface="Roboto" panose="02000000000000000000" pitchFamily="2" charset="0"/>
              </a:rPr>
              <a:t>2. Sources of information to fulfill the research objectives</a:t>
            </a:r>
            <a:r>
              <a:rPr lang="en-US" sz="2800" dirty="0">
                <a:latin typeface="Roboto" panose="02000000000000000000" pitchFamily="2" charset="0"/>
                <a:ea typeface="Roboto" panose="02000000000000000000" pitchFamily="2" charset="0"/>
              </a:rPr>
              <a:t>. </a:t>
            </a:r>
          </a:p>
          <a:p>
            <a:r>
              <a:rPr lang="en-US" sz="2800" dirty="0">
                <a:latin typeface="Roboto" panose="02000000000000000000" pitchFamily="2" charset="0"/>
                <a:ea typeface="Roboto" panose="02000000000000000000" pitchFamily="2" charset="0"/>
              </a:rPr>
              <a:t>A marketing researcher can collect primary data, secondary data or both.</a:t>
            </a:r>
          </a:p>
          <a:p>
            <a:r>
              <a:rPr lang="en-US" sz="2800" dirty="0">
                <a:latin typeface="Roboto" panose="02000000000000000000" pitchFamily="2" charset="0"/>
                <a:ea typeface="Roboto" panose="02000000000000000000" pitchFamily="2" charset="0"/>
              </a:rPr>
              <a:t>Sources of secondary data include internal information, government data, market research firms, trade associations, newspapers and magazines, library sources, and university research (academic publications) etc.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6BF1C76B-0E81-4D93-B51C-7FB6905CD007}"/>
              </a:ext>
            </a:extLst>
          </p:cNvPr>
          <p:cNvSpPr>
            <a:spLocks noGrp="1"/>
          </p:cNvSpPr>
          <p:nvPr>
            <p:ph type="sldNum" sz="quarter" idx="12"/>
          </p:nvPr>
        </p:nvSpPr>
        <p:spPr/>
        <p:txBody>
          <a:bodyPr/>
          <a:lstStyle/>
          <a:p>
            <a:fld id="{94DC6BA0-6AF7-4A8A-8E01-6B3DDE92B132}" type="slidenum">
              <a:rPr lang="en-US" smtClean="0"/>
              <a:t>26</a:t>
            </a:fld>
            <a:endParaRPr lang="en-US"/>
          </a:p>
        </p:txBody>
      </p:sp>
      <p:sp>
        <p:nvSpPr>
          <p:cNvPr id="4" name="Title 3">
            <a:extLst>
              <a:ext uri="{FF2B5EF4-FFF2-40B4-BE49-F238E27FC236}">
                <a16:creationId xmlns:a16="http://schemas.microsoft.com/office/drawing/2014/main" id="{0B64FEF9-BCF3-4E9C-BAA6-B07E1ABBDD37}"/>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dirty="0"/>
          </a:p>
        </p:txBody>
      </p:sp>
    </p:spTree>
    <p:extLst>
      <p:ext uri="{BB962C8B-B14F-4D97-AF65-F5344CB8AC3E}">
        <p14:creationId xmlns:p14="http://schemas.microsoft.com/office/powerpoint/2010/main" val="2889679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2248333-6FD0-4CA6-9D81-32E3C562ABE1}"/>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Researchers usually start by gathering secondary data. Secondary data can easily be obtained from a company’s internal data base. </a:t>
            </a:r>
          </a:p>
          <a:p>
            <a:r>
              <a:rPr lang="en-US" sz="2800" b="1" dirty="0">
                <a:solidFill>
                  <a:srgbClr val="FF0000"/>
                </a:solidFill>
                <a:latin typeface="Roboto" panose="02000000000000000000" pitchFamily="2" charset="0"/>
                <a:ea typeface="Roboto" panose="02000000000000000000" pitchFamily="2" charset="0"/>
              </a:rPr>
              <a:t>Shortcomings of data</a:t>
            </a:r>
          </a:p>
          <a:p>
            <a:r>
              <a:rPr lang="en-US" sz="2800" dirty="0">
                <a:latin typeface="Roboto" panose="02000000000000000000" pitchFamily="2" charset="0"/>
                <a:ea typeface="Roboto" panose="02000000000000000000" pitchFamily="2" charset="0"/>
              </a:rPr>
              <a:t>1. </a:t>
            </a:r>
            <a:r>
              <a:rPr lang="en-US" sz="2800" b="1" dirty="0">
                <a:latin typeface="Roboto" panose="02000000000000000000" pitchFamily="2" charset="0"/>
                <a:ea typeface="Roboto" panose="02000000000000000000" pitchFamily="2" charset="0"/>
              </a:rPr>
              <a:t>Challenges of available data</a:t>
            </a:r>
            <a:r>
              <a:rPr lang="en-US" sz="2800" dirty="0">
                <a:latin typeface="Roboto" panose="02000000000000000000" pitchFamily="2" charset="0"/>
                <a:ea typeface="Roboto" panose="02000000000000000000" pitchFamily="2" charset="0"/>
              </a:rPr>
              <a:t>: </a:t>
            </a:r>
          </a:p>
          <a:p>
            <a:r>
              <a:rPr lang="en-US" sz="2800" dirty="0">
                <a:latin typeface="Roboto" panose="02000000000000000000" pitchFamily="2" charset="0"/>
                <a:ea typeface="Roboto" panose="02000000000000000000" pitchFamily="2" charset="0"/>
              </a:rPr>
              <a:t>(</a:t>
            </a:r>
            <a:r>
              <a:rPr lang="en-US" sz="2800" dirty="0" err="1">
                <a:latin typeface="Roboto" panose="02000000000000000000" pitchFamily="2" charset="0"/>
                <a:ea typeface="Roboto" panose="02000000000000000000" pitchFamily="2" charset="0"/>
              </a:rPr>
              <a:t>i</a:t>
            </a:r>
            <a:r>
              <a:rPr lang="en-US" sz="2800" dirty="0">
                <a:latin typeface="Roboto" panose="02000000000000000000" pitchFamily="2" charset="0"/>
                <a:ea typeface="Roboto" panose="02000000000000000000" pitchFamily="2" charset="0"/>
              </a:rPr>
              <a:t>). One of the biggest problems  marketing researchers face is sorting through too much data</a:t>
            </a:r>
          </a:p>
          <a:p>
            <a:r>
              <a:rPr lang="en-US" sz="2800" dirty="0">
                <a:latin typeface="Roboto" panose="02000000000000000000" pitchFamily="2" charset="0"/>
                <a:ea typeface="Roboto" panose="02000000000000000000" pitchFamily="2" charset="0"/>
              </a:rPr>
              <a:t>(ii). Another problem is that in many countries, especially developing countries, substantial data collection has been initiated only recently. There is a lack of comprehensive market data</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ECD70D1F-0CF0-4CFD-818F-1115E2768FE8}"/>
              </a:ext>
            </a:extLst>
          </p:cNvPr>
          <p:cNvSpPr>
            <a:spLocks noGrp="1"/>
          </p:cNvSpPr>
          <p:nvPr>
            <p:ph type="sldNum" sz="quarter" idx="12"/>
          </p:nvPr>
        </p:nvSpPr>
        <p:spPr/>
        <p:txBody>
          <a:bodyPr/>
          <a:lstStyle/>
          <a:p>
            <a:fld id="{94DC6BA0-6AF7-4A8A-8E01-6B3DDE92B132}" type="slidenum">
              <a:rPr lang="en-US" smtClean="0"/>
              <a:t>27</a:t>
            </a:fld>
            <a:endParaRPr lang="en-US"/>
          </a:p>
        </p:txBody>
      </p:sp>
      <p:sp>
        <p:nvSpPr>
          <p:cNvPr id="4" name="Title 3">
            <a:extLst>
              <a:ext uri="{FF2B5EF4-FFF2-40B4-BE49-F238E27FC236}">
                <a16:creationId xmlns:a16="http://schemas.microsoft.com/office/drawing/2014/main" id="{F13556C9-EE90-4CF9-AB3C-6DA5BAB12F3E}"/>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dirty="0"/>
          </a:p>
        </p:txBody>
      </p:sp>
    </p:spTree>
    <p:extLst>
      <p:ext uri="{BB962C8B-B14F-4D97-AF65-F5344CB8AC3E}">
        <p14:creationId xmlns:p14="http://schemas.microsoft.com/office/powerpoint/2010/main" val="39146592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(iii). Furthermore, the researchers language skills can be another challenge. This is because data that is available is in many languages. </a:t>
            </a:r>
          </a:p>
          <a:p>
            <a:r>
              <a:rPr lang="en-US" sz="2800" dirty="0">
                <a:latin typeface="Roboto" panose="02000000000000000000" pitchFamily="2" charset="0"/>
                <a:ea typeface="Roboto" panose="02000000000000000000" pitchFamily="2" charset="0"/>
              </a:rPr>
              <a:t>Being able to read and understand a particular language (e.g. Japanese) is a prerequisite for accessing them, either online or in text.</a:t>
            </a:r>
          </a:p>
          <a:p>
            <a:r>
              <a:rPr lang="en-US" sz="2800" b="1" dirty="0">
                <a:latin typeface="Roboto" panose="02000000000000000000" pitchFamily="2" charset="0"/>
                <a:ea typeface="Roboto" panose="02000000000000000000" pitchFamily="2" charset="0"/>
              </a:rPr>
              <a:t>2. Reliability of data </a:t>
            </a:r>
          </a:p>
          <a:p>
            <a:r>
              <a:rPr lang="en-US" sz="2800" dirty="0">
                <a:latin typeface="Roboto" panose="02000000000000000000" pitchFamily="2" charset="0"/>
                <a:ea typeface="Roboto" panose="02000000000000000000" pitchFamily="2" charset="0"/>
              </a:rPr>
              <a:t>Sometimes available data may not be reliable for confidence decision making for various reasons including; </a:t>
            </a:r>
            <a:endParaRPr lang="en-GB" sz="2800" dirty="0">
              <a:latin typeface="Roboto" panose="02000000000000000000" pitchFamily="2" charset="0"/>
              <a:ea typeface="Roboto" panose="02000000000000000000" pitchFamily="2" charset="0"/>
            </a:endParaRPr>
          </a:p>
        </p:txBody>
      </p:sp>
      <p:sp>
        <p:nvSpPr>
          <p:cNvPr id="3" name="Slide Number Placeholder 2"/>
          <p:cNvSpPr>
            <a:spLocks noGrp="1"/>
          </p:cNvSpPr>
          <p:nvPr>
            <p:ph type="sldNum" sz="quarter" idx="12"/>
          </p:nvPr>
        </p:nvSpPr>
        <p:spPr/>
        <p:txBody>
          <a:bodyPr/>
          <a:lstStyle/>
          <a:p>
            <a:fld id="{94DC6BA0-6AF7-4A8A-8E01-6B3DDE92B132}" type="slidenum">
              <a:rPr lang="en-US" smtClean="0"/>
              <a:t>28</a:t>
            </a:fld>
            <a:endParaRPr lang="en-US"/>
          </a:p>
        </p:txBody>
      </p:sp>
      <p:sp>
        <p:nvSpPr>
          <p:cNvPr id="4" name="Title 3"/>
          <p:cNvSpPr>
            <a:spLocks noGrp="1"/>
          </p:cNvSpPr>
          <p:nvPr>
            <p:ph type="title"/>
          </p:nvPr>
        </p:nvSpPr>
        <p:spPr/>
        <p:txBody>
          <a:bodyPr>
            <a:noAutofit/>
          </a:bodyPr>
          <a:lstStyle/>
          <a:p>
            <a:r>
              <a:rPr kumimoji="0" lang="en-US" sz="3700" b="1" i="0" u="none" strike="noStrike" kern="1200" cap="none" spc="0" normalizeH="0" baseline="0" noProof="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GB" sz="44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3866369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GB" sz="2800" dirty="0">
                <a:latin typeface="Roboto" panose="02000000000000000000" pitchFamily="2" charset="0"/>
                <a:ea typeface="Roboto" panose="02000000000000000000" pitchFamily="2" charset="0"/>
              </a:rPr>
              <a:t>(</a:t>
            </a:r>
            <a:r>
              <a:rPr lang="en-GB" sz="2800" dirty="0" err="1">
                <a:latin typeface="Roboto" panose="02000000000000000000" pitchFamily="2" charset="0"/>
                <a:ea typeface="Roboto" panose="02000000000000000000" pitchFamily="2" charset="0"/>
              </a:rPr>
              <a:t>i</a:t>
            </a:r>
            <a:r>
              <a:rPr lang="en-GB" sz="2800" dirty="0">
                <a:latin typeface="Roboto" panose="02000000000000000000" pitchFamily="2" charset="0"/>
                <a:ea typeface="Roboto" panose="02000000000000000000" pitchFamily="2" charset="0"/>
              </a:rPr>
              <a:t>) </a:t>
            </a:r>
            <a:r>
              <a:rPr lang="en-US" sz="2800" dirty="0">
                <a:latin typeface="Roboto" panose="02000000000000000000" pitchFamily="2" charset="0"/>
                <a:ea typeface="Roboto" panose="02000000000000000000" pitchFamily="2" charset="0"/>
              </a:rPr>
              <a:t>Official statistics are sometimes too optimistic, reflecting national pride rather than practical reality, while tax structures and fear of the tax collector often adversely affect data</a:t>
            </a:r>
          </a:p>
          <a:p>
            <a:r>
              <a:rPr lang="en-US" sz="2800" dirty="0">
                <a:latin typeface="Roboto" panose="02000000000000000000" pitchFamily="2" charset="0"/>
                <a:ea typeface="Roboto" panose="02000000000000000000" pitchFamily="2" charset="0"/>
              </a:rPr>
              <a:t>Whereas not unique to them, less developed countries are particularly prone to being both overly optimistic and unreliable in reporting relevant economic data about their countries</a:t>
            </a:r>
          </a:p>
          <a:p>
            <a:r>
              <a:rPr lang="en-US" sz="2800" dirty="0">
                <a:latin typeface="Roboto" panose="02000000000000000000" pitchFamily="2" charset="0"/>
                <a:ea typeface="Roboto" panose="02000000000000000000" pitchFamily="2" charset="0"/>
              </a:rPr>
              <a:t>Deliberate errors in reporting marketing data makes it hard for the researcher to get things right </a:t>
            </a:r>
            <a:endParaRPr lang="en-GB" sz="2800" dirty="0">
              <a:latin typeface="Roboto" panose="02000000000000000000" pitchFamily="2" charset="0"/>
              <a:ea typeface="Roboto" panose="02000000000000000000" pitchFamily="2" charset="0"/>
            </a:endParaRPr>
          </a:p>
        </p:txBody>
      </p:sp>
      <p:sp>
        <p:nvSpPr>
          <p:cNvPr id="3" name="Slide Number Placeholder 2"/>
          <p:cNvSpPr>
            <a:spLocks noGrp="1"/>
          </p:cNvSpPr>
          <p:nvPr>
            <p:ph type="sldNum" sz="quarter" idx="12"/>
          </p:nvPr>
        </p:nvSpPr>
        <p:spPr/>
        <p:txBody>
          <a:bodyPr/>
          <a:lstStyle/>
          <a:p>
            <a:fld id="{94DC6BA0-6AF7-4A8A-8E01-6B3DDE92B132}" type="slidenum">
              <a:rPr lang="en-US" smtClean="0"/>
              <a:t>29</a:t>
            </a:fld>
            <a:endParaRPr lang="en-US"/>
          </a:p>
        </p:txBody>
      </p:sp>
      <p:sp>
        <p:nvSpPr>
          <p:cNvPr id="4" name="Title 3"/>
          <p:cNvSpPr>
            <a:spLocks noGrp="1"/>
          </p:cNvSpPr>
          <p:nvPr>
            <p:ph type="title"/>
          </p:nvPr>
        </p:nvSpPr>
        <p:spPr/>
        <p:txBody>
          <a:bodyPr>
            <a:norm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GB" sz="49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353709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AB833D-5767-46B6-8CA9-C0285297E553}"/>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But the international marketing environment is complex due to several interconnected factors. </a:t>
            </a:r>
          </a:p>
          <a:p>
            <a:r>
              <a:rPr lang="en-US" sz="2800" dirty="0">
                <a:latin typeface="Roboto" panose="02000000000000000000" pitchFamily="2" charset="0"/>
                <a:ea typeface="Roboto" panose="02000000000000000000" pitchFamily="2" charset="0"/>
              </a:rPr>
              <a:t>These factors which include social, political, economic and cultural greatly influence the ability of a firm to conduct business in foreign spaces</a:t>
            </a:r>
          </a:p>
          <a:p>
            <a:r>
              <a:rPr lang="en-US" sz="2800" dirty="0">
                <a:latin typeface="Roboto" panose="02000000000000000000" pitchFamily="2" charset="0"/>
                <a:ea typeface="Roboto" panose="02000000000000000000" pitchFamily="2" charset="0"/>
              </a:rPr>
              <a:t>The International business manager or firm wishing to internationalize must navigate these complex factors to discover opportunities, address potential risks and make informed decisions if they are to successfully have a footing in the international marketing arena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79287BED-1B0C-4DD8-9D02-7F782C9F2EA6}"/>
              </a:ext>
            </a:extLst>
          </p:cNvPr>
          <p:cNvSpPr>
            <a:spLocks noGrp="1"/>
          </p:cNvSpPr>
          <p:nvPr>
            <p:ph type="sldNum" sz="quarter" idx="12"/>
          </p:nvPr>
        </p:nvSpPr>
        <p:spPr/>
        <p:txBody>
          <a:bodyPr/>
          <a:lstStyle/>
          <a:p>
            <a:fld id="{94DC6BA0-6AF7-4A8A-8E01-6B3DDE92B132}" type="slidenum">
              <a:rPr lang="en-US" smtClean="0"/>
              <a:t>3</a:t>
            </a:fld>
            <a:endParaRPr lang="en-US"/>
          </a:p>
        </p:txBody>
      </p:sp>
      <p:sp>
        <p:nvSpPr>
          <p:cNvPr id="4" name="Title 3">
            <a:extLst>
              <a:ext uri="{FF2B5EF4-FFF2-40B4-BE49-F238E27FC236}">
                <a16:creationId xmlns:a16="http://schemas.microsoft.com/office/drawing/2014/main" id="{CCF32195-7F3C-48FB-B280-1664E9F25FF4}"/>
              </a:ext>
            </a:extLst>
          </p:cNvPr>
          <p:cNvSpPr>
            <a:spLocks noGrp="1"/>
          </p:cNvSpPr>
          <p:nvPr>
            <p:ph type="title"/>
          </p:nvPr>
        </p:nvSpPr>
        <p:spPr/>
        <p:txBody>
          <a:bodyPr>
            <a:normAutofit fontScale="90000"/>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 </a:t>
            </a:r>
            <a:r>
              <a:rPr kumimoji="0" lang="en-GB"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Researching international markets (continued)</a:t>
            </a:r>
            <a:endParaRPr lang="en-UG" dirty="0"/>
          </a:p>
        </p:txBody>
      </p:sp>
    </p:spTree>
    <p:extLst>
      <p:ext uri="{BB962C8B-B14F-4D97-AF65-F5344CB8AC3E}">
        <p14:creationId xmlns:p14="http://schemas.microsoft.com/office/powerpoint/2010/main" val="3282175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rmAutofit fontScale="92500"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latin typeface="David" pitchFamily="34" charset="-79"/>
                <a:cs typeface="David" pitchFamily="34" charset="-79"/>
              </a:rPr>
              <a:t>Knowledge of such “adjusted reporting” is critical for a marketer who relies on secondary data for forecasting or estimating market demand.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b="1" dirty="0">
                <a:latin typeface="David" pitchFamily="34" charset="-79"/>
                <a:cs typeface="David" pitchFamily="34" charset="-79"/>
              </a:rPr>
              <a:t>3. Comparability of data</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latin typeface="David" pitchFamily="34" charset="-79"/>
                <a:cs typeface="David" pitchFamily="34" charset="-79"/>
              </a:rPr>
              <a:t>Comparing data in international marketing is important because it helps firms understand market dynamics e.g. trends, competition, market share growth etc., enabling firms to develop appropriate strategies to specific cultural and regulatory environments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latin typeface="David" pitchFamily="34" charset="-79"/>
                <a:cs typeface="David" pitchFamily="34" charset="-79"/>
              </a:rPr>
              <a:t>1. In many countries, especially less developed, data can be many years out of date as well as having been collected on an infrequent and unpredictable schedule</a:t>
            </a:r>
            <a:endParaRPr lang="en-GB" sz="3200" dirty="0">
              <a:latin typeface="David" pitchFamily="34" charset="-79"/>
              <a:cs typeface="David" pitchFamily="34" charset="-79"/>
            </a:endParaRPr>
          </a:p>
        </p:txBody>
      </p:sp>
      <p:sp>
        <p:nvSpPr>
          <p:cNvPr id="2" name="Title 1"/>
          <p:cNvSpPr>
            <a:spLocks noGrp="1"/>
          </p:cNvSpPr>
          <p:nvPr>
            <p:ph type="title"/>
          </p:nvPr>
        </p:nvSpPr>
        <p:spPr>
          <a:xfrm>
            <a:off x="152400" y="274638"/>
            <a:ext cx="8839200" cy="792162"/>
          </a:xfrm>
        </p:spPr>
        <p:txBody>
          <a:bodyPr>
            <a:no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S" sz="4000" dirty="0">
              <a:solidFill>
                <a:srgbClr val="FF0000"/>
              </a:solidFill>
              <a:latin typeface="Roboto" panose="02000000000000000000" pitchFamily="2" charset="0"/>
              <a:ea typeface="Roboto" panose="02000000000000000000" pitchFamily="2" charset="0"/>
            </a:endParaRPr>
          </a:p>
        </p:txBody>
      </p:sp>
      <p:sp>
        <p:nvSpPr>
          <p:cNvPr id="4" name="Slide Number Placeholder 3"/>
          <p:cNvSpPr>
            <a:spLocks noGrp="1"/>
          </p:cNvSpPr>
          <p:nvPr>
            <p:ph type="sldNum" sz="quarter" idx="12"/>
          </p:nvPr>
        </p:nvSpPr>
        <p:spPr/>
        <p:txBody>
          <a:bodyPr/>
          <a:lstStyle/>
          <a:p>
            <a:fld id="{94DC6BA0-6AF7-4A8A-8E01-6B3DDE92B132}" type="slidenum">
              <a:rPr lang="en-US" smtClean="0"/>
              <a:t>30</a:t>
            </a:fld>
            <a:endParaRPr lang="en-US"/>
          </a:p>
        </p:txBody>
      </p:sp>
    </p:spTree>
    <p:extLst>
      <p:ext uri="{BB962C8B-B14F-4D97-AF65-F5344CB8AC3E}">
        <p14:creationId xmlns:p14="http://schemas.microsoft.com/office/powerpoint/2010/main" val="18557130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E5C578-5E99-4EF9-9AAD-653607E1A9AD}"/>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Because social economic changes in these countries can happen rapidly, accuracy of data is very crucial</a:t>
            </a:r>
          </a:p>
          <a:p>
            <a:r>
              <a:rPr lang="en-US" sz="2800" dirty="0">
                <a:latin typeface="Roboto" panose="02000000000000000000" pitchFamily="2" charset="0"/>
                <a:ea typeface="Roboto" panose="02000000000000000000" pitchFamily="2" charset="0"/>
              </a:rPr>
              <a:t>Furthermore, even though many countries are now gathering reliable data, there are generally no historical series with which to compare the current information</a:t>
            </a:r>
          </a:p>
          <a:p>
            <a:r>
              <a:rPr lang="en-US" sz="2800" dirty="0">
                <a:latin typeface="Roboto" panose="02000000000000000000" pitchFamily="2" charset="0"/>
                <a:ea typeface="Roboto" panose="02000000000000000000" pitchFamily="2" charset="0"/>
              </a:rPr>
              <a:t>2. The manner in which data are collected and reported. Too often, data are reported in different categories or in categories much too broad to be of specific value </a:t>
            </a:r>
          </a:p>
          <a:p>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1BC3F0-3BC5-4A5B-9F74-E1799B694BC7}"/>
              </a:ext>
            </a:extLst>
          </p:cNvPr>
          <p:cNvSpPr>
            <a:spLocks noGrp="1"/>
          </p:cNvSpPr>
          <p:nvPr>
            <p:ph type="sldNum" sz="quarter" idx="12"/>
          </p:nvPr>
        </p:nvSpPr>
        <p:spPr/>
        <p:txBody>
          <a:bodyPr/>
          <a:lstStyle/>
          <a:p>
            <a:fld id="{94DC6BA0-6AF7-4A8A-8E01-6B3DDE92B132}" type="slidenum">
              <a:rPr lang="en-US" smtClean="0"/>
              <a:t>31</a:t>
            </a:fld>
            <a:endParaRPr lang="en-US"/>
          </a:p>
        </p:txBody>
      </p:sp>
      <p:sp>
        <p:nvSpPr>
          <p:cNvPr id="4" name="Title 3">
            <a:extLst>
              <a:ext uri="{FF2B5EF4-FFF2-40B4-BE49-F238E27FC236}">
                <a16:creationId xmlns:a16="http://schemas.microsoft.com/office/drawing/2014/main" id="{7D38C3FD-39B4-43BC-BAA8-3B698A6AC5A4}"/>
              </a:ext>
            </a:extLst>
          </p:cNvPr>
          <p:cNvSpPr>
            <a:spLocks noGrp="1"/>
          </p:cNvSpPr>
          <p:nvPr>
            <p:ph type="title"/>
          </p:nvPr>
        </p:nvSpPr>
        <p:spPr/>
        <p:txBody>
          <a:bodyPr>
            <a:no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9132202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5EA135-480C-4A48-87C9-9DA8758BB884}"/>
              </a:ext>
            </a:extLst>
          </p:cNvPr>
          <p:cNvSpPr>
            <a:spLocks noGrp="1"/>
          </p:cNvSpPr>
          <p:nvPr>
            <p:ph idx="1"/>
          </p:nvPr>
        </p:nvSpPr>
        <p:spPr/>
        <p:txBody>
          <a:bodyPr>
            <a:normAutofit fontScale="92500"/>
          </a:bodyPr>
          <a:lstStyle/>
          <a:p>
            <a:r>
              <a:rPr lang="en-US" sz="2800" b="1" dirty="0">
                <a:solidFill>
                  <a:srgbClr val="FF0000"/>
                </a:solidFill>
                <a:latin typeface="Roboto" panose="02000000000000000000" pitchFamily="2" charset="0"/>
                <a:ea typeface="Roboto" panose="02000000000000000000" pitchFamily="2" charset="0"/>
              </a:rPr>
              <a:t>4. Gather relevant data from secondary or primary sources, or both</a:t>
            </a:r>
          </a:p>
          <a:p>
            <a:r>
              <a:rPr lang="en-US" sz="2800" dirty="0">
                <a:latin typeface="Roboto" panose="02000000000000000000" pitchFamily="2" charset="0"/>
                <a:ea typeface="Roboto" panose="02000000000000000000" pitchFamily="2" charset="0"/>
              </a:rPr>
              <a:t>At this stage, the researcher decides whether to gather quantitative or qualitative data</a:t>
            </a:r>
          </a:p>
          <a:p>
            <a:r>
              <a:rPr lang="en-US" sz="2800" dirty="0">
                <a:latin typeface="Roboto" panose="02000000000000000000" pitchFamily="2" charset="0"/>
                <a:ea typeface="Roboto" panose="02000000000000000000" pitchFamily="2" charset="0"/>
              </a:rPr>
              <a:t>In both methods, the marketer/researcher is  interested in gaining knowledge about the market</a:t>
            </a:r>
          </a:p>
          <a:p>
            <a:r>
              <a:rPr lang="en-US" sz="2800" dirty="0">
                <a:latin typeface="Roboto" panose="02000000000000000000" pitchFamily="2" charset="0"/>
                <a:ea typeface="Roboto" panose="02000000000000000000" pitchFamily="2" charset="0"/>
              </a:rPr>
              <a:t>Quantitative research is based on statistics (numbers, figures, and percentages). The major difference with quantitative research is that findings can be generalized on the entire population </a:t>
            </a:r>
          </a:p>
          <a:p>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5DD75403-E4F8-42B7-B120-D0B41DA3FBA2}"/>
              </a:ext>
            </a:extLst>
          </p:cNvPr>
          <p:cNvSpPr>
            <a:spLocks noGrp="1"/>
          </p:cNvSpPr>
          <p:nvPr>
            <p:ph type="sldNum" sz="quarter" idx="12"/>
          </p:nvPr>
        </p:nvSpPr>
        <p:spPr/>
        <p:txBody>
          <a:bodyPr/>
          <a:lstStyle/>
          <a:p>
            <a:fld id="{94DC6BA0-6AF7-4A8A-8E01-6B3DDE92B132}" type="slidenum">
              <a:rPr lang="en-US" smtClean="0"/>
              <a:t>32</a:t>
            </a:fld>
            <a:endParaRPr lang="en-US"/>
          </a:p>
        </p:txBody>
      </p:sp>
      <p:sp>
        <p:nvSpPr>
          <p:cNvPr id="4" name="Title 3">
            <a:extLst>
              <a:ext uri="{FF2B5EF4-FFF2-40B4-BE49-F238E27FC236}">
                <a16:creationId xmlns:a16="http://schemas.microsoft.com/office/drawing/2014/main" id="{4776BD7F-E496-48C3-9B90-B6D613727729}"/>
              </a:ext>
            </a:extLst>
          </p:cNvPr>
          <p:cNvSpPr>
            <a:spLocks noGrp="1"/>
          </p:cNvSpPr>
          <p:nvPr>
            <p:ph type="title"/>
          </p:nvPr>
        </p:nvSpPr>
        <p:spPr/>
        <p:txBody>
          <a:bodyPr>
            <a:no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6324200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B853B57-FC4B-47CC-9B9A-3458E565D667}"/>
              </a:ext>
            </a:extLst>
          </p:cNvPr>
          <p:cNvSpPr>
            <a:spLocks noGrp="1"/>
          </p:cNvSpPr>
          <p:nvPr>
            <p:ph idx="1"/>
          </p:nvPr>
        </p:nvSpPr>
        <p:spPr/>
        <p:txBody>
          <a:bodyPr>
            <a:normAutofit/>
          </a:bodyPr>
          <a:lstStyle/>
          <a:p>
            <a:r>
              <a:rPr lang="en-US" sz="3200" dirty="0">
                <a:latin typeface="Roboto" panose="02000000000000000000" pitchFamily="2" charset="0"/>
                <a:ea typeface="Roboto" panose="02000000000000000000" pitchFamily="2" charset="0"/>
              </a:rPr>
              <a:t>Qualitative research is based on narratives, words, and symbols</a:t>
            </a:r>
          </a:p>
          <a:p>
            <a:r>
              <a:rPr lang="en-US" sz="3200" dirty="0">
                <a:latin typeface="Roboto" panose="02000000000000000000" pitchFamily="2" charset="0"/>
                <a:ea typeface="Roboto" panose="02000000000000000000" pitchFamily="2" charset="0"/>
              </a:rPr>
              <a:t>Questions are asked and responses reflect a persons views, opinions, and feelings  on the subject matter</a:t>
            </a:r>
          </a:p>
          <a:p>
            <a:r>
              <a:rPr lang="en-US" sz="3200" dirty="0">
                <a:latin typeface="Roboto" panose="02000000000000000000" pitchFamily="2" charset="0"/>
                <a:ea typeface="Roboto" panose="02000000000000000000" pitchFamily="2" charset="0"/>
              </a:rPr>
              <a:t>Qualitative research is also helpful in revealing the impact of sociocultural factors on behavior patterns </a:t>
            </a:r>
          </a:p>
          <a:p>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7CF82A46-076E-49F7-B690-FE0DA137B352}"/>
              </a:ext>
            </a:extLst>
          </p:cNvPr>
          <p:cNvSpPr>
            <a:spLocks noGrp="1"/>
          </p:cNvSpPr>
          <p:nvPr>
            <p:ph type="sldNum" sz="quarter" idx="12"/>
          </p:nvPr>
        </p:nvSpPr>
        <p:spPr/>
        <p:txBody>
          <a:bodyPr/>
          <a:lstStyle/>
          <a:p>
            <a:fld id="{94DC6BA0-6AF7-4A8A-8E01-6B3DDE92B132}" type="slidenum">
              <a:rPr lang="en-US" smtClean="0"/>
              <a:t>33</a:t>
            </a:fld>
            <a:endParaRPr lang="en-US"/>
          </a:p>
        </p:txBody>
      </p:sp>
      <p:sp>
        <p:nvSpPr>
          <p:cNvPr id="4" name="Title 3">
            <a:extLst>
              <a:ext uri="{FF2B5EF4-FFF2-40B4-BE49-F238E27FC236}">
                <a16:creationId xmlns:a16="http://schemas.microsoft.com/office/drawing/2014/main" id="{F5BB2589-F11B-4C56-AD01-6833B712256B}"/>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dirty="0"/>
          </a:p>
        </p:txBody>
      </p:sp>
    </p:spTree>
    <p:extLst>
      <p:ext uri="{BB962C8B-B14F-4D97-AF65-F5344CB8AC3E}">
        <p14:creationId xmlns:p14="http://schemas.microsoft.com/office/powerpoint/2010/main" val="30191111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E7F2767-D996-4894-B31A-92A8D05EDDA7}"/>
              </a:ext>
            </a:extLst>
          </p:cNvPr>
          <p:cNvSpPr>
            <a:spLocks noGrp="1"/>
          </p:cNvSpPr>
          <p:nvPr>
            <p:ph idx="1"/>
          </p:nvPr>
        </p:nvSpPr>
        <p:spPr/>
        <p:txBody>
          <a:bodyPr>
            <a:normAutofit fontScale="92500"/>
          </a:bodyPr>
          <a:lstStyle/>
          <a:p>
            <a:pPr marL="109728" indent="0">
              <a:buNone/>
            </a:pPr>
            <a:r>
              <a:rPr lang="en-US" b="1" dirty="0">
                <a:solidFill>
                  <a:srgbClr val="FF0000"/>
                </a:solidFill>
              </a:rPr>
              <a:t>Problems of gathering primary data</a:t>
            </a:r>
          </a:p>
          <a:p>
            <a:r>
              <a:rPr lang="en-US" b="1" dirty="0"/>
              <a:t>1. Ability to communicate opinions</a:t>
            </a:r>
            <a:r>
              <a:rPr lang="en-US" dirty="0"/>
              <a:t>: The ability to express attitudes and opinions about a product or concept depends on the respondent’s ability to recognize the usefulness and value of such a product or concept.</a:t>
            </a:r>
          </a:p>
          <a:p>
            <a:r>
              <a:rPr lang="en-US" dirty="0"/>
              <a:t>It is difficult for a person to formulate needs, attitudes, and opinions about goods whose use may not be understood, that are not in common use within the community, or that have never been available</a:t>
            </a:r>
            <a:endParaRPr lang="en-UG" dirty="0"/>
          </a:p>
        </p:txBody>
      </p:sp>
      <p:sp>
        <p:nvSpPr>
          <p:cNvPr id="3" name="Slide Number Placeholder 2">
            <a:extLst>
              <a:ext uri="{FF2B5EF4-FFF2-40B4-BE49-F238E27FC236}">
                <a16:creationId xmlns:a16="http://schemas.microsoft.com/office/drawing/2014/main" id="{1753BE81-2B05-466D-9319-DA8C5A0B1321}"/>
              </a:ext>
            </a:extLst>
          </p:cNvPr>
          <p:cNvSpPr>
            <a:spLocks noGrp="1"/>
          </p:cNvSpPr>
          <p:nvPr>
            <p:ph type="sldNum" sz="quarter" idx="12"/>
          </p:nvPr>
        </p:nvSpPr>
        <p:spPr/>
        <p:txBody>
          <a:bodyPr/>
          <a:lstStyle/>
          <a:p>
            <a:fld id="{94DC6BA0-6AF7-4A8A-8E01-6B3DDE92B132}" type="slidenum">
              <a:rPr lang="en-US" smtClean="0"/>
              <a:t>34</a:t>
            </a:fld>
            <a:endParaRPr lang="en-US"/>
          </a:p>
        </p:txBody>
      </p:sp>
      <p:sp>
        <p:nvSpPr>
          <p:cNvPr id="4" name="Title 3">
            <a:extLst>
              <a:ext uri="{FF2B5EF4-FFF2-40B4-BE49-F238E27FC236}">
                <a16:creationId xmlns:a16="http://schemas.microsoft.com/office/drawing/2014/main" id="{2E7FD6DA-1283-4588-9261-912D7E132911}"/>
              </a:ext>
            </a:extLst>
          </p:cNvPr>
          <p:cNvSpPr>
            <a:spLocks noGrp="1"/>
          </p:cNvSpPr>
          <p:nvPr>
            <p:ph type="title"/>
          </p:nvPr>
        </p:nvSpPr>
        <p:spPr/>
        <p:txBody>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dirty="0"/>
          </a:p>
        </p:txBody>
      </p:sp>
    </p:spTree>
    <p:extLst>
      <p:ext uri="{BB962C8B-B14F-4D97-AF65-F5344CB8AC3E}">
        <p14:creationId xmlns:p14="http://schemas.microsoft.com/office/powerpoint/2010/main" val="9373131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EDE0A49-3C2E-430D-BB74-3C54B11C517C}"/>
              </a:ext>
            </a:extLst>
          </p:cNvPr>
          <p:cNvSpPr>
            <a:spLocks noGrp="1"/>
          </p:cNvSpPr>
          <p:nvPr>
            <p:ph idx="1"/>
          </p:nvPr>
        </p:nvSpPr>
        <p:spPr/>
        <p:txBody>
          <a:bodyPr>
            <a:normAutofit/>
          </a:bodyPr>
          <a:lstStyle/>
          <a:p>
            <a:r>
              <a:rPr lang="en-US" sz="3200" b="1" dirty="0">
                <a:latin typeface="Roboto" panose="02000000000000000000" pitchFamily="2" charset="0"/>
                <a:ea typeface="Roboto" panose="02000000000000000000" pitchFamily="2" charset="0"/>
              </a:rPr>
              <a:t>2. Willingness to respond</a:t>
            </a:r>
            <a:r>
              <a:rPr lang="en-US" sz="3200" dirty="0">
                <a:latin typeface="Roboto" panose="02000000000000000000" pitchFamily="2" charset="0"/>
                <a:ea typeface="Roboto" panose="02000000000000000000" pitchFamily="2" charset="0"/>
              </a:rPr>
              <a:t>: </a:t>
            </a:r>
          </a:p>
          <a:p>
            <a:r>
              <a:rPr lang="en-US" sz="3200" dirty="0">
                <a:latin typeface="Roboto" panose="02000000000000000000" pitchFamily="2" charset="0"/>
                <a:ea typeface="Roboto" panose="02000000000000000000" pitchFamily="2" charset="0"/>
              </a:rPr>
              <a:t>Cultural differences offer the best explanation for the unwillingness or the inability of many to respond to research surveys. The role of the male, the suitability of personal gender-based inquiries, and other gender-related issues can affect</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E60C97-09A8-4029-A2D4-0CFDE5C6FCEC}"/>
              </a:ext>
            </a:extLst>
          </p:cNvPr>
          <p:cNvSpPr>
            <a:spLocks noGrp="1"/>
          </p:cNvSpPr>
          <p:nvPr>
            <p:ph type="sldNum" sz="quarter" idx="12"/>
          </p:nvPr>
        </p:nvSpPr>
        <p:spPr/>
        <p:txBody>
          <a:bodyPr/>
          <a:lstStyle/>
          <a:p>
            <a:fld id="{94DC6BA0-6AF7-4A8A-8E01-6B3DDE92B132}" type="slidenum">
              <a:rPr lang="en-US" smtClean="0"/>
              <a:t>35</a:t>
            </a:fld>
            <a:endParaRPr lang="en-US"/>
          </a:p>
        </p:txBody>
      </p:sp>
      <p:sp>
        <p:nvSpPr>
          <p:cNvPr id="4" name="Title 3">
            <a:extLst>
              <a:ext uri="{FF2B5EF4-FFF2-40B4-BE49-F238E27FC236}">
                <a16:creationId xmlns:a16="http://schemas.microsoft.com/office/drawing/2014/main" id="{313ACD6A-FE4A-47D4-BF6C-FD2F546746F0}"/>
              </a:ext>
            </a:extLst>
          </p:cNvPr>
          <p:cNvSpPr>
            <a:spLocks noGrp="1"/>
          </p:cNvSpPr>
          <p:nvPr>
            <p:ph type="title"/>
          </p:nvPr>
        </p:nvSpPr>
        <p:spPr/>
        <p:txBody>
          <a:bodyPr>
            <a:noAutofit/>
          </a:bodyPr>
          <a:lstStyle/>
          <a:p>
            <a:r>
              <a:rPr lang="en-US" sz="4000" dirty="0">
                <a:solidFill>
                  <a:srgbClr val="FF0000"/>
                </a:solidFill>
                <a:latin typeface="Roboto" panose="02000000000000000000" pitchFamily="2" charset="0"/>
                <a:ea typeface="Roboto" panose="02000000000000000000" pitchFamily="2" charset="0"/>
              </a:rPr>
              <a:t> </a:t>
            </a:r>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0239683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5A5ECB-7040-4107-B1E7-A60BB2074341}"/>
              </a:ext>
            </a:extLst>
          </p:cNvPr>
          <p:cNvSpPr>
            <a:spLocks noGrp="1"/>
          </p:cNvSpPr>
          <p:nvPr>
            <p:ph idx="1"/>
          </p:nvPr>
        </p:nvSpPr>
        <p:spPr/>
        <p:txBody>
          <a:bodyPr>
            <a:normAutofit/>
          </a:bodyPr>
          <a:lstStyle/>
          <a:p>
            <a:r>
              <a:rPr lang="en-US" sz="2800" b="1" dirty="0">
                <a:latin typeface="Roboto" panose="02000000000000000000" pitchFamily="2" charset="0"/>
                <a:ea typeface="Roboto" panose="02000000000000000000" pitchFamily="2" charset="0"/>
              </a:rPr>
              <a:t>3. Sampling in field surveys</a:t>
            </a:r>
            <a:r>
              <a:rPr lang="en-US" sz="2800" dirty="0">
                <a:latin typeface="Roboto" panose="02000000000000000000" pitchFamily="2" charset="0"/>
                <a:ea typeface="Roboto" panose="02000000000000000000" pitchFamily="2" charset="0"/>
              </a:rPr>
              <a:t>: The greatest problem in sampling stems from the lack of adequate demographic data and available lists from which to draw meaningful samples. If current, reliable lists are not available, sampling becomes more complex and generally less reliable</a:t>
            </a:r>
          </a:p>
          <a:p>
            <a:r>
              <a:rPr lang="en-US" sz="2800" dirty="0">
                <a:latin typeface="Roboto" panose="02000000000000000000" pitchFamily="2" charset="0"/>
                <a:ea typeface="Roboto" panose="02000000000000000000" pitchFamily="2" charset="0"/>
              </a:rPr>
              <a:t>In many countries, up-to-date data on social economic aspects is not </a:t>
            </a:r>
            <a:r>
              <a:rPr lang="en-US" sz="2800" dirty="0" err="1">
                <a:latin typeface="Roboto" panose="02000000000000000000" pitchFamily="2" charset="0"/>
                <a:ea typeface="Roboto" panose="02000000000000000000" pitchFamily="2" charset="0"/>
              </a:rPr>
              <a:t>availabe</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544A7A8-F0C0-4FA5-8E97-E892A280C904}"/>
              </a:ext>
            </a:extLst>
          </p:cNvPr>
          <p:cNvSpPr>
            <a:spLocks noGrp="1"/>
          </p:cNvSpPr>
          <p:nvPr>
            <p:ph type="sldNum" sz="quarter" idx="12"/>
          </p:nvPr>
        </p:nvSpPr>
        <p:spPr/>
        <p:txBody>
          <a:bodyPr/>
          <a:lstStyle/>
          <a:p>
            <a:fld id="{94DC6BA0-6AF7-4A8A-8E01-6B3DDE92B132}" type="slidenum">
              <a:rPr lang="en-US" smtClean="0"/>
              <a:t>36</a:t>
            </a:fld>
            <a:endParaRPr lang="en-US"/>
          </a:p>
        </p:txBody>
      </p:sp>
      <p:sp>
        <p:nvSpPr>
          <p:cNvPr id="4" name="Title 3">
            <a:extLst>
              <a:ext uri="{FF2B5EF4-FFF2-40B4-BE49-F238E27FC236}">
                <a16:creationId xmlns:a16="http://schemas.microsoft.com/office/drawing/2014/main" id="{40883D5C-3DA6-4A7B-BCDE-6CB8FDCEB6E1}"/>
              </a:ext>
            </a:extLst>
          </p:cNvPr>
          <p:cNvSpPr>
            <a:spLocks noGrp="1"/>
          </p:cNvSpPr>
          <p:nvPr>
            <p:ph type="title"/>
          </p:nvPr>
        </p:nvSpPr>
        <p:spPr/>
        <p:txBody>
          <a:bodyPr>
            <a:norm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dirty="0"/>
          </a:p>
        </p:txBody>
      </p:sp>
    </p:spTree>
    <p:extLst>
      <p:ext uri="{BB962C8B-B14F-4D97-AF65-F5344CB8AC3E}">
        <p14:creationId xmlns:p14="http://schemas.microsoft.com/office/powerpoint/2010/main" val="28593533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405484-E323-45D3-9A15-D12077D02F09}"/>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4. </a:t>
            </a:r>
            <a:r>
              <a:rPr lang="en-US" sz="2800" b="1" dirty="0">
                <a:latin typeface="Roboto" panose="02000000000000000000" pitchFamily="2" charset="0"/>
                <a:ea typeface="Roboto" panose="02000000000000000000" pitchFamily="2" charset="0"/>
              </a:rPr>
              <a:t>Language and comprehension</a:t>
            </a:r>
            <a:r>
              <a:rPr lang="en-US" sz="2800" dirty="0">
                <a:latin typeface="Roboto" panose="02000000000000000000" pitchFamily="2" charset="0"/>
                <a:ea typeface="Roboto" panose="02000000000000000000" pitchFamily="2" charset="0"/>
              </a:rPr>
              <a:t>: The most universal survey research problem in foreign countries is the language barrier. Differences in choice of words and their deeper meaning and the difficulty of exact translation create problems in eliciting the specific information desired and in interpreting the respondents’ answers.</a:t>
            </a:r>
          </a:p>
          <a:p>
            <a:r>
              <a:rPr lang="en-US" sz="2800" dirty="0">
                <a:latin typeface="Roboto" panose="02000000000000000000" pitchFamily="2" charset="0"/>
                <a:ea typeface="Roboto" panose="02000000000000000000" pitchFamily="2" charset="0"/>
              </a:rPr>
              <a:t>Family, for example, has different connotations in different countries </a:t>
            </a:r>
          </a:p>
        </p:txBody>
      </p:sp>
      <p:sp>
        <p:nvSpPr>
          <p:cNvPr id="3" name="Slide Number Placeholder 2">
            <a:extLst>
              <a:ext uri="{FF2B5EF4-FFF2-40B4-BE49-F238E27FC236}">
                <a16:creationId xmlns:a16="http://schemas.microsoft.com/office/drawing/2014/main" id="{17375391-1413-417B-829B-67CA448F2050}"/>
              </a:ext>
            </a:extLst>
          </p:cNvPr>
          <p:cNvSpPr>
            <a:spLocks noGrp="1"/>
          </p:cNvSpPr>
          <p:nvPr>
            <p:ph type="sldNum" sz="quarter" idx="12"/>
          </p:nvPr>
        </p:nvSpPr>
        <p:spPr/>
        <p:txBody>
          <a:bodyPr/>
          <a:lstStyle/>
          <a:p>
            <a:fld id="{94DC6BA0-6AF7-4A8A-8E01-6B3DDE92B132}" type="slidenum">
              <a:rPr lang="en-US" smtClean="0"/>
              <a:t>37</a:t>
            </a:fld>
            <a:endParaRPr lang="en-US"/>
          </a:p>
        </p:txBody>
      </p:sp>
      <p:sp>
        <p:nvSpPr>
          <p:cNvPr id="4" name="Title 3">
            <a:extLst>
              <a:ext uri="{FF2B5EF4-FFF2-40B4-BE49-F238E27FC236}">
                <a16:creationId xmlns:a16="http://schemas.microsoft.com/office/drawing/2014/main" id="{7CFDE25B-7439-4F19-9B99-84C704B4AC02}"/>
              </a:ext>
            </a:extLst>
          </p:cNvPr>
          <p:cNvSpPr>
            <a:spLocks noGrp="1"/>
          </p:cNvSpPr>
          <p:nvPr>
            <p:ph type="title"/>
          </p:nvPr>
        </p:nvSpPr>
        <p:spPr/>
        <p:txBody>
          <a:bodyPr>
            <a:no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3157822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40332F-1C34-43AE-BB08-24DC3A47249C}"/>
              </a:ext>
            </a:extLst>
          </p:cNvPr>
          <p:cNvSpPr>
            <a:spLocks noGrp="1"/>
          </p:cNvSpPr>
          <p:nvPr>
            <p:ph idx="1"/>
          </p:nvPr>
        </p:nvSpPr>
        <p:spPr/>
        <p:txBody>
          <a:bodyPr>
            <a:noAutofit/>
          </a:bodyPr>
          <a:lstStyle/>
          <a:p>
            <a:r>
              <a:rPr lang="en-US" sz="2800" b="1" dirty="0">
                <a:latin typeface="Roboto" panose="02000000000000000000" pitchFamily="2" charset="0"/>
                <a:ea typeface="Roboto" panose="02000000000000000000" pitchFamily="2" charset="0"/>
              </a:rPr>
              <a:t>5. Multicultural research is a special problem</a:t>
            </a:r>
            <a:r>
              <a:rPr lang="en-US" sz="2800" dirty="0">
                <a:latin typeface="Roboto" panose="02000000000000000000" pitchFamily="2" charset="0"/>
                <a:ea typeface="Roboto" panose="02000000000000000000" pitchFamily="2" charset="0"/>
              </a:rPr>
              <a:t>: As companies become global marketers and seek to standardize various parts of the marketing mix across several countries, multicultural studies become more important. A company needs to determine to what extent adaptation of the marketing mix is appropriate. Thus, market characteristics across diverse cultures must be compared for similarities and differences before a company proceeds with standardization on any aspect of marketing strategy</a:t>
            </a:r>
          </a:p>
        </p:txBody>
      </p:sp>
      <p:sp>
        <p:nvSpPr>
          <p:cNvPr id="3" name="Slide Number Placeholder 2">
            <a:extLst>
              <a:ext uri="{FF2B5EF4-FFF2-40B4-BE49-F238E27FC236}">
                <a16:creationId xmlns:a16="http://schemas.microsoft.com/office/drawing/2014/main" id="{BFA41C49-FC25-4D28-A027-D38550E71E4F}"/>
              </a:ext>
            </a:extLst>
          </p:cNvPr>
          <p:cNvSpPr>
            <a:spLocks noGrp="1"/>
          </p:cNvSpPr>
          <p:nvPr>
            <p:ph type="sldNum" sz="quarter" idx="12"/>
          </p:nvPr>
        </p:nvSpPr>
        <p:spPr/>
        <p:txBody>
          <a:bodyPr/>
          <a:lstStyle/>
          <a:p>
            <a:fld id="{94DC6BA0-6AF7-4A8A-8E01-6B3DDE92B132}" type="slidenum">
              <a:rPr lang="en-US" smtClean="0"/>
              <a:t>38</a:t>
            </a:fld>
            <a:endParaRPr lang="en-US"/>
          </a:p>
        </p:txBody>
      </p:sp>
      <p:sp>
        <p:nvSpPr>
          <p:cNvPr id="4" name="Title 3">
            <a:extLst>
              <a:ext uri="{FF2B5EF4-FFF2-40B4-BE49-F238E27FC236}">
                <a16:creationId xmlns:a16="http://schemas.microsoft.com/office/drawing/2014/main" id="{8D41640B-B2CA-455E-ACE1-9895DE3AD256}"/>
              </a:ext>
            </a:extLst>
          </p:cNvPr>
          <p:cNvSpPr>
            <a:spLocks noGrp="1"/>
          </p:cNvSpPr>
          <p:nvPr>
            <p:ph type="title"/>
          </p:nvPr>
        </p:nvSpPr>
        <p:spPr/>
        <p:txBody>
          <a:bodyPr>
            <a:no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3214874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B51669C-2E9F-486F-94AE-A3A387A5776E}"/>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Multicultural research involves countries that have different languages, economies, social structures, behavior, and attitude patterns. When designing multicultural studies, it is essential that these differences be taken into account</a:t>
            </a:r>
          </a:p>
          <a:p>
            <a:r>
              <a:rPr lang="en-US" sz="2800" b="1" dirty="0">
                <a:solidFill>
                  <a:srgbClr val="FF0000"/>
                </a:solidFill>
                <a:latin typeface="Roboto" panose="02000000000000000000" pitchFamily="2" charset="0"/>
                <a:ea typeface="Roboto" panose="02000000000000000000" pitchFamily="2" charset="0"/>
              </a:rPr>
              <a:t>5. Analyse, interpret, and summarize the results</a:t>
            </a:r>
            <a:r>
              <a:rPr lang="en-US" sz="2800" dirty="0">
                <a:latin typeface="Roboto" panose="02000000000000000000" pitchFamily="2" charset="0"/>
                <a:ea typeface="Roboto" panose="02000000000000000000" pitchFamily="2" charset="0"/>
              </a:rPr>
              <a:t>. The collected data is crucial for successful business strategy, providing valuable insights into consumer behavior, preferences, and trends.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423615-AEB7-4F2A-8B88-3FC082500D1D}"/>
              </a:ext>
            </a:extLst>
          </p:cNvPr>
          <p:cNvSpPr>
            <a:spLocks noGrp="1"/>
          </p:cNvSpPr>
          <p:nvPr>
            <p:ph type="sldNum" sz="quarter" idx="12"/>
          </p:nvPr>
        </p:nvSpPr>
        <p:spPr/>
        <p:txBody>
          <a:bodyPr/>
          <a:lstStyle/>
          <a:p>
            <a:fld id="{94DC6BA0-6AF7-4A8A-8E01-6B3DDE92B132}" type="slidenum">
              <a:rPr lang="en-US" smtClean="0"/>
              <a:t>39</a:t>
            </a:fld>
            <a:endParaRPr lang="en-US"/>
          </a:p>
        </p:txBody>
      </p:sp>
      <p:sp>
        <p:nvSpPr>
          <p:cNvPr id="4" name="Title 3">
            <a:extLst>
              <a:ext uri="{FF2B5EF4-FFF2-40B4-BE49-F238E27FC236}">
                <a16:creationId xmlns:a16="http://schemas.microsoft.com/office/drawing/2014/main" id="{0D1ADA67-E953-409C-ACE2-846478399CFB}"/>
              </a:ext>
            </a:extLst>
          </p:cNvPr>
          <p:cNvSpPr>
            <a:spLocks noGrp="1"/>
          </p:cNvSpPr>
          <p:nvPr>
            <p:ph type="title"/>
          </p:nvPr>
        </p:nvSpPr>
        <p:spPr/>
        <p:txBody>
          <a:bodyPr>
            <a:norm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dirty="0"/>
          </a:p>
        </p:txBody>
      </p:sp>
    </p:spTree>
    <p:extLst>
      <p:ext uri="{BB962C8B-B14F-4D97-AF65-F5344CB8AC3E}">
        <p14:creationId xmlns:p14="http://schemas.microsoft.com/office/powerpoint/2010/main" val="453983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859F7D-EA00-4BD1-A9A1-1E1BE773AF9F}"/>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The ideal way of navigating the complex interconnected factors is through conducting marketing research (MR)</a:t>
            </a:r>
          </a:p>
          <a:p>
            <a:r>
              <a:rPr lang="en-US" sz="2800" dirty="0">
                <a:latin typeface="Roboto" panose="02000000000000000000" pitchFamily="2" charset="0"/>
                <a:ea typeface="Roboto" panose="02000000000000000000" pitchFamily="2" charset="0"/>
              </a:rPr>
              <a:t>Traditionally, marketing research is a systematic process of gathering, analysing and interpreting data or information about a market, product or service and potential for success.</a:t>
            </a:r>
          </a:p>
          <a:p>
            <a:r>
              <a:rPr lang="en-US" sz="2800" dirty="0">
                <a:latin typeface="Roboto" panose="02000000000000000000" pitchFamily="2" charset="0"/>
                <a:ea typeface="Roboto" panose="02000000000000000000" pitchFamily="2" charset="0"/>
              </a:rPr>
              <a:t>Market research is about understanding consumer behaviour and to make informed decisions about marketing strategies to serve better the target market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1605E8FD-EFB4-4521-900B-85A220044324}"/>
              </a:ext>
            </a:extLst>
          </p:cNvPr>
          <p:cNvSpPr>
            <a:spLocks noGrp="1"/>
          </p:cNvSpPr>
          <p:nvPr>
            <p:ph type="sldNum" sz="quarter" idx="12"/>
          </p:nvPr>
        </p:nvSpPr>
        <p:spPr/>
        <p:txBody>
          <a:bodyPr/>
          <a:lstStyle/>
          <a:p>
            <a:fld id="{94DC6BA0-6AF7-4A8A-8E01-6B3DDE92B132}" type="slidenum">
              <a:rPr lang="en-US" smtClean="0"/>
              <a:t>4</a:t>
            </a:fld>
            <a:endParaRPr lang="en-US"/>
          </a:p>
        </p:txBody>
      </p:sp>
      <p:sp>
        <p:nvSpPr>
          <p:cNvPr id="4" name="Title 3">
            <a:extLst>
              <a:ext uri="{FF2B5EF4-FFF2-40B4-BE49-F238E27FC236}">
                <a16:creationId xmlns:a16="http://schemas.microsoft.com/office/drawing/2014/main" id="{BA8FBA2D-17B9-4595-AAC6-190167D4AD14}"/>
              </a:ext>
            </a:extLst>
          </p:cNvPr>
          <p:cNvSpPr>
            <a:spLocks noGrp="1"/>
          </p:cNvSpPr>
          <p:nvPr>
            <p:ph type="title"/>
          </p:nvPr>
        </p:nvSpPr>
        <p:spPr/>
        <p:txBody>
          <a:bodyPr>
            <a:normAutofit fontScale="90000"/>
          </a:bodyPr>
          <a:lstStyle/>
          <a:p>
            <a:r>
              <a:rPr kumimoji="0" lang="en-GB"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 </a:t>
            </a:r>
            <a:r>
              <a:rPr kumimoji="0" lang="en-GB"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Researching international markets (continued)</a:t>
            </a:r>
            <a:endParaRPr lang="en-UG" dirty="0"/>
          </a:p>
        </p:txBody>
      </p:sp>
    </p:spTree>
    <p:extLst>
      <p:ext uri="{BB962C8B-B14F-4D97-AF65-F5344CB8AC3E}">
        <p14:creationId xmlns:p14="http://schemas.microsoft.com/office/powerpoint/2010/main" val="29332394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376B24-1DAB-4D92-A603-3CB5F85B8086}"/>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Data analysis methods refer to the techniques used by market researchers to analyze data in order to derive meaningful insights and identify patterns that can inform business decisions. </a:t>
            </a:r>
          </a:p>
          <a:p>
            <a:r>
              <a:rPr lang="en-US" sz="2800" dirty="0">
                <a:latin typeface="Roboto" panose="02000000000000000000" pitchFamily="2" charset="0"/>
                <a:ea typeface="Roboto" panose="02000000000000000000" pitchFamily="2" charset="0"/>
              </a:rPr>
              <a:t>As many businesses try to extend their marketing operations into foreign markets, the need for accurate data analysis cannot be overstated. They allow businesses to identify trends, patterns, and relationships between variables that may not be immediately obvious</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B8EF5A6-0966-4C3C-9788-614282AE9497}"/>
              </a:ext>
            </a:extLst>
          </p:cNvPr>
          <p:cNvSpPr>
            <a:spLocks noGrp="1"/>
          </p:cNvSpPr>
          <p:nvPr>
            <p:ph type="sldNum" sz="quarter" idx="12"/>
          </p:nvPr>
        </p:nvSpPr>
        <p:spPr/>
        <p:txBody>
          <a:bodyPr/>
          <a:lstStyle/>
          <a:p>
            <a:fld id="{94DC6BA0-6AF7-4A8A-8E01-6B3DDE92B132}" type="slidenum">
              <a:rPr lang="en-US" smtClean="0"/>
              <a:t>40</a:t>
            </a:fld>
            <a:endParaRPr lang="en-US"/>
          </a:p>
        </p:txBody>
      </p:sp>
      <p:sp>
        <p:nvSpPr>
          <p:cNvPr id="4" name="Title 3">
            <a:extLst>
              <a:ext uri="{FF2B5EF4-FFF2-40B4-BE49-F238E27FC236}">
                <a16:creationId xmlns:a16="http://schemas.microsoft.com/office/drawing/2014/main" id="{90C68859-1B18-4888-A414-C77D880DF69D}"/>
              </a:ext>
            </a:extLst>
          </p:cNvPr>
          <p:cNvSpPr>
            <a:spLocks noGrp="1"/>
          </p:cNvSpPr>
          <p:nvPr>
            <p:ph type="title"/>
          </p:nvPr>
        </p:nvSpPr>
        <p:spPr/>
        <p:txBody>
          <a:bodyPr>
            <a:no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188891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2CE1E6-81F4-4ACF-B5CA-4B09B7D30E9C}"/>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It is therefore important for the international marketing manager to meaningfully forecast potential political vulnerability so as develop strategies to lessen the risk</a:t>
            </a:r>
          </a:p>
          <a:p>
            <a:r>
              <a:rPr lang="en-US" sz="2800" dirty="0">
                <a:latin typeface="Roboto" panose="02000000000000000000" pitchFamily="2" charset="0"/>
                <a:ea typeface="Roboto" panose="02000000000000000000" pitchFamily="2" charset="0"/>
              </a:rPr>
              <a:t>Political risk assessment is an attempt to forecast political instability to help management identify and evaluate political events and their potential influence on current and future international business decisions </a:t>
            </a:r>
            <a:endParaRPr lang="en-UG" dirty="0"/>
          </a:p>
        </p:txBody>
      </p:sp>
      <p:sp>
        <p:nvSpPr>
          <p:cNvPr id="3" name="Slide Number Placeholder 2">
            <a:extLst>
              <a:ext uri="{FF2B5EF4-FFF2-40B4-BE49-F238E27FC236}">
                <a16:creationId xmlns:a16="http://schemas.microsoft.com/office/drawing/2014/main" id="{AD44590D-EA12-4E3A-AB45-CB47C84D3E4B}"/>
              </a:ext>
            </a:extLst>
          </p:cNvPr>
          <p:cNvSpPr>
            <a:spLocks noGrp="1"/>
          </p:cNvSpPr>
          <p:nvPr>
            <p:ph type="sldNum" sz="quarter" idx="12"/>
          </p:nvPr>
        </p:nvSpPr>
        <p:spPr/>
        <p:txBody>
          <a:bodyPr/>
          <a:lstStyle/>
          <a:p>
            <a:fld id="{94DC6BA0-6AF7-4A8A-8E01-6B3DDE92B132}" type="slidenum">
              <a:rPr lang="en-US" smtClean="0"/>
              <a:t>41</a:t>
            </a:fld>
            <a:endParaRPr lang="en-US"/>
          </a:p>
        </p:txBody>
      </p:sp>
      <p:sp>
        <p:nvSpPr>
          <p:cNvPr id="4" name="Title 3">
            <a:extLst>
              <a:ext uri="{FF2B5EF4-FFF2-40B4-BE49-F238E27FC236}">
                <a16:creationId xmlns:a16="http://schemas.microsoft.com/office/drawing/2014/main" id="{F8FF63CE-417E-496A-ABBB-9A1A1978D172}"/>
              </a:ext>
            </a:extLst>
          </p:cNvPr>
          <p:cNvSpPr>
            <a:spLocks noGrp="1"/>
          </p:cNvSpPr>
          <p:nvPr>
            <p:ph type="title"/>
          </p:nvPr>
        </p:nvSpPr>
        <p:spPr/>
        <p:txBody>
          <a:bodyPr>
            <a:noAutofit/>
          </a:bodyPr>
          <a:lstStyle/>
          <a:p>
            <a:r>
              <a:rPr kumimoji="0" lang="en-US"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Detailed steps in the research process (continued)</a:t>
            </a:r>
            <a:endParaRPr lang="en-UG"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8982119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99183F-3904-4EF1-A146-09C09D4DB4B1}"/>
              </a:ext>
            </a:extLst>
          </p:cNvPr>
          <p:cNvSpPr>
            <a:spLocks noGrp="1"/>
          </p:cNvSpPr>
          <p:nvPr>
            <p:ph idx="1"/>
          </p:nvPr>
        </p:nvSpPr>
        <p:spPr/>
        <p:txBody>
          <a:bodyPr>
            <a:normAutofit lnSpcReduction="10000"/>
          </a:bodyPr>
          <a:lstStyle/>
          <a:p>
            <a:r>
              <a:rPr lang="en-US" sz="3200" dirty="0">
                <a:latin typeface="Roboto" panose="02000000000000000000" pitchFamily="2" charset="0"/>
                <a:ea typeface="Roboto" panose="02000000000000000000" pitchFamily="2" charset="0"/>
              </a:rPr>
              <a:t>In order to accurately estimate the current demand and therefore forecast future demand, reliable historical data is required</a:t>
            </a:r>
          </a:p>
          <a:p>
            <a:r>
              <a:rPr lang="en-US" sz="3200" dirty="0">
                <a:latin typeface="Roboto" panose="02000000000000000000" pitchFamily="2" charset="0"/>
                <a:ea typeface="Roboto" panose="02000000000000000000" pitchFamily="2" charset="0"/>
              </a:rPr>
              <a:t>As earlier noted, availability and quality of available secondary data is either not reliable or insufficient in many countries</a:t>
            </a:r>
          </a:p>
          <a:p>
            <a:r>
              <a:rPr lang="en-US" sz="3200" dirty="0">
                <a:latin typeface="Roboto" panose="02000000000000000000" pitchFamily="2" charset="0"/>
                <a:ea typeface="Roboto" panose="02000000000000000000" pitchFamily="2" charset="0"/>
              </a:rPr>
              <a:t>Despite constraints, some approaches to demand estimation are usable with minimum information and caution</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95F7C4-D2D8-44B6-B4F7-4CC981958B2C}"/>
              </a:ext>
            </a:extLst>
          </p:cNvPr>
          <p:cNvSpPr>
            <a:spLocks noGrp="1"/>
          </p:cNvSpPr>
          <p:nvPr>
            <p:ph type="sldNum" sz="quarter" idx="12"/>
          </p:nvPr>
        </p:nvSpPr>
        <p:spPr/>
        <p:txBody>
          <a:bodyPr/>
          <a:lstStyle/>
          <a:p>
            <a:fld id="{94DC6BA0-6AF7-4A8A-8E01-6B3DDE92B132}" type="slidenum">
              <a:rPr lang="en-US" smtClean="0"/>
              <a:t>42</a:t>
            </a:fld>
            <a:endParaRPr lang="en-US"/>
          </a:p>
        </p:txBody>
      </p:sp>
      <p:sp>
        <p:nvSpPr>
          <p:cNvPr id="4" name="Title 3">
            <a:extLst>
              <a:ext uri="{FF2B5EF4-FFF2-40B4-BE49-F238E27FC236}">
                <a16:creationId xmlns:a16="http://schemas.microsoft.com/office/drawing/2014/main" id="{9AF3FBE4-4F15-46A1-BDD8-7EF414375FD5}"/>
              </a:ext>
            </a:extLst>
          </p:cNvPr>
          <p:cNvSpPr>
            <a:spLocks noGrp="1"/>
          </p:cNvSpPr>
          <p:nvPr>
            <p:ph type="title"/>
          </p:nvPr>
        </p:nvSpPr>
        <p:spPr/>
        <p:txBody>
          <a:bodyPr>
            <a:noAutofit/>
          </a:bodyPr>
          <a:lstStyle/>
          <a:p>
            <a:r>
              <a:rPr lang="en-US" sz="3600" dirty="0" err="1">
                <a:solidFill>
                  <a:srgbClr val="FF0000"/>
                </a:solidFill>
                <a:latin typeface="Roboto" panose="02000000000000000000" pitchFamily="2" charset="0"/>
                <a:ea typeface="Roboto" panose="02000000000000000000" pitchFamily="2" charset="0"/>
              </a:rPr>
              <a:t>Esstimating</a:t>
            </a:r>
            <a:r>
              <a:rPr lang="en-US" sz="3600" dirty="0">
                <a:solidFill>
                  <a:srgbClr val="FF0000"/>
                </a:solidFill>
                <a:latin typeface="Roboto" panose="02000000000000000000" pitchFamily="2" charset="0"/>
                <a:ea typeface="Roboto" panose="02000000000000000000" pitchFamily="2" charset="0"/>
              </a:rPr>
              <a:t> market demand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0945226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93603D-4A6E-4E56-801F-C5E920A56733}"/>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If the desired statistics are not available, a close estimation can be made with slight adjustments</a:t>
            </a:r>
          </a:p>
          <a:p>
            <a:r>
              <a:rPr lang="en-US" sz="2800" dirty="0">
                <a:latin typeface="Roboto" panose="02000000000000000000" pitchFamily="2" charset="0"/>
                <a:ea typeface="Roboto" panose="02000000000000000000" pitchFamily="2" charset="0"/>
              </a:rPr>
              <a:t>But estimation can be difficult especially when the past statistics includes a major unique event such as Covid 19 pandemic</a:t>
            </a:r>
          </a:p>
          <a:p>
            <a:r>
              <a:rPr lang="en-US" sz="2800" dirty="0">
                <a:latin typeface="Roboto" panose="02000000000000000000" pitchFamily="2" charset="0"/>
                <a:ea typeface="Roboto" panose="02000000000000000000" pitchFamily="2" charset="0"/>
              </a:rPr>
              <a:t>Nevertheless, two methods of forecasting demand are particularly suitable for international marketers: </a:t>
            </a:r>
            <a:r>
              <a:rPr lang="en-US" sz="2800" b="1" dirty="0">
                <a:solidFill>
                  <a:srgbClr val="FF0000"/>
                </a:solidFill>
                <a:latin typeface="Roboto" panose="02000000000000000000" pitchFamily="2" charset="0"/>
                <a:ea typeface="Roboto" panose="02000000000000000000" pitchFamily="2" charset="0"/>
              </a:rPr>
              <a:t>(</a:t>
            </a:r>
            <a:r>
              <a:rPr lang="en-US" sz="2800" b="1" dirty="0" err="1">
                <a:solidFill>
                  <a:srgbClr val="FF0000"/>
                </a:solidFill>
                <a:latin typeface="Roboto" panose="02000000000000000000" pitchFamily="2" charset="0"/>
                <a:ea typeface="Roboto" panose="02000000000000000000" pitchFamily="2" charset="0"/>
              </a:rPr>
              <a:t>i</a:t>
            </a:r>
            <a:r>
              <a:rPr lang="en-US" sz="2800" b="1" dirty="0">
                <a:solidFill>
                  <a:srgbClr val="FF0000"/>
                </a:solidFill>
                <a:latin typeface="Roboto" panose="02000000000000000000" pitchFamily="2" charset="0"/>
                <a:ea typeface="Roboto" panose="02000000000000000000" pitchFamily="2" charset="0"/>
              </a:rPr>
              <a:t>) expert opinion </a:t>
            </a:r>
            <a:r>
              <a:rPr lang="en-US" sz="2800" dirty="0">
                <a:latin typeface="Roboto" panose="02000000000000000000" pitchFamily="2" charset="0"/>
                <a:ea typeface="Roboto" panose="02000000000000000000" pitchFamily="2" charset="0"/>
              </a:rPr>
              <a:t>and </a:t>
            </a:r>
            <a:r>
              <a:rPr lang="en-US" sz="2800" b="1" dirty="0">
                <a:solidFill>
                  <a:srgbClr val="FF0000"/>
                </a:solidFill>
                <a:latin typeface="Roboto" panose="02000000000000000000" pitchFamily="2" charset="0"/>
                <a:ea typeface="Roboto" panose="02000000000000000000" pitchFamily="2" charset="0"/>
              </a:rPr>
              <a:t>(ii) analogy</a:t>
            </a:r>
            <a:r>
              <a:rPr lang="en-US" sz="2800" dirty="0">
                <a:latin typeface="Roboto" panose="02000000000000000000" pitchFamily="2" charset="0"/>
                <a:ea typeface="Roboto" panose="02000000000000000000" pitchFamily="2" charset="0"/>
              </a:rPr>
              <a:t>. </a:t>
            </a:r>
          </a:p>
          <a:p>
            <a:r>
              <a:rPr lang="en-US" sz="2800" b="1" dirty="0">
                <a:solidFill>
                  <a:srgbClr val="FF0000"/>
                </a:solidFill>
                <a:latin typeface="Roboto" panose="02000000000000000000" pitchFamily="2" charset="0"/>
                <a:ea typeface="Roboto" panose="02000000000000000000" pitchFamily="2" charset="0"/>
              </a:rPr>
              <a:t>1. Expert opinion</a:t>
            </a:r>
            <a:r>
              <a:rPr lang="en-US" sz="2800" dirty="0">
                <a:latin typeface="Roboto" panose="02000000000000000000" pitchFamily="2" charset="0"/>
                <a:ea typeface="Roboto" panose="02000000000000000000" pitchFamily="2" charset="0"/>
              </a:rPr>
              <a:t>: For many market estimation problems, particularly in foreign countries that are new to the marketer, expert opinion is advisable</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D93D35F3-C80F-46A5-9377-8DDE67F8E821}"/>
              </a:ext>
            </a:extLst>
          </p:cNvPr>
          <p:cNvSpPr>
            <a:spLocks noGrp="1"/>
          </p:cNvSpPr>
          <p:nvPr>
            <p:ph type="sldNum" sz="quarter" idx="12"/>
          </p:nvPr>
        </p:nvSpPr>
        <p:spPr/>
        <p:txBody>
          <a:bodyPr/>
          <a:lstStyle/>
          <a:p>
            <a:fld id="{94DC6BA0-6AF7-4A8A-8E01-6B3DDE92B132}" type="slidenum">
              <a:rPr lang="en-US" smtClean="0"/>
              <a:t>43</a:t>
            </a:fld>
            <a:endParaRPr lang="en-US"/>
          </a:p>
        </p:txBody>
      </p:sp>
      <p:sp>
        <p:nvSpPr>
          <p:cNvPr id="4" name="Title 3">
            <a:extLst>
              <a:ext uri="{FF2B5EF4-FFF2-40B4-BE49-F238E27FC236}">
                <a16:creationId xmlns:a16="http://schemas.microsoft.com/office/drawing/2014/main" id="{CF16364A-922E-4360-8D38-67DCB69E5A51}"/>
              </a:ext>
            </a:extLst>
          </p:cNvPr>
          <p:cNvSpPr>
            <a:spLocks noGrp="1"/>
          </p:cNvSpPr>
          <p:nvPr>
            <p:ph type="title"/>
          </p:nvPr>
        </p:nvSpPr>
        <p:spPr/>
        <p:txBody>
          <a:bodyPr>
            <a:noAutofit/>
          </a:bodyPr>
          <a:lstStyle/>
          <a:p>
            <a:r>
              <a:rPr lang="en-US" sz="4000" dirty="0">
                <a:solidFill>
                  <a:srgbClr val="FF0000"/>
                </a:solidFill>
                <a:latin typeface="Roboto" panose="02000000000000000000" pitchFamily="2" charset="0"/>
                <a:ea typeface="Roboto" panose="02000000000000000000" pitchFamily="2" charset="0"/>
              </a:rPr>
              <a:t>Estimating market demand (continued)</a:t>
            </a:r>
            <a:endParaRPr lang="en-UG"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5947894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7479C1-B701-4352-9770-11B1003381A7}"/>
              </a:ext>
            </a:extLst>
          </p:cNvPr>
          <p:cNvSpPr>
            <a:spLocks noGrp="1"/>
          </p:cNvSpPr>
          <p:nvPr>
            <p:ph idx="1"/>
          </p:nvPr>
        </p:nvSpPr>
        <p:spPr/>
        <p:txBody>
          <a:bodyPr>
            <a:normAutofit lnSpcReduction="10000"/>
          </a:bodyPr>
          <a:lstStyle/>
          <a:p>
            <a:r>
              <a:rPr lang="en-US" sz="2800" dirty="0">
                <a:latin typeface="Roboto" panose="02000000000000000000" pitchFamily="2" charset="0"/>
                <a:ea typeface="Roboto" panose="02000000000000000000" pitchFamily="2" charset="0"/>
              </a:rPr>
              <a:t>Experts are regarding  interviewed for their opinion regarding issues such as market size, growth rate, inflation, and sales forecast</a:t>
            </a:r>
          </a:p>
          <a:p>
            <a:r>
              <a:rPr lang="en-US" sz="2800" dirty="0">
                <a:latin typeface="Roboto" panose="02000000000000000000" pitchFamily="2" charset="0"/>
                <a:ea typeface="Roboto" panose="02000000000000000000" pitchFamily="2" charset="0"/>
              </a:rPr>
              <a:t>The key in using expert opinion to help forecast demand is triangulation , that is, comparing estimates produced by different sources</a:t>
            </a:r>
          </a:p>
          <a:p>
            <a:r>
              <a:rPr lang="en-US" sz="2800" b="1" dirty="0">
                <a:solidFill>
                  <a:srgbClr val="FF0000"/>
                </a:solidFill>
                <a:latin typeface="Roboto" panose="02000000000000000000" pitchFamily="2" charset="0"/>
                <a:ea typeface="Roboto" panose="02000000000000000000" pitchFamily="2" charset="0"/>
              </a:rPr>
              <a:t>2. Analogy</a:t>
            </a:r>
            <a:r>
              <a:rPr lang="en-US" sz="2800" dirty="0">
                <a:latin typeface="Roboto" panose="02000000000000000000" pitchFamily="2" charset="0"/>
                <a:ea typeface="Roboto" panose="02000000000000000000" pitchFamily="2" charset="0"/>
              </a:rPr>
              <a:t>: as another technique of estimating demand, analogy refers to comparison between two thigs – in this case demand in country x used to estimate demand in country - Y for purposes of explanation  </a:t>
            </a:r>
          </a:p>
        </p:txBody>
      </p:sp>
      <p:sp>
        <p:nvSpPr>
          <p:cNvPr id="3" name="Slide Number Placeholder 2">
            <a:extLst>
              <a:ext uri="{FF2B5EF4-FFF2-40B4-BE49-F238E27FC236}">
                <a16:creationId xmlns:a16="http://schemas.microsoft.com/office/drawing/2014/main" id="{E948B0B4-38AE-479C-BC08-BF0E203BA34C}"/>
              </a:ext>
            </a:extLst>
          </p:cNvPr>
          <p:cNvSpPr>
            <a:spLocks noGrp="1"/>
          </p:cNvSpPr>
          <p:nvPr>
            <p:ph type="sldNum" sz="quarter" idx="12"/>
          </p:nvPr>
        </p:nvSpPr>
        <p:spPr/>
        <p:txBody>
          <a:bodyPr/>
          <a:lstStyle/>
          <a:p>
            <a:fld id="{94DC6BA0-6AF7-4A8A-8E01-6B3DDE92B132}" type="slidenum">
              <a:rPr lang="en-US" smtClean="0"/>
              <a:t>44</a:t>
            </a:fld>
            <a:endParaRPr lang="en-US"/>
          </a:p>
        </p:txBody>
      </p:sp>
      <p:sp>
        <p:nvSpPr>
          <p:cNvPr id="4" name="Title 3">
            <a:extLst>
              <a:ext uri="{FF2B5EF4-FFF2-40B4-BE49-F238E27FC236}">
                <a16:creationId xmlns:a16="http://schemas.microsoft.com/office/drawing/2014/main" id="{4B2A3B78-C39D-455A-A1F4-A66EC2E66918}"/>
              </a:ext>
            </a:extLst>
          </p:cNvPr>
          <p:cNvSpPr>
            <a:spLocks noGrp="1"/>
          </p:cNvSpPr>
          <p:nvPr>
            <p:ph type="title"/>
          </p:nvPr>
        </p:nvSpPr>
        <p:spPr/>
        <p:txBody>
          <a:bodyPr>
            <a:noAutofit/>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Estimating market demand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854602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23C98E-6D13-4662-B927-DD8BDE2D3872}"/>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This method assumes that demand for a product develops in much the same way in all countries, as comparable economic development occurs in each country. </a:t>
            </a:r>
          </a:p>
          <a:p>
            <a:r>
              <a:rPr lang="en-US" sz="2800" dirty="0">
                <a:latin typeface="Roboto" panose="02000000000000000000" pitchFamily="2" charset="0"/>
                <a:ea typeface="Roboto" panose="02000000000000000000" pitchFamily="2" charset="0"/>
              </a:rPr>
              <a:t>Caution must be taken because the method assumes that factors influencing demand e.g. taste, lifestyle, taxes, selling method, and availability of the product, are similar in both countries, which cannot be. Important to note that the 2 methods described above can never be substitutes for market research  when it is economically feasible and time permits</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7355314E-332A-48A8-81C0-679BE0B13BE0}"/>
              </a:ext>
            </a:extLst>
          </p:cNvPr>
          <p:cNvSpPr>
            <a:spLocks noGrp="1"/>
          </p:cNvSpPr>
          <p:nvPr>
            <p:ph type="sldNum" sz="quarter" idx="12"/>
          </p:nvPr>
        </p:nvSpPr>
        <p:spPr/>
        <p:txBody>
          <a:bodyPr/>
          <a:lstStyle/>
          <a:p>
            <a:fld id="{94DC6BA0-6AF7-4A8A-8E01-6B3DDE92B132}" type="slidenum">
              <a:rPr lang="en-US" smtClean="0"/>
              <a:t>45</a:t>
            </a:fld>
            <a:endParaRPr lang="en-US"/>
          </a:p>
        </p:txBody>
      </p:sp>
      <p:sp>
        <p:nvSpPr>
          <p:cNvPr id="4" name="Title 3">
            <a:extLst>
              <a:ext uri="{FF2B5EF4-FFF2-40B4-BE49-F238E27FC236}">
                <a16:creationId xmlns:a16="http://schemas.microsoft.com/office/drawing/2014/main" id="{9EF46F48-18E3-413E-BCAA-241D5C05B6DC}"/>
              </a:ext>
            </a:extLst>
          </p:cNvPr>
          <p:cNvSpPr>
            <a:spLocks noGrp="1"/>
          </p:cNvSpPr>
          <p:nvPr>
            <p:ph type="title"/>
          </p:nvPr>
        </p:nvSpPr>
        <p:spPr/>
        <p:txBody>
          <a:bodyPr>
            <a:normAutofit fontScale="90000"/>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Estimating market demand (continued)</a:t>
            </a:r>
            <a:endParaRPr lang="en-UG" dirty="0"/>
          </a:p>
        </p:txBody>
      </p:sp>
    </p:spTree>
    <p:extLst>
      <p:ext uri="{BB962C8B-B14F-4D97-AF65-F5344CB8AC3E}">
        <p14:creationId xmlns:p14="http://schemas.microsoft.com/office/powerpoint/2010/main" val="2326668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A78D0F0-DDE4-4688-9388-C2FAE7B3D243}"/>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But we must be careful about MR and IMR, because whereas both involve studying markets to make informed marketing decisions, there is a difference between the two </a:t>
            </a:r>
          </a:p>
          <a:p>
            <a:r>
              <a:rPr lang="en-US" sz="2800" dirty="0">
                <a:latin typeface="Roboto" panose="02000000000000000000" pitchFamily="2" charset="0"/>
                <a:ea typeface="Roboto" panose="02000000000000000000" pitchFamily="2" charset="0"/>
              </a:rPr>
              <a:t>The main difference regards the scope and complexity of the research</a:t>
            </a:r>
          </a:p>
          <a:p>
            <a:r>
              <a:rPr lang="en-US" sz="2800" dirty="0">
                <a:latin typeface="Roboto" panose="02000000000000000000" pitchFamily="2" charset="0"/>
                <a:ea typeface="Roboto" panose="02000000000000000000" pitchFamily="2" charset="0"/>
              </a:rPr>
              <a:t>IMR refers to gathering, analysing and interpreting data about foreign markets in order to make informed decisions for internationalization.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F371D831-4032-4136-84F0-806293E4956E}"/>
              </a:ext>
            </a:extLst>
          </p:cNvPr>
          <p:cNvSpPr>
            <a:spLocks noGrp="1"/>
          </p:cNvSpPr>
          <p:nvPr>
            <p:ph type="sldNum" sz="quarter" idx="12"/>
          </p:nvPr>
        </p:nvSpPr>
        <p:spPr/>
        <p:txBody>
          <a:bodyPr/>
          <a:lstStyle/>
          <a:p>
            <a:fld id="{94DC6BA0-6AF7-4A8A-8E01-6B3DDE92B132}" type="slidenum">
              <a:rPr lang="en-US" smtClean="0"/>
              <a:t>5</a:t>
            </a:fld>
            <a:endParaRPr lang="en-US"/>
          </a:p>
        </p:txBody>
      </p:sp>
      <p:sp>
        <p:nvSpPr>
          <p:cNvPr id="4" name="Title 3">
            <a:extLst>
              <a:ext uri="{FF2B5EF4-FFF2-40B4-BE49-F238E27FC236}">
                <a16:creationId xmlns:a16="http://schemas.microsoft.com/office/drawing/2014/main" id="{75D3F06C-8CF9-4A4C-8FFD-F5A859F50CB3}"/>
              </a:ext>
            </a:extLst>
          </p:cNvPr>
          <p:cNvSpPr>
            <a:spLocks noGrp="1"/>
          </p:cNvSpPr>
          <p:nvPr>
            <p:ph type="title"/>
          </p:nvPr>
        </p:nvSpPr>
        <p:spPr/>
        <p:txBody>
          <a:bodyPr>
            <a:normAutofit fontScale="90000"/>
          </a:bodyPr>
          <a:lstStyle/>
          <a:p>
            <a:r>
              <a:rPr kumimoji="0" lang="en-GB"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 </a:t>
            </a:r>
            <a:r>
              <a:rPr kumimoji="0" lang="en-GB"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Researching international markets (continued)</a:t>
            </a:r>
            <a:endParaRPr lang="en-UG" dirty="0"/>
          </a:p>
        </p:txBody>
      </p:sp>
    </p:spTree>
    <p:extLst>
      <p:ext uri="{BB962C8B-B14F-4D97-AF65-F5344CB8AC3E}">
        <p14:creationId xmlns:p14="http://schemas.microsoft.com/office/powerpoint/2010/main" val="1450463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0EE7EF-C3F7-4828-A6A7-E161E9394608}"/>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2800" b="1" i="0" u="none" strike="noStrike" kern="1200" cap="none" spc="0" normalizeH="0" baseline="0" noProof="0" dirty="0">
                <a:ln>
                  <a:noFill/>
                </a:ln>
                <a:solidFill>
                  <a:srgbClr val="FF0000"/>
                </a:solidFill>
                <a:effectLst/>
                <a:uLnTx/>
                <a:uFillTx/>
                <a:latin typeface="Roboto" panose="02000000000000000000" pitchFamily="2" charset="0"/>
                <a:ea typeface="Roboto" panose="02000000000000000000" pitchFamily="2" charset="0"/>
                <a:cs typeface="+mn-cs"/>
              </a:rPr>
              <a:t>Information is crucial in marketing</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Information is </a:t>
            </a: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 prerequisite</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in developing successful marketing strategies, avoiding embarrassment, and promoting meaningful exchange systems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b="1" dirty="0">
                <a:solidFill>
                  <a:srgbClr val="FF0000"/>
                </a:solidFill>
                <a:latin typeface="Roboto" panose="02000000000000000000" pitchFamily="2" charset="0"/>
                <a:ea typeface="Roboto" panose="02000000000000000000" pitchFamily="2" charset="0"/>
              </a:rPr>
              <a:t>Sources:</a:t>
            </a:r>
            <a:r>
              <a:rPr lang="en-US" sz="2800" dirty="0">
                <a:solidFill>
                  <a:prstClr val="black"/>
                </a:solidFill>
                <a:latin typeface="Roboto" panose="02000000000000000000" pitchFamily="2" charset="0"/>
                <a:ea typeface="Roboto" panose="02000000000000000000" pitchFamily="2" charset="0"/>
              </a:rPr>
              <a:t> Information can be obtained from different sources including; </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buying from trusted research vendors/consultants or supplied by internal marketing research staff.</a:t>
            </a:r>
            <a:endPar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3" name="Slide Number Placeholder 2">
            <a:extLst>
              <a:ext uri="{FF2B5EF4-FFF2-40B4-BE49-F238E27FC236}">
                <a16:creationId xmlns:a16="http://schemas.microsoft.com/office/drawing/2014/main" id="{76278E11-3426-4DF4-A217-8201762AE230}"/>
              </a:ext>
            </a:extLst>
          </p:cNvPr>
          <p:cNvSpPr>
            <a:spLocks noGrp="1"/>
          </p:cNvSpPr>
          <p:nvPr>
            <p:ph type="sldNum" sz="quarter" idx="12"/>
          </p:nvPr>
        </p:nvSpPr>
        <p:spPr/>
        <p:txBody>
          <a:bodyPr/>
          <a:lstStyle/>
          <a:p>
            <a:fld id="{94DC6BA0-6AF7-4A8A-8E01-6B3DDE92B132}" type="slidenum">
              <a:rPr lang="en-US" smtClean="0"/>
              <a:t>6</a:t>
            </a:fld>
            <a:endParaRPr lang="en-US"/>
          </a:p>
        </p:txBody>
      </p:sp>
      <p:sp>
        <p:nvSpPr>
          <p:cNvPr id="4" name="Title 3">
            <a:extLst>
              <a:ext uri="{FF2B5EF4-FFF2-40B4-BE49-F238E27FC236}">
                <a16:creationId xmlns:a16="http://schemas.microsoft.com/office/drawing/2014/main" id="{78605D79-5CD2-4C51-AFCD-64ED79A318C6}"/>
              </a:ext>
            </a:extLst>
          </p:cNvPr>
          <p:cNvSpPr>
            <a:spLocks noGrp="1"/>
          </p:cNvSpPr>
          <p:nvPr>
            <p:ph type="title"/>
          </p:nvPr>
        </p:nvSpPr>
        <p:spPr/>
        <p:txBody>
          <a:bodyPr>
            <a:normAutofit/>
          </a:bodyPr>
          <a:lstStyle/>
          <a:p>
            <a:r>
              <a:rPr kumimoji="0" lang="en-GB"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Researching international markets (continued)</a:t>
            </a:r>
            <a:endParaRPr lang="en-UG" dirty="0">
              <a:solidFill>
                <a:srgbClr val="FF0000"/>
              </a:solidFill>
            </a:endParaRPr>
          </a:p>
        </p:txBody>
      </p:sp>
    </p:spTree>
    <p:extLst>
      <p:ext uri="{BB962C8B-B14F-4D97-AF65-F5344CB8AC3E}">
        <p14:creationId xmlns:p14="http://schemas.microsoft.com/office/powerpoint/2010/main" val="3800938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AC1574-803F-4779-A76F-A0136D3278A9}"/>
              </a:ext>
            </a:extLst>
          </p:cNvPr>
          <p:cNvSpPr>
            <a:spLocks noGrp="1"/>
          </p:cNvSpPr>
          <p:nvPr>
            <p:ph idx="1"/>
          </p:nvPr>
        </p:nvSpPr>
        <p:spPr/>
        <p:txBody>
          <a:bodyPr>
            <a:noAutofit/>
          </a:bodyPr>
          <a:lstStyle/>
          <a:p>
            <a:pPr marL="365125" marR="0" lvl="0" indent="-255588" algn="l" defTabSz="914400" rtl="0" eaLnBrk="1" fontAlgn="base" latinLnBrk="0" hangingPunct="1">
              <a:lnSpc>
                <a:spcPct val="100000"/>
              </a:lnSpc>
              <a:spcBef>
                <a:spcPts val="400"/>
              </a:spcBef>
              <a:spcAft>
                <a:spcPct val="0"/>
              </a:spcAft>
              <a:buClr>
                <a:srgbClr val="2DA2BF"/>
              </a:buClr>
              <a:buSzPct val="68000"/>
              <a:buFont typeface="Wingdings 3" panose="05040102010807070707" pitchFamily="18" charset="2"/>
              <a:buChar char=""/>
              <a:tabLst/>
              <a:defRPr/>
            </a:pP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Sometimes the marketing manager/executive get involved in getting information by taking to customers, participating in store shopping disguised as customer to observe customer behaviour, and intelligence information from suppliers, resellers, and agents.</a:t>
            </a:r>
          </a:p>
          <a:p>
            <a:pPr marL="365125" marR="0" lvl="0" indent="-255588" algn="l" defTabSz="914400" rtl="0" eaLnBrk="1" fontAlgn="base" latinLnBrk="0" hangingPunct="1">
              <a:lnSpc>
                <a:spcPct val="100000"/>
              </a:lnSpc>
              <a:spcBef>
                <a:spcPts val="400"/>
              </a:spcBef>
              <a:spcAft>
                <a:spcPct val="0"/>
              </a:spcAft>
              <a:buClr>
                <a:srgbClr val="2DA2BF"/>
              </a:buClr>
              <a:buSzPct val="68000"/>
              <a:buFont typeface="Wingdings 3" panose="05040102010807070707" pitchFamily="18" charset="2"/>
              <a:buChar char=""/>
              <a:tabLst/>
              <a:defRPr/>
            </a:pPr>
            <a:r>
              <a:rPr lang="en-GB" sz="2800" dirty="0">
                <a:solidFill>
                  <a:prstClr val="black"/>
                </a:solidFill>
                <a:latin typeface="Roboto" panose="02000000000000000000" pitchFamily="2" charset="0"/>
                <a:ea typeface="Roboto" panose="02000000000000000000" pitchFamily="2" charset="0"/>
              </a:rPr>
              <a:t>Venturing into contemporary fast changing foreign markets is one of the toughest strategic decision a marketing executive has to make. </a:t>
            </a: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endParaRPr lang="en-UG" sz="2800" dirty="0"/>
          </a:p>
        </p:txBody>
      </p:sp>
      <p:sp>
        <p:nvSpPr>
          <p:cNvPr id="3" name="Slide Number Placeholder 2">
            <a:extLst>
              <a:ext uri="{FF2B5EF4-FFF2-40B4-BE49-F238E27FC236}">
                <a16:creationId xmlns:a16="http://schemas.microsoft.com/office/drawing/2014/main" id="{F33BED72-6D40-425F-8DB4-09AB6479BFDC}"/>
              </a:ext>
            </a:extLst>
          </p:cNvPr>
          <p:cNvSpPr>
            <a:spLocks noGrp="1"/>
          </p:cNvSpPr>
          <p:nvPr>
            <p:ph type="sldNum" sz="quarter" idx="12"/>
          </p:nvPr>
        </p:nvSpPr>
        <p:spPr/>
        <p:txBody>
          <a:bodyPr/>
          <a:lstStyle/>
          <a:p>
            <a:fld id="{94DC6BA0-6AF7-4A8A-8E01-6B3DDE92B132}" type="slidenum">
              <a:rPr lang="en-US" smtClean="0"/>
              <a:t>7</a:t>
            </a:fld>
            <a:endParaRPr lang="en-US"/>
          </a:p>
        </p:txBody>
      </p:sp>
      <p:sp>
        <p:nvSpPr>
          <p:cNvPr id="4" name="Title 3">
            <a:extLst>
              <a:ext uri="{FF2B5EF4-FFF2-40B4-BE49-F238E27FC236}">
                <a16:creationId xmlns:a16="http://schemas.microsoft.com/office/drawing/2014/main" id="{0B1D2E6E-40B2-4680-85E1-74460C250BAF}"/>
              </a:ext>
            </a:extLst>
          </p:cNvPr>
          <p:cNvSpPr>
            <a:spLocks noGrp="1"/>
          </p:cNvSpPr>
          <p:nvPr>
            <p:ph type="title"/>
          </p:nvPr>
        </p:nvSpPr>
        <p:spPr/>
        <p:txBody>
          <a:bodyPr>
            <a:normAutofit/>
          </a:bodyPr>
          <a:lstStyle/>
          <a:p>
            <a:r>
              <a:rPr kumimoji="0" lang="en-GB"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Researching international markets (continued)</a:t>
            </a:r>
            <a:endParaRPr lang="en-UG" dirty="0">
              <a:solidFill>
                <a:srgbClr val="FF0000"/>
              </a:solidFill>
            </a:endParaRPr>
          </a:p>
        </p:txBody>
      </p:sp>
    </p:spTree>
    <p:extLst>
      <p:ext uri="{BB962C8B-B14F-4D97-AF65-F5344CB8AC3E}">
        <p14:creationId xmlns:p14="http://schemas.microsoft.com/office/powerpoint/2010/main" val="3158832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7273C4-1640-4B85-B86A-5109CB99CEDE}"/>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000" dirty="0">
                <a:latin typeface="Roboto" panose="02000000000000000000" pitchFamily="2" charset="0"/>
                <a:ea typeface="Roboto" panose="02000000000000000000" pitchFamily="2" charset="0"/>
              </a:rPr>
              <a:t>One has to balance the need to get accurate up-to-date information and the constraints of time, cost, and state of technology</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000" dirty="0">
                <a:latin typeface="Roboto" panose="02000000000000000000" pitchFamily="2" charset="0"/>
                <a:ea typeface="Roboto" panose="02000000000000000000" pitchFamily="2" charset="0"/>
              </a:rPr>
              <a:t>As already indicated above, </a:t>
            </a:r>
            <a:r>
              <a:rPr lang="en-US" sz="3000" b="1" dirty="0">
                <a:solidFill>
                  <a:srgbClr val="FF0000"/>
                </a:solidFill>
                <a:latin typeface="Roboto" panose="02000000000000000000" pitchFamily="2" charset="0"/>
                <a:ea typeface="Roboto" panose="02000000000000000000" pitchFamily="2" charset="0"/>
              </a:rPr>
              <a:t>marketing research</a:t>
            </a:r>
            <a:r>
              <a:rPr lang="en-US" sz="3000" dirty="0">
                <a:latin typeface="Roboto" panose="02000000000000000000" pitchFamily="2" charset="0"/>
                <a:ea typeface="Roboto" panose="02000000000000000000" pitchFamily="2" charset="0"/>
              </a:rPr>
              <a:t> is </a:t>
            </a:r>
            <a:r>
              <a:rPr lang="en-US" sz="3000" b="1" i="1" dirty="0">
                <a:solidFill>
                  <a:srgbClr val="FF0000"/>
                </a:solidFill>
                <a:latin typeface="Roboto" panose="02000000000000000000" pitchFamily="2" charset="0"/>
                <a:ea typeface="Roboto" panose="02000000000000000000" pitchFamily="2" charset="0"/>
              </a:rPr>
              <a:t>traditionally defined </a:t>
            </a:r>
            <a:r>
              <a:rPr lang="en-US" sz="3000" dirty="0">
                <a:latin typeface="Roboto" panose="02000000000000000000" pitchFamily="2" charset="0"/>
                <a:ea typeface="Roboto" panose="02000000000000000000" pitchFamily="2" charset="0"/>
              </a:rPr>
              <a:t>as the systematic gathering, recording, and</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000" dirty="0">
                <a:latin typeface="Roboto" panose="02000000000000000000" pitchFamily="2" charset="0"/>
                <a:ea typeface="Roboto" panose="02000000000000000000" pitchFamily="2" charset="0"/>
              </a:rPr>
              <a:t>analyzing of data to provide information useful to marketing decision making</a:t>
            </a:r>
          </a:p>
        </p:txBody>
      </p:sp>
      <p:sp>
        <p:nvSpPr>
          <p:cNvPr id="3" name="Slide Number Placeholder 2">
            <a:extLst>
              <a:ext uri="{FF2B5EF4-FFF2-40B4-BE49-F238E27FC236}">
                <a16:creationId xmlns:a16="http://schemas.microsoft.com/office/drawing/2014/main" id="{59FFC937-BF45-4B71-A442-719076E2F254}"/>
              </a:ext>
            </a:extLst>
          </p:cNvPr>
          <p:cNvSpPr>
            <a:spLocks noGrp="1"/>
          </p:cNvSpPr>
          <p:nvPr>
            <p:ph type="sldNum" sz="quarter" idx="12"/>
          </p:nvPr>
        </p:nvSpPr>
        <p:spPr/>
        <p:txBody>
          <a:bodyPr/>
          <a:lstStyle/>
          <a:p>
            <a:fld id="{94DC6BA0-6AF7-4A8A-8E01-6B3DDE92B132}" type="slidenum">
              <a:rPr lang="en-US" smtClean="0"/>
              <a:t>8</a:t>
            </a:fld>
            <a:endParaRPr lang="en-US"/>
          </a:p>
        </p:txBody>
      </p:sp>
      <p:sp>
        <p:nvSpPr>
          <p:cNvPr id="4" name="Title 3">
            <a:extLst>
              <a:ext uri="{FF2B5EF4-FFF2-40B4-BE49-F238E27FC236}">
                <a16:creationId xmlns:a16="http://schemas.microsoft.com/office/drawing/2014/main" id="{ECEB330A-FF2F-4CAD-92EA-B0E574855525}"/>
              </a:ext>
            </a:extLst>
          </p:cNvPr>
          <p:cNvSpPr>
            <a:spLocks noGrp="1"/>
          </p:cNvSpPr>
          <p:nvPr>
            <p:ph type="title"/>
          </p:nvPr>
        </p:nvSpPr>
        <p:spPr/>
        <p:txBody>
          <a:bodyPr>
            <a:normAutofit/>
          </a:bodyPr>
          <a:lstStyle/>
          <a:p>
            <a:r>
              <a:rPr kumimoji="0" lang="en-GB"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Researching international markets (continued)</a:t>
            </a:r>
            <a:endParaRPr lang="en-UG" dirty="0"/>
          </a:p>
        </p:txBody>
      </p:sp>
    </p:spTree>
    <p:extLst>
      <p:ext uri="{BB962C8B-B14F-4D97-AF65-F5344CB8AC3E}">
        <p14:creationId xmlns:p14="http://schemas.microsoft.com/office/powerpoint/2010/main" val="4157007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3F2FC2-1400-41DF-B1AF-A96C4CA95D46}"/>
              </a:ext>
            </a:extLst>
          </p:cNvPr>
          <p:cNvSpPr>
            <a:spLocks noGrp="1"/>
          </p:cNvSpPr>
          <p:nvPr>
            <p:ph idx="1"/>
          </p:nvPr>
        </p:nvSpPr>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Whereas the research processes and methods are basically the same, whether applied domestically or globally, international marketing adds another layer of complications (actually two complications)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First, information must be gathered and communicated across cultural boundaries</a:t>
            </a: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 </a:t>
            </a:r>
          </a:p>
        </p:txBody>
      </p:sp>
      <p:sp>
        <p:nvSpPr>
          <p:cNvPr id="3" name="Slide Number Placeholder 2">
            <a:extLst>
              <a:ext uri="{FF2B5EF4-FFF2-40B4-BE49-F238E27FC236}">
                <a16:creationId xmlns:a16="http://schemas.microsoft.com/office/drawing/2014/main" id="{5C585F90-8151-40F9-98F4-52EDB75CF11F}"/>
              </a:ext>
            </a:extLst>
          </p:cNvPr>
          <p:cNvSpPr>
            <a:spLocks noGrp="1"/>
          </p:cNvSpPr>
          <p:nvPr>
            <p:ph type="sldNum" sz="quarter" idx="12"/>
          </p:nvPr>
        </p:nvSpPr>
        <p:spPr/>
        <p:txBody>
          <a:bodyPr/>
          <a:lstStyle/>
          <a:p>
            <a:fld id="{94DC6BA0-6AF7-4A8A-8E01-6B3DDE92B132}" type="slidenum">
              <a:rPr lang="en-US" smtClean="0"/>
              <a:t>9</a:t>
            </a:fld>
            <a:endParaRPr lang="en-US"/>
          </a:p>
        </p:txBody>
      </p:sp>
      <p:sp>
        <p:nvSpPr>
          <p:cNvPr id="4" name="Title 3">
            <a:extLst>
              <a:ext uri="{FF2B5EF4-FFF2-40B4-BE49-F238E27FC236}">
                <a16:creationId xmlns:a16="http://schemas.microsoft.com/office/drawing/2014/main" id="{129A8CD6-E8A3-453A-A7AC-44395B50136B}"/>
              </a:ext>
            </a:extLst>
          </p:cNvPr>
          <p:cNvSpPr>
            <a:spLocks noGrp="1"/>
          </p:cNvSpPr>
          <p:nvPr>
            <p:ph type="title"/>
          </p:nvPr>
        </p:nvSpPr>
        <p:spPr/>
        <p:txBody>
          <a:bodyPr>
            <a:normAutofit/>
          </a:bodyPr>
          <a:lstStyle/>
          <a:p>
            <a:r>
              <a:rPr kumimoji="0" lang="en-GB" sz="33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Researching international markets (continued)</a:t>
            </a:r>
            <a:endParaRPr lang="en-UG" dirty="0"/>
          </a:p>
        </p:txBody>
      </p:sp>
    </p:spTree>
    <p:extLst>
      <p:ext uri="{BB962C8B-B14F-4D97-AF65-F5344CB8AC3E}">
        <p14:creationId xmlns:p14="http://schemas.microsoft.com/office/powerpoint/2010/main" val="5587805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11009</TotalTime>
  <Words>3206</Words>
  <Application>Microsoft Office PowerPoint</Application>
  <PresentationFormat>On-screen Show (4:3)</PresentationFormat>
  <Paragraphs>217</Paragraphs>
  <Slides>45</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45</vt:i4>
      </vt:variant>
    </vt:vector>
  </HeadingPairs>
  <TitlesOfParts>
    <vt:vector size="54" baseType="lpstr">
      <vt:lpstr>Arial Black</vt:lpstr>
      <vt:lpstr>Calibri</vt:lpstr>
      <vt:lpstr>David</vt:lpstr>
      <vt:lpstr>Lucida Sans Unicode</vt:lpstr>
      <vt:lpstr>Roboto</vt:lpstr>
      <vt:lpstr>Verdana</vt:lpstr>
      <vt:lpstr>Wingdings 2</vt:lpstr>
      <vt:lpstr>Wingdings 3</vt:lpstr>
      <vt:lpstr>Concourse</vt:lpstr>
      <vt:lpstr>INTERNATIONAL MARKETING (IM) </vt:lpstr>
      <vt:lpstr>Researching international markets</vt:lpstr>
      <vt:lpstr> Researching international markets (continued)</vt:lpstr>
      <vt:lpstr> Researching international markets (continued)</vt:lpstr>
      <vt:lpstr> Researching international markets (continued)</vt:lpstr>
      <vt:lpstr>Researching international markets (continued)</vt:lpstr>
      <vt:lpstr>Researching international markets (continued)</vt:lpstr>
      <vt:lpstr>Researching international markets (continued)</vt:lpstr>
      <vt:lpstr>Researching international markets (continued)</vt:lpstr>
      <vt:lpstr>Researching international markets (continued)</vt:lpstr>
      <vt:lpstr>Breadth and Scope of International Marketing</vt:lpstr>
      <vt:lpstr>Breadth and Scope of International Marketing (continued)</vt:lpstr>
      <vt:lpstr>Breadth and Scope of International Marketing (continued)</vt:lpstr>
      <vt:lpstr>Breadth and Scope of International Marketing (continued)</vt:lpstr>
      <vt:lpstr>Breadth and Scope of International Marketing (continued)</vt:lpstr>
      <vt:lpstr>Breadth and Scope of International Marketing (continued)</vt:lpstr>
      <vt:lpstr>Breadth and Scope of International Marketing (continued)</vt:lpstr>
      <vt:lpstr>Breadth and Scope of International Marketing (continued)</vt:lpstr>
      <vt:lpstr>Breadth and Scope of International Marketing (continued)</vt:lpstr>
      <vt:lpstr>The research process</vt:lpstr>
      <vt:lpstr>The research process (continued)</vt:lpstr>
      <vt:lpstr>Detailed steps in the research process</vt:lpstr>
      <vt:lpstr>Detailed steps in the research process (continued)</vt:lpstr>
      <vt:lpstr>Detailed steps in the research process (continued)</vt:lpstr>
      <vt:lpstr>Detailed steps in the research process (continued)</vt:lpstr>
      <vt:lpstr>Detailed steps in the research process (continued)</vt:lpstr>
      <vt:lpstr>Detailed steps in the research process (continued)</vt:lpstr>
      <vt:lpstr>Detailed steps in the research process (continued)</vt:lpstr>
      <vt:lpstr>Detailed steps in the research process (continued)</vt:lpstr>
      <vt:lpstr>Detailed steps in the research process (continued)</vt:lpstr>
      <vt:lpstr>Detailed steps in the research process (continued)</vt:lpstr>
      <vt:lpstr>Detailed steps in the research process (continued)</vt:lpstr>
      <vt:lpstr>Detailed steps in the research process (continued)</vt:lpstr>
      <vt:lpstr>Detailed steps in the research process (continued)</vt:lpstr>
      <vt:lpstr> Detailed steps in the research process (continued)</vt:lpstr>
      <vt:lpstr>Detailed steps in the research process (continued)</vt:lpstr>
      <vt:lpstr>Detailed steps in the research process (continued)</vt:lpstr>
      <vt:lpstr>Detailed steps in the research process (continued)</vt:lpstr>
      <vt:lpstr>Detailed steps in the research process (continued)</vt:lpstr>
      <vt:lpstr>Detailed steps in the research process (continued)</vt:lpstr>
      <vt:lpstr>Detailed steps in the research process (continued)</vt:lpstr>
      <vt:lpstr>Esstimating market demand</vt:lpstr>
      <vt:lpstr>Estimating market demand (continued)</vt:lpstr>
      <vt:lpstr>Estimating market demand (continued)</vt:lpstr>
      <vt:lpstr>Estimating market demand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Advertising Management</dc:title>
  <dc:creator>Ahmed</dc:creator>
  <cp:lastModifiedBy>TOM</cp:lastModifiedBy>
  <cp:revision>695</cp:revision>
  <dcterms:created xsi:type="dcterms:W3CDTF">2017-08-25T17:52:38Z</dcterms:created>
  <dcterms:modified xsi:type="dcterms:W3CDTF">2025-08-19T07:18:54Z</dcterms:modified>
</cp:coreProperties>
</file>