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10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smtClean="0"/>
              <a:t>Introduction </a:t>
            </a:r>
            <a:r>
              <a:rPr dirty="0"/>
              <a:t>to </a:t>
            </a:r>
            <a:r>
              <a:rPr lang="en-US" dirty="0" smtClean="0"/>
              <a:t>c</a:t>
            </a:r>
            <a:r>
              <a:rPr dirty="0" smtClean="0"/>
              <a:t>ulture </a:t>
            </a:r>
            <a:r>
              <a:rPr dirty="0"/>
              <a:t>and </a:t>
            </a:r>
            <a:r>
              <a:rPr lang="en-US" dirty="0" smtClean="0"/>
              <a:t>c</a:t>
            </a:r>
            <a:r>
              <a:rPr dirty="0" smtClean="0"/>
              <a:t>ross-</a:t>
            </a:r>
            <a:r>
              <a:rPr lang="en-US" dirty="0" smtClean="0"/>
              <a:t>c</a:t>
            </a:r>
            <a:r>
              <a:rPr dirty="0" smtClean="0"/>
              <a:t>ultural </a:t>
            </a:r>
            <a:r>
              <a:rPr lang="en-US" dirty="0" smtClean="0"/>
              <a:t>m</a:t>
            </a:r>
            <a:r>
              <a:rPr dirty="0" smtClean="0"/>
              <a:t>anagement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smtClean="0"/>
              <a:t>Cross-</a:t>
            </a:r>
            <a:r>
              <a:rPr lang="en-US" dirty="0" smtClean="0"/>
              <a:t>c</a:t>
            </a:r>
            <a:r>
              <a:rPr dirty="0" smtClean="0"/>
              <a:t>ultural </a:t>
            </a:r>
            <a:r>
              <a:rPr lang="en-US" dirty="0" smtClean="0"/>
              <a:t>m</a:t>
            </a:r>
            <a:r>
              <a:rPr dirty="0" smtClean="0"/>
              <a:t>anagement </a:t>
            </a:r>
            <a:r>
              <a:rPr dirty="0"/>
              <a:t>in </a:t>
            </a:r>
            <a:r>
              <a:rPr lang="en-US" dirty="0" smtClean="0"/>
              <a:t>l</a:t>
            </a:r>
            <a:r>
              <a:rPr dirty="0" smtClean="0"/>
              <a:t>eisure </a:t>
            </a:r>
            <a:r>
              <a:rPr dirty="0"/>
              <a:t>and </a:t>
            </a:r>
            <a:r>
              <a:rPr lang="en-US" dirty="0" smtClean="0"/>
              <a:t>r</a:t>
            </a:r>
            <a:r>
              <a:rPr dirty="0" smtClean="0"/>
              <a:t>ecreation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Activity – Cultural </a:t>
            </a:r>
            <a:r>
              <a:rPr lang="en-US" dirty="0"/>
              <a:t>i</a:t>
            </a:r>
            <a:r>
              <a:rPr dirty="0" smtClean="0"/>
              <a:t>dentity </a:t>
            </a:r>
            <a:r>
              <a:rPr dirty="0"/>
              <a:t>Bingo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/>
          </a:p>
          <a:p>
            <a:r>
              <a:rPr dirty="0"/>
              <a:t>Each student receives a bingo card with cultural traits (e.g. speaks more than 2 languages, celebrates lunar new year</a:t>
            </a:r>
            <a:r>
              <a:rPr dirty="0" smtClean="0"/>
              <a:t>).</a:t>
            </a:r>
            <a:endParaRPr lang="en-US" dirty="0" smtClean="0"/>
          </a:p>
          <a:p>
            <a:pPr lvl="1"/>
            <a:r>
              <a:rPr lang="en-US" dirty="0" smtClean="0"/>
              <a:t>Get a piece of paper, write a cultural trait (distinct/proud of) </a:t>
            </a:r>
            <a:r>
              <a:rPr lang="en-US" dirty="0" err="1" smtClean="0"/>
              <a:t>eg</a:t>
            </a:r>
            <a:r>
              <a:rPr lang="en-US" dirty="0" smtClean="0"/>
              <a:t> kneels when greeting</a:t>
            </a:r>
            <a:endParaRPr dirty="0"/>
          </a:p>
          <a:p>
            <a:r>
              <a:rPr dirty="0"/>
              <a:t>Move around the room and find classmates who match the traits.</a:t>
            </a:r>
          </a:p>
          <a:p>
            <a:r>
              <a:rPr dirty="0"/>
              <a:t>Discuss how these traits shape their identity and leisure preferences.</a:t>
            </a:r>
          </a:p>
          <a:p>
            <a:r>
              <a:rPr dirty="0"/>
              <a:t>Debrief: What did you learn about your peers and yourself?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What is </a:t>
            </a:r>
            <a:r>
              <a:rPr lang="en-US" dirty="0" smtClean="0"/>
              <a:t>c</a:t>
            </a:r>
            <a:r>
              <a:rPr dirty="0" smtClean="0"/>
              <a:t>ulture</a:t>
            </a:r>
            <a:r>
              <a:rPr dirty="0"/>
              <a:t>? Definitions and </a:t>
            </a:r>
            <a:r>
              <a:rPr lang="en-US" dirty="0" smtClean="0"/>
              <a:t>e</a:t>
            </a:r>
            <a:r>
              <a:rPr dirty="0" smtClean="0"/>
              <a:t>lements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/>
          </a:p>
          <a:p>
            <a:r>
              <a:rPr dirty="0"/>
              <a:t>Culture is a shared system of values, beliefs, and norms that shape behavior.</a:t>
            </a:r>
          </a:p>
          <a:p>
            <a:r>
              <a:rPr dirty="0"/>
              <a:t>Includes language, customs, traditions, rituals, and social norms.</a:t>
            </a:r>
          </a:p>
          <a:p>
            <a:r>
              <a:rPr dirty="0"/>
              <a:t>Invisible and visible elements: Cultural Iceberg analogy.</a:t>
            </a:r>
          </a:p>
          <a:p>
            <a:r>
              <a:rPr dirty="0"/>
              <a:t>Culture affects how people perceive leisure and </a:t>
            </a:r>
            <a:r>
              <a:rPr dirty="0" smtClean="0"/>
              <a:t>recreation</a:t>
            </a:r>
            <a:r>
              <a:rPr lang="en-US" dirty="0" smtClean="0"/>
              <a:t> </a:t>
            </a:r>
            <a:r>
              <a:rPr lang="en-US" dirty="0" err="1" smtClean="0"/>
              <a:t>eg</a:t>
            </a:r>
            <a:r>
              <a:rPr lang="en-US" dirty="0" smtClean="0"/>
              <a:t> women clubbing, men doing domestic work … any others?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Why </a:t>
            </a:r>
            <a:r>
              <a:rPr lang="en-US" dirty="0" smtClean="0"/>
              <a:t>c</a:t>
            </a:r>
            <a:r>
              <a:rPr dirty="0" smtClean="0"/>
              <a:t>ulture </a:t>
            </a:r>
            <a:r>
              <a:rPr lang="en-US" dirty="0" smtClean="0"/>
              <a:t>m</a:t>
            </a:r>
            <a:r>
              <a:rPr dirty="0" smtClean="0"/>
              <a:t>atters </a:t>
            </a:r>
            <a:r>
              <a:rPr dirty="0"/>
              <a:t>in </a:t>
            </a:r>
            <a:r>
              <a:rPr lang="en-US" dirty="0" smtClean="0"/>
              <a:t>l</a:t>
            </a:r>
            <a:r>
              <a:rPr dirty="0" smtClean="0"/>
              <a:t>eisure </a:t>
            </a:r>
            <a:r>
              <a:rPr dirty="0"/>
              <a:t>and </a:t>
            </a:r>
            <a:r>
              <a:rPr lang="en-US" dirty="0" smtClean="0"/>
              <a:t>r</a:t>
            </a:r>
            <a:r>
              <a:rPr dirty="0" smtClean="0"/>
              <a:t>ecreation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 smtClean="0"/>
              <a:t>Culture </a:t>
            </a:r>
            <a:r>
              <a:rPr dirty="0"/>
              <a:t>influences what people consider 'leisure' or 'fun</a:t>
            </a:r>
            <a:r>
              <a:rPr dirty="0" smtClean="0"/>
              <a:t>'</a:t>
            </a:r>
            <a:r>
              <a:rPr lang="en-US" dirty="0" smtClean="0"/>
              <a:t> </a:t>
            </a:r>
            <a:r>
              <a:rPr lang="en-US" dirty="0" err="1" smtClean="0"/>
              <a:t>eg</a:t>
            </a:r>
            <a:r>
              <a:rPr lang="en-US" dirty="0" smtClean="0"/>
              <a:t> </a:t>
            </a:r>
            <a:r>
              <a:rPr lang="en-US" dirty="0" err="1" smtClean="0"/>
              <a:t>Ekiggunda</a:t>
            </a:r>
            <a:endParaRPr dirty="0"/>
          </a:p>
          <a:p>
            <a:r>
              <a:rPr dirty="0"/>
              <a:t>Service expectations differ across cultures.</a:t>
            </a:r>
          </a:p>
          <a:p>
            <a:r>
              <a:rPr dirty="0"/>
              <a:t>Cultural norms dictate acceptable behavior in recreation settings.</a:t>
            </a:r>
          </a:p>
          <a:p>
            <a:r>
              <a:rPr dirty="0"/>
              <a:t>Understanding cultural differences can enhance guest satisfaction and reduce conflict</a:t>
            </a:r>
            <a:r>
              <a:rPr dirty="0" smtClean="0"/>
              <a:t>.</a:t>
            </a:r>
            <a:endParaRPr lang="en-US" dirty="0" smtClean="0"/>
          </a:p>
          <a:p>
            <a:r>
              <a:rPr lang="en-US" dirty="0" smtClean="0"/>
              <a:t>Culture may be the product – not the focus of this class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smtClean="0"/>
              <a:t>Cross-</a:t>
            </a:r>
            <a:r>
              <a:rPr lang="en-US" dirty="0" smtClean="0"/>
              <a:t>c</a:t>
            </a:r>
            <a:r>
              <a:rPr dirty="0" smtClean="0"/>
              <a:t>ultural </a:t>
            </a:r>
            <a:r>
              <a:rPr lang="en-US" dirty="0" smtClean="0"/>
              <a:t>m</a:t>
            </a:r>
            <a:r>
              <a:rPr dirty="0" smtClean="0"/>
              <a:t>anagement </a:t>
            </a:r>
            <a:r>
              <a:rPr lang="en-US" dirty="0" smtClean="0"/>
              <a:t>d</a:t>
            </a:r>
            <a:r>
              <a:rPr dirty="0" smtClean="0"/>
              <a:t>efined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smtClean="0"/>
              <a:t>Cross-cultural </a:t>
            </a:r>
            <a:r>
              <a:rPr dirty="0"/>
              <a:t>management is the practice of managing work and service across cultures.</a:t>
            </a:r>
          </a:p>
          <a:p>
            <a:r>
              <a:rPr dirty="0"/>
              <a:t>Involves understanding cultural differences in values, communication, and behavior.</a:t>
            </a:r>
          </a:p>
          <a:p>
            <a:r>
              <a:rPr dirty="0"/>
              <a:t>Essential for global hospitality and recreation industries.</a:t>
            </a:r>
          </a:p>
          <a:p>
            <a:r>
              <a:rPr dirty="0"/>
              <a:t>Managers need cultural sensitivity and </a:t>
            </a:r>
            <a:r>
              <a:rPr dirty="0" smtClean="0"/>
              <a:t>adaptability</a:t>
            </a:r>
            <a:r>
              <a:rPr lang="en-US" dirty="0" smtClean="0"/>
              <a:t> – easier said than done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The Cultural </a:t>
            </a:r>
            <a:r>
              <a:rPr lang="en-US" dirty="0" smtClean="0"/>
              <a:t>i</a:t>
            </a:r>
            <a:r>
              <a:rPr dirty="0" smtClean="0"/>
              <a:t>ceberg </a:t>
            </a:r>
            <a:r>
              <a:rPr lang="en-US" dirty="0" smtClean="0"/>
              <a:t>m</a:t>
            </a:r>
            <a:r>
              <a:rPr dirty="0" smtClean="0"/>
              <a:t>odel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r>
              <a:rPr dirty="0"/>
              <a:t>Visible </a:t>
            </a:r>
            <a:r>
              <a:rPr lang="en-US" dirty="0" smtClean="0"/>
              <a:t>c</a:t>
            </a:r>
            <a:r>
              <a:rPr dirty="0" smtClean="0"/>
              <a:t>ulture</a:t>
            </a:r>
            <a:r>
              <a:rPr dirty="0"/>
              <a:t>: Food, clothing, language, rituals (above the surface).</a:t>
            </a:r>
          </a:p>
          <a:p>
            <a:r>
              <a:rPr dirty="0"/>
              <a:t>Invisible </a:t>
            </a:r>
            <a:r>
              <a:rPr lang="en-US" dirty="0" smtClean="0"/>
              <a:t>c</a:t>
            </a:r>
            <a:r>
              <a:rPr dirty="0" smtClean="0"/>
              <a:t>ulture</a:t>
            </a:r>
            <a:r>
              <a:rPr dirty="0"/>
              <a:t>: Beliefs, values, assumptions, norms (below the surface).</a:t>
            </a:r>
          </a:p>
          <a:p>
            <a:r>
              <a:rPr dirty="0"/>
              <a:t>Most cultural misunderstandings occur below the surface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Implications for leisure service design and </a:t>
            </a:r>
            <a:r>
              <a:rPr lang="en-US" dirty="0" smtClean="0"/>
              <a:t>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Need for </a:t>
            </a:r>
            <a:r>
              <a:rPr lang="en-US" b="1" dirty="0" smtClean="0"/>
              <a:t>deeper cultural </a:t>
            </a:r>
            <a:r>
              <a:rPr lang="en-US" b="1" dirty="0"/>
              <a:t>r</a:t>
            </a:r>
            <a:r>
              <a:rPr lang="en-US" b="1" dirty="0" smtClean="0"/>
              <a:t>esearch - </a:t>
            </a:r>
            <a:r>
              <a:rPr lang="en-US" dirty="0" smtClean="0"/>
              <a:t>Service </a:t>
            </a:r>
            <a:r>
              <a:rPr lang="en-US" dirty="0"/>
              <a:t>designers </a:t>
            </a:r>
            <a:r>
              <a:rPr lang="en-US" dirty="0" smtClean="0"/>
              <a:t>should engage </a:t>
            </a:r>
            <a:r>
              <a:rPr lang="en-US" dirty="0"/>
              <a:t>in </a:t>
            </a:r>
            <a:r>
              <a:rPr lang="en-US" i="1" dirty="0"/>
              <a:t>qualitative research</a:t>
            </a:r>
            <a:r>
              <a:rPr lang="en-US" dirty="0"/>
              <a:t>, conversations, and cultural immersion to understand invisible drivers like concepts of time, hierarchy, personal space, and leisure purpose.</a:t>
            </a:r>
          </a:p>
          <a:p>
            <a:r>
              <a:rPr lang="en-US" b="1" dirty="0"/>
              <a:t>Risk of </a:t>
            </a:r>
            <a:r>
              <a:rPr lang="en-US" b="1" dirty="0" smtClean="0"/>
              <a:t>unintended </a:t>
            </a:r>
            <a:r>
              <a:rPr lang="en-US" b="1" dirty="0"/>
              <a:t>o</a:t>
            </a:r>
            <a:r>
              <a:rPr lang="en-US" b="1" dirty="0" smtClean="0"/>
              <a:t>ffense - </a:t>
            </a:r>
            <a:r>
              <a:rPr lang="en-US" dirty="0" smtClean="0"/>
              <a:t>Activities</a:t>
            </a:r>
            <a:r>
              <a:rPr lang="en-US" dirty="0"/>
              <a:t>, marketing messages, or facilities that seem harmless in one culture can violate deep-seated norms in </a:t>
            </a:r>
            <a:r>
              <a:rPr lang="en-US" dirty="0" smtClean="0"/>
              <a:t>another </a:t>
            </a:r>
            <a:r>
              <a:rPr lang="en-US" dirty="0" err="1" smtClean="0"/>
              <a:t>eg</a:t>
            </a:r>
            <a:r>
              <a:rPr lang="en-US" dirty="0" smtClean="0"/>
              <a:t> shared toilets in Europe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383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Implications for leisure service design and </a:t>
            </a:r>
            <a:r>
              <a:rPr lang="en-US" dirty="0" smtClean="0"/>
              <a:t>delivery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Importance of </a:t>
            </a:r>
            <a:r>
              <a:rPr lang="en-US" b="1" dirty="0" smtClean="0"/>
              <a:t>flexible service models - B</a:t>
            </a:r>
            <a:r>
              <a:rPr lang="en-US" dirty="0" smtClean="0"/>
              <a:t>ecause </a:t>
            </a:r>
            <a:r>
              <a:rPr lang="en-US" dirty="0"/>
              <a:t>invisible cultural preferences vary widely, leisure services should be </a:t>
            </a:r>
            <a:r>
              <a:rPr lang="en-US" b="1" dirty="0" smtClean="0"/>
              <a:t>adaptable</a:t>
            </a:r>
          </a:p>
          <a:p>
            <a:r>
              <a:rPr lang="en-US" b="1" dirty="0"/>
              <a:t>Staff </a:t>
            </a:r>
            <a:r>
              <a:rPr lang="en-US" b="1" dirty="0" smtClean="0"/>
              <a:t>cultural sensitivity </a:t>
            </a:r>
            <a:r>
              <a:rPr lang="en-US" b="1" dirty="0"/>
              <a:t>t</a:t>
            </a:r>
            <a:r>
              <a:rPr lang="en-US" b="1" dirty="0" smtClean="0"/>
              <a:t>raining - </a:t>
            </a:r>
            <a:r>
              <a:rPr lang="en-US" dirty="0" smtClean="0"/>
              <a:t>Staff </a:t>
            </a:r>
            <a:r>
              <a:rPr lang="en-US" dirty="0"/>
              <a:t>need skills to detect subtle signs of discomfort, misinterpretation, or conflict that stem from hidden cultural </a:t>
            </a:r>
            <a:r>
              <a:rPr lang="en-US" dirty="0" smtClean="0"/>
              <a:t>differences</a:t>
            </a:r>
            <a:r>
              <a:rPr lang="en-US" dirty="0"/>
              <a:t> </a:t>
            </a:r>
            <a:r>
              <a:rPr lang="en-US" dirty="0" smtClean="0"/>
              <a:t>– Focus training on </a:t>
            </a:r>
            <a:r>
              <a:rPr lang="en-US" dirty="0"/>
              <a:t>empathy, active listening, and adaptive communication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09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Implications for leisure service design and </a:t>
            </a:r>
            <a:r>
              <a:rPr lang="en-US" dirty="0" smtClean="0"/>
              <a:t>delivery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Inclusive experience design - </a:t>
            </a:r>
            <a:r>
              <a:rPr lang="en-US" dirty="0"/>
              <a:t>Programs should reflect a range of values, not just the majority culture’s assumptions </a:t>
            </a:r>
            <a:r>
              <a:rPr lang="en-US" dirty="0" err="1"/>
              <a:t>eg</a:t>
            </a:r>
            <a:r>
              <a:rPr lang="en-US" dirty="0"/>
              <a:t> involve diversifying music choices, scheduling around different religious days, or accommodating varied definitions of “relaxation” or “fun.”</a:t>
            </a:r>
          </a:p>
          <a:p>
            <a:r>
              <a:rPr lang="en-US" b="1" dirty="0" smtClean="0"/>
              <a:t>Marketing </a:t>
            </a:r>
            <a:r>
              <a:rPr lang="en-US" b="1" dirty="0"/>
              <a:t>and </a:t>
            </a:r>
            <a:r>
              <a:rPr lang="en-US" b="1" dirty="0" smtClean="0"/>
              <a:t>communication </a:t>
            </a:r>
            <a:r>
              <a:rPr lang="en-US" b="1" dirty="0"/>
              <a:t>a</a:t>
            </a:r>
            <a:r>
              <a:rPr lang="en-US" b="1" dirty="0" smtClean="0"/>
              <a:t>djustments - </a:t>
            </a:r>
            <a:r>
              <a:rPr lang="en-US" dirty="0" smtClean="0"/>
              <a:t>Messaging </a:t>
            </a:r>
            <a:r>
              <a:rPr lang="en-US" dirty="0"/>
              <a:t>must be crafted with awareness of underlying values — e.g., promoting a leisure activity as a chance for “personal achievement” might resonate in individualist cultures, but “family togetherness” might be more effective in collectivist ones.</a:t>
            </a:r>
          </a:p>
        </p:txBody>
      </p:sp>
    </p:spTree>
    <p:extLst>
      <p:ext uri="{BB962C8B-B14F-4D97-AF65-F5344CB8AC3E}">
        <p14:creationId xmlns:p14="http://schemas.microsoft.com/office/powerpoint/2010/main" val="1379302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Discussion – What </a:t>
            </a:r>
            <a:r>
              <a:rPr lang="en-US" dirty="0" smtClean="0"/>
              <a:t>c</a:t>
            </a:r>
            <a:r>
              <a:rPr dirty="0" smtClean="0"/>
              <a:t>ultures </a:t>
            </a:r>
            <a:r>
              <a:rPr lang="en-US" dirty="0" smtClean="0"/>
              <a:t>a</a:t>
            </a:r>
            <a:r>
              <a:rPr dirty="0" smtClean="0"/>
              <a:t>re </a:t>
            </a:r>
            <a:r>
              <a:rPr lang="en-US" dirty="0" smtClean="0"/>
              <a:t>y</a:t>
            </a:r>
            <a:r>
              <a:rPr dirty="0" smtClean="0"/>
              <a:t>ou </a:t>
            </a:r>
            <a:r>
              <a:rPr lang="en-US" dirty="0" smtClean="0"/>
              <a:t>a p</a:t>
            </a:r>
            <a:r>
              <a:rPr dirty="0" smtClean="0"/>
              <a:t>art </a:t>
            </a:r>
            <a:r>
              <a:rPr lang="en-US" dirty="0" smtClean="0"/>
              <a:t>o</a:t>
            </a:r>
            <a:r>
              <a:rPr dirty="0" smtClean="0"/>
              <a:t>f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Think beyond nationality: religion, family, school, sports, gender, region.</a:t>
            </a:r>
          </a:p>
          <a:p>
            <a:r>
              <a:t>How have these cultures shaped your leisure interests?</a:t>
            </a:r>
          </a:p>
          <a:p>
            <a:r>
              <a:t>What assumptions do you hold about leisure that others might not share?</a:t>
            </a:r>
          </a:p>
          <a:p>
            <a:r>
              <a:t>Discuss in pairs or small groups.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5668</TotalTime>
  <Words>626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Introduction to culture and cross-cultural management</vt:lpstr>
      <vt:lpstr>What is culture? Definitions and elements</vt:lpstr>
      <vt:lpstr>Why culture matters in leisure and recreation</vt:lpstr>
      <vt:lpstr>Cross-cultural management defined</vt:lpstr>
      <vt:lpstr>The Cultural iceberg model</vt:lpstr>
      <vt:lpstr>Implications for leisure service design and delivery</vt:lpstr>
      <vt:lpstr>Implications for leisure service design and delivery contd.</vt:lpstr>
      <vt:lpstr>Implications for leisure service design and delivery contd.</vt:lpstr>
      <vt:lpstr>Discussion – What cultures are you a part of?</vt:lpstr>
      <vt:lpstr>Activity – Cultural identity Bingo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1: Introduction to Culture and Cross-Cultural Management</dc:title>
  <dc:subject/>
  <dc:creator/>
  <cp:keywords/>
  <dc:description>generated using python-pptx</dc:description>
  <cp:lastModifiedBy>Sam Dawa</cp:lastModifiedBy>
  <cp:revision>8</cp:revision>
  <dcterms:created xsi:type="dcterms:W3CDTF">2013-01-27T09:14:16Z</dcterms:created>
  <dcterms:modified xsi:type="dcterms:W3CDTF">2025-08-12T13:57:15Z</dcterms:modified>
  <cp:category/>
</cp:coreProperties>
</file>