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43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1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5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228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0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827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2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0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5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4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0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0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6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9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87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 of Research </a:t>
            </a:r>
            <a:r>
              <a:rPr lang="en-US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Exploratory </a:t>
            </a:r>
            <a:r>
              <a:rPr lang="en-US" dirty="0"/>
              <a:t>d</a:t>
            </a:r>
            <a:r>
              <a:rPr lang="en-US" dirty="0" smtClean="0"/>
              <a:t>esign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Strengths</a:t>
            </a:r>
            <a:r>
              <a:rPr lang="en-US" dirty="0"/>
              <a:t>: Flexible, generates new ideas.</a:t>
            </a:r>
          </a:p>
          <a:p>
            <a:pPr lvl="1"/>
            <a:r>
              <a:rPr lang="en-US" dirty="0" smtClean="0"/>
              <a:t>Weaknesses</a:t>
            </a:r>
            <a:r>
              <a:rPr lang="en-US" dirty="0"/>
              <a:t>: Lacks structure, limited generalizability.</a:t>
            </a:r>
          </a:p>
          <a:p>
            <a:r>
              <a:rPr lang="en-US" dirty="0" smtClean="0"/>
              <a:t>Descriptive </a:t>
            </a:r>
            <a:r>
              <a:rPr lang="en-US" dirty="0"/>
              <a:t>d</a:t>
            </a:r>
            <a:r>
              <a:rPr lang="en-US" dirty="0" smtClean="0"/>
              <a:t>esign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Strengths</a:t>
            </a:r>
            <a:r>
              <a:rPr lang="en-US" dirty="0"/>
              <a:t>: Provides detailed information.</a:t>
            </a:r>
          </a:p>
          <a:p>
            <a:pPr lvl="1"/>
            <a:r>
              <a:rPr lang="en-US" dirty="0" smtClean="0"/>
              <a:t>Weaknesses</a:t>
            </a:r>
            <a:r>
              <a:rPr lang="en-US" dirty="0"/>
              <a:t>: Cannot establish causality.</a:t>
            </a:r>
          </a:p>
          <a:p>
            <a:r>
              <a:rPr lang="en-US" dirty="0" smtClean="0"/>
              <a:t>Explanatory </a:t>
            </a:r>
            <a:r>
              <a:rPr lang="en-US" dirty="0" smtClean="0"/>
              <a:t>design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Strengths</a:t>
            </a:r>
            <a:r>
              <a:rPr lang="en-US" dirty="0"/>
              <a:t>: Establishes cause-and-effect relationships.</a:t>
            </a:r>
          </a:p>
          <a:p>
            <a:pPr lvl="1"/>
            <a:r>
              <a:rPr lang="en-US" dirty="0" smtClean="0"/>
              <a:t>Weaknesses</a:t>
            </a:r>
            <a:r>
              <a:rPr lang="en-US" dirty="0"/>
              <a:t>: Requires controlled conditions, resource-intensive.</a:t>
            </a:r>
          </a:p>
        </p:txBody>
      </p:sp>
    </p:spTree>
    <p:extLst>
      <p:ext uri="{BB962C8B-B14F-4D97-AF65-F5344CB8AC3E}">
        <p14:creationId xmlns:p14="http://schemas.microsoft.com/office/powerpoint/2010/main" val="416398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design provides the foundation for conducting effective and organized research.</a:t>
            </a:r>
          </a:p>
          <a:p>
            <a:r>
              <a:rPr lang="en-US" dirty="0" smtClean="0"/>
              <a:t>There </a:t>
            </a:r>
            <a:r>
              <a:rPr lang="en-US" dirty="0"/>
              <a:t>are different types of research design: exploratory, descriptive, and explanatory.</a:t>
            </a:r>
          </a:p>
          <a:p>
            <a:r>
              <a:rPr lang="en-US" dirty="0" smtClean="0"/>
              <a:t>Choosing </a:t>
            </a:r>
            <a:r>
              <a:rPr lang="en-US" dirty="0"/>
              <a:t>the right design depends on the research problem, objectives, and available resources.</a:t>
            </a:r>
          </a:p>
          <a:p>
            <a:r>
              <a:rPr lang="en-US" dirty="0" smtClean="0"/>
              <a:t>Understanding </a:t>
            </a:r>
            <a:r>
              <a:rPr lang="en-US" dirty="0"/>
              <a:t>the strengths and weaknesses of each design is crucial for successful research.</a:t>
            </a:r>
          </a:p>
        </p:txBody>
      </p:sp>
    </p:spTree>
    <p:extLst>
      <p:ext uri="{BB962C8B-B14F-4D97-AF65-F5344CB8AC3E}">
        <p14:creationId xmlns:p14="http://schemas.microsoft.com/office/powerpoint/2010/main" val="295082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is research design considered the blueprint of a research study?</a:t>
            </a:r>
          </a:p>
          <a:p>
            <a:r>
              <a:rPr lang="en-US" dirty="0" smtClean="0"/>
              <a:t>What </a:t>
            </a:r>
            <a:r>
              <a:rPr lang="en-US" dirty="0"/>
              <a:t>challenges might arise when implementing a chosen research design?</a:t>
            </a:r>
          </a:p>
        </p:txBody>
      </p:sp>
    </p:spTree>
    <p:extLst>
      <p:ext uri="{BB962C8B-B14F-4D97-AF65-F5344CB8AC3E}">
        <p14:creationId xmlns:p14="http://schemas.microsoft.com/office/powerpoint/2010/main" val="397912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the end of this session, students will be able to: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research design and its importance in research.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the major types of research design.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how to select an appropriate research design for a given study.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the strengths and weaknesses of different research designs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3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Research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design is the framework or blueprint for conducting a research study. It outlines how data will be collected, measured, and analyzed to answer research questions.</a:t>
            </a:r>
          </a:p>
          <a:p>
            <a:r>
              <a:rPr lang="en-US" dirty="0" smtClean="0"/>
              <a:t>Importance - </a:t>
            </a:r>
            <a:endParaRPr lang="en-US" dirty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the research process is systematic and organized.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a clear plan to address the research problem effectively.</a:t>
            </a:r>
          </a:p>
        </p:txBody>
      </p:sp>
    </p:spTree>
    <p:extLst>
      <p:ext uri="{BB962C8B-B14F-4D97-AF65-F5344CB8AC3E}">
        <p14:creationId xmlns:p14="http://schemas.microsoft.com/office/powerpoint/2010/main" val="186786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of Research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 smtClean="0"/>
              <a:t>purpose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Exploratory</a:t>
            </a:r>
            <a:r>
              <a:rPr lang="en-US" dirty="0"/>
              <a:t>, descriptive, or explanatory.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 smtClean="0"/>
              <a:t>approach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Qualitative</a:t>
            </a:r>
            <a:r>
              <a:rPr lang="en-US" dirty="0"/>
              <a:t>, quantitative, or mixed methods.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m</a:t>
            </a:r>
            <a:r>
              <a:rPr lang="en-US" dirty="0" smtClean="0"/>
              <a:t>ethods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Surveys</a:t>
            </a:r>
            <a:r>
              <a:rPr lang="en-US" dirty="0"/>
              <a:t>, interviews, observations, experiments,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t</a:t>
            </a:r>
            <a:r>
              <a:rPr lang="en-US" dirty="0" smtClean="0"/>
              <a:t>echniques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Statistical</a:t>
            </a:r>
            <a:r>
              <a:rPr lang="en-US" dirty="0"/>
              <a:t>, thematic, comparative, etc.</a:t>
            </a:r>
          </a:p>
        </p:txBody>
      </p:sp>
    </p:spTree>
    <p:extLst>
      <p:ext uri="{BB962C8B-B14F-4D97-AF65-F5344CB8AC3E}">
        <p14:creationId xmlns:p14="http://schemas.microsoft.com/office/powerpoint/2010/main" val="61409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Exploratory </a:t>
            </a:r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Purpose</a:t>
            </a:r>
            <a:r>
              <a:rPr lang="en-US" dirty="0"/>
              <a:t>: To explore new ideas or understand phenomena.</a:t>
            </a:r>
          </a:p>
          <a:p>
            <a:pPr lvl="1"/>
            <a:r>
              <a:rPr lang="en-US" dirty="0" smtClean="0"/>
              <a:t>Methods</a:t>
            </a:r>
            <a:r>
              <a:rPr lang="en-US" dirty="0"/>
              <a:t>: Literature reviews, focus groups, pilot studies.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Descriptive </a:t>
            </a:r>
            <a:r>
              <a:rPr lang="en-US" dirty="0" smtClean="0"/>
              <a:t>research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Purpose</a:t>
            </a:r>
            <a:r>
              <a:rPr lang="en-US" dirty="0"/>
              <a:t>: To describe characteristics of a population or </a:t>
            </a:r>
            <a:r>
              <a:rPr lang="en-US" dirty="0" smtClean="0"/>
              <a:t>phenomenon.</a:t>
            </a:r>
          </a:p>
          <a:p>
            <a:pPr lvl="1"/>
            <a:r>
              <a:rPr lang="en-US" dirty="0" smtClean="0"/>
              <a:t>Methods</a:t>
            </a:r>
            <a:r>
              <a:rPr lang="en-US" dirty="0"/>
              <a:t>: Surveys, case studies, </a:t>
            </a:r>
            <a:r>
              <a:rPr lang="en-US" dirty="0" smtClean="0"/>
              <a:t>observations.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Explanatory </a:t>
            </a:r>
            <a:r>
              <a:rPr lang="en-US" dirty="0"/>
              <a:t>(Causal) </a:t>
            </a:r>
            <a:r>
              <a:rPr lang="en-US" dirty="0" smtClean="0"/>
              <a:t>research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 smtClean="0"/>
              <a:t>Purpose</a:t>
            </a:r>
            <a:r>
              <a:rPr lang="en-US" dirty="0"/>
              <a:t>: To determine cause-and-effect </a:t>
            </a:r>
            <a:r>
              <a:rPr lang="en-US" dirty="0" smtClean="0"/>
              <a:t>relationships.</a:t>
            </a:r>
          </a:p>
          <a:p>
            <a:pPr lvl="1"/>
            <a:r>
              <a:rPr lang="en-US" dirty="0" smtClean="0"/>
              <a:t>Methods</a:t>
            </a:r>
            <a:r>
              <a:rPr lang="en-US" dirty="0"/>
              <a:t>: Experiments, longitudinal studies.</a:t>
            </a:r>
          </a:p>
        </p:txBody>
      </p:sp>
    </p:spTree>
    <p:extLst>
      <p:ext uri="{BB962C8B-B14F-4D97-AF65-F5344CB8AC3E}">
        <p14:creationId xmlns:p14="http://schemas.microsoft.com/office/powerpoint/2010/main" val="110042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Qualitative vs. Quantitative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</a:t>
            </a:r>
            <a:r>
              <a:rPr lang="en-US" dirty="0"/>
              <a:t>r</a:t>
            </a:r>
            <a:r>
              <a:rPr lang="en-US" dirty="0" smtClean="0"/>
              <a:t>esearch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Focuses </a:t>
            </a:r>
            <a:r>
              <a:rPr lang="en-US" dirty="0"/>
              <a:t>on understanding human behavior and experiences.</a:t>
            </a:r>
          </a:p>
          <a:p>
            <a:pPr lvl="1"/>
            <a:r>
              <a:rPr lang="en-US" dirty="0" smtClean="0"/>
              <a:t>Methods</a:t>
            </a:r>
            <a:r>
              <a:rPr lang="en-US" dirty="0"/>
              <a:t>: Interviews, focus groups, content analysis.</a:t>
            </a:r>
          </a:p>
          <a:p>
            <a:r>
              <a:rPr lang="en-US" dirty="0" smtClean="0"/>
              <a:t>Quantitative </a:t>
            </a:r>
            <a:r>
              <a:rPr lang="en-US" dirty="0" smtClean="0"/>
              <a:t>research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Focuses </a:t>
            </a:r>
            <a:r>
              <a:rPr lang="en-US" dirty="0"/>
              <a:t>on numerical data and statistical analysis.</a:t>
            </a:r>
          </a:p>
          <a:p>
            <a:pPr lvl="1"/>
            <a:r>
              <a:rPr lang="en-US" dirty="0" smtClean="0"/>
              <a:t>Methods</a:t>
            </a:r>
            <a:r>
              <a:rPr lang="en-US" dirty="0"/>
              <a:t>: Surveys, experiments, secondary data analysis.</a:t>
            </a:r>
          </a:p>
          <a:p>
            <a:r>
              <a:rPr lang="en-US" dirty="0" smtClean="0"/>
              <a:t>Mixed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Combines </a:t>
            </a:r>
            <a:r>
              <a:rPr lang="en-US" dirty="0"/>
              <a:t>both qualitative and quantitative approaches.</a:t>
            </a:r>
          </a:p>
        </p:txBody>
      </p:sp>
    </p:spTree>
    <p:extLst>
      <p:ext uri="{BB962C8B-B14F-4D97-AF65-F5344CB8AC3E}">
        <p14:creationId xmlns:p14="http://schemas.microsoft.com/office/powerpoint/2010/main" val="79642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 When Choosing a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Nature </a:t>
            </a:r>
            <a:r>
              <a:rPr lang="en-US" dirty="0"/>
              <a:t>of the </a:t>
            </a:r>
            <a:r>
              <a:rPr lang="en-US" dirty="0" smtClean="0"/>
              <a:t>research </a:t>
            </a:r>
            <a:r>
              <a:rPr lang="en-US" dirty="0"/>
              <a:t>p</a:t>
            </a:r>
            <a:r>
              <a:rPr lang="en-US" dirty="0" smtClean="0"/>
              <a:t>roblem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Is </a:t>
            </a:r>
            <a:r>
              <a:rPr lang="en-US" dirty="0"/>
              <a:t>it exploratory, descriptive, or causal?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Available </a:t>
            </a:r>
            <a:r>
              <a:rPr lang="en-US" dirty="0"/>
              <a:t>r</a:t>
            </a:r>
            <a:r>
              <a:rPr lang="en-US" dirty="0" smtClean="0"/>
              <a:t>esources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Time</a:t>
            </a:r>
            <a:r>
              <a:rPr lang="en-US" dirty="0"/>
              <a:t>, budget, and personnel.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Ethical </a:t>
            </a:r>
            <a:r>
              <a:rPr lang="en-US" dirty="0"/>
              <a:t>c</a:t>
            </a:r>
            <a:r>
              <a:rPr lang="en-US" dirty="0" smtClean="0"/>
              <a:t>onsiderations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Ensuring </a:t>
            </a:r>
            <a:r>
              <a:rPr lang="en-US" dirty="0"/>
              <a:t>participant rights and data privacy.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/>
              <a:t>o</a:t>
            </a:r>
            <a:r>
              <a:rPr lang="en-US" dirty="0" smtClean="0"/>
              <a:t>bjectives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Clear </a:t>
            </a:r>
            <a:r>
              <a:rPr lang="en-US" dirty="0"/>
              <a:t>and achievable goals for the study.</a:t>
            </a:r>
          </a:p>
        </p:txBody>
      </p:sp>
    </p:spTree>
    <p:extLst>
      <p:ext uri="{BB962C8B-B14F-4D97-AF65-F5344CB8AC3E}">
        <p14:creationId xmlns:p14="http://schemas.microsoft.com/office/powerpoint/2010/main" val="10977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in Business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Ensuring </a:t>
            </a:r>
            <a:r>
              <a:rPr lang="en-US" dirty="0"/>
              <a:t>c</a:t>
            </a:r>
            <a:r>
              <a:rPr lang="en-US" dirty="0" smtClean="0"/>
              <a:t>onfidentiality</a:t>
            </a:r>
            <a:endParaRPr lang="en-US" dirty="0"/>
          </a:p>
          <a:p>
            <a:pPr lvl="1"/>
            <a:r>
              <a:rPr lang="en-US" dirty="0"/>
              <a:t>Protect participants' personal information from unauthorized access or disclosure.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/>
              <a:t>anonymization</a:t>
            </a:r>
            <a:r>
              <a:rPr lang="en-US" dirty="0"/>
              <a:t> techniques to safeguard identities in data reporting.</a:t>
            </a:r>
          </a:p>
          <a:p>
            <a:r>
              <a:rPr lang="en-US" dirty="0" smtClean="0"/>
              <a:t>Maintaining </a:t>
            </a:r>
            <a:r>
              <a:rPr lang="en-US" dirty="0"/>
              <a:t>i</a:t>
            </a:r>
            <a:r>
              <a:rPr lang="en-US" dirty="0" smtClean="0"/>
              <a:t>ntegrity</a:t>
            </a:r>
            <a:endParaRPr lang="en-US" dirty="0"/>
          </a:p>
          <a:p>
            <a:pPr lvl="1"/>
            <a:r>
              <a:rPr lang="en-US" dirty="0"/>
              <a:t>Present research findings honestly without fabrication or manipulation.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transparency in methodologies and data collection processes.</a:t>
            </a:r>
          </a:p>
          <a:p>
            <a:r>
              <a:rPr lang="en-US" dirty="0" smtClean="0"/>
              <a:t>Securing </a:t>
            </a:r>
            <a:r>
              <a:rPr lang="en-US" dirty="0"/>
              <a:t>i</a:t>
            </a:r>
            <a:r>
              <a:rPr lang="en-US" dirty="0" smtClean="0"/>
              <a:t>nformed consent</a:t>
            </a:r>
            <a:endParaRPr lang="en-US" dirty="0"/>
          </a:p>
          <a:p>
            <a:pPr lvl="1"/>
            <a:r>
              <a:rPr lang="en-US" dirty="0"/>
              <a:t>Provide participants with clear information about the research purpose, methods, and potential risks.</a:t>
            </a:r>
          </a:p>
          <a:p>
            <a:pPr lvl="1"/>
            <a:r>
              <a:rPr lang="en-US" dirty="0" smtClean="0"/>
              <a:t>Obtain </a:t>
            </a:r>
            <a:r>
              <a:rPr lang="en-US" dirty="0"/>
              <a:t>voluntary agreement from participants before involving them in the study.</a:t>
            </a:r>
          </a:p>
        </p:txBody>
      </p:sp>
    </p:spTree>
    <p:extLst>
      <p:ext uri="{BB962C8B-B14F-4D97-AF65-F5344CB8AC3E}">
        <p14:creationId xmlns:p14="http://schemas.microsoft.com/office/powerpoint/2010/main" val="88206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Case Study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hospitality management student wants to study how service quality impacts customer loyalty in mid-tier hotels.</a:t>
            </a:r>
          </a:p>
          <a:p>
            <a:r>
              <a:rPr lang="en-US" dirty="0" smtClean="0"/>
              <a:t>Research </a:t>
            </a:r>
            <a:r>
              <a:rPr lang="en-US" dirty="0"/>
              <a:t>Design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Purpose: </a:t>
            </a:r>
            <a:r>
              <a:rPr lang="en-US" dirty="0"/>
              <a:t>Explanatory (causal).</a:t>
            </a:r>
          </a:p>
          <a:p>
            <a:pPr lvl="1"/>
            <a:r>
              <a:rPr lang="en-US" dirty="0" smtClean="0"/>
              <a:t>Approach: </a:t>
            </a:r>
            <a:r>
              <a:rPr lang="en-US" dirty="0"/>
              <a:t>Quantitative.</a:t>
            </a:r>
          </a:p>
          <a:p>
            <a:r>
              <a:rPr lang="en-US" dirty="0"/>
              <a:t> </a:t>
            </a:r>
            <a:r>
              <a:rPr lang="en-US" dirty="0" smtClean="0"/>
              <a:t>Method: </a:t>
            </a:r>
            <a:r>
              <a:rPr lang="en-US" dirty="0"/>
              <a:t>Survey to collect customer feedback and statistical analysis to test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26294524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Slice</vt:lpstr>
      <vt:lpstr>Research Design</vt:lpstr>
      <vt:lpstr>Learning Objectives</vt:lpstr>
      <vt:lpstr>What is Research Design?</vt:lpstr>
      <vt:lpstr>Key Components of Research Design</vt:lpstr>
      <vt:lpstr>Types of Research Design</vt:lpstr>
      <vt:lpstr>Qualitative vs. Quantitative Research</vt:lpstr>
      <vt:lpstr>Factors to Consider When Choosing a Research Design</vt:lpstr>
      <vt:lpstr>Ethics in Business Research</vt:lpstr>
      <vt:lpstr>Case Study Example</vt:lpstr>
      <vt:lpstr>Strengths and Weaknesses of Research Designs</vt:lpstr>
      <vt:lpstr>Summary</vt:lpstr>
      <vt:lpstr>Discussion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dc:creator>Sam Dawa</dc:creator>
  <cp:lastModifiedBy>Sam Dawa</cp:lastModifiedBy>
  <cp:revision>1</cp:revision>
  <dcterms:created xsi:type="dcterms:W3CDTF">2025-01-30T08:03:30Z</dcterms:created>
  <dcterms:modified xsi:type="dcterms:W3CDTF">2025-01-30T08:03:43Z</dcterms:modified>
</cp:coreProperties>
</file>