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7436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110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82597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solidFill>
                  <a:prstClr val="white"/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 defTabSz="457200"/>
            <a:r>
              <a:rPr lang="en-US" sz="8000" dirty="0">
                <a:solidFill>
                  <a:prstClr val="white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97228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09083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457200"/>
            <a:r>
              <a:rPr lang="en-US" sz="8000" dirty="0">
                <a:solidFill>
                  <a:prstClr val="white"/>
                </a:solidFill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 defTabSz="457200"/>
            <a:r>
              <a:rPr lang="en-US" sz="8000" dirty="0">
                <a:solidFill>
                  <a:prstClr val="white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338273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226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30028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1568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1951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1580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342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0002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300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8764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9892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884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 defTabSz="457200"/>
            <a:fld id="{B61BEF0D-F0BB-DE4B-95CE-6DB70DBA9567}" type="datetimeFigureOut">
              <a:rPr lang="en-US" dirty="0">
                <a:solidFill>
                  <a:srgbClr val="146194">
                    <a:lumMod val="50000"/>
                  </a:srgbClr>
                </a:solidFill>
              </a:rPr>
              <a:pPr defTabSz="457200"/>
              <a:t>1/30/2025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 defTabSz="457200"/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 defTabSz="457200"/>
            <a:fld id="{D57F1E4F-1CFF-5643-939E-217C01CDF565}" type="slidenum">
              <a:rPr lang="en-US" dirty="0">
                <a:solidFill>
                  <a:srgbClr val="146194">
                    <a:lumMod val="50000"/>
                  </a:srgbClr>
                </a:solidFill>
              </a:rPr>
              <a:pPr defTabSz="457200"/>
              <a:t>‹#›</a:t>
            </a:fld>
            <a:endParaRPr lang="en-US" dirty="0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9871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Design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2088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Strengths and Weaknesses of Research </a:t>
            </a:r>
            <a:r>
              <a:rPr lang="en-US" dirty="0" smtClean="0"/>
              <a:t>Designs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Exploratory </a:t>
            </a:r>
            <a:r>
              <a:rPr lang="en-US" dirty="0"/>
              <a:t>d</a:t>
            </a:r>
            <a:r>
              <a:rPr lang="en-US" dirty="0" smtClean="0"/>
              <a:t>esign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en-US" dirty="0" smtClean="0"/>
              <a:t>Strengths</a:t>
            </a:r>
            <a:r>
              <a:rPr lang="en-US" dirty="0"/>
              <a:t>: Flexible, generates new ideas.</a:t>
            </a:r>
          </a:p>
          <a:p>
            <a:pPr lvl="1"/>
            <a:r>
              <a:rPr lang="en-US" dirty="0" smtClean="0"/>
              <a:t>Weaknesses</a:t>
            </a:r>
            <a:r>
              <a:rPr lang="en-US" dirty="0"/>
              <a:t>: Lacks structure, limited generalizability.</a:t>
            </a:r>
          </a:p>
          <a:p>
            <a:r>
              <a:rPr lang="en-US" dirty="0" smtClean="0"/>
              <a:t>Descriptive </a:t>
            </a:r>
            <a:r>
              <a:rPr lang="en-US" dirty="0"/>
              <a:t>d</a:t>
            </a:r>
            <a:r>
              <a:rPr lang="en-US" dirty="0" smtClean="0"/>
              <a:t>esign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en-US" dirty="0" smtClean="0"/>
              <a:t>Strengths</a:t>
            </a:r>
            <a:r>
              <a:rPr lang="en-US" dirty="0"/>
              <a:t>: Provides detailed information.</a:t>
            </a:r>
          </a:p>
          <a:p>
            <a:pPr lvl="1"/>
            <a:r>
              <a:rPr lang="en-US" dirty="0" smtClean="0"/>
              <a:t>Weaknesses</a:t>
            </a:r>
            <a:r>
              <a:rPr lang="en-US" dirty="0"/>
              <a:t>: Cannot establish causality.</a:t>
            </a:r>
          </a:p>
          <a:p>
            <a:r>
              <a:rPr lang="en-US" dirty="0" smtClean="0"/>
              <a:t>Explanatory </a:t>
            </a:r>
            <a:r>
              <a:rPr lang="en-US" dirty="0" smtClean="0"/>
              <a:t>design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en-US" dirty="0" smtClean="0"/>
              <a:t>Strengths</a:t>
            </a:r>
            <a:r>
              <a:rPr lang="en-US" dirty="0"/>
              <a:t>: Establishes cause-and-effect relationships.</a:t>
            </a:r>
          </a:p>
          <a:p>
            <a:pPr lvl="1"/>
            <a:r>
              <a:rPr lang="en-US" dirty="0" smtClean="0"/>
              <a:t>Weaknesses</a:t>
            </a:r>
            <a:r>
              <a:rPr lang="en-US" dirty="0"/>
              <a:t>: Requires controlled conditions, resource-intensive.</a:t>
            </a:r>
          </a:p>
        </p:txBody>
      </p:sp>
    </p:spTree>
    <p:extLst>
      <p:ext uri="{BB962C8B-B14F-4D97-AF65-F5344CB8AC3E}">
        <p14:creationId xmlns:p14="http://schemas.microsoft.com/office/powerpoint/2010/main" val="41639839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Research </a:t>
            </a:r>
            <a:r>
              <a:rPr lang="en-US" dirty="0"/>
              <a:t>design provides the foundation for conducting effective and organized research.</a:t>
            </a:r>
          </a:p>
          <a:p>
            <a:r>
              <a:rPr lang="en-US" dirty="0" smtClean="0"/>
              <a:t>There </a:t>
            </a:r>
            <a:r>
              <a:rPr lang="en-US" dirty="0"/>
              <a:t>are different types of research design: exploratory, descriptive, and explanatory.</a:t>
            </a:r>
          </a:p>
          <a:p>
            <a:r>
              <a:rPr lang="en-US" dirty="0" smtClean="0"/>
              <a:t>Choosing </a:t>
            </a:r>
            <a:r>
              <a:rPr lang="en-US" dirty="0"/>
              <a:t>the right design depends on the research problem, objectives, and available resources.</a:t>
            </a:r>
          </a:p>
          <a:p>
            <a:r>
              <a:rPr lang="en-US" dirty="0" smtClean="0"/>
              <a:t>Understanding </a:t>
            </a:r>
            <a:r>
              <a:rPr lang="en-US" dirty="0"/>
              <a:t>the strengths and weaknesses of each design is crucial for successful research.</a:t>
            </a:r>
          </a:p>
        </p:txBody>
      </p:sp>
    </p:spTree>
    <p:extLst>
      <p:ext uri="{BB962C8B-B14F-4D97-AF65-F5344CB8AC3E}">
        <p14:creationId xmlns:p14="http://schemas.microsoft.com/office/powerpoint/2010/main" val="29508261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</a:t>
            </a:r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</a:t>
            </a:r>
            <a:r>
              <a:rPr lang="en-US" dirty="0"/>
              <a:t>is research design considered the blueprint of a research study?</a:t>
            </a:r>
          </a:p>
          <a:p>
            <a:r>
              <a:rPr lang="en-US" dirty="0" smtClean="0"/>
              <a:t>What </a:t>
            </a:r>
            <a:r>
              <a:rPr lang="en-US" dirty="0"/>
              <a:t>challenges might arise when implementing a chosen research design?</a:t>
            </a:r>
          </a:p>
        </p:txBody>
      </p:sp>
    </p:spTree>
    <p:extLst>
      <p:ext uri="{BB962C8B-B14F-4D97-AF65-F5344CB8AC3E}">
        <p14:creationId xmlns:p14="http://schemas.microsoft.com/office/powerpoint/2010/main" val="3979125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</a:t>
            </a:r>
            <a:r>
              <a:rPr lang="en-US" dirty="0"/>
              <a:t>the end of this session, students will be able to:</a:t>
            </a:r>
          </a:p>
          <a:p>
            <a:pPr lvl="1"/>
            <a:r>
              <a:rPr lang="en-US" dirty="0" smtClean="0"/>
              <a:t>Define </a:t>
            </a:r>
            <a:r>
              <a:rPr lang="en-US" dirty="0"/>
              <a:t>research design and its importance in research.</a:t>
            </a:r>
          </a:p>
          <a:p>
            <a:pPr lvl="1"/>
            <a:r>
              <a:rPr lang="en-US" dirty="0" smtClean="0"/>
              <a:t>Identify </a:t>
            </a:r>
            <a:r>
              <a:rPr lang="en-US" dirty="0"/>
              <a:t>the major types of research design.</a:t>
            </a:r>
          </a:p>
          <a:p>
            <a:pPr lvl="1"/>
            <a:r>
              <a:rPr lang="en-US" dirty="0" smtClean="0"/>
              <a:t>Understand </a:t>
            </a:r>
            <a:r>
              <a:rPr lang="en-US" dirty="0"/>
              <a:t>how to select an appropriate research design for a given study.</a:t>
            </a:r>
          </a:p>
          <a:p>
            <a:pPr lvl="1"/>
            <a:r>
              <a:rPr lang="en-US" dirty="0" smtClean="0"/>
              <a:t>Evaluate </a:t>
            </a:r>
            <a:r>
              <a:rPr lang="en-US" dirty="0"/>
              <a:t>the strengths and weaknesses of different research designs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836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Research Design?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Research </a:t>
            </a:r>
            <a:r>
              <a:rPr lang="en-US" dirty="0"/>
              <a:t>design is the framework or blueprint for conducting a research study. It outlines how data will be collected, measured, and analyzed to answer research questions.</a:t>
            </a:r>
          </a:p>
          <a:p>
            <a:r>
              <a:rPr lang="en-US" dirty="0" smtClean="0"/>
              <a:t>Importance - </a:t>
            </a:r>
            <a:endParaRPr lang="en-US" dirty="0"/>
          </a:p>
          <a:p>
            <a:pPr lvl="1"/>
            <a:r>
              <a:rPr lang="en-US" dirty="0" smtClean="0"/>
              <a:t>Ensures </a:t>
            </a:r>
            <a:r>
              <a:rPr lang="en-US" dirty="0"/>
              <a:t>the research process is systematic and organized.</a:t>
            </a:r>
          </a:p>
          <a:p>
            <a:pPr lvl="1"/>
            <a:r>
              <a:rPr lang="en-US" dirty="0" smtClean="0"/>
              <a:t>Provides </a:t>
            </a:r>
            <a:r>
              <a:rPr lang="en-US" dirty="0"/>
              <a:t>a clear plan to address the research problem effectively.</a:t>
            </a:r>
          </a:p>
        </p:txBody>
      </p:sp>
    </p:spTree>
    <p:extLst>
      <p:ext uri="{BB962C8B-B14F-4D97-AF65-F5344CB8AC3E}">
        <p14:creationId xmlns:p14="http://schemas.microsoft.com/office/powerpoint/2010/main" val="1867866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Components of Research </a:t>
            </a:r>
            <a:r>
              <a:rPr lang="en-US" dirty="0" smtClean="0"/>
              <a:t>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Research </a:t>
            </a:r>
            <a:r>
              <a:rPr lang="en-US" dirty="0" smtClean="0"/>
              <a:t>purpose </a:t>
            </a:r>
            <a:r>
              <a:rPr lang="en-US" dirty="0" smtClean="0"/>
              <a:t>- </a:t>
            </a:r>
            <a:endParaRPr lang="en-US" dirty="0"/>
          </a:p>
          <a:p>
            <a:pPr lvl="1"/>
            <a:r>
              <a:rPr lang="en-US" dirty="0" smtClean="0"/>
              <a:t>Exploratory</a:t>
            </a:r>
            <a:r>
              <a:rPr lang="en-US" dirty="0"/>
              <a:t>, descriptive, or explanatory.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Research </a:t>
            </a:r>
            <a:r>
              <a:rPr lang="en-US" dirty="0" smtClean="0"/>
              <a:t>approach </a:t>
            </a:r>
            <a:r>
              <a:rPr lang="en-US" dirty="0" smtClean="0"/>
              <a:t>- </a:t>
            </a:r>
            <a:endParaRPr lang="en-US" dirty="0"/>
          </a:p>
          <a:p>
            <a:pPr lvl="1"/>
            <a:r>
              <a:rPr lang="en-US" dirty="0" smtClean="0"/>
              <a:t>Qualitative</a:t>
            </a:r>
            <a:r>
              <a:rPr lang="en-US" dirty="0"/>
              <a:t>, quantitative, or mixed methods.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Data </a:t>
            </a:r>
            <a:r>
              <a:rPr lang="en-US" dirty="0"/>
              <a:t>c</a:t>
            </a:r>
            <a:r>
              <a:rPr lang="en-US" dirty="0" smtClean="0"/>
              <a:t>ollection </a:t>
            </a:r>
            <a:r>
              <a:rPr lang="en-US" dirty="0"/>
              <a:t>m</a:t>
            </a:r>
            <a:r>
              <a:rPr lang="en-US" dirty="0" smtClean="0"/>
              <a:t>ethods </a:t>
            </a:r>
            <a:r>
              <a:rPr lang="en-US" dirty="0" smtClean="0"/>
              <a:t>- </a:t>
            </a:r>
            <a:endParaRPr lang="en-US" dirty="0"/>
          </a:p>
          <a:p>
            <a:pPr lvl="1"/>
            <a:r>
              <a:rPr lang="en-US" dirty="0" smtClean="0"/>
              <a:t>Surveys</a:t>
            </a:r>
            <a:r>
              <a:rPr lang="en-US" dirty="0"/>
              <a:t>, interviews, observations, experiments, etc.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Data </a:t>
            </a:r>
            <a:r>
              <a:rPr lang="en-US" dirty="0"/>
              <a:t>a</a:t>
            </a:r>
            <a:r>
              <a:rPr lang="en-US" dirty="0" smtClean="0"/>
              <a:t>nalysis </a:t>
            </a:r>
            <a:r>
              <a:rPr lang="en-US" dirty="0"/>
              <a:t>t</a:t>
            </a:r>
            <a:r>
              <a:rPr lang="en-US" dirty="0" smtClean="0"/>
              <a:t>echniques </a:t>
            </a:r>
            <a:r>
              <a:rPr lang="en-US" dirty="0" smtClean="0"/>
              <a:t>- </a:t>
            </a:r>
            <a:endParaRPr lang="en-US" dirty="0"/>
          </a:p>
          <a:p>
            <a:pPr lvl="1"/>
            <a:r>
              <a:rPr lang="en-US" dirty="0" smtClean="0"/>
              <a:t>Statistical</a:t>
            </a:r>
            <a:r>
              <a:rPr lang="en-US" dirty="0"/>
              <a:t>, thematic, comparative, etc.</a:t>
            </a:r>
          </a:p>
        </p:txBody>
      </p:sp>
    </p:spTree>
    <p:extLst>
      <p:ext uri="{BB962C8B-B14F-4D97-AF65-F5344CB8AC3E}">
        <p14:creationId xmlns:p14="http://schemas.microsoft.com/office/powerpoint/2010/main" val="614093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Research </a:t>
            </a:r>
            <a:r>
              <a:rPr lang="en-US" dirty="0" smtClean="0"/>
              <a:t>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Exploratory </a:t>
            </a:r>
            <a:r>
              <a:rPr lang="en-US" dirty="0"/>
              <a:t>r</a:t>
            </a:r>
            <a:r>
              <a:rPr lang="en-US" dirty="0" smtClean="0"/>
              <a:t>esearch </a:t>
            </a:r>
            <a:r>
              <a:rPr lang="en-US" dirty="0"/>
              <a:t>d</a:t>
            </a:r>
            <a:r>
              <a:rPr lang="en-US" dirty="0" smtClean="0"/>
              <a:t>esign </a:t>
            </a:r>
            <a:r>
              <a:rPr lang="en-US" dirty="0" smtClean="0"/>
              <a:t>- </a:t>
            </a:r>
            <a:endParaRPr lang="en-US" dirty="0"/>
          </a:p>
          <a:p>
            <a:pPr lvl="1"/>
            <a:r>
              <a:rPr lang="en-US" dirty="0" smtClean="0"/>
              <a:t>Purpose</a:t>
            </a:r>
            <a:r>
              <a:rPr lang="en-US" dirty="0"/>
              <a:t>: To explore new ideas or understand phenomena.</a:t>
            </a:r>
          </a:p>
          <a:p>
            <a:pPr lvl="1"/>
            <a:r>
              <a:rPr lang="en-US" dirty="0" smtClean="0"/>
              <a:t>Methods</a:t>
            </a:r>
            <a:r>
              <a:rPr lang="en-US" dirty="0"/>
              <a:t>: Literature reviews, focus groups, pilot studies.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Descriptive </a:t>
            </a:r>
            <a:r>
              <a:rPr lang="en-US" dirty="0" smtClean="0"/>
              <a:t>research </a:t>
            </a:r>
            <a:r>
              <a:rPr lang="en-US" dirty="0"/>
              <a:t>d</a:t>
            </a:r>
            <a:r>
              <a:rPr lang="en-US" dirty="0" smtClean="0"/>
              <a:t>esign </a:t>
            </a:r>
            <a:r>
              <a:rPr lang="en-US" dirty="0" smtClean="0"/>
              <a:t>- </a:t>
            </a:r>
            <a:endParaRPr lang="en-US" dirty="0"/>
          </a:p>
          <a:p>
            <a:pPr lvl="1"/>
            <a:r>
              <a:rPr lang="en-US" dirty="0" smtClean="0"/>
              <a:t>Purpose</a:t>
            </a:r>
            <a:r>
              <a:rPr lang="en-US" dirty="0"/>
              <a:t>: To describe characteristics of a population or </a:t>
            </a:r>
            <a:r>
              <a:rPr lang="en-US" dirty="0" smtClean="0"/>
              <a:t>phenomenon.</a:t>
            </a:r>
          </a:p>
          <a:p>
            <a:pPr lvl="1"/>
            <a:r>
              <a:rPr lang="en-US" dirty="0" smtClean="0"/>
              <a:t>Methods</a:t>
            </a:r>
            <a:r>
              <a:rPr lang="en-US" dirty="0"/>
              <a:t>: Surveys, case studies, </a:t>
            </a:r>
            <a:r>
              <a:rPr lang="en-US" dirty="0" smtClean="0"/>
              <a:t>observations.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Explanatory </a:t>
            </a:r>
            <a:r>
              <a:rPr lang="en-US" dirty="0"/>
              <a:t>(Causal) </a:t>
            </a:r>
            <a:r>
              <a:rPr lang="en-US" dirty="0" smtClean="0"/>
              <a:t>research </a:t>
            </a:r>
            <a:r>
              <a:rPr lang="en-US" dirty="0"/>
              <a:t>d</a:t>
            </a:r>
            <a:r>
              <a:rPr lang="en-US" dirty="0" smtClean="0"/>
              <a:t>esign </a:t>
            </a:r>
            <a:r>
              <a:rPr lang="en-US" dirty="0" smtClean="0"/>
              <a:t>- </a:t>
            </a:r>
            <a:endParaRPr lang="en-US" dirty="0"/>
          </a:p>
          <a:p>
            <a:pPr lvl="1"/>
            <a:r>
              <a:rPr lang="en-US" dirty="0" smtClean="0"/>
              <a:t>Purpose</a:t>
            </a:r>
            <a:r>
              <a:rPr lang="en-US" dirty="0"/>
              <a:t>: To determine cause-and-effect </a:t>
            </a:r>
            <a:r>
              <a:rPr lang="en-US" dirty="0" smtClean="0"/>
              <a:t>relationships.</a:t>
            </a:r>
          </a:p>
          <a:p>
            <a:pPr lvl="1"/>
            <a:r>
              <a:rPr lang="en-US" dirty="0" smtClean="0"/>
              <a:t>Methods</a:t>
            </a:r>
            <a:r>
              <a:rPr lang="en-US" dirty="0"/>
              <a:t>: Experiments, longitudinal studies.</a:t>
            </a:r>
          </a:p>
        </p:txBody>
      </p:sp>
    </p:spTree>
    <p:extLst>
      <p:ext uri="{BB962C8B-B14F-4D97-AF65-F5344CB8AC3E}">
        <p14:creationId xmlns:p14="http://schemas.microsoft.com/office/powerpoint/2010/main" val="1100429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n-US" dirty="0"/>
              <a:t>Qualitative vs. Quantitative </a:t>
            </a:r>
            <a:r>
              <a:rPr lang="en-US" dirty="0" smtClean="0"/>
              <a:t>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Qualitative </a:t>
            </a:r>
            <a:r>
              <a:rPr lang="en-US" dirty="0"/>
              <a:t>r</a:t>
            </a:r>
            <a:r>
              <a:rPr lang="en-US" dirty="0" smtClean="0"/>
              <a:t>esearch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en-US" dirty="0" smtClean="0"/>
              <a:t>Focuses </a:t>
            </a:r>
            <a:r>
              <a:rPr lang="en-US" dirty="0"/>
              <a:t>on understanding human behavior and experiences.</a:t>
            </a:r>
          </a:p>
          <a:p>
            <a:pPr lvl="1"/>
            <a:r>
              <a:rPr lang="en-US" dirty="0" smtClean="0"/>
              <a:t>Methods</a:t>
            </a:r>
            <a:r>
              <a:rPr lang="en-US" dirty="0"/>
              <a:t>: Interviews, focus groups, content analysis.</a:t>
            </a:r>
          </a:p>
          <a:p>
            <a:r>
              <a:rPr lang="en-US" dirty="0" smtClean="0"/>
              <a:t>Quantitative </a:t>
            </a:r>
            <a:r>
              <a:rPr lang="en-US" dirty="0" smtClean="0"/>
              <a:t>research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en-US" dirty="0" smtClean="0"/>
              <a:t>Focuses </a:t>
            </a:r>
            <a:r>
              <a:rPr lang="en-US" dirty="0"/>
              <a:t>on numerical data and statistical analysis.</a:t>
            </a:r>
          </a:p>
          <a:p>
            <a:pPr lvl="1"/>
            <a:r>
              <a:rPr lang="en-US" dirty="0" smtClean="0"/>
              <a:t>Methods</a:t>
            </a:r>
            <a:r>
              <a:rPr lang="en-US" dirty="0"/>
              <a:t>: Surveys, experiments, secondary data analysis.</a:t>
            </a:r>
          </a:p>
          <a:p>
            <a:r>
              <a:rPr lang="en-US" dirty="0" smtClean="0"/>
              <a:t>Mixed </a:t>
            </a:r>
            <a:r>
              <a:rPr lang="en-US" dirty="0"/>
              <a:t>m</a:t>
            </a:r>
            <a:r>
              <a:rPr lang="en-US" dirty="0" smtClean="0"/>
              <a:t>ethods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en-US" dirty="0" smtClean="0"/>
              <a:t>Combines </a:t>
            </a:r>
            <a:r>
              <a:rPr lang="en-US" dirty="0"/>
              <a:t>both qualitative and quantitative approaches.</a:t>
            </a:r>
          </a:p>
        </p:txBody>
      </p:sp>
    </p:spTree>
    <p:extLst>
      <p:ext uri="{BB962C8B-B14F-4D97-AF65-F5344CB8AC3E}">
        <p14:creationId xmlns:p14="http://schemas.microsoft.com/office/powerpoint/2010/main" val="796423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Factors to Consider When Choosing a Research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Nature </a:t>
            </a:r>
            <a:r>
              <a:rPr lang="en-US" dirty="0"/>
              <a:t>of the </a:t>
            </a:r>
            <a:r>
              <a:rPr lang="en-US" dirty="0" smtClean="0"/>
              <a:t>research </a:t>
            </a:r>
            <a:r>
              <a:rPr lang="en-US" dirty="0"/>
              <a:t>p</a:t>
            </a:r>
            <a:r>
              <a:rPr lang="en-US" dirty="0" smtClean="0"/>
              <a:t>roblem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en-US" dirty="0" smtClean="0"/>
              <a:t>Is </a:t>
            </a:r>
            <a:r>
              <a:rPr lang="en-US" dirty="0"/>
              <a:t>it exploratory, descriptive, or causal?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Available </a:t>
            </a:r>
            <a:r>
              <a:rPr lang="en-US" dirty="0"/>
              <a:t>r</a:t>
            </a:r>
            <a:r>
              <a:rPr lang="en-US" dirty="0" smtClean="0"/>
              <a:t>esources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en-US" dirty="0" smtClean="0"/>
              <a:t>Time</a:t>
            </a:r>
            <a:r>
              <a:rPr lang="en-US" dirty="0"/>
              <a:t>, budget, and personnel.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Ethical </a:t>
            </a:r>
            <a:r>
              <a:rPr lang="en-US" dirty="0"/>
              <a:t>c</a:t>
            </a:r>
            <a:r>
              <a:rPr lang="en-US" dirty="0" smtClean="0"/>
              <a:t>onsiderations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en-US" dirty="0" smtClean="0"/>
              <a:t>Ensuring </a:t>
            </a:r>
            <a:r>
              <a:rPr lang="en-US" dirty="0"/>
              <a:t>participant rights and data privacy.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Research </a:t>
            </a:r>
            <a:r>
              <a:rPr lang="en-US" dirty="0"/>
              <a:t>o</a:t>
            </a:r>
            <a:r>
              <a:rPr lang="en-US" dirty="0" smtClean="0"/>
              <a:t>bjectives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en-US" dirty="0" smtClean="0"/>
              <a:t>Clear </a:t>
            </a:r>
            <a:r>
              <a:rPr lang="en-US" dirty="0"/>
              <a:t>and achievable goals for the study.</a:t>
            </a:r>
          </a:p>
        </p:txBody>
      </p:sp>
    </p:spTree>
    <p:extLst>
      <p:ext uri="{BB962C8B-B14F-4D97-AF65-F5344CB8AC3E}">
        <p14:creationId xmlns:p14="http://schemas.microsoft.com/office/powerpoint/2010/main" val="10977590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Ethics in Business Research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Ensuring </a:t>
            </a:r>
            <a:r>
              <a:rPr lang="en-US" dirty="0"/>
              <a:t>c</a:t>
            </a:r>
            <a:r>
              <a:rPr lang="en-US" dirty="0" smtClean="0"/>
              <a:t>onfidentiality</a:t>
            </a:r>
            <a:endParaRPr lang="en-US" dirty="0"/>
          </a:p>
          <a:p>
            <a:pPr lvl="1"/>
            <a:r>
              <a:rPr lang="en-US" dirty="0"/>
              <a:t>Protect participants' personal information from unauthorized access or disclosure.</a:t>
            </a:r>
          </a:p>
          <a:p>
            <a:pPr lvl="1"/>
            <a:r>
              <a:rPr lang="en-US" dirty="0" smtClean="0"/>
              <a:t>Use </a:t>
            </a:r>
            <a:r>
              <a:rPr lang="en-US" dirty="0" err="1"/>
              <a:t>anonymization</a:t>
            </a:r>
            <a:r>
              <a:rPr lang="en-US" dirty="0"/>
              <a:t> techniques to safeguard identities in data reporting.</a:t>
            </a:r>
          </a:p>
          <a:p>
            <a:r>
              <a:rPr lang="en-US" dirty="0" smtClean="0"/>
              <a:t>Maintaining </a:t>
            </a:r>
            <a:r>
              <a:rPr lang="en-US" dirty="0"/>
              <a:t>i</a:t>
            </a:r>
            <a:r>
              <a:rPr lang="en-US" dirty="0" smtClean="0"/>
              <a:t>ntegrity</a:t>
            </a:r>
            <a:endParaRPr lang="en-US" dirty="0"/>
          </a:p>
          <a:p>
            <a:pPr lvl="1"/>
            <a:r>
              <a:rPr lang="en-US" dirty="0"/>
              <a:t>Present research findings honestly without fabrication or manipulation.</a:t>
            </a:r>
          </a:p>
          <a:p>
            <a:pPr lvl="1"/>
            <a:r>
              <a:rPr lang="en-US" dirty="0" smtClean="0"/>
              <a:t>Ensure </a:t>
            </a:r>
            <a:r>
              <a:rPr lang="en-US" dirty="0"/>
              <a:t>transparency in methodologies and data collection processes.</a:t>
            </a:r>
          </a:p>
          <a:p>
            <a:r>
              <a:rPr lang="en-US" dirty="0" smtClean="0"/>
              <a:t>Securing </a:t>
            </a:r>
            <a:r>
              <a:rPr lang="en-US" dirty="0"/>
              <a:t>i</a:t>
            </a:r>
            <a:r>
              <a:rPr lang="en-US" dirty="0" smtClean="0"/>
              <a:t>nformed consent</a:t>
            </a:r>
            <a:endParaRPr lang="en-US" dirty="0"/>
          </a:p>
          <a:p>
            <a:pPr lvl="1"/>
            <a:r>
              <a:rPr lang="en-US" dirty="0"/>
              <a:t>Provide participants with clear information about the research purpose, methods, and potential risks.</a:t>
            </a:r>
          </a:p>
          <a:p>
            <a:pPr lvl="1"/>
            <a:r>
              <a:rPr lang="en-US" dirty="0" smtClean="0"/>
              <a:t>Obtain </a:t>
            </a:r>
            <a:r>
              <a:rPr lang="en-US" dirty="0"/>
              <a:t>voluntary agreement from participants before involving them in the study.</a:t>
            </a:r>
          </a:p>
        </p:txBody>
      </p:sp>
    </p:spTree>
    <p:extLst>
      <p:ext uri="{BB962C8B-B14F-4D97-AF65-F5344CB8AC3E}">
        <p14:creationId xmlns:p14="http://schemas.microsoft.com/office/powerpoint/2010/main" val="882067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n-US" dirty="0"/>
              <a:t>Case Study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Scenario:</a:t>
            </a:r>
            <a:endParaRPr lang="en-US" dirty="0"/>
          </a:p>
          <a:p>
            <a:pPr lvl="1"/>
            <a:r>
              <a:rPr lang="en-US" dirty="0" smtClean="0"/>
              <a:t>A </a:t>
            </a:r>
            <a:r>
              <a:rPr lang="en-US" dirty="0"/>
              <a:t>hospitality management student wants to study how service quality impacts customer loyalty in mid-tier hotels.</a:t>
            </a:r>
          </a:p>
          <a:p>
            <a:r>
              <a:rPr lang="en-US" dirty="0" smtClean="0"/>
              <a:t>Research </a:t>
            </a:r>
            <a:r>
              <a:rPr lang="en-US" dirty="0"/>
              <a:t>Design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en-US" dirty="0" smtClean="0"/>
              <a:t>Purpose: </a:t>
            </a:r>
            <a:r>
              <a:rPr lang="en-US" dirty="0"/>
              <a:t>Explanatory (causal).</a:t>
            </a:r>
          </a:p>
          <a:p>
            <a:pPr lvl="1"/>
            <a:r>
              <a:rPr lang="en-US" dirty="0" smtClean="0"/>
              <a:t>Approach: </a:t>
            </a:r>
            <a:r>
              <a:rPr lang="en-US" dirty="0"/>
              <a:t>Quantitative.</a:t>
            </a:r>
          </a:p>
          <a:p>
            <a:r>
              <a:rPr lang="en-US" dirty="0"/>
              <a:t> </a:t>
            </a:r>
            <a:r>
              <a:rPr lang="en-US" dirty="0" smtClean="0"/>
              <a:t>Method: </a:t>
            </a:r>
            <a:r>
              <a:rPr lang="en-US" dirty="0"/>
              <a:t>Survey to collect customer feedback and statistical analysis to test relationships.</a:t>
            </a:r>
          </a:p>
        </p:txBody>
      </p:sp>
    </p:spTree>
    <p:extLst>
      <p:ext uri="{BB962C8B-B14F-4D97-AF65-F5344CB8AC3E}">
        <p14:creationId xmlns:p14="http://schemas.microsoft.com/office/powerpoint/2010/main" val="2629452448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619</Words>
  <Application>Microsoft Office PowerPoint</Application>
  <PresentationFormat>Widescreen</PresentationFormat>
  <Paragraphs>84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Slice</vt:lpstr>
      <vt:lpstr>Research Design</vt:lpstr>
      <vt:lpstr>Learning Objectives</vt:lpstr>
      <vt:lpstr>What is Research Design?</vt:lpstr>
      <vt:lpstr>Key Components of Research Design</vt:lpstr>
      <vt:lpstr>Types of Research Design</vt:lpstr>
      <vt:lpstr>Qualitative vs. Quantitative Research</vt:lpstr>
      <vt:lpstr>Factors to Consider When Choosing a Research Design</vt:lpstr>
      <vt:lpstr>Ethics in Business Research</vt:lpstr>
      <vt:lpstr>Case Study Example</vt:lpstr>
      <vt:lpstr>Strengths and Weaknesses of Research Designs</vt:lpstr>
      <vt:lpstr>Summary</vt:lpstr>
      <vt:lpstr>Discussion Questions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Design</dc:title>
  <dc:creator>Sam Dawa</dc:creator>
  <cp:lastModifiedBy>Sam Dawa</cp:lastModifiedBy>
  <cp:revision>1</cp:revision>
  <dcterms:created xsi:type="dcterms:W3CDTF">2025-01-30T08:03:30Z</dcterms:created>
  <dcterms:modified xsi:type="dcterms:W3CDTF">2025-01-30T08:03:43Z</dcterms:modified>
</cp:coreProperties>
</file>