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3" r:id="rId4"/>
    <p:sldId id="258" r:id="rId5"/>
    <p:sldId id="259" r:id="rId6"/>
    <p:sldId id="260" r:id="rId7"/>
    <p:sldId id="261" r:id="rId8"/>
    <p:sldId id="264" r:id="rId9"/>
    <p:sldId id="265" r:id="rId10"/>
    <p:sldId id="266" r:id="rId11"/>
    <p:sldId id="267" r:id="rId12"/>
    <p:sldId id="268" r:id="rId13"/>
    <p:sldId id="270" r:id="rId14"/>
    <p:sldId id="271" r:id="rId15"/>
    <p:sldId id="272" r:id="rId16"/>
    <p:sldId id="273" r:id="rId17"/>
    <p:sldId id="274" r:id="rId18"/>
    <p:sldId id="275" r:id="rId19"/>
    <p:sldId id="276" r:id="rId20"/>
    <p:sldId id="277" r:id="rId21"/>
    <p:sldId id="279" r:id="rId22"/>
    <p:sldId id="278" r:id="rId23"/>
    <p:sldId id="280" r:id="rId24"/>
    <p:sldId id="281" r:id="rId25"/>
    <p:sldId id="282" r:id="rId26"/>
    <p:sldId id="283" r:id="rId27"/>
    <p:sldId id="284" r:id="rId28"/>
    <p:sldId id="293" r:id="rId29"/>
    <p:sldId id="285" r:id="rId30"/>
    <p:sldId id="286" r:id="rId31"/>
    <p:sldId id="289" r:id="rId32"/>
    <p:sldId id="290" r:id="rId33"/>
    <p:sldId id="287" r:id="rId34"/>
    <p:sldId id="288"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6" d="100"/>
          <a:sy n="56" d="100"/>
        </p:scale>
        <p:origin x="1380"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7BC39A44-33C3-4EA8-AB64-C7293D1AB0D0}" type="datetimeFigureOut">
              <a:rPr lang="en-US" smtClean="0"/>
              <a:t>8/8/2024</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F2BFF0A1-D6CE-49EE-A6F9-9549F39F322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BC39A44-33C3-4EA8-AB64-C7293D1AB0D0}" type="datetimeFigureOut">
              <a:rPr lang="en-US" smtClean="0"/>
              <a:t>8/8/2024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BFF0A1-D6CE-49EE-A6F9-9549F39F322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BC39A44-33C3-4EA8-AB64-C7293D1AB0D0}" type="datetimeFigureOut">
              <a:rPr lang="en-US" smtClean="0"/>
              <a:t>8/8/2024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BFF0A1-D6CE-49EE-A6F9-9549F39F322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7BC39A44-33C3-4EA8-AB64-C7293D1AB0D0}" type="datetimeFigureOut">
              <a:rPr lang="en-US" smtClean="0"/>
              <a:t>8/8/2024</a:t>
            </a:fld>
            <a:endParaRPr lang="en-US"/>
          </a:p>
        </p:txBody>
      </p:sp>
      <p:sp>
        <p:nvSpPr>
          <p:cNvPr id="9" name="Slide Number Placeholder 8"/>
          <p:cNvSpPr>
            <a:spLocks noGrp="1"/>
          </p:cNvSpPr>
          <p:nvPr>
            <p:ph type="sldNum" sz="quarter" idx="15"/>
          </p:nvPr>
        </p:nvSpPr>
        <p:spPr/>
        <p:txBody>
          <a:bodyPr rtlCol="0"/>
          <a:lstStyle/>
          <a:p>
            <a:fld id="{F2BFF0A1-D6CE-49EE-A6F9-9549F39F322E}" type="slidenum">
              <a:rPr lang="en-US" smtClean="0"/>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7BC39A44-33C3-4EA8-AB64-C7293D1AB0D0}" type="datetimeFigureOut">
              <a:rPr lang="en-US" smtClean="0"/>
              <a:t>8/8/2024</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F2BFF0A1-D6CE-49EE-A6F9-9549F39F322E}"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BC39A44-33C3-4EA8-AB64-C7293D1AB0D0}" type="datetimeFigureOut">
              <a:rPr lang="en-US" smtClean="0"/>
              <a:t>8/8/2024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BFF0A1-D6CE-49EE-A6F9-9549F39F322E}" type="slidenum">
              <a:rPr lang="en-US" smtClean="0"/>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7BC39A44-33C3-4EA8-AB64-C7293D1AB0D0}" type="datetimeFigureOut">
              <a:rPr lang="en-US" smtClean="0"/>
              <a:t>8/8/2024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2BFF0A1-D6CE-49EE-A6F9-9549F39F322E}" type="slidenum">
              <a:rPr lang="en-US" smtClean="0"/>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7BC39A44-33C3-4EA8-AB64-C7293D1AB0D0}" type="datetimeFigureOut">
              <a:rPr lang="en-US" smtClean="0"/>
              <a:t>8/8/2024</a:t>
            </a:fld>
            <a:endParaRPr lang="en-US"/>
          </a:p>
        </p:txBody>
      </p:sp>
      <p:sp>
        <p:nvSpPr>
          <p:cNvPr id="7" name="Slide Number Placeholder 6"/>
          <p:cNvSpPr>
            <a:spLocks noGrp="1"/>
          </p:cNvSpPr>
          <p:nvPr>
            <p:ph type="sldNum" sz="quarter" idx="11"/>
          </p:nvPr>
        </p:nvSpPr>
        <p:spPr/>
        <p:txBody>
          <a:bodyPr rtlCol="0"/>
          <a:lstStyle/>
          <a:p>
            <a:fld id="{F2BFF0A1-D6CE-49EE-A6F9-9549F39F322E}" type="slidenum">
              <a:rPr lang="en-US" smtClean="0"/>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C39A44-33C3-4EA8-AB64-C7293D1AB0D0}" type="datetimeFigureOut">
              <a:rPr lang="en-US" smtClean="0"/>
              <a:t>8/8/2024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2BFF0A1-D6CE-49EE-A6F9-9549F39F322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7BC39A44-33C3-4EA8-AB64-C7293D1AB0D0}" type="datetimeFigureOut">
              <a:rPr lang="en-US" smtClean="0"/>
              <a:t>8/8/2024</a:t>
            </a:fld>
            <a:endParaRPr lang="en-US"/>
          </a:p>
        </p:txBody>
      </p:sp>
      <p:sp>
        <p:nvSpPr>
          <p:cNvPr id="22" name="Slide Number Placeholder 21"/>
          <p:cNvSpPr>
            <a:spLocks noGrp="1"/>
          </p:cNvSpPr>
          <p:nvPr>
            <p:ph type="sldNum" sz="quarter" idx="15"/>
          </p:nvPr>
        </p:nvSpPr>
        <p:spPr/>
        <p:txBody>
          <a:bodyPr rtlCol="0"/>
          <a:lstStyle/>
          <a:p>
            <a:fld id="{F2BFF0A1-D6CE-49EE-A6F9-9549F39F322E}" type="slidenum">
              <a:rPr lang="en-US" smtClean="0"/>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7BC39A44-33C3-4EA8-AB64-C7293D1AB0D0}" type="datetimeFigureOut">
              <a:rPr lang="en-US" smtClean="0"/>
              <a:t>8/8/2024</a:t>
            </a:fld>
            <a:endParaRPr lang="en-US"/>
          </a:p>
        </p:txBody>
      </p:sp>
      <p:sp>
        <p:nvSpPr>
          <p:cNvPr id="18" name="Slide Number Placeholder 17"/>
          <p:cNvSpPr>
            <a:spLocks noGrp="1"/>
          </p:cNvSpPr>
          <p:nvPr>
            <p:ph type="sldNum" sz="quarter" idx="11"/>
          </p:nvPr>
        </p:nvSpPr>
        <p:spPr/>
        <p:txBody>
          <a:bodyPr rtlCol="0"/>
          <a:lstStyle/>
          <a:p>
            <a:fld id="{F2BFF0A1-D6CE-49EE-A6F9-9549F39F322E}" type="slidenum">
              <a:rPr lang="en-US" smtClean="0"/>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7BC39A44-33C3-4EA8-AB64-C7293D1AB0D0}" type="datetimeFigureOut">
              <a:rPr lang="en-US" smtClean="0"/>
              <a:t>8/8/2024</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2BFF0A1-D6CE-49EE-A6F9-9549F39F322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0"/>
            <a:ext cx="7772400" cy="1470025"/>
          </a:xfrm>
        </p:spPr>
        <p:txBody>
          <a:bodyPr/>
          <a:lstStyle/>
          <a:p>
            <a:r>
              <a:rPr lang="en-US" b="1" i="1" dirty="0" smtClean="0"/>
              <a:t>Operating </a:t>
            </a:r>
            <a:r>
              <a:rPr lang="en-US" b="1" i="1" dirty="0"/>
              <a:t>Systems</a:t>
            </a:r>
            <a:endParaRPr lang="en-US" dirty="0"/>
          </a:p>
        </p:txBody>
      </p:sp>
      <p:sp>
        <p:nvSpPr>
          <p:cNvPr id="3" name="Subtitle 2"/>
          <p:cNvSpPr>
            <a:spLocks noGrp="1"/>
          </p:cNvSpPr>
          <p:nvPr>
            <p:ph type="subTitle" idx="1"/>
          </p:nvPr>
        </p:nvSpPr>
        <p:spPr>
          <a:xfrm>
            <a:off x="1371600" y="2971800"/>
            <a:ext cx="6400800" cy="1752600"/>
          </a:xfrm>
        </p:spPr>
        <p:txBody>
          <a:bodyPr/>
          <a:lstStyle/>
          <a:p>
            <a:endParaRPr lang="en-US" dirty="0"/>
          </a:p>
        </p:txBody>
      </p:sp>
    </p:spTree>
    <p:extLst>
      <p:ext uri="{BB962C8B-B14F-4D97-AF65-F5344CB8AC3E}">
        <p14:creationId xmlns:p14="http://schemas.microsoft.com/office/powerpoint/2010/main" val="20753654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39762"/>
          </a:xfrm>
        </p:spPr>
        <p:txBody>
          <a:bodyPr>
            <a:normAutofit/>
          </a:bodyPr>
          <a:lstStyle/>
          <a:p>
            <a:r>
              <a:rPr lang="en-US" b="1" dirty="0" smtClean="0"/>
              <a:t>Main-Memory Management</a:t>
            </a:r>
            <a:endParaRPr lang="en-US" dirty="0"/>
          </a:p>
        </p:txBody>
      </p:sp>
      <p:sp>
        <p:nvSpPr>
          <p:cNvPr id="3" name="Content Placeholder 2"/>
          <p:cNvSpPr>
            <a:spLocks noGrp="1"/>
          </p:cNvSpPr>
          <p:nvPr>
            <p:ph sz="quarter" idx="1"/>
          </p:nvPr>
        </p:nvSpPr>
        <p:spPr>
          <a:xfrm>
            <a:off x="457200" y="685800"/>
            <a:ext cx="8229600" cy="5440363"/>
          </a:xfrm>
        </p:spPr>
        <p:txBody>
          <a:bodyPr>
            <a:normAutofit/>
          </a:bodyPr>
          <a:lstStyle/>
          <a:p>
            <a:endParaRPr lang="en-US" dirty="0" smtClean="0"/>
          </a:p>
          <a:p>
            <a:r>
              <a:rPr lang="en-US" dirty="0" smtClean="0"/>
              <a:t>Main-Memory </a:t>
            </a:r>
            <a:r>
              <a:rPr lang="en-US" dirty="0"/>
              <a:t>is a large array of words or bytes. Each word or </a:t>
            </a:r>
            <a:r>
              <a:rPr lang="en-US" dirty="0" smtClean="0"/>
              <a:t>byte has </a:t>
            </a:r>
            <a:r>
              <a:rPr lang="en-US" dirty="0"/>
              <a:t>its own address. Main memory is a repository of quickly </a:t>
            </a:r>
            <a:r>
              <a:rPr lang="en-US" dirty="0" smtClean="0"/>
              <a:t>accessible data </a:t>
            </a:r>
            <a:r>
              <a:rPr lang="en-US" dirty="0"/>
              <a:t>shared by the CPU and I/O devices</a:t>
            </a:r>
            <a:r>
              <a:rPr lang="en-US" dirty="0" smtClean="0"/>
              <a:t>.</a:t>
            </a:r>
          </a:p>
          <a:p>
            <a:endParaRPr lang="en-US" dirty="0"/>
          </a:p>
          <a:p>
            <a:r>
              <a:rPr lang="en-US" dirty="0"/>
              <a:t>The major activities of an operating system in regard to </a:t>
            </a:r>
            <a:r>
              <a:rPr lang="en-US" dirty="0" smtClean="0"/>
              <a:t>memory-management are</a:t>
            </a:r>
            <a:r>
              <a:rPr lang="en-US" dirty="0"/>
              <a:t>:</a:t>
            </a:r>
          </a:p>
          <a:p>
            <a:pPr lvl="1"/>
            <a:r>
              <a:rPr lang="en-US" i="1" dirty="0" smtClean="0"/>
              <a:t>Keep </a:t>
            </a:r>
            <a:r>
              <a:rPr lang="en-US" i="1" dirty="0"/>
              <a:t>track of which part of memory are currently being used and by whom.</a:t>
            </a:r>
          </a:p>
          <a:p>
            <a:pPr lvl="1"/>
            <a:r>
              <a:rPr lang="en-US" i="1" dirty="0" smtClean="0"/>
              <a:t>Decide </a:t>
            </a:r>
            <a:r>
              <a:rPr lang="en-US" i="1" dirty="0"/>
              <a:t>which processes are loaded into memory when memory </a:t>
            </a:r>
            <a:r>
              <a:rPr lang="en-US" i="1" dirty="0" smtClean="0"/>
              <a:t>space becomes </a:t>
            </a:r>
            <a:r>
              <a:rPr lang="en-US" i="1" dirty="0"/>
              <a:t>available.</a:t>
            </a:r>
          </a:p>
          <a:p>
            <a:pPr lvl="1"/>
            <a:r>
              <a:rPr lang="en-US" i="1" dirty="0" smtClean="0"/>
              <a:t>Allocate </a:t>
            </a:r>
            <a:r>
              <a:rPr lang="en-US" i="1" dirty="0"/>
              <a:t>and </a:t>
            </a:r>
            <a:r>
              <a:rPr lang="en-US" i="1" dirty="0" err="1"/>
              <a:t>deallocate</a:t>
            </a:r>
            <a:r>
              <a:rPr lang="en-US" i="1" dirty="0"/>
              <a:t> memory space as needed.</a:t>
            </a:r>
            <a:endParaRPr lang="en-US" dirty="0"/>
          </a:p>
        </p:txBody>
      </p:sp>
    </p:spTree>
    <p:extLst>
      <p:ext uri="{BB962C8B-B14F-4D97-AF65-F5344CB8AC3E}">
        <p14:creationId xmlns:p14="http://schemas.microsoft.com/office/powerpoint/2010/main" val="41970361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File Management</a:t>
            </a:r>
            <a:endParaRPr lang="en-US" dirty="0"/>
          </a:p>
        </p:txBody>
      </p:sp>
      <p:sp>
        <p:nvSpPr>
          <p:cNvPr id="3" name="Content Placeholder 2"/>
          <p:cNvSpPr>
            <a:spLocks noGrp="1"/>
          </p:cNvSpPr>
          <p:nvPr>
            <p:ph sz="quarter" idx="1"/>
          </p:nvPr>
        </p:nvSpPr>
        <p:spPr>
          <a:xfrm>
            <a:off x="457200" y="1371600"/>
            <a:ext cx="8229600" cy="4754563"/>
          </a:xfrm>
        </p:spPr>
        <p:txBody>
          <a:bodyPr>
            <a:normAutofit lnSpcReduction="10000"/>
          </a:bodyPr>
          <a:lstStyle/>
          <a:p>
            <a:endParaRPr lang="en-US" dirty="0" smtClean="0"/>
          </a:p>
          <a:p>
            <a:r>
              <a:rPr lang="en-US" dirty="0" smtClean="0"/>
              <a:t>A </a:t>
            </a:r>
            <a:r>
              <a:rPr lang="en-US" dirty="0"/>
              <a:t>file is a collected of related information defined by </a:t>
            </a:r>
            <a:r>
              <a:rPr lang="en-US" dirty="0" smtClean="0"/>
              <a:t>its creator</a:t>
            </a:r>
            <a:r>
              <a:rPr lang="en-US" dirty="0"/>
              <a:t>. Computer can store files on the disk </a:t>
            </a:r>
            <a:r>
              <a:rPr lang="en-US" dirty="0" smtClean="0"/>
              <a:t>(secondary storage</a:t>
            </a:r>
            <a:r>
              <a:rPr lang="en-US" dirty="0"/>
              <a:t>), which provide long term storage.</a:t>
            </a:r>
          </a:p>
          <a:p>
            <a:pPr marL="0" indent="0">
              <a:buNone/>
            </a:pPr>
            <a:endParaRPr lang="en-US" dirty="0" smtClean="0"/>
          </a:p>
          <a:p>
            <a:endParaRPr lang="en-US" i="1" dirty="0" smtClean="0"/>
          </a:p>
          <a:p>
            <a:pPr lvl="1"/>
            <a:r>
              <a:rPr lang="en-US" i="1" dirty="0" smtClean="0"/>
              <a:t>The </a:t>
            </a:r>
            <a:r>
              <a:rPr lang="en-US" i="1" dirty="0"/>
              <a:t>creation and deletion of files.</a:t>
            </a:r>
          </a:p>
          <a:p>
            <a:pPr lvl="1"/>
            <a:r>
              <a:rPr lang="en-US" i="1" dirty="0" smtClean="0"/>
              <a:t>The </a:t>
            </a:r>
            <a:r>
              <a:rPr lang="en-US" i="1" dirty="0"/>
              <a:t>creation and deletion of directions.</a:t>
            </a:r>
          </a:p>
          <a:p>
            <a:pPr lvl="1"/>
            <a:r>
              <a:rPr lang="en-US" i="1" dirty="0" smtClean="0"/>
              <a:t>The </a:t>
            </a:r>
            <a:r>
              <a:rPr lang="en-US" i="1" dirty="0"/>
              <a:t>support of primitives for manipulating files and directions.</a:t>
            </a:r>
          </a:p>
          <a:p>
            <a:pPr lvl="1"/>
            <a:r>
              <a:rPr lang="en-US" i="1" dirty="0" smtClean="0"/>
              <a:t>The </a:t>
            </a:r>
            <a:r>
              <a:rPr lang="en-US" i="1" dirty="0"/>
              <a:t>mapping of files onto secondary </a:t>
            </a:r>
            <a:r>
              <a:rPr lang="en-US" i="1" dirty="0" smtClean="0"/>
              <a:t>storage.</a:t>
            </a:r>
          </a:p>
          <a:p>
            <a:pPr lvl="1"/>
            <a:r>
              <a:rPr lang="en-US" i="1" dirty="0" smtClean="0"/>
              <a:t>The </a:t>
            </a:r>
            <a:r>
              <a:rPr lang="en-US" i="1" dirty="0"/>
              <a:t>backup of files on stable storage media.</a:t>
            </a:r>
            <a:endParaRPr lang="en-US" dirty="0"/>
          </a:p>
        </p:txBody>
      </p:sp>
    </p:spTree>
    <p:extLst>
      <p:ext uri="{BB962C8B-B14F-4D97-AF65-F5344CB8AC3E}">
        <p14:creationId xmlns:p14="http://schemas.microsoft.com/office/powerpoint/2010/main" val="6237183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pPr algn="l"/>
            <a:r>
              <a:rPr lang="en-US" b="1" dirty="0" smtClean="0"/>
              <a:t>I/O System Management</a:t>
            </a:r>
            <a:endParaRPr lang="en-US" dirty="0"/>
          </a:p>
        </p:txBody>
      </p:sp>
      <p:sp>
        <p:nvSpPr>
          <p:cNvPr id="3" name="Content Placeholder 2"/>
          <p:cNvSpPr>
            <a:spLocks noGrp="1"/>
          </p:cNvSpPr>
          <p:nvPr>
            <p:ph sz="quarter" idx="1"/>
          </p:nvPr>
        </p:nvSpPr>
        <p:spPr>
          <a:xfrm>
            <a:off x="457200" y="990600"/>
            <a:ext cx="8229600" cy="5135563"/>
          </a:xfrm>
        </p:spPr>
        <p:txBody>
          <a:bodyPr>
            <a:normAutofit/>
          </a:bodyPr>
          <a:lstStyle/>
          <a:p>
            <a:r>
              <a:rPr lang="en-US" dirty="0" smtClean="0"/>
              <a:t>One </a:t>
            </a:r>
            <a:r>
              <a:rPr lang="en-US" dirty="0"/>
              <a:t>of the purposes of an operating system is to hide </a:t>
            </a:r>
            <a:r>
              <a:rPr lang="en-US" dirty="0" smtClean="0"/>
              <a:t>the peculiarities </a:t>
            </a:r>
            <a:r>
              <a:rPr lang="en-US" dirty="0"/>
              <a:t>of specific hardware devices from the user</a:t>
            </a:r>
            <a:r>
              <a:rPr lang="en-US" dirty="0" smtClean="0"/>
              <a:t>.</a:t>
            </a:r>
          </a:p>
          <a:p>
            <a:endParaRPr lang="en-US" dirty="0" smtClean="0"/>
          </a:p>
          <a:p>
            <a:r>
              <a:rPr lang="en-US" b="1" dirty="0" smtClean="0"/>
              <a:t>Secondary-Storage Management</a:t>
            </a:r>
          </a:p>
          <a:p>
            <a:pPr lvl="1"/>
            <a:r>
              <a:rPr lang="en-US" dirty="0" smtClean="0"/>
              <a:t>Generally speaking, systems have several levels of storage, including primary storage, secondary storage and cache storage. Instructions and data must be placed in primary storage or cache to be referenced by a running program.</a:t>
            </a:r>
          </a:p>
          <a:p>
            <a:endParaRPr lang="en-US" dirty="0"/>
          </a:p>
        </p:txBody>
      </p:sp>
    </p:spTree>
    <p:extLst>
      <p:ext uri="{BB962C8B-B14F-4D97-AF65-F5344CB8AC3E}">
        <p14:creationId xmlns:p14="http://schemas.microsoft.com/office/powerpoint/2010/main" val="38919621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63562"/>
          </a:xfrm>
        </p:spPr>
        <p:txBody>
          <a:bodyPr>
            <a:normAutofit/>
          </a:bodyPr>
          <a:lstStyle/>
          <a:p>
            <a:r>
              <a:rPr lang="en-US" dirty="0"/>
              <a:t>Operating Systems Services</a:t>
            </a:r>
          </a:p>
        </p:txBody>
      </p:sp>
      <p:sp>
        <p:nvSpPr>
          <p:cNvPr id="3" name="Content Placeholder 2"/>
          <p:cNvSpPr>
            <a:spLocks noGrp="1"/>
          </p:cNvSpPr>
          <p:nvPr>
            <p:ph sz="quarter" idx="1"/>
          </p:nvPr>
        </p:nvSpPr>
        <p:spPr>
          <a:xfrm>
            <a:off x="457200" y="838200"/>
            <a:ext cx="8305800" cy="5562600"/>
          </a:xfrm>
        </p:spPr>
        <p:txBody>
          <a:bodyPr>
            <a:normAutofit fontScale="77500" lnSpcReduction="20000"/>
          </a:bodyPr>
          <a:lstStyle/>
          <a:p>
            <a:r>
              <a:rPr lang="en-US" dirty="0"/>
              <a:t>• </a:t>
            </a:r>
            <a:r>
              <a:rPr lang="en-US" b="1" dirty="0"/>
              <a:t>Program Execution</a:t>
            </a:r>
          </a:p>
          <a:p>
            <a:pPr lvl="1"/>
            <a:r>
              <a:rPr lang="en-US" dirty="0"/>
              <a:t>The system must be able to load a program into memory and to run</a:t>
            </a:r>
          </a:p>
          <a:p>
            <a:pPr marL="0" indent="0">
              <a:buNone/>
            </a:pPr>
            <a:r>
              <a:rPr lang="en-US" dirty="0" smtClean="0"/>
              <a:t>	it</a:t>
            </a:r>
            <a:r>
              <a:rPr lang="en-US" dirty="0"/>
              <a:t>. The program must be able to end its execution, either normally or</a:t>
            </a:r>
          </a:p>
          <a:p>
            <a:pPr marL="0" indent="0">
              <a:buNone/>
            </a:pPr>
            <a:r>
              <a:rPr lang="en-US" dirty="0" smtClean="0"/>
              <a:t>	abnormally </a:t>
            </a:r>
            <a:r>
              <a:rPr lang="en-US" dirty="0"/>
              <a:t>(indicating error</a:t>
            </a:r>
            <a:r>
              <a:rPr lang="en-US" dirty="0" smtClean="0"/>
              <a:t>).</a:t>
            </a:r>
          </a:p>
          <a:p>
            <a:pPr marL="0" indent="0">
              <a:buNone/>
            </a:pPr>
            <a:endParaRPr lang="en-US" dirty="0"/>
          </a:p>
          <a:p>
            <a:r>
              <a:rPr lang="en-US" dirty="0"/>
              <a:t>• </a:t>
            </a:r>
            <a:r>
              <a:rPr lang="en-US" b="1" dirty="0"/>
              <a:t>I/O Operations</a:t>
            </a:r>
          </a:p>
          <a:p>
            <a:pPr lvl="1"/>
            <a:r>
              <a:rPr lang="en-US" dirty="0"/>
              <a:t>A running program may require I/O. This I/O may involve a file or an</a:t>
            </a:r>
          </a:p>
          <a:p>
            <a:pPr marL="0" indent="0">
              <a:buNone/>
            </a:pPr>
            <a:r>
              <a:rPr lang="en-US" dirty="0" smtClean="0"/>
              <a:t>	I/O </a:t>
            </a:r>
            <a:r>
              <a:rPr lang="en-US" dirty="0"/>
              <a:t>device</a:t>
            </a:r>
            <a:r>
              <a:rPr lang="en-US" dirty="0" smtClean="0"/>
              <a:t>.</a:t>
            </a:r>
          </a:p>
          <a:p>
            <a:pPr marL="0" indent="0">
              <a:buNone/>
            </a:pPr>
            <a:endParaRPr lang="en-US" dirty="0"/>
          </a:p>
          <a:p>
            <a:r>
              <a:rPr lang="en-US" dirty="0" smtClean="0"/>
              <a:t> </a:t>
            </a:r>
            <a:r>
              <a:rPr lang="en-US" b="1" dirty="0"/>
              <a:t>File System Manipulation</a:t>
            </a:r>
          </a:p>
          <a:p>
            <a:pPr lvl="1"/>
            <a:r>
              <a:rPr lang="en-US" dirty="0"/>
              <a:t>The output of a program may need to be written into new files or</a:t>
            </a:r>
          </a:p>
          <a:p>
            <a:pPr marL="0" indent="0">
              <a:buNone/>
            </a:pPr>
            <a:r>
              <a:rPr lang="en-US" dirty="0" smtClean="0"/>
              <a:t>	input </a:t>
            </a:r>
            <a:r>
              <a:rPr lang="en-US" dirty="0"/>
              <a:t>taken from some files. The operating system provides this </a:t>
            </a:r>
            <a:r>
              <a:rPr lang="en-US" dirty="0" smtClean="0"/>
              <a:t>	service.</a:t>
            </a:r>
          </a:p>
          <a:p>
            <a:pPr marL="0" indent="0">
              <a:buNone/>
            </a:pPr>
            <a:endParaRPr lang="en-US" dirty="0"/>
          </a:p>
          <a:p>
            <a:r>
              <a:rPr lang="en-US" b="1" dirty="0" smtClean="0"/>
              <a:t>Error </a:t>
            </a:r>
            <a:r>
              <a:rPr lang="en-US" b="1" dirty="0"/>
              <a:t>Detection</a:t>
            </a:r>
          </a:p>
          <a:p>
            <a:pPr lvl="1"/>
            <a:r>
              <a:rPr lang="en-US" dirty="0"/>
              <a:t>An error is one part of the system may cause malfunctioning of the</a:t>
            </a:r>
          </a:p>
          <a:p>
            <a:pPr marL="0" indent="0">
              <a:buNone/>
            </a:pPr>
            <a:r>
              <a:rPr lang="en-US" dirty="0" smtClean="0"/>
              <a:t>	complete </a:t>
            </a:r>
            <a:r>
              <a:rPr lang="en-US" dirty="0"/>
              <a:t>system. To avoid such a situation the operating system </a:t>
            </a:r>
            <a:r>
              <a:rPr lang="en-US" dirty="0" smtClean="0"/>
              <a:t>	constantly monitors </a:t>
            </a:r>
            <a:r>
              <a:rPr lang="en-US" dirty="0"/>
              <a:t>the system for detecting the errors.</a:t>
            </a:r>
          </a:p>
        </p:txBody>
      </p:sp>
    </p:spTree>
    <p:extLst>
      <p:ext uri="{BB962C8B-B14F-4D97-AF65-F5344CB8AC3E}">
        <p14:creationId xmlns:p14="http://schemas.microsoft.com/office/powerpoint/2010/main" val="7999797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563562"/>
          </a:xfrm>
        </p:spPr>
        <p:txBody>
          <a:bodyPr>
            <a:normAutofit/>
          </a:bodyPr>
          <a:lstStyle/>
          <a:p>
            <a:r>
              <a:rPr lang="en-US" dirty="0"/>
              <a:t>Major Functions </a:t>
            </a:r>
            <a:r>
              <a:rPr lang="en-US" dirty="0" err="1" smtClean="0"/>
              <a:t>summerised</a:t>
            </a:r>
            <a:endParaRPr lang="en-US" dirty="0"/>
          </a:p>
        </p:txBody>
      </p:sp>
      <p:sp>
        <p:nvSpPr>
          <p:cNvPr id="3" name="Content Placeholder 2"/>
          <p:cNvSpPr>
            <a:spLocks noGrp="1"/>
          </p:cNvSpPr>
          <p:nvPr>
            <p:ph sz="quarter" idx="1"/>
          </p:nvPr>
        </p:nvSpPr>
        <p:spPr>
          <a:xfrm>
            <a:off x="381000" y="990600"/>
            <a:ext cx="7772400" cy="5105400"/>
          </a:xfrm>
        </p:spPr>
        <p:txBody>
          <a:bodyPr>
            <a:noAutofit/>
          </a:bodyPr>
          <a:lstStyle/>
          <a:p>
            <a:r>
              <a:rPr lang="en-US" sz="2400" dirty="0" smtClean="0"/>
              <a:t>Providing </a:t>
            </a:r>
            <a:r>
              <a:rPr lang="en-US" sz="2400" dirty="0"/>
              <a:t>an interface to the user. e.g. command line, graphical user interface (</a:t>
            </a:r>
            <a:r>
              <a:rPr lang="en-US" sz="2400" dirty="0" smtClean="0"/>
              <a:t>GUI</a:t>
            </a:r>
          </a:p>
          <a:p>
            <a:endParaRPr lang="en-US" sz="2400" dirty="0" smtClean="0"/>
          </a:p>
          <a:p>
            <a:r>
              <a:rPr lang="en-US" sz="2400" dirty="0" smtClean="0"/>
              <a:t>Managing </a:t>
            </a:r>
            <a:r>
              <a:rPr lang="en-US" sz="2400" dirty="0"/>
              <a:t>system resources. resources such as computer's memory and sharing of the central processing unit (CPU) time by various applications or peripheral devices </a:t>
            </a:r>
          </a:p>
          <a:p>
            <a:endParaRPr lang="en-US" sz="2400" dirty="0" smtClean="0"/>
          </a:p>
          <a:p>
            <a:r>
              <a:rPr lang="en-US" sz="2400" dirty="0" smtClean="0"/>
              <a:t>Managing </a:t>
            </a:r>
            <a:r>
              <a:rPr lang="en-US" sz="2400" dirty="0"/>
              <a:t>security and access rights</a:t>
            </a:r>
            <a:r>
              <a:rPr lang="en-US" sz="2400" dirty="0" smtClean="0"/>
              <a:t>.</a:t>
            </a:r>
          </a:p>
          <a:p>
            <a:endParaRPr lang="en-US" sz="2400" dirty="0" smtClean="0"/>
          </a:p>
          <a:p>
            <a:r>
              <a:rPr lang="en-US" sz="2400" dirty="0" smtClean="0"/>
              <a:t>Running applications</a:t>
            </a:r>
          </a:p>
          <a:p>
            <a:endParaRPr lang="en-US" sz="2400" dirty="0" smtClean="0"/>
          </a:p>
        </p:txBody>
      </p:sp>
    </p:spTree>
    <p:extLst>
      <p:ext uri="{BB962C8B-B14F-4D97-AF65-F5344CB8AC3E}">
        <p14:creationId xmlns:p14="http://schemas.microsoft.com/office/powerpoint/2010/main" val="21158626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lnSpcReduction="10000"/>
          </a:bodyPr>
          <a:lstStyle/>
          <a:p>
            <a:r>
              <a:rPr lang="en-US" dirty="0"/>
              <a:t>Process Management </a:t>
            </a:r>
          </a:p>
          <a:p>
            <a:endParaRPr lang="en-US" dirty="0"/>
          </a:p>
          <a:p>
            <a:r>
              <a:rPr lang="en-US" dirty="0"/>
              <a:t>Memory Management </a:t>
            </a:r>
          </a:p>
          <a:p>
            <a:endParaRPr lang="en-US" dirty="0"/>
          </a:p>
          <a:p>
            <a:r>
              <a:rPr lang="en-US" dirty="0"/>
              <a:t>Booting the computer.</a:t>
            </a:r>
          </a:p>
          <a:p>
            <a:endParaRPr lang="en-US" dirty="0"/>
          </a:p>
          <a:p>
            <a:r>
              <a:rPr lang="en-US" dirty="0"/>
              <a:t>Performs basic computer tasks </a:t>
            </a:r>
            <a:r>
              <a:rPr lang="en-US" dirty="0" err="1"/>
              <a:t>eg</a:t>
            </a:r>
            <a:r>
              <a:rPr lang="en-US" dirty="0"/>
              <a:t> managing the various peripheral devices </a:t>
            </a:r>
            <a:r>
              <a:rPr lang="en-US" dirty="0" err="1"/>
              <a:t>eg</a:t>
            </a:r>
            <a:r>
              <a:rPr lang="en-US" dirty="0"/>
              <a:t> mouse, keyboard. </a:t>
            </a:r>
          </a:p>
          <a:p>
            <a:endParaRPr lang="en-US" dirty="0"/>
          </a:p>
          <a:p>
            <a:r>
              <a:rPr lang="en-US" dirty="0"/>
              <a:t>Provides file management which refers to the way that the operating system manipulates, stores, retrieves and saves data. </a:t>
            </a:r>
          </a:p>
          <a:p>
            <a:endParaRPr lang="en-US" dirty="0"/>
          </a:p>
        </p:txBody>
      </p:sp>
    </p:spTree>
    <p:extLst>
      <p:ext uri="{BB962C8B-B14F-4D97-AF65-F5344CB8AC3E}">
        <p14:creationId xmlns:p14="http://schemas.microsoft.com/office/powerpoint/2010/main" val="18343430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a:bodyPr>
          <a:lstStyle/>
          <a:p>
            <a:r>
              <a:rPr lang="en-US" b="1" dirty="0"/>
              <a:t>Operating System Choices and </a:t>
            </a:r>
            <a:r>
              <a:rPr lang="en-US" b="1" dirty="0" smtClean="0"/>
              <a:t>Issues</a:t>
            </a:r>
            <a:endParaRPr lang="en-US" dirty="0"/>
          </a:p>
        </p:txBody>
      </p:sp>
      <p:sp>
        <p:nvSpPr>
          <p:cNvPr id="3" name="Content Placeholder 2"/>
          <p:cNvSpPr>
            <a:spLocks noGrp="1"/>
          </p:cNvSpPr>
          <p:nvPr>
            <p:ph sz="quarter" idx="1"/>
          </p:nvPr>
        </p:nvSpPr>
        <p:spPr>
          <a:xfrm>
            <a:off x="457200" y="990600"/>
            <a:ext cx="8153400" cy="5483352"/>
          </a:xfrm>
        </p:spPr>
        <p:txBody>
          <a:bodyPr>
            <a:normAutofit/>
          </a:bodyPr>
          <a:lstStyle/>
          <a:p>
            <a:pPr marL="0" indent="0">
              <a:buNone/>
            </a:pPr>
            <a:r>
              <a:rPr lang="en-US" dirty="0"/>
              <a:t>Here are some of the critical issues to keep in mind regarding operating system choice and your new PC: </a:t>
            </a:r>
            <a:endParaRPr lang="en-US" dirty="0" smtClean="0"/>
          </a:p>
          <a:p>
            <a:endParaRPr lang="en-US" dirty="0"/>
          </a:p>
          <a:p>
            <a:pPr lvl="0"/>
            <a:r>
              <a:rPr lang="en-US" b="1" dirty="0"/>
              <a:t>Special Application Compatibility:</a:t>
            </a:r>
            <a:r>
              <a:rPr lang="en-US" dirty="0"/>
              <a:t> Not all applications will run on all operating systems. If you have a special application that is the primary reason for purchasing the machine, you should let that guide your operating system decision: it may require a particular OS. </a:t>
            </a:r>
          </a:p>
        </p:txBody>
      </p:sp>
    </p:spTree>
    <p:extLst>
      <p:ext uri="{BB962C8B-B14F-4D97-AF65-F5344CB8AC3E}">
        <p14:creationId xmlns:p14="http://schemas.microsoft.com/office/powerpoint/2010/main" val="10139480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334962"/>
          </a:xfrm>
        </p:spPr>
        <p:txBody>
          <a:bodyPr>
            <a:normAutofit fontScale="90000"/>
          </a:bodyPr>
          <a:lstStyle/>
          <a:p>
            <a:r>
              <a:rPr lang="en-US" b="1" dirty="0"/>
              <a:t>Choices and </a:t>
            </a:r>
            <a:r>
              <a:rPr lang="en-US" b="1" dirty="0" smtClean="0"/>
              <a:t>Issues cont’d</a:t>
            </a:r>
            <a:endParaRPr lang="en-US" dirty="0"/>
          </a:p>
        </p:txBody>
      </p:sp>
      <p:sp>
        <p:nvSpPr>
          <p:cNvPr id="3" name="Content Placeholder 2"/>
          <p:cNvSpPr>
            <a:spLocks noGrp="1"/>
          </p:cNvSpPr>
          <p:nvPr>
            <p:ph sz="quarter" idx="1"/>
          </p:nvPr>
        </p:nvSpPr>
        <p:spPr>
          <a:xfrm>
            <a:off x="457200" y="838200"/>
            <a:ext cx="8077200" cy="5635752"/>
          </a:xfrm>
        </p:spPr>
        <p:txBody>
          <a:bodyPr>
            <a:normAutofit/>
          </a:bodyPr>
          <a:lstStyle/>
          <a:p>
            <a:pPr lvl="0"/>
            <a:r>
              <a:rPr lang="en-US" b="1" dirty="0" smtClean="0"/>
              <a:t>General </a:t>
            </a:r>
            <a:r>
              <a:rPr lang="en-US" b="1" dirty="0"/>
              <a:t>Application Compatibility:</a:t>
            </a:r>
            <a:r>
              <a:rPr lang="en-US" dirty="0"/>
              <a:t> </a:t>
            </a:r>
            <a:endParaRPr lang="en-US" dirty="0" smtClean="0"/>
          </a:p>
          <a:p>
            <a:pPr lvl="0"/>
            <a:endParaRPr lang="en-US" dirty="0" smtClean="0"/>
          </a:p>
          <a:p>
            <a:pPr lvl="1"/>
            <a:r>
              <a:rPr lang="en-US" dirty="0" smtClean="0"/>
              <a:t>Some </a:t>
            </a:r>
            <a:r>
              <a:rPr lang="en-US" dirty="0"/>
              <a:t>operating systems support a wider variety of software applications than others. Microsoft is trying to get all new Windows software to be written so that it will run on both the "consumer" and "professional" operating systems, and most applications do work on both. There are, however, software programs that only work on the consumer operating systems. </a:t>
            </a:r>
          </a:p>
        </p:txBody>
      </p:sp>
    </p:spTree>
    <p:extLst>
      <p:ext uri="{BB962C8B-B14F-4D97-AF65-F5344CB8AC3E}">
        <p14:creationId xmlns:p14="http://schemas.microsoft.com/office/powerpoint/2010/main" val="34895359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334962"/>
          </a:xfrm>
        </p:spPr>
        <p:txBody>
          <a:bodyPr>
            <a:normAutofit fontScale="90000"/>
          </a:bodyPr>
          <a:lstStyle/>
          <a:p>
            <a:r>
              <a:rPr lang="en-US" b="1" dirty="0"/>
              <a:t>Choices and Issues cont’d</a:t>
            </a:r>
            <a:endParaRPr lang="en-US" dirty="0"/>
          </a:p>
        </p:txBody>
      </p:sp>
      <p:sp>
        <p:nvSpPr>
          <p:cNvPr id="3" name="Content Placeholder 2"/>
          <p:cNvSpPr>
            <a:spLocks noGrp="1"/>
          </p:cNvSpPr>
          <p:nvPr>
            <p:ph sz="quarter" idx="1"/>
          </p:nvPr>
        </p:nvSpPr>
        <p:spPr>
          <a:xfrm>
            <a:off x="457200" y="762000"/>
            <a:ext cx="7467600" cy="5711952"/>
          </a:xfrm>
        </p:spPr>
        <p:txBody>
          <a:bodyPr>
            <a:normAutofit/>
          </a:bodyPr>
          <a:lstStyle/>
          <a:p>
            <a:pPr lvl="0"/>
            <a:r>
              <a:rPr lang="en-US" b="1" dirty="0"/>
              <a:t>Hardware Compatibility:</a:t>
            </a:r>
            <a:r>
              <a:rPr lang="en-US" dirty="0"/>
              <a:t> </a:t>
            </a:r>
            <a:endParaRPr lang="en-US" dirty="0" smtClean="0"/>
          </a:p>
          <a:p>
            <a:pPr lvl="1"/>
            <a:r>
              <a:rPr lang="en-US" dirty="0" smtClean="0"/>
              <a:t>You </a:t>
            </a:r>
            <a:r>
              <a:rPr lang="en-US" dirty="0"/>
              <a:t>need to ensure that the operating system you want to run will work with the hardware you are selecting, and vice-versa. Some PC manufacturers will not support some operating systems--in fact, the hardware may still work with an "unsupported" OS, but the company may not provide technical assistance. Be especially careful with notebook machines, which may not function properly at all if you install operating systems on them that haven't been tested and approved.  </a:t>
            </a:r>
          </a:p>
          <a:p>
            <a:endParaRPr lang="en-US" dirty="0"/>
          </a:p>
        </p:txBody>
      </p:sp>
    </p:spTree>
    <p:extLst>
      <p:ext uri="{BB962C8B-B14F-4D97-AF65-F5344CB8AC3E}">
        <p14:creationId xmlns:p14="http://schemas.microsoft.com/office/powerpoint/2010/main" val="18518702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487362"/>
          </a:xfrm>
        </p:spPr>
        <p:txBody>
          <a:bodyPr>
            <a:normAutofit fontScale="90000"/>
          </a:bodyPr>
          <a:lstStyle/>
          <a:p>
            <a:r>
              <a:rPr lang="en-US" b="1" dirty="0"/>
              <a:t>Choices and Issues cont’d</a:t>
            </a:r>
            <a:endParaRPr lang="en-US" dirty="0"/>
          </a:p>
        </p:txBody>
      </p:sp>
      <p:sp>
        <p:nvSpPr>
          <p:cNvPr id="3" name="Content Placeholder 2"/>
          <p:cNvSpPr>
            <a:spLocks noGrp="1"/>
          </p:cNvSpPr>
          <p:nvPr>
            <p:ph sz="quarter" idx="1"/>
          </p:nvPr>
        </p:nvSpPr>
        <p:spPr>
          <a:xfrm>
            <a:off x="457200" y="838200"/>
            <a:ext cx="7467600" cy="5635752"/>
          </a:xfrm>
        </p:spPr>
        <p:txBody>
          <a:bodyPr>
            <a:normAutofit/>
          </a:bodyPr>
          <a:lstStyle/>
          <a:p>
            <a:pPr lvl="0"/>
            <a:r>
              <a:rPr lang="en-US" b="1" dirty="0" smtClean="0"/>
              <a:t>Specific </a:t>
            </a:r>
            <a:r>
              <a:rPr lang="en-US" b="1" dirty="0"/>
              <a:t>Hardware and Driver Support:</a:t>
            </a:r>
            <a:r>
              <a:rPr lang="en-US" dirty="0"/>
              <a:t> </a:t>
            </a:r>
            <a:endParaRPr lang="en-US" dirty="0" smtClean="0"/>
          </a:p>
          <a:p>
            <a:pPr lvl="1"/>
            <a:r>
              <a:rPr lang="en-US" dirty="0" smtClean="0"/>
              <a:t>On </a:t>
            </a:r>
            <a:r>
              <a:rPr lang="en-US" dirty="0"/>
              <a:t>certain operating systems your PC may work, but certain hardware items may not function. This is usually either because no drivers have been written for them, or the operating system is incapable of making use of the hardware. </a:t>
            </a:r>
          </a:p>
        </p:txBody>
      </p:sp>
    </p:spTree>
    <p:extLst>
      <p:ext uri="{BB962C8B-B14F-4D97-AF65-F5344CB8AC3E}">
        <p14:creationId xmlns:p14="http://schemas.microsoft.com/office/powerpoint/2010/main" val="25284736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Introduction to Operating Systems</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a:t>An </a:t>
            </a:r>
            <a:r>
              <a:rPr lang="en-US" i="1" dirty="0"/>
              <a:t>operating system </a:t>
            </a:r>
            <a:r>
              <a:rPr lang="en-US" dirty="0"/>
              <a:t>is a program that acts as an</a:t>
            </a:r>
          </a:p>
          <a:p>
            <a:pPr marL="0" indent="0">
              <a:buNone/>
            </a:pPr>
            <a:r>
              <a:rPr lang="en-US" dirty="0"/>
              <a:t>intermediary between a user of a computer and </a:t>
            </a:r>
            <a:r>
              <a:rPr lang="en-US" dirty="0" smtClean="0"/>
              <a:t>the  computer </a:t>
            </a:r>
            <a:r>
              <a:rPr lang="en-US" dirty="0"/>
              <a:t>hardware</a:t>
            </a:r>
            <a:r>
              <a:rPr lang="en-US" dirty="0" smtClean="0"/>
              <a:t>.</a:t>
            </a:r>
          </a:p>
          <a:p>
            <a:pPr marL="0" indent="0">
              <a:buNone/>
            </a:pPr>
            <a:endParaRPr lang="en-US" dirty="0"/>
          </a:p>
          <a:p>
            <a:r>
              <a:rPr lang="en-US" dirty="0" smtClean="0"/>
              <a:t>The </a:t>
            </a:r>
            <a:r>
              <a:rPr lang="en-US" dirty="0"/>
              <a:t>purpose of an operating system is to provide an</a:t>
            </a:r>
          </a:p>
          <a:p>
            <a:pPr marL="0" indent="0">
              <a:buNone/>
            </a:pPr>
            <a:r>
              <a:rPr lang="en-US" dirty="0"/>
              <a:t>environment in which a user can execute programs</a:t>
            </a:r>
            <a:r>
              <a:rPr lang="en-US" dirty="0" smtClean="0"/>
              <a:t>.</a:t>
            </a:r>
          </a:p>
          <a:p>
            <a:pPr marL="0" indent="0">
              <a:buNone/>
            </a:pPr>
            <a:endParaRPr lang="en-US" dirty="0"/>
          </a:p>
          <a:p>
            <a:pPr algn="just"/>
            <a:r>
              <a:rPr lang="en-US" dirty="0"/>
              <a:t>An operating system is a software that manages the computer hardware. The hardware must provide appropriate mechanisms to ensure the correct operation of the computer system and to prevent user programs from interfering with the proper operation of the system. </a:t>
            </a:r>
          </a:p>
        </p:txBody>
      </p:sp>
    </p:spTree>
    <p:extLst>
      <p:ext uri="{BB962C8B-B14F-4D97-AF65-F5344CB8AC3E}">
        <p14:creationId xmlns:p14="http://schemas.microsoft.com/office/powerpoint/2010/main" val="405888173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334962"/>
          </a:xfrm>
        </p:spPr>
        <p:txBody>
          <a:bodyPr>
            <a:normAutofit fontScale="90000"/>
          </a:bodyPr>
          <a:lstStyle/>
          <a:p>
            <a:r>
              <a:rPr lang="en-US" b="1" dirty="0"/>
              <a:t>Choices and Issues cont’d</a:t>
            </a:r>
            <a:endParaRPr lang="en-US" dirty="0"/>
          </a:p>
        </p:txBody>
      </p:sp>
      <p:sp>
        <p:nvSpPr>
          <p:cNvPr id="3" name="Content Placeholder 2"/>
          <p:cNvSpPr>
            <a:spLocks noGrp="1"/>
          </p:cNvSpPr>
          <p:nvPr>
            <p:ph sz="quarter" idx="1"/>
          </p:nvPr>
        </p:nvSpPr>
        <p:spPr>
          <a:xfrm>
            <a:off x="457200" y="533400"/>
            <a:ext cx="7467600" cy="5940552"/>
          </a:xfrm>
        </p:spPr>
        <p:txBody>
          <a:bodyPr/>
          <a:lstStyle/>
          <a:p>
            <a:pPr lvl="0"/>
            <a:r>
              <a:rPr lang="en-US" b="1" dirty="0"/>
              <a:t>Hardware Requirements:</a:t>
            </a:r>
            <a:r>
              <a:rPr lang="en-US" dirty="0"/>
              <a:t> </a:t>
            </a:r>
            <a:endParaRPr lang="en-US" dirty="0" smtClean="0"/>
          </a:p>
          <a:p>
            <a:pPr lvl="1"/>
            <a:r>
              <a:rPr lang="en-US" dirty="0" smtClean="0"/>
              <a:t>Some </a:t>
            </a:r>
            <a:r>
              <a:rPr lang="en-US" dirty="0"/>
              <a:t>operating systems are much more demanding when it comes to the hardware needed to run them than others. In general, the newer the operating system, the more CPU power and system memory it needs to run effectively. It's also generally the case that the </a:t>
            </a:r>
            <a:r>
              <a:rPr lang="en-US" dirty="0" smtClean="0"/>
              <a:t>processional </a:t>
            </a:r>
            <a:r>
              <a:rPr lang="en-US" dirty="0"/>
              <a:t>operating systems require more hardware than the consumer-level ones do, especially system memory. </a:t>
            </a:r>
          </a:p>
          <a:p>
            <a:endParaRPr lang="en-US" dirty="0"/>
          </a:p>
        </p:txBody>
      </p:sp>
    </p:spTree>
    <p:extLst>
      <p:ext uri="{BB962C8B-B14F-4D97-AF65-F5344CB8AC3E}">
        <p14:creationId xmlns:p14="http://schemas.microsoft.com/office/powerpoint/2010/main" val="34786968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
            <a:ext cx="7467600" cy="411162"/>
          </a:xfrm>
        </p:spPr>
        <p:txBody>
          <a:bodyPr>
            <a:normAutofit fontScale="90000"/>
          </a:bodyPr>
          <a:lstStyle/>
          <a:p>
            <a:pPr algn="ctr"/>
            <a:r>
              <a:rPr lang="en-US" dirty="0"/>
              <a:t>Managing hardware </a:t>
            </a:r>
          </a:p>
        </p:txBody>
      </p:sp>
      <p:sp>
        <p:nvSpPr>
          <p:cNvPr id="3" name="Content Placeholder 2"/>
          <p:cNvSpPr>
            <a:spLocks noGrp="1"/>
          </p:cNvSpPr>
          <p:nvPr>
            <p:ph sz="quarter" idx="1"/>
          </p:nvPr>
        </p:nvSpPr>
        <p:spPr>
          <a:xfrm>
            <a:off x="457200" y="457200"/>
            <a:ext cx="8229600" cy="6016752"/>
          </a:xfrm>
        </p:spPr>
        <p:txBody>
          <a:bodyPr>
            <a:normAutofit lnSpcReduction="10000"/>
          </a:bodyPr>
          <a:lstStyle/>
          <a:p>
            <a:r>
              <a:rPr lang="en-US" dirty="0"/>
              <a:t>Hardware represents the physical and tangible components of a computer i.e. the components that can be seen and touched.</a:t>
            </a:r>
          </a:p>
          <a:p>
            <a:pPr lvl="1"/>
            <a:r>
              <a:rPr lang="en-US" dirty="0"/>
              <a:t>Examples of Hardware are following:</a:t>
            </a:r>
          </a:p>
          <a:p>
            <a:pPr lvl="2"/>
            <a:r>
              <a:rPr lang="en-US" b="1" dirty="0"/>
              <a:t>Input devices -- </a:t>
            </a:r>
            <a:r>
              <a:rPr lang="en-US" dirty="0"/>
              <a:t>keyboard, mouse etc.</a:t>
            </a:r>
          </a:p>
          <a:p>
            <a:pPr lvl="2"/>
            <a:r>
              <a:rPr lang="en-US" b="1" dirty="0"/>
              <a:t>Output devices -- </a:t>
            </a:r>
            <a:r>
              <a:rPr lang="en-US" dirty="0"/>
              <a:t>printer, monitor etc.</a:t>
            </a:r>
          </a:p>
          <a:p>
            <a:pPr lvl="2"/>
            <a:r>
              <a:rPr lang="en-US" b="1" dirty="0"/>
              <a:t>Secondary storage devices -- </a:t>
            </a:r>
            <a:r>
              <a:rPr lang="en-US" dirty="0"/>
              <a:t>Hard disk, CD, DVD etc.</a:t>
            </a:r>
          </a:p>
          <a:p>
            <a:pPr lvl="2"/>
            <a:r>
              <a:rPr lang="en-US" b="1" dirty="0"/>
              <a:t>Internal components -- </a:t>
            </a:r>
            <a:r>
              <a:rPr lang="en-US" dirty="0"/>
              <a:t>CPU, motherboard, RAM etc</a:t>
            </a:r>
            <a:r>
              <a:rPr lang="en-US" dirty="0" smtClean="0"/>
              <a:t>.</a:t>
            </a:r>
          </a:p>
          <a:p>
            <a:pPr lvl="2"/>
            <a:endParaRPr lang="en-US" dirty="0"/>
          </a:p>
          <a:p>
            <a:r>
              <a:rPr lang="en-US" b="1" dirty="0"/>
              <a:t>Relationship between Hardware and Software</a:t>
            </a:r>
          </a:p>
          <a:p>
            <a:pPr lvl="2"/>
            <a:r>
              <a:rPr lang="en-US" dirty="0"/>
              <a:t>Hardware and software are mutually dependent on each other. Both of them must work together to make a computer produce a useful output.</a:t>
            </a:r>
          </a:p>
          <a:p>
            <a:pPr lvl="2"/>
            <a:r>
              <a:rPr lang="en-US" dirty="0"/>
              <a:t>Software cannot be utilized without supporting hardware.</a:t>
            </a:r>
          </a:p>
          <a:p>
            <a:pPr lvl="2"/>
            <a:r>
              <a:rPr lang="en-US" dirty="0"/>
              <a:t>Hardware without set of programs to operate upon cannot be utilized and is useless.</a:t>
            </a:r>
          </a:p>
          <a:p>
            <a:pPr lvl="2"/>
            <a:r>
              <a:rPr lang="en-US" dirty="0"/>
              <a:t>To get a particular job done on the computer, relevant software should be loaded into the hardware</a:t>
            </a:r>
          </a:p>
          <a:p>
            <a:pPr lvl="2"/>
            <a:r>
              <a:rPr lang="en-US" dirty="0"/>
              <a:t>Hardware is a one-time expense.</a:t>
            </a:r>
          </a:p>
          <a:p>
            <a:pPr lvl="2"/>
            <a:endParaRPr lang="en-US" dirty="0"/>
          </a:p>
        </p:txBody>
      </p:sp>
    </p:spTree>
    <p:extLst>
      <p:ext uri="{BB962C8B-B14F-4D97-AF65-F5344CB8AC3E}">
        <p14:creationId xmlns:p14="http://schemas.microsoft.com/office/powerpoint/2010/main" val="167090368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411162"/>
          </a:xfrm>
        </p:spPr>
        <p:txBody>
          <a:bodyPr>
            <a:normAutofit fontScale="90000"/>
          </a:bodyPr>
          <a:lstStyle/>
          <a:p>
            <a:pPr algn="ctr"/>
            <a:r>
              <a:rPr lang="en-US" dirty="0" smtClean="0"/>
              <a:t>Hardware driver </a:t>
            </a:r>
            <a:endParaRPr lang="en-US" dirty="0"/>
          </a:p>
        </p:txBody>
      </p:sp>
      <p:sp>
        <p:nvSpPr>
          <p:cNvPr id="3" name="Content Placeholder 2"/>
          <p:cNvSpPr>
            <a:spLocks noGrp="1"/>
          </p:cNvSpPr>
          <p:nvPr>
            <p:ph sz="quarter" idx="1"/>
          </p:nvPr>
        </p:nvSpPr>
        <p:spPr>
          <a:xfrm>
            <a:off x="381000" y="762000"/>
            <a:ext cx="8001000" cy="5711952"/>
          </a:xfrm>
        </p:spPr>
        <p:txBody>
          <a:bodyPr>
            <a:normAutofit fontScale="92500" lnSpcReduction="10000"/>
          </a:bodyPr>
          <a:lstStyle/>
          <a:p>
            <a:pPr algn="just"/>
            <a:r>
              <a:rPr lang="en-US" dirty="0"/>
              <a:t>A driver is a specially written program, which understands the operation of the device it interfaces to, such as a printer, video card, sound card or CD ROM drive. </a:t>
            </a:r>
            <a:endParaRPr lang="en-US" dirty="0" smtClean="0"/>
          </a:p>
          <a:p>
            <a:pPr algn="just"/>
            <a:endParaRPr lang="en-US" dirty="0" smtClean="0"/>
          </a:p>
          <a:p>
            <a:pPr algn="just"/>
            <a:r>
              <a:rPr lang="en-US" dirty="0" smtClean="0"/>
              <a:t>It </a:t>
            </a:r>
            <a:r>
              <a:rPr lang="en-US" dirty="0"/>
              <a:t>translates commands from the operating system or user into commands understood by the component computer part it interfaces with. </a:t>
            </a:r>
            <a:endParaRPr lang="en-US" dirty="0" smtClean="0"/>
          </a:p>
          <a:p>
            <a:pPr algn="just"/>
            <a:endParaRPr lang="en-US" dirty="0" smtClean="0"/>
          </a:p>
          <a:p>
            <a:pPr algn="just"/>
            <a:r>
              <a:rPr lang="en-US" dirty="0" smtClean="0"/>
              <a:t>It </a:t>
            </a:r>
            <a:r>
              <a:rPr lang="en-US" dirty="0"/>
              <a:t>also translates responses from the component computer part back to responses that can be understood by the operating system, application program, or user. </a:t>
            </a:r>
            <a:endParaRPr lang="en-US" dirty="0" smtClean="0"/>
          </a:p>
          <a:p>
            <a:pPr algn="just"/>
            <a:endParaRPr lang="en-US" dirty="0" smtClean="0"/>
          </a:p>
          <a:p>
            <a:pPr algn="just"/>
            <a:r>
              <a:rPr lang="en-US" dirty="0" smtClean="0"/>
              <a:t>The </a:t>
            </a:r>
            <a:r>
              <a:rPr lang="en-US" dirty="0"/>
              <a:t>below diagram gives a graphical depiction of the interfaces between the operating system and the computer component. </a:t>
            </a:r>
          </a:p>
          <a:p>
            <a:pPr algn="just"/>
            <a:endParaRPr lang="en-US" dirty="0"/>
          </a:p>
        </p:txBody>
      </p:sp>
    </p:spTree>
    <p:extLst>
      <p:ext uri="{BB962C8B-B14F-4D97-AF65-F5344CB8AC3E}">
        <p14:creationId xmlns:p14="http://schemas.microsoft.com/office/powerpoint/2010/main" val="17181114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381000" y="220517"/>
            <a:ext cx="7924800" cy="61040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5139017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normAutofit/>
          </a:bodyPr>
          <a:lstStyle/>
          <a:p>
            <a:r>
              <a:rPr lang="en-US" b="1" dirty="0"/>
              <a:t>Manage devices and </a:t>
            </a:r>
            <a:r>
              <a:rPr lang="en-US" b="1" dirty="0" smtClean="0"/>
              <a:t>drivers</a:t>
            </a:r>
            <a:endParaRPr lang="en-US" dirty="0"/>
          </a:p>
        </p:txBody>
      </p:sp>
      <p:sp>
        <p:nvSpPr>
          <p:cNvPr id="3" name="Content Placeholder 2"/>
          <p:cNvSpPr>
            <a:spLocks noGrp="1"/>
          </p:cNvSpPr>
          <p:nvPr>
            <p:ph sz="quarter" idx="1"/>
          </p:nvPr>
        </p:nvSpPr>
        <p:spPr>
          <a:xfrm>
            <a:off x="457200" y="990600"/>
            <a:ext cx="8077200" cy="5483352"/>
          </a:xfrm>
        </p:spPr>
        <p:txBody>
          <a:bodyPr>
            <a:normAutofit lnSpcReduction="10000"/>
          </a:bodyPr>
          <a:lstStyle/>
          <a:p>
            <a:pPr algn="just"/>
            <a:r>
              <a:rPr lang="en-US" dirty="0" smtClean="0"/>
              <a:t>Windows </a:t>
            </a:r>
            <a:r>
              <a:rPr lang="en-US" dirty="0"/>
              <a:t>gives you several tools and utilities for configuring and managing hardware devices and printers. </a:t>
            </a:r>
            <a:endParaRPr lang="en-US" dirty="0" smtClean="0"/>
          </a:p>
          <a:p>
            <a:pPr algn="just"/>
            <a:endParaRPr lang="en-US" dirty="0" smtClean="0"/>
          </a:p>
          <a:p>
            <a:pPr algn="just"/>
            <a:r>
              <a:rPr lang="en-US" dirty="0" smtClean="0"/>
              <a:t>You </a:t>
            </a:r>
            <a:r>
              <a:rPr lang="en-US" dirty="0"/>
              <a:t>have several options for configuring devices and installing the necessary drivers, which is important, because without the proper drivers and the proper configuration, your devices won’t function </a:t>
            </a:r>
            <a:r>
              <a:rPr lang="en-US" dirty="0" smtClean="0"/>
              <a:t>properly</a:t>
            </a:r>
          </a:p>
          <a:p>
            <a:pPr algn="just"/>
            <a:endParaRPr lang="en-US" dirty="0"/>
          </a:p>
          <a:p>
            <a:pPr algn="just"/>
            <a:r>
              <a:rPr lang="en-US" dirty="0" smtClean="0"/>
              <a:t>Windows </a:t>
            </a:r>
            <a:r>
              <a:rPr lang="en-US" dirty="0"/>
              <a:t>automatically detects any hardware recently installed and attempts to automatically install the driver. After Windows </a:t>
            </a:r>
            <a:r>
              <a:rPr lang="en-US" dirty="0" smtClean="0"/>
              <a:t>setup </a:t>
            </a:r>
            <a:r>
              <a:rPr lang="en-US" dirty="0"/>
              <a:t>is complete, if some drivers weren’t installed by default, Windows </a:t>
            </a:r>
            <a:r>
              <a:rPr lang="en-US" dirty="0" smtClean="0"/>
              <a:t>will </a:t>
            </a:r>
            <a:r>
              <a:rPr lang="en-US" dirty="0"/>
              <a:t>attempt to find the device and its respective driver. The OS does this through Windows </a:t>
            </a:r>
            <a:r>
              <a:rPr lang="en-US" dirty="0" err="1"/>
              <a:t>Updat</a:t>
            </a:r>
            <a:endParaRPr lang="en-US" dirty="0"/>
          </a:p>
        </p:txBody>
      </p:sp>
    </p:spTree>
    <p:extLst>
      <p:ext uri="{BB962C8B-B14F-4D97-AF65-F5344CB8AC3E}">
        <p14:creationId xmlns:p14="http://schemas.microsoft.com/office/powerpoint/2010/main" val="58699225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77200" cy="487362"/>
          </a:xfrm>
        </p:spPr>
        <p:txBody>
          <a:bodyPr>
            <a:normAutofit fontScale="90000"/>
          </a:bodyPr>
          <a:lstStyle/>
          <a:p>
            <a:r>
              <a:rPr lang="en-US" b="1" dirty="0"/>
              <a:t>Install drivers with Windows </a:t>
            </a:r>
            <a:r>
              <a:rPr lang="en-US" b="1" dirty="0" smtClean="0"/>
              <a:t>Update</a:t>
            </a:r>
            <a:endParaRPr lang="en-US" dirty="0"/>
          </a:p>
        </p:txBody>
      </p:sp>
      <p:sp>
        <p:nvSpPr>
          <p:cNvPr id="3" name="Content Placeholder 2"/>
          <p:cNvSpPr>
            <a:spLocks noGrp="1"/>
          </p:cNvSpPr>
          <p:nvPr>
            <p:ph sz="quarter" idx="1"/>
          </p:nvPr>
        </p:nvSpPr>
        <p:spPr>
          <a:xfrm>
            <a:off x="457200" y="838200"/>
            <a:ext cx="7924800" cy="5635752"/>
          </a:xfrm>
        </p:spPr>
        <p:txBody>
          <a:bodyPr/>
          <a:lstStyle/>
          <a:p>
            <a:r>
              <a:rPr lang="en-US" dirty="0"/>
              <a:t>Windows </a:t>
            </a:r>
            <a:r>
              <a:rPr lang="en-US" dirty="0" smtClean="0"/>
              <a:t>detects </a:t>
            </a:r>
            <a:r>
              <a:rPr lang="en-US" dirty="0"/>
              <a:t>hardware that wasn’t </a:t>
            </a:r>
            <a:r>
              <a:rPr lang="en-US" dirty="0" smtClean="0"/>
              <a:t>automatically </a:t>
            </a:r>
            <a:r>
              <a:rPr lang="en-US" dirty="0"/>
              <a:t>installed with Windows </a:t>
            </a:r>
            <a:r>
              <a:rPr lang="en-US" dirty="0" smtClean="0"/>
              <a:t> </a:t>
            </a:r>
            <a:r>
              <a:rPr lang="en-US" dirty="0"/>
              <a:t>setup. Most of the time, this will happen if the Windows </a:t>
            </a:r>
            <a:r>
              <a:rPr lang="en-US" dirty="0" smtClean="0"/>
              <a:t>didn’t </a:t>
            </a:r>
            <a:r>
              <a:rPr lang="en-US" dirty="0"/>
              <a:t>include the driver for that piece of hardware. </a:t>
            </a:r>
            <a:endParaRPr lang="en-US" dirty="0" smtClean="0"/>
          </a:p>
          <a:p>
            <a:endParaRPr lang="en-US" dirty="0" smtClean="0"/>
          </a:p>
          <a:p>
            <a:r>
              <a:rPr lang="en-US" dirty="0" smtClean="0"/>
              <a:t>The </a:t>
            </a:r>
            <a:r>
              <a:rPr lang="en-US" dirty="0"/>
              <a:t>built-in hardware diagnostics generally detect whether hardware installed on the computer has the proper drivers installed. </a:t>
            </a:r>
            <a:endParaRPr lang="en-US" dirty="0" smtClean="0"/>
          </a:p>
          <a:p>
            <a:endParaRPr lang="en-US" dirty="0" smtClean="0"/>
          </a:p>
          <a:p>
            <a:r>
              <a:rPr lang="en-US" dirty="0" smtClean="0"/>
              <a:t>The </a:t>
            </a:r>
            <a:r>
              <a:rPr lang="en-US" dirty="0"/>
              <a:t>OS will attempt to identify the hardware, then use Windows Update to search for the correct driver. Windows Update will automatically download the driver, but won’t install it automatically.</a:t>
            </a:r>
          </a:p>
          <a:p>
            <a:endParaRPr lang="en-US" dirty="0"/>
          </a:p>
        </p:txBody>
      </p:sp>
    </p:spTree>
    <p:extLst>
      <p:ext uri="{BB962C8B-B14F-4D97-AF65-F5344CB8AC3E}">
        <p14:creationId xmlns:p14="http://schemas.microsoft.com/office/powerpoint/2010/main" val="378469225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92162"/>
          </a:xfrm>
        </p:spPr>
        <p:txBody>
          <a:bodyPr>
            <a:normAutofit fontScale="90000"/>
          </a:bodyPr>
          <a:lstStyle/>
          <a:p>
            <a:r>
              <a:rPr lang="en-US" b="1" dirty="0"/>
              <a:t>Install drivers </a:t>
            </a:r>
            <a:r>
              <a:rPr lang="en-US" b="1" dirty="0" smtClean="0"/>
              <a:t>Device </a:t>
            </a:r>
            <a:r>
              <a:rPr lang="en-US" b="1" dirty="0"/>
              <a:t>Manager</a:t>
            </a:r>
            <a:br>
              <a:rPr lang="en-US" b="1" dirty="0"/>
            </a:br>
            <a:endParaRPr lang="en-US" dirty="0"/>
          </a:p>
        </p:txBody>
      </p:sp>
      <p:sp>
        <p:nvSpPr>
          <p:cNvPr id="3" name="Content Placeholder 2"/>
          <p:cNvSpPr>
            <a:spLocks noGrp="1"/>
          </p:cNvSpPr>
          <p:nvPr>
            <p:ph sz="quarter" idx="1"/>
          </p:nvPr>
        </p:nvSpPr>
        <p:spPr>
          <a:xfrm>
            <a:off x="457200" y="1143000"/>
            <a:ext cx="8153400" cy="5330952"/>
          </a:xfrm>
        </p:spPr>
        <p:txBody>
          <a:bodyPr/>
          <a:lstStyle/>
          <a:p>
            <a:r>
              <a:rPr lang="en-US" dirty="0"/>
              <a:t>Device Manager is the central location from which to view, configure and manage hardware devices. It’s critical to understand how Device Manager works before working on hardware devices. </a:t>
            </a:r>
            <a:endParaRPr lang="en-US" dirty="0" smtClean="0"/>
          </a:p>
          <a:p>
            <a:endParaRPr lang="en-US" dirty="0"/>
          </a:p>
          <a:p>
            <a:endParaRPr lang="en-US" dirty="0" smtClean="0"/>
          </a:p>
          <a:p>
            <a:r>
              <a:rPr lang="en-US" dirty="0"/>
              <a:t>Devices with issues are displayed with a small </a:t>
            </a:r>
            <a:endParaRPr lang="en-US" dirty="0" smtClean="0"/>
          </a:p>
          <a:p>
            <a:pPr marL="0" indent="0">
              <a:buNone/>
            </a:pPr>
            <a:r>
              <a:rPr lang="en-US" dirty="0"/>
              <a:t>s</a:t>
            </a:r>
            <a:r>
              <a:rPr lang="en-US" dirty="0" smtClean="0"/>
              <a:t>ymbol </a:t>
            </a:r>
            <a:r>
              <a:rPr lang="en-US" dirty="0"/>
              <a:t>next to the device icon. A red X indicates the device isn’t installed correctly or has been disabled. A yellow exclamation point indicates a problem with the device</a:t>
            </a:r>
            <a:r>
              <a:rPr lang="en-US" dirty="0" smtClean="0"/>
              <a:t>.</a:t>
            </a:r>
          </a:p>
          <a:p>
            <a:pPr marL="0" indent="0">
              <a:buNone/>
            </a:pPr>
            <a:endParaRPr lang="en-US" dirty="0" smtClean="0"/>
          </a:p>
          <a:p>
            <a:pPr marL="0" indent="0">
              <a:buNone/>
            </a:pPr>
            <a:r>
              <a:rPr lang="en-US" dirty="0" smtClean="0"/>
              <a:t>Double click the affected </a:t>
            </a:r>
            <a:r>
              <a:rPr lang="en-US" dirty="0" err="1" smtClean="0"/>
              <a:t>divice</a:t>
            </a:r>
            <a:r>
              <a:rPr lang="en-US" dirty="0" smtClean="0"/>
              <a:t> an update its drivers</a:t>
            </a:r>
            <a:endParaRPr lang="en-US" dirty="0"/>
          </a:p>
        </p:txBody>
      </p:sp>
    </p:spTree>
    <p:extLst>
      <p:ext uri="{BB962C8B-B14F-4D97-AF65-F5344CB8AC3E}">
        <p14:creationId xmlns:p14="http://schemas.microsoft.com/office/powerpoint/2010/main" val="43041448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487362"/>
          </a:xfrm>
        </p:spPr>
        <p:txBody>
          <a:bodyPr>
            <a:normAutofit fontScale="90000"/>
          </a:bodyPr>
          <a:lstStyle/>
          <a:p>
            <a:r>
              <a:rPr lang="en-US" b="1" dirty="0"/>
              <a:t>Windows booting procedure</a:t>
            </a:r>
            <a:endParaRPr lang="en-US" dirty="0"/>
          </a:p>
        </p:txBody>
      </p:sp>
      <p:sp>
        <p:nvSpPr>
          <p:cNvPr id="3" name="Content Placeholder 2"/>
          <p:cNvSpPr>
            <a:spLocks noGrp="1"/>
          </p:cNvSpPr>
          <p:nvPr>
            <p:ph sz="quarter" idx="1"/>
          </p:nvPr>
        </p:nvSpPr>
        <p:spPr>
          <a:xfrm>
            <a:off x="457200" y="914400"/>
            <a:ext cx="8153400" cy="5635752"/>
          </a:xfrm>
        </p:spPr>
        <p:txBody>
          <a:bodyPr/>
          <a:lstStyle/>
          <a:p>
            <a:r>
              <a:rPr lang="en-US" b="1" dirty="0"/>
              <a:t>What is booting</a:t>
            </a:r>
            <a:r>
              <a:rPr lang="en-US" b="1" dirty="0" smtClean="0"/>
              <a:t>?</a:t>
            </a:r>
          </a:p>
          <a:p>
            <a:pPr lvl="1" algn="just"/>
            <a:r>
              <a:rPr lang="en-US" dirty="0"/>
              <a:t>Booting is just the process of starting or resetting </a:t>
            </a:r>
            <a:r>
              <a:rPr lang="en-US" dirty="0" smtClean="0"/>
              <a:t>the computer</a:t>
            </a:r>
            <a:r>
              <a:rPr lang="en-US" dirty="0"/>
              <a:t>. There are two types of booting: cold </a:t>
            </a:r>
            <a:r>
              <a:rPr lang="en-US" dirty="0" smtClean="0"/>
              <a:t>	booting </a:t>
            </a:r>
            <a:r>
              <a:rPr lang="en-US" dirty="0"/>
              <a:t>and warm booting. Cold booting is the </a:t>
            </a:r>
            <a:r>
              <a:rPr lang="en-US" dirty="0" smtClean="0"/>
              <a:t>booting </a:t>
            </a:r>
            <a:r>
              <a:rPr lang="en-US" dirty="0"/>
              <a:t>process happening when we first </a:t>
            </a:r>
            <a:r>
              <a:rPr lang="en-US" dirty="0" smtClean="0"/>
              <a:t>turn on computer </a:t>
            </a:r>
            <a:r>
              <a:rPr lang="en-US" dirty="0"/>
              <a:t>and warm booting is the processes </a:t>
            </a:r>
            <a:r>
              <a:rPr lang="en-US" dirty="0" smtClean="0"/>
              <a:t>	happening </a:t>
            </a:r>
            <a:r>
              <a:rPr lang="en-US" dirty="0"/>
              <a:t>when we reset the computer. During </a:t>
            </a:r>
            <a:r>
              <a:rPr lang="en-US" dirty="0" smtClean="0"/>
              <a:t>the </a:t>
            </a:r>
            <a:r>
              <a:rPr lang="en-US" dirty="0"/>
              <a:t>booting process the computer loads </a:t>
            </a:r>
            <a:r>
              <a:rPr lang="en-US" dirty="0" smtClean="0"/>
              <a:t>the operating </a:t>
            </a:r>
            <a:r>
              <a:rPr lang="en-US" dirty="0"/>
              <a:t>system to its memory and prepares it </a:t>
            </a:r>
            <a:r>
              <a:rPr lang="en-US" dirty="0" smtClean="0"/>
              <a:t>	for </a:t>
            </a:r>
            <a:r>
              <a:rPr lang="en-US" dirty="0"/>
              <a:t>use</a:t>
            </a:r>
            <a:r>
              <a:rPr lang="en-US" dirty="0" smtClean="0"/>
              <a:t>.</a:t>
            </a:r>
          </a:p>
          <a:p>
            <a:pPr lvl="1" algn="just"/>
            <a:endParaRPr lang="en-US" dirty="0"/>
          </a:p>
          <a:p>
            <a:pPr marL="365760" lvl="1" indent="0" algn="just">
              <a:buNone/>
            </a:pPr>
            <a:endParaRPr lang="en-US" dirty="0" smtClean="0"/>
          </a:p>
        </p:txBody>
      </p:sp>
    </p:spTree>
    <p:extLst>
      <p:ext uri="{BB962C8B-B14F-4D97-AF65-F5344CB8AC3E}">
        <p14:creationId xmlns:p14="http://schemas.microsoft.com/office/powerpoint/2010/main" val="303438185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563562"/>
          </a:xfrm>
        </p:spPr>
        <p:txBody>
          <a:bodyPr/>
          <a:lstStyle/>
          <a:p>
            <a:r>
              <a:rPr lang="en-US" dirty="0" smtClean="0"/>
              <a:t>READ</a:t>
            </a:r>
            <a:endParaRPr lang="en-US" dirty="0"/>
          </a:p>
        </p:txBody>
      </p:sp>
      <p:sp>
        <p:nvSpPr>
          <p:cNvPr id="3" name="Content Placeholder 2"/>
          <p:cNvSpPr>
            <a:spLocks noGrp="1"/>
          </p:cNvSpPr>
          <p:nvPr>
            <p:ph sz="quarter" idx="1"/>
          </p:nvPr>
        </p:nvSpPr>
        <p:spPr/>
        <p:txBody>
          <a:bodyPr/>
          <a:lstStyle/>
          <a:p>
            <a:r>
              <a:rPr lang="en-US" dirty="0" smtClean="0"/>
              <a:t>WINDOWS BOOTING PROCESS/PROCEDURE</a:t>
            </a:r>
            <a:endParaRPr lang="en-US" dirty="0"/>
          </a:p>
        </p:txBody>
      </p:sp>
    </p:spTree>
    <p:extLst>
      <p:ext uri="{BB962C8B-B14F-4D97-AF65-F5344CB8AC3E}">
        <p14:creationId xmlns:p14="http://schemas.microsoft.com/office/powerpoint/2010/main" val="10010717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411162"/>
          </a:xfrm>
        </p:spPr>
        <p:txBody>
          <a:bodyPr>
            <a:normAutofit fontScale="90000"/>
          </a:bodyPr>
          <a:lstStyle/>
          <a:p>
            <a:r>
              <a:rPr lang="en-US" dirty="0" smtClean="0"/>
              <a:t>Procedure:</a:t>
            </a:r>
            <a:endParaRPr lang="en-US" dirty="0"/>
          </a:p>
        </p:txBody>
      </p:sp>
      <p:sp>
        <p:nvSpPr>
          <p:cNvPr id="3" name="Content Placeholder 2"/>
          <p:cNvSpPr>
            <a:spLocks noGrp="1"/>
          </p:cNvSpPr>
          <p:nvPr>
            <p:ph sz="quarter" idx="1"/>
          </p:nvPr>
        </p:nvSpPr>
        <p:spPr>
          <a:xfrm>
            <a:off x="457200" y="762000"/>
            <a:ext cx="7467600" cy="5711952"/>
          </a:xfrm>
        </p:spPr>
        <p:txBody>
          <a:bodyPr>
            <a:normAutofit fontScale="92500"/>
          </a:bodyPr>
          <a:lstStyle/>
          <a:p>
            <a:r>
              <a:rPr lang="en-US" dirty="0"/>
              <a:t>The first process starting when you turn on your computer is BIOS </a:t>
            </a:r>
            <a:r>
              <a:rPr lang="en-US" dirty="0" err="1"/>
              <a:t>i.e</a:t>
            </a:r>
            <a:r>
              <a:rPr lang="en-US" dirty="0"/>
              <a:t>, Basic Input Output </a:t>
            </a:r>
            <a:r>
              <a:rPr lang="en-US" dirty="0" err="1" smtClean="0"/>
              <a:t>ystem</a:t>
            </a:r>
            <a:r>
              <a:rPr lang="en-US" dirty="0"/>
              <a:t>. BIOS has two functions, to </a:t>
            </a:r>
            <a:r>
              <a:rPr lang="en-US" dirty="0" smtClean="0"/>
              <a:t>conduct POST </a:t>
            </a:r>
            <a:r>
              <a:rPr lang="en-US" dirty="0"/>
              <a:t>and read MBR</a:t>
            </a:r>
            <a:r>
              <a:rPr lang="en-US" dirty="0" smtClean="0"/>
              <a:t>.</a:t>
            </a:r>
          </a:p>
          <a:p>
            <a:pPr lvl="1"/>
            <a:r>
              <a:rPr lang="en-US" dirty="0"/>
              <a:t>a) </a:t>
            </a:r>
            <a:r>
              <a:rPr lang="en-US" b="1" dirty="0"/>
              <a:t>POST </a:t>
            </a:r>
            <a:r>
              <a:rPr lang="en-US" dirty="0"/>
              <a:t>- POST stands for Power On Self Test. POST checks all the hardware devices connected to a computer like RAM, hard disk </a:t>
            </a:r>
            <a:r>
              <a:rPr lang="en-US" dirty="0" err="1" smtClean="0"/>
              <a:t>etc</a:t>
            </a:r>
            <a:r>
              <a:rPr lang="en-US" dirty="0" smtClean="0"/>
              <a:t> and </a:t>
            </a:r>
            <a:r>
              <a:rPr lang="en-US" dirty="0"/>
              <a:t>make sure that the system can run smoothly with those hardware devices. If the POST is a failure the system halts with a beep sound</a:t>
            </a:r>
            <a:r>
              <a:rPr lang="en-US" dirty="0" smtClean="0"/>
              <a:t>.</a:t>
            </a:r>
          </a:p>
          <a:p>
            <a:pPr lvl="1"/>
            <a:endParaRPr lang="en-US" dirty="0"/>
          </a:p>
          <a:p>
            <a:pPr lvl="1"/>
            <a:r>
              <a:rPr lang="en-US" dirty="0"/>
              <a:t>b) Now BIOS checks the </a:t>
            </a:r>
            <a:r>
              <a:rPr lang="en-US" b="1" dirty="0"/>
              <a:t>boot priority</a:t>
            </a:r>
            <a:r>
              <a:rPr lang="en-US" dirty="0"/>
              <a:t>. We can set the boot priority as CD drive, hard disk or floppy drive</a:t>
            </a:r>
            <a:r>
              <a:rPr lang="en-US" dirty="0" smtClean="0"/>
              <a:t>.</a:t>
            </a:r>
          </a:p>
          <a:p>
            <a:pPr lvl="1"/>
            <a:endParaRPr lang="en-US" dirty="0"/>
          </a:p>
          <a:p>
            <a:pPr lvl="1"/>
            <a:r>
              <a:rPr lang="en-US" dirty="0"/>
              <a:t>c) </a:t>
            </a:r>
            <a:r>
              <a:rPr lang="en-US" b="1" dirty="0"/>
              <a:t>MBR </a:t>
            </a:r>
            <a:r>
              <a:rPr lang="en-US" dirty="0"/>
              <a:t>- The next duty of BIOS is to read the MBR. MBR stands for Master Boot Record and its the first sector on a hard disk. </a:t>
            </a:r>
            <a:r>
              <a:rPr lang="en-US" dirty="0" smtClean="0"/>
              <a:t>MBR contains </a:t>
            </a:r>
            <a:r>
              <a:rPr lang="en-US" dirty="0"/>
              <a:t>the partition table and boot loader.</a:t>
            </a:r>
          </a:p>
        </p:txBody>
      </p:sp>
    </p:spTree>
    <p:extLst>
      <p:ext uri="{BB962C8B-B14F-4D97-AF65-F5344CB8AC3E}">
        <p14:creationId xmlns:p14="http://schemas.microsoft.com/office/powerpoint/2010/main" val="29668548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Definition of Operating System: </a:t>
            </a:r>
            <a:r>
              <a:rPr lang="en-US" dirty="0" smtClean="0"/>
              <a:t/>
            </a:r>
            <a:br>
              <a:rPr lang="en-US" dirty="0" smtClean="0"/>
            </a:br>
            <a:endParaRPr lang="en-US" dirty="0"/>
          </a:p>
        </p:txBody>
      </p:sp>
      <p:sp>
        <p:nvSpPr>
          <p:cNvPr id="3" name="Content Placeholder 2"/>
          <p:cNvSpPr>
            <a:spLocks noGrp="1"/>
          </p:cNvSpPr>
          <p:nvPr>
            <p:ph sz="quarter" idx="1"/>
          </p:nvPr>
        </p:nvSpPr>
        <p:spPr/>
        <p:txBody>
          <a:bodyPr/>
          <a:lstStyle/>
          <a:p>
            <a:pPr algn="just"/>
            <a:r>
              <a:rPr lang="en-US" dirty="0" smtClean="0"/>
              <a:t>An </a:t>
            </a:r>
            <a:r>
              <a:rPr lang="en-US" dirty="0"/>
              <a:t>Operating system is a program that controls the execution of application programs and acts as an interface between the user of a computer and the computer hardware. </a:t>
            </a:r>
          </a:p>
          <a:p>
            <a:pPr algn="just"/>
            <a:endParaRPr lang="en-US" dirty="0"/>
          </a:p>
        </p:txBody>
      </p:sp>
    </p:spTree>
    <p:extLst>
      <p:ext uri="{BB962C8B-B14F-4D97-AF65-F5344CB8AC3E}">
        <p14:creationId xmlns:p14="http://schemas.microsoft.com/office/powerpoint/2010/main" val="75756244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683" y="533400"/>
            <a:ext cx="8880229" cy="594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937138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Windows errors &amp; Boot Failures </a:t>
            </a:r>
          </a:p>
        </p:txBody>
      </p:sp>
      <p:sp>
        <p:nvSpPr>
          <p:cNvPr id="3" name="Content Placeholder 2"/>
          <p:cNvSpPr>
            <a:spLocks noGrp="1"/>
          </p:cNvSpPr>
          <p:nvPr>
            <p:ph sz="quarter" idx="1"/>
          </p:nvPr>
        </p:nvSpPr>
        <p:spPr/>
        <p:txBody>
          <a:bodyPr/>
          <a:lstStyle/>
          <a:p>
            <a:r>
              <a:rPr lang="en-US" b="1" dirty="0" smtClean="0"/>
              <a:t>BOOT </a:t>
            </a:r>
            <a:r>
              <a:rPr lang="en-US" b="1" dirty="0"/>
              <a:t>FAILURE &amp; ERROS </a:t>
            </a:r>
          </a:p>
          <a:p>
            <a:pPr lvl="1"/>
            <a:r>
              <a:rPr lang="en-US" b="1" dirty="0"/>
              <a:t>Invalid Boot Disk</a:t>
            </a:r>
            <a:r>
              <a:rPr lang="en-US" dirty="0"/>
              <a:t> . </a:t>
            </a:r>
          </a:p>
          <a:p>
            <a:pPr lvl="2"/>
            <a:r>
              <a:rPr lang="en-US" dirty="0" smtClean="0"/>
              <a:t>Floppy </a:t>
            </a:r>
            <a:r>
              <a:rPr lang="en-US" dirty="0"/>
              <a:t>left in floppy drive during boot/cd left </a:t>
            </a:r>
            <a:r>
              <a:rPr lang="en-US" dirty="0" smtClean="0"/>
              <a:t>	in </a:t>
            </a:r>
            <a:r>
              <a:rPr lang="en-US" dirty="0" err="1"/>
              <a:t>cd-rom</a:t>
            </a:r>
            <a:r>
              <a:rPr lang="en-US" dirty="0"/>
              <a:t> during boot </a:t>
            </a:r>
          </a:p>
          <a:p>
            <a:pPr lvl="2"/>
            <a:r>
              <a:rPr lang="en-US" dirty="0" smtClean="0"/>
              <a:t>Failing </a:t>
            </a:r>
            <a:r>
              <a:rPr lang="en-US" dirty="0"/>
              <a:t>hard drive </a:t>
            </a:r>
          </a:p>
          <a:p>
            <a:pPr marL="0" indent="0">
              <a:buNone/>
            </a:pPr>
            <a:r>
              <a:rPr lang="en-US" dirty="0"/>
              <a:t/>
            </a:r>
            <a:br>
              <a:rPr lang="en-US" dirty="0"/>
            </a:br>
            <a:r>
              <a:rPr lang="en-US" b="1" dirty="0"/>
              <a:t>Inaccessible boot device</a:t>
            </a:r>
            <a:r>
              <a:rPr lang="en-US" dirty="0"/>
              <a:t> </a:t>
            </a:r>
          </a:p>
          <a:p>
            <a:pPr lvl="1"/>
            <a:r>
              <a:rPr lang="en-US" dirty="0" smtClean="0"/>
              <a:t> </a:t>
            </a:r>
            <a:r>
              <a:rPr lang="en-US" dirty="0"/>
              <a:t>Corrupted boot volume </a:t>
            </a:r>
          </a:p>
          <a:p>
            <a:pPr lvl="1"/>
            <a:r>
              <a:rPr lang="en-US" dirty="0" smtClean="0"/>
              <a:t>Corrupted </a:t>
            </a:r>
            <a:r>
              <a:rPr lang="en-US" dirty="0"/>
              <a:t>device drivers </a:t>
            </a:r>
          </a:p>
          <a:p>
            <a:pPr lvl="1"/>
            <a:r>
              <a:rPr lang="en-US" dirty="0" smtClean="0"/>
              <a:t>Boot </a:t>
            </a:r>
            <a:r>
              <a:rPr lang="en-US" dirty="0"/>
              <a:t>Sector virus </a:t>
            </a:r>
          </a:p>
          <a:p>
            <a:endParaRPr lang="en-US" dirty="0"/>
          </a:p>
        </p:txBody>
      </p:sp>
    </p:spTree>
    <p:extLst>
      <p:ext uri="{BB962C8B-B14F-4D97-AF65-F5344CB8AC3E}">
        <p14:creationId xmlns:p14="http://schemas.microsoft.com/office/powerpoint/2010/main" val="105709461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10000"/>
          </a:bodyPr>
          <a:lstStyle/>
          <a:p>
            <a:r>
              <a:rPr lang="en-US" b="1" dirty="0"/>
              <a:t>Missing NTLDR</a:t>
            </a:r>
            <a:r>
              <a:rPr lang="en-US" dirty="0"/>
              <a:t> </a:t>
            </a:r>
          </a:p>
          <a:p>
            <a:pPr lvl="1"/>
            <a:r>
              <a:rPr lang="en-US" dirty="0" smtClean="0"/>
              <a:t>Computer </a:t>
            </a:r>
            <a:r>
              <a:rPr lang="en-US" dirty="0"/>
              <a:t>is booting from a non-bootable source. </a:t>
            </a:r>
          </a:p>
          <a:p>
            <a:pPr lvl="1"/>
            <a:r>
              <a:rPr lang="en-US" dirty="0" smtClean="0"/>
              <a:t>Computer </a:t>
            </a:r>
            <a:r>
              <a:rPr lang="en-US" dirty="0"/>
              <a:t>hard disk drive is not properly setup in BIOS. </a:t>
            </a:r>
          </a:p>
          <a:p>
            <a:pPr lvl="1"/>
            <a:r>
              <a:rPr lang="en-US" dirty="0" smtClean="0"/>
              <a:t>Corrupt </a:t>
            </a:r>
            <a:r>
              <a:rPr lang="en-US" dirty="0"/>
              <a:t>NTLDR and/or NTDETECT.COM file. </a:t>
            </a:r>
          </a:p>
          <a:p>
            <a:pPr lvl="1"/>
            <a:r>
              <a:rPr lang="en-US" dirty="0" smtClean="0"/>
              <a:t>Misconfiguration </a:t>
            </a:r>
            <a:r>
              <a:rPr lang="en-US" dirty="0"/>
              <a:t>with the boot.ini file. </a:t>
            </a:r>
          </a:p>
          <a:p>
            <a:pPr lvl="1"/>
            <a:r>
              <a:rPr lang="en-US" dirty="0" smtClean="0"/>
              <a:t>Attempting </a:t>
            </a:r>
            <a:r>
              <a:rPr lang="en-US" dirty="0"/>
              <a:t>to upgrade from a Windows 95, 98, or ME computer that is using FAT32. </a:t>
            </a:r>
          </a:p>
          <a:p>
            <a:pPr lvl="1"/>
            <a:r>
              <a:rPr lang="en-US" dirty="0" smtClean="0"/>
              <a:t>New </a:t>
            </a:r>
            <a:r>
              <a:rPr lang="en-US" dirty="0"/>
              <a:t>hard disk drive being added. </a:t>
            </a:r>
          </a:p>
          <a:p>
            <a:pPr lvl="1"/>
            <a:r>
              <a:rPr lang="en-US" dirty="0" smtClean="0"/>
              <a:t>Corrupt </a:t>
            </a:r>
            <a:r>
              <a:rPr lang="en-US" dirty="0"/>
              <a:t>boot sector / master boot record. </a:t>
            </a:r>
          </a:p>
          <a:p>
            <a:pPr lvl="1"/>
            <a:r>
              <a:rPr lang="en-US" dirty="0" smtClean="0"/>
              <a:t>Seriously </a:t>
            </a:r>
            <a:r>
              <a:rPr lang="en-US" dirty="0"/>
              <a:t>corrupted version of Windows 2000 or Windows XP. </a:t>
            </a:r>
          </a:p>
          <a:p>
            <a:pPr lvl="1"/>
            <a:r>
              <a:rPr lang="en-US" dirty="0" smtClean="0"/>
              <a:t>Loose </a:t>
            </a:r>
            <a:r>
              <a:rPr lang="en-US" dirty="0"/>
              <a:t>or Faulty IDE/EIDE hard disk drive cable. </a:t>
            </a:r>
          </a:p>
          <a:p>
            <a:r>
              <a:rPr lang="en-US" dirty="0"/>
              <a:t/>
            </a:r>
            <a:br>
              <a:rPr lang="en-US" dirty="0"/>
            </a:br>
            <a:endParaRPr lang="en-US" dirty="0"/>
          </a:p>
          <a:p>
            <a:endParaRPr lang="en-US" dirty="0"/>
          </a:p>
        </p:txBody>
      </p:sp>
    </p:spTree>
    <p:extLst>
      <p:ext uri="{BB962C8B-B14F-4D97-AF65-F5344CB8AC3E}">
        <p14:creationId xmlns:p14="http://schemas.microsoft.com/office/powerpoint/2010/main" val="31056340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b="1" dirty="0"/>
              <a:t>Operating system not found</a:t>
            </a:r>
            <a:r>
              <a:rPr lang="en-US" dirty="0"/>
              <a:t> - A common cause of this error is booting a system with a non-bootable floppy in the floppy drive. It can also be caused by missing boot files. To correct this, boot with the startup disk and enter the command SYS C:\ which will copy the system files to the hard drive(Windows 9x only). </a:t>
            </a:r>
          </a:p>
        </p:txBody>
      </p:sp>
    </p:spTree>
    <p:extLst>
      <p:ext uri="{BB962C8B-B14F-4D97-AF65-F5344CB8AC3E}">
        <p14:creationId xmlns:p14="http://schemas.microsoft.com/office/powerpoint/2010/main" val="5136188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endParaRPr lang="en-US"/>
          </a:p>
        </p:txBody>
      </p:sp>
    </p:spTree>
    <p:extLst>
      <p:ext uri="{BB962C8B-B14F-4D97-AF65-F5344CB8AC3E}">
        <p14:creationId xmlns:p14="http://schemas.microsoft.com/office/powerpoint/2010/main" val="6937529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771"/>
            <a:ext cx="8229600" cy="283029"/>
          </a:xfrm>
        </p:spPr>
        <p:txBody>
          <a:bodyPr>
            <a:normAutofit fontScale="90000"/>
          </a:bodyPr>
          <a:lstStyle/>
          <a:p>
            <a:pPr algn="l"/>
            <a:r>
              <a:rPr lang="en-US" dirty="0" smtClean="0"/>
              <a:t>Cont’d</a:t>
            </a:r>
            <a:endParaRPr lang="en-US" dirty="0"/>
          </a:p>
        </p:txBody>
      </p:sp>
      <p:sp>
        <p:nvSpPr>
          <p:cNvPr id="3" name="Content Placeholder 2"/>
          <p:cNvSpPr>
            <a:spLocks noGrp="1"/>
          </p:cNvSpPr>
          <p:nvPr>
            <p:ph sz="quarter" idx="1"/>
          </p:nvPr>
        </p:nvSpPr>
        <p:spPr>
          <a:xfrm>
            <a:off x="457200" y="533400"/>
            <a:ext cx="8229600" cy="5592763"/>
          </a:xfrm>
        </p:spPr>
        <p:txBody>
          <a:bodyPr>
            <a:normAutofit fontScale="85000" lnSpcReduction="20000"/>
          </a:bodyPr>
          <a:lstStyle/>
          <a:p>
            <a:pPr algn="just"/>
            <a:r>
              <a:rPr lang="en-US" dirty="0" smtClean="0"/>
              <a:t>In brief, an operating system is the set of programs that controls a computer. Some examples of operating systems are 	UNIX, 	Mach, MS-DOS, </a:t>
            </a:r>
            <a:r>
              <a:rPr lang="en-US" dirty="0" err="1" smtClean="0"/>
              <a:t>MSWindows</a:t>
            </a:r>
            <a:r>
              <a:rPr lang="en-US" dirty="0" smtClean="0"/>
              <a:t>, Windows/NT, OS/2 and </a:t>
            </a:r>
            <a:r>
              <a:rPr lang="en-US" dirty="0" err="1" smtClean="0"/>
              <a:t>MacOS</a:t>
            </a:r>
            <a:r>
              <a:rPr lang="en-US" dirty="0" smtClean="0"/>
              <a:t>.</a:t>
            </a:r>
          </a:p>
          <a:p>
            <a:pPr marL="0" indent="0" algn="just">
              <a:buNone/>
            </a:pPr>
            <a:endParaRPr lang="en-US" dirty="0" smtClean="0"/>
          </a:p>
          <a:p>
            <a:pPr algn="just"/>
            <a:r>
              <a:rPr lang="en-US" dirty="0"/>
              <a:t>A large number of operating systems have been developed over the years; each designed with a certain kind of computer in mind. For instance</a:t>
            </a:r>
            <a:r>
              <a:rPr lang="en-US" dirty="0" smtClean="0"/>
              <a:t>:</a:t>
            </a:r>
          </a:p>
          <a:p>
            <a:pPr algn="just"/>
            <a:endParaRPr lang="en-US" dirty="0"/>
          </a:p>
          <a:p>
            <a:pPr lvl="1" algn="just"/>
            <a:r>
              <a:rPr lang="en-US" dirty="0"/>
              <a:t>Windows or Linux - for personal computers</a:t>
            </a:r>
          </a:p>
          <a:p>
            <a:pPr lvl="1" algn="just"/>
            <a:r>
              <a:rPr lang="en-US" dirty="0" err="1"/>
              <a:t>MacOS</a:t>
            </a:r>
            <a:r>
              <a:rPr lang="en-US" dirty="0"/>
              <a:t> - for Macs</a:t>
            </a:r>
          </a:p>
          <a:p>
            <a:pPr lvl="1" algn="just"/>
            <a:r>
              <a:rPr lang="en-US" dirty="0"/>
              <a:t>Unix - for mainframes</a:t>
            </a:r>
          </a:p>
          <a:p>
            <a:pPr lvl="1" algn="just"/>
            <a:r>
              <a:rPr lang="en-US" dirty="0"/>
              <a:t>Symbian, Android - for mobile </a:t>
            </a:r>
            <a:r>
              <a:rPr lang="en-US" dirty="0" smtClean="0"/>
              <a:t>phones</a:t>
            </a:r>
          </a:p>
          <a:p>
            <a:pPr marL="0" indent="0" algn="just">
              <a:buNone/>
            </a:pPr>
            <a:endParaRPr lang="en-US" dirty="0"/>
          </a:p>
          <a:p>
            <a:pPr algn="just"/>
            <a:r>
              <a:rPr lang="en-US" dirty="0" smtClean="0"/>
              <a:t>An </a:t>
            </a:r>
            <a:r>
              <a:rPr lang="en-US" dirty="0"/>
              <a:t>operating system is an important part of almost</a:t>
            </a:r>
          </a:p>
          <a:p>
            <a:pPr marL="0" indent="0" algn="just">
              <a:buNone/>
            </a:pPr>
            <a:r>
              <a:rPr lang="en-US" dirty="0"/>
              <a:t>every computer system</a:t>
            </a:r>
            <a:r>
              <a:rPr lang="en-US" dirty="0" smtClean="0"/>
              <a:t>.</a:t>
            </a:r>
          </a:p>
          <a:p>
            <a:pPr marL="0" indent="0" algn="just">
              <a:buNone/>
            </a:pPr>
            <a:endParaRPr lang="en-US" dirty="0"/>
          </a:p>
          <a:p>
            <a:pPr algn="just"/>
            <a:r>
              <a:rPr lang="en-US" dirty="0" smtClean="0"/>
              <a:t>A </a:t>
            </a:r>
            <a:r>
              <a:rPr lang="en-US" dirty="0"/>
              <a:t>computer system can be divided roughly into </a:t>
            </a:r>
            <a:r>
              <a:rPr lang="en-US" dirty="0" smtClean="0"/>
              <a:t>four components</a:t>
            </a:r>
            <a:r>
              <a:rPr lang="en-US" dirty="0"/>
              <a:t>: the </a:t>
            </a:r>
            <a:r>
              <a:rPr lang="en-US" i="1" dirty="0"/>
              <a:t>hardware, </a:t>
            </a:r>
            <a:r>
              <a:rPr lang="en-US" dirty="0"/>
              <a:t>the </a:t>
            </a:r>
            <a:r>
              <a:rPr lang="en-US" i="1" dirty="0"/>
              <a:t>operating </a:t>
            </a:r>
            <a:r>
              <a:rPr lang="en-US" i="1" dirty="0" err="1" smtClean="0"/>
              <a:t>system,</a:t>
            </a:r>
            <a:r>
              <a:rPr lang="en-US" dirty="0" err="1" smtClean="0"/>
              <a:t>the</a:t>
            </a:r>
            <a:r>
              <a:rPr lang="en-US" dirty="0" smtClean="0"/>
              <a:t> </a:t>
            </a:r>
            <a:r>
              <a:rPr lang="en-US" i="1" dirty="0"/>
              <a:t>application programs </a:t>
            </a:r>
            <a:r>
              <a:rPr lang="en-US" dirty="0"/>
              <a:t>and the </a:t>
            </a:r>
            <a:r>
              <a:rPr lang="en-US" i="1" dirty="0"/>
              <a:t>users </a:t>
            </a:r>
            <a:r>
              <a:rPr lang="en-US" dirty="0"/>
              <a:t>(Figure 1.1).</a:t>
            </a:r>
          </a:p>
        </p:txBody>
      </p:sp>
    </p:spTree>
    <p:extLst>
      <p:ext uri="{BB962C8B-B14F-4D97-AF65-F5344CB8AC3E}">
        <p14:creationId xmlns:p14="http://schemas.microsoft.com/office/powerpoint/2010/main" val="28225277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2913" y="390525"/>
            <a:ext cx="8258175" cy="6076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92778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229600" cy="487362"/>
          </a:xfrm>
        </p:spPr>
        <p:txBody>
          <a:bodyPr>
            <a:normAutofit fontScale="90000"/>
          </a:bodyPr>
          <a:lstStyle/>
          <a:p>
            <a:r>
              <a:rPr lang="en-US" b="1" dirty="0"/>
              <a:t>Operating System Objectives</a:t>
            </a:r>
          </a:p>
        </p:txBody>
      </p:sp>
      <p:sp>
        <p:nvSpPr>
          <p:cNvPr id="3" name="Content Placeholder 2"/>
          <p:cNvSpPr>
            <a:spLocks noGrp="1"/>
          </p:cNvSpPr>
          <p:nvPr>
            <p:ph sz="quarter" idx="1"/>
          </p:nvPr>
        </p:nvSpPr>
        <p:spPr>
          <a:xfrm>
            <a:off x="457200" y="914400"/>
            <a:ext cx="8229600" cy="5211763"/>
          </a:xfrm>
        </p:spPr>
        <p:txBody>
          <a:bodyPr>
            <a:normAutofit/>
          </a:bodyPr>
          <a:lstStyle/>
          <a:p>
            <a:pPr lvl="0" algn="just"/>
            <a:r>
              <a:rPr lang="en-US" b="1" dirty="0" smtClean="0"/>
              <a:t>Convenience</a:t>
            </a:r>
            <a:r>
              <a:rPr lang="en-US" b="1" dirty="0"/>
              <a:t>. </a:t>
            </a:r>
            <a:r>
              <a:rPr lang="en-US" dirty="0"/>
              <a:t>Makes the computer more convenient to </a:t>
            </a:r>
            <a:r>
              <a:rPr lang="en-US" dirty="0" smtClean="0"/>
              <a:t>use</a:t>
            </a:r>
          </a:p>
          <a:p>
            <a:pPr lvl="0" algn="just"/>
            <a:endParaRPr lang="en-US" b="1" dirty="0"/>
          </a:p>
          <a:p>
            <a:pPr lvl="0" algn="just"/>
            <a:r>
              <a:rPr lang="en-US" b="1" dirty="0"/>
              <a:t>Efficiency.</a:t>
            </a:r>
            <a:r>
              <a:rPr lang="en-US" dirty="0"/>
              <a:t> Allows computer system resources to be used in an efficient </a:t>
            </a:r>
            <a:r>
              <a:rPr lang="en-US" dirty="0" smtClean="0"/>
              <a:t>manner</a:t>
            </a:r>
          </a:p>
          <a:p>
            <a:pPr lvl="0" algn="just"/>
            <a:endParaRPr lang="en-US" b="1" dirty="0"/>
          </a:p>
          <a:p>
            <a:pPr lvl="0" algn="just"/>
            <a:r>
              <a:rPr lang="en-US" b="1" dirty="0"/>
              <a:t>Ability to evolve. </a:t>
            </a:r>
            <a:r>
              <a:rPr lang="en-US" dirty="0"/>
              <a:t>Permit effective development, testing, and introduction of new system functions without interfering with service</a:t>
            </a:r>
            <a:endParaRPr lang="en-US" b="1" dirty="0"/>
          </a:p>
          <a:p>
            <a:pPr algn="just"/>
            <a:endParaRPr lang="en-US" dirty="0"/>
          </a:p>
        </p:txBody>
      </p:sp>
    </p:spTree>
    <p:extLst>
      <p:ext uri="{BB962C8B-B14F-4D97-AF65-F5344CB8AC3E}">
        <p14:creationId xmlns:p14="http://schemas.microsoft.com/office/powerpoint/2010/main" val="31585028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33400"/>
          </a:xfrm>
        </p:spPr>
        <p:txBody>
          <a:bodyPr>
            <a:normAutofit fontScale="90000"/>
          </a:bodyPr>
          <a:lstStyle/>
          <a:p>
            <a:r>
              <a:rPr lang="en-US" b="1" dirty="0" smtClean="0"/>
              <a:t>Operating System Design components</a:t>
            </a:r>
            <a:endParaRPr lang="en-US" dirty="0"/>
          </a:p>
        </p:txBody>
      </p:sp>
      <p:sp>
        <p:nvSpPr>
          <p:cNvPr id="3" name="Content Placeholder 2"/>
          <p:cNvSpPr>
            <a:spLocks noGrp="1"/>
          </p:cNvSpPr>
          <p:nvPr>
            <p:ph sz="quarter" idx="1"/>
          </p:nvPr>
        </p:nvSpPr>
        <p:spPr>
          <a:xfrm>
            <a:off x="152400" y="762000"/>
            <a:ext cx="8382000" cy="5638800"/>
          </a:xfrm>
        </p:spPr>
        <p:txBody>
          <a:bodyPr>
            <a:normAutofit fontScale="85000" lnSpcReduction="20000"/>
          </a:bodyPr>
          <a:lstStyle/>
          <a:p>
            <a:pPr marL="0" indent="0" algn="just">
              <a:buNone/>
            </a:pPr>
            <a:r>
              <a:rPr lang="en-US" b="1" dirty="0"/>
              <a:t> </a:t>
            </a:r>
            <a:endParaRPr lang="en-US" dirty="0"/>
          </a:p>
          <a:p>
            <a:pPr algn="just"/>
            <a:r>
              <a:rPr lang="en-US" dirty="0"/>
              <a:t>There are three basic elements that make up the major design components of any operating system. These components are:</a:t>
            </a:r>
          </a:p>
          <a:p>
            <a:pPr marL="0" indent="0" algn="just">
              <a:buNone/>
            </a:pPr>
            <a:endParaRPr lang="en-US" dirty="0"/>
          </a:p>
          <a:p>
            <a:pPr marL="514350" lvl="0" indent="-514350" algn="just">
              <a:buFont typeface="+mj-lt"/>
              <a:buAutoNum type="arabicPeriod"/>
            </a:pPr>
            <a:r>
              <a:rPr lang="en-US" b="1" dirty="0"/>
              <a:t>User interface</a:t>
            </a:r>
            <a:r>
              <a:rPr lang="en-US" dirty="0"/>
              <a:t> – A user interacts with the computer's OS through the user interface. Simply put, the user interface is the part of the operating system that a person can use to issue commands.</a:t>
            </a:r>
          </a:p>
          <a:p>
            <a:pPr marL="0" indent="0" algn="just">
              <a:buNone/>
            </a:pPr>
            <a:r>
              <a:rPr lang="en-US" dirty="0"/>
              <a:t> </a:t>
            </a:r>
          </a:p>
          <a:p>
            <a:pPr marL="571500" lvl="0" indent="-571500" algn="just">
              <a:buNone/>
            </a:pPr>
            <a:r>
              <a:rPr lang="en-US" b="1" dirty="0" smtClean="0"/>
              <a:t>2.	Kernel </a:t>
            </a:r>
            <a:r>
              <a:rPr lang="en-US" dirty="0"/>
              <a:t>– This is the core of the OS. The kernel is responsible for </a:t>
            </a:r>
            <a:r>
              <a:rPr lang="en-US" dirty="0" smtClean="0"/>
              <a:t>	loading </a:t>
            </a:r>
            <a:r>
              <a:rPr lang="en-US" dirty="0"/>
              <a:t>and running programs (processes) and for managing </a:t>
            </a:r>
            <a:r>
              <a:rPr lang="en-US" dirty="0" smtClean="0"/>
              <a:t>	input </a:t>
            </a:r>
            <a:r>
              <a:rPr lang="en-US" dirty="0"/>
              <a:t>and output. It’s a portion of operating system that is in </a:t>
            </a:r>
            <a:r>
              <a:rPr lang="en-US" dirty="0" smtClean="0"/>
              <a:t>	main </a:t>
            </a:r>
            <a:r>
              <a:rPr lang="en-US" dirty="0"/>
              <a:t>memory. It’s also called the </a:t>
            </a:r>
            <a:r>
              <a:rPr lang="en-US" b="1" i="1" dirty="0"/>
              <a:t>nucleus.</a:t>
            </a:r>
            <a:endParaRPr lang="en-US" dirty="0"/>
          </a:p>
          <a:p>
            <a:pPr lvl="1" algn="just"/>
            <a:r>
              <a:rPr lang="en-US" dirty="0"/>
              <a:t>Contains most frequently used functions</a:t>
            </a:r>
          </a:p>
          <a:p>
            <a:pPr lvl="1" algn="just"/>
            <a:r>
              <a:rPr lang="en-US" dirty="0"/>
              <a:t>Hardware abstraction layer (HAL). Isolates the operating system from platform-specific hardware differences</a:t>
            </a:r>
          </a:p>
          <a:p>
            <a:pPr lvl="1" algn="just"/>
            <a:r>
              <a:rPr lang="en-US" dirty="0"/>
              <a:t>Device drivers. Translate user I/O function calls into specific hardware device I/O requests</a:t>
            </a:r>
          </a:p>
          <a:p>
            <a:pPr lvl="1" algn="just"/>
            <a:r>
              <a:rPr lang="en-US" dirty="0"/>
              <a:t>Windowing and graphics systems. Implements the graphical user interface (GUI)</a:t>
            </a:r>
          </a:p>
          <a:p>
            <a:pPr marL="0" indent="0" algn="just">
              <a:buNone/>
            </a:pPr>
            <a:endParaRPr lang="en-US" dirty="0"/>
          </a:p>
        </p:txBody>
      </p:sp>
    </p:spTree>
    <p:extLst>
      <p:ext uri="{BB962C8B-B14F-4D97-AF65-F5344CB8AC3E}">
        <p14:creationId xmlns:p14="http://schemas.microsoft.com/office/powerpoint/2010/main" val="9574810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457200" y="1600200"/>
            <a:ext cx="7924800" cy="4873752"/>
          </a:xfrm>
        </p:spPr>
        <p:txBody>
          <a:bodyPr/>
          <a:lstStyle/>
          <a:p>
            <a:pPr marL="457200" indent="-457200">
              <a:buAutoNum type="arabicPeriod" startAt="3"/>
            </a:pPr>
            <a:r>
              <a:rPr lang="en-US" b="1" dirty="0" smtClean="0"/>
              <a:t>File management system</a:t>
            </a:r>
            <a:r>
              <a:rPr lang="en-US" dirty="0" smtClean="0"/>
              <a:t> – The file management system is what the OS uses to organize and manage files. </a:t>
            </a:r>
          </a:p>
          <a:p>
            <a:pPr lvl="1"/>
            <a:r>
              <a:rPr lang="en-US" dirty="0" smtClean="0"/>
              <a:t>Most operating systems use a hierarchical file system in which files are organized into 	directories under a tree structure. The beginning of the directory system is referred to as the root directory</a:t>
            </a:r>
          </a:p>
          <a:p>
            <a:endParaRPr lang="en-US" dirty="0" smtClean="0"/>
          </a:p>
          <a:p>
            <a:endParaRPr lang="en-US" dirty="0"/>
          </a:p>
        </p:txBody>
      </p:sp>
    </p:spTree>
    <p:extLst>
      <p:ext uri="{BB962C8B-B14F-4D97-AF65-F5344CB8AC3E}">
        <p14:creationId xmlns:p14="http://schemas.microsoft.com/office/powerpoint/2010/main" val="39835410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normAutofit fontScale="90000"/>
          </a:bodyPr>
          <a:lstStyle/>
          <a:p>
            <a:r>
              <a:rPr lang="en-US" dirty="0" smtClean="0"/>
              <a:t>Major functions of operating systems</a:t>
            </a:r>
            <a:endParaRPr lang="en-US" dirty="0"/>
          </a:p>
        </p:txBody>
      </p:sp>
      <p:sp>
        <p:nvSpPr>
          <p:cNvPr id="3" name="Content Placeholder 2"/>
          <p:cNvSpPr>
            <a:spLocks noGrp="1"/>
          </p:cNvSpPr>
          <p:nvPr>
            <p:ph sz="quarter" idx="1"/>
          </p:nvPr>
        </p:nvSpPr>
        <p:spPr>
          <a:xfrm>
            <a:off x="457200" y="914400"/>
            <a:ext cx="7467600" cy="5559552"/>
          </a:xfrm>
        </p:spPr>
        <p:txBody>
          <a:bodyPr>
            <a:normAutofit/>
          </a:bodyPr>
          <a:lstStyle/>
          <a:p>
            <a:r>
              <a:rPr lang="en-US" b="1" dirty="0"/>
              <a:t>Process Management</a:t>
            </a:r>
          </a:p>
          <a:p>
            <a:pPr marL="0" indent="0">
              <a:buNone/>
            </a:pPr>
            <a:r>
              <a:rPr lang="en-US" dirty="0"/>
              <a:t>A </a:t>
            </a:r>
            <a:r>
              <a:rPr lang="en-US" i="1" dirty="0"/>
              <a:t>process </a:t>
            </a:r>
            <a:r>
              <a:rPr lang="en-US" dirty="0"/>
              <a:t>is only ONE instant of a program in execution.</a:t>
            </a:r>
          </a:p>
          <a:p>
            <a:r>
              <a:rPr lang="en-US" dirty="0"/>
              <a:t>There are many processes can be running the same program</a:t>
            </a:r>
            <a:r>
              <a:rPr lang="en-US" dirty="0" smtClean="0"/>
              <a:t>.</a:t>
            </a:r>
          </a:p>
          <a:p>
            <a:endParaRPr lang="en-US" dirty="0"/>
          </a:p>
          <a:p>
            <a:r>
              <a:rPr lang="en-US" i="1" dirty="0"/>
              <a:t>The five major activities of an operating system in regard to </a:t>
            </a:r>
            <a:r>
              <a:rPr lang="en-US" i="1" dirty="0" smtClean="0"/>
              <a:t>process management </a:t>
            </a:r>
            <a:r>
              <a:rPr lang="en-US" i="1" dirty="0"/>
              <a:t>are:</a:t>
            </a:r>
          </a:p>
          <a:p>
            <a:pPr lvl="1"/>
            <a:r>
              <a:rPr lang="en-US" i="1" dirty="0" smtClean="0"/>
              <a:t>Creation </a:t>
            </a:r>
            <a:r>
              <a:rPr lang="en-US" i="1" dirty="0"/>
              <a:t>and deletion of user and system processes.</a:t>
            </a:r>
          </a:p>
          <a:p>
            <a:pPr lvl="1"/>
            <a:r>
              <a:rPr lang="en-US" i="1" dirty="0" smtClean="0"/>
              <a:t>Suspension </a:t>
            </a:r>
            <a:r>
              <a:rPr lang="en-US" i="1" dirty="0"/>
              <a:t>and resumption of </a:t>
            </a:r>
            <a:r>
              <a:rPr lang="en-US" i="1" dirty="0" smtClean="0"/>
              <a:t>processes.</a:t>
            </a:r>
          </a:p>
          <a:p>
            <a:pPr lvl="1"/>
            <a:r>
              <a:rPr lang="en-US" i="1" dirty="0" smtClean="0"/>
              <a:t>A </a:t>
            </a:r>
            <a:r>
              <a:rPr lang="en-US" i="1" dirty="0"/>
              <a:t>mechanism for process </a:t>
            </a:r>
            <a:r>
              <a:rPr lang="en-US" i="1" dirty="0" smtClean="0"/>
              <a:t>synchronization.</a:t>
            </a:r>
          </a:p>
          <a:p>
            <a:pPr lvl="1"/>
            <a:r>
              <a:rPr lang="en-US" i="1" dirty="0" smtClean="0"/>
              <a:t>A </a:t>
            </a:r>
            <a:r>
              <a:rPr lang="en-US" i="1" dirty="0"/>
              <a:t>mechanism for process communication.</a:t>
            </a:r>
          </a:p>
          <a:p>
            <a:pPr lvl="1"/>
            <a:r>
              <a:rPr lang="en-US" i="1" dirty="0" smtClean="0"/>
              <a:t>A </a:t>
            </a:r>
            <a:r>
              <a:rPr lang="en-US" i="1" dirty="0"/>
              <a:t>mechanism for deadlock handling.</a:t>
            </a:r>
            <a:endParaRPr lang="en-US" dirty="0"/>
          </a:p>
        </p:txBody>
      </p:sp>
    </p:spTree>
    <p:extLst>
      <p:ext uri="{BB962C8B-B14F-4D97-AF65-F5344CB8AC3E}">
        <p14:creationId xmlns:p14="http://schemas.microsoft.com/office/powerpoint/2010/main" val="108269342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613</TotalTime>
  <Words>1888</Words>
  <Application>Microsoft Office PowerPoint</Application>
  <PresentationFormat>On-screen Show (4:3)</PresentationFormat>
  <Paragraphs>204</Paragraphs>
  <Slides>34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34</vt:i4>
      </vt:variant>
    </vt:vector>
  </HeadingPairs>
  <TitlesOfParts>
    <vt:vector size="38" baseType="lpstr">
      <vt:lpstr>Century Schoolbook</vt:lpstr>
      <vt:lpstr>Wingdings</vt:lpstr>
      <vt:lpstr>Wingdings 2</vt:lpstr>
      <vt:lpstr>Oriel</vt:lpstr>
      <vt:lpstr>Operating Systems</vt:lpstr>
      <vt:lpstr>Introduction to Operating Systems</vt:lpstr>
      <vt:lpstr>Definition of Operating System:  </vt:lpstr>
      <vt:lpstr>Cont’d</vt:lpstr>
      <vt:lpstr>PowerPoint Presentation</vt:lpstr>
      <vt:lpstr>Operating System Objectives</vt:lpstr>
      <vt:lpstr>Operating System Design components</vt:lpstr>
      <vt:lpstr>PowerPoint Presentation</vt:lpstr>
      <vt:lpstr>Major functions of operating systems</vt:lpstr>
      <vt:lpstr>Main-Memory Management</vt:lpstr>
      <vt:lpstr>File Management</vt:lpstr>
      <vt:lpstr>I/O System Management</vt:lpstr>
      <vt:lpstr>Operating Systems Services</vt:lpstr>
      <vt:lpstr>Major Functions summerised</vt:lpstr>
      <vt:lpstr>PowerPoint Presentation</vt:lpstr>
      <vt:lpstr>Operating System Choices and Issues</vt:lpstr>
      <vt:lpstr>Choices and Issues cont’d</vt:lpstr>
      <vt:lpstr>Choices and Issues cont’d</vt:lpstr>
      <vt:lpstr>Choices and Issues cont’d</vt:lpstr>
      <vt:lpstr>Choices and Issues cont’d</vt:lpstr>
      <vt:lpstr>Managing hardware </vt:lpstr>
      <vt:lpstr>Hardware driver </vt:lpstr>
      <vt:lpstr>PowerPoint Presentation</vt:lpstr>
      <vt:lpstr>Manage devices and drivers</vt:lpstr>
      <vt:lpstr>Install drivers with Windows Update</vt:lpstr>
      <vt:lpstr>Install drivers Device Manager </vt:lpstr>
      <vt:lpstr>Windows booting procedure</vt:lpstr>
      <vt:lpstr>READ</vt:lpstr>
      <vt:lpstr>Procedure:</vt:lpstr>
      <vt:lpstr>PowerPoint Presentation</vt:lpstr>
      <vt:lpstr>Windows errors &amp; Boot Failures </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Operating Systems</dc:title>
  <dc:creator>Bryan Lugemwa</dc:creator>
  <cp:lastModifiedBy>LENOVO</cp:lastModifiedBy>
  <cp:revision>32</cp:revision>
  <dcterms:created xsi:type="dcterms:W3CDTF">2015-03-09T09:05:04Z</dcterms:created>
  <dcterms:modified xsi:type="dcterms:W3CDTF">2024-08-08T06:31:55Z</dcterms:modified>
</cp:coreProperties>
</file>