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1852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242B3-D44F-4083-AFEF-31D7EB043DD1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39585C-004F-4F4D-97A0-E91DE3DA7D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072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396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745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168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918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195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66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110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519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187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183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585C-004F-4F4D-97A0-E91DE3DA7D8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706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AE6E-EC09-40A5-8EB8-FCA9F8AA2D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88091"/>
            <a:ext cx="9144000" cy="217054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491C04-7254-4CD4-AA26-486D0A2FE7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34500"/>
            <a:ext cx="9144000" cy="150523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FB9FC-DCC9-45D3-8615-438E6ECA2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5B820C-A9C2-4EA1-9673-154B3F2A6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80B470-D554-4046-9342-21607B0F7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97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4332-0962-48E1-8E7C-2F370078F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A5E98E-71FD-41CD-8F6C-D97F411BB1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EAB29-C973-42B1-80B1-49A3F4DEA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A3FBCE-6CC9-455F-8919-86454A9AD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EDC31-19DD-4581-875B-4C0A43A81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199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3451C8-A94D-4951-8E0A-6C814B9BFC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A349B7-9DB6-406D-97F2-4400A091F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5B924-2141-431A-A9ED-DE38E1F85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104CED-0459-49C9-800F-C0A037F55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ADBC7-A913-4B1B-A0E7-90CEB1FC4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977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9CBDA-A76C-4974-8FCA-3700DF030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4CC32-7F2A-4A6E-8C87-8AC8ACDE8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84317-2711-4513-B131-826E7D913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806FF-96B4-45AF-A1E7-3BD16E4E3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6D7EF-8B96-4438-8A8E-76C6C5C96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840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2923E-BEDA-48CF-AEC7-3D82F367C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67928-71D8-41EE-99EE-41B21F365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7BA3E-8C6D-408D-A868-9E60D937A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CC77B-971E-427D-9C45-BEC60226A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04D73-8EA4-4059-89FE-7161A920C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837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694BC-5479-4CC0-840D-3325E1156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5FE49-D7D5-4AA0-A799-0B979AFF10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91FDC2-6D59-45ED-BD7C-3C7D448F50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6065C5-260C-4010-8D47-92A6D66F8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CED345-A9DF-452F-BC82-86666EFE0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82BB7D-F508-452F-B3E2-95CE46507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265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A5D43-B221-43AF-8A36-B5624F394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E55E3D-7970-4D76-9682-D900B7C15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3F36C7-7422-4202-A3F0-5767CD5D1D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956DD-67F8-475D-9AA2-BA36A55DB4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367E3A-2D48-4FEA-A6CC-3ABD61BFDB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C1CFE8-C745-4CFE-ABED-E7DE80896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00E00D-EC59-4DE5-9D8C-5FC4F4839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11917F-0F17-48A5-9F85-95055D328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686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71255-E379-4641-A5C1-D948EDCD5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0F0B07-7B7B-4813-A72B-EC35F0F3B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8ADDA4-1858-4B55-B9E4-15C5690D8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6FCFBF-B2D1-4500-AA37-06DCE6495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559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98477F-A0F8-4327-9E81-E3598F7EE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83A08E-F6F7-4949-A880-D4F1896DC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219384-ED0E-46FC-BEBF-B4DAA5C26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360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1A12E-114D-4815-BB24-82393A898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4264B-1358-43E3-9FA2-4C8F920EE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0AA4A2-03CE-44E7-B84C-686B693515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37090B-EB79-4C38-9D35-1C650C5A2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10/02/2026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25702-6EB1-4C7E-B1EC-35FF19B7C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9EBFAB-EA94-4E21-A19C-CC841878D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964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073ED-B3C0-469D-AA4B-4A3C35C6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43C104-D017-40CD-9C90-32CEB63A98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AADD43-7945-453D-9EDC-9B4C2751D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4EFAEE-3BB0-4F35-8176-D04C62BC5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1E43B-2228-4ECA-9014-5AE7222FCEBD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6390F-633B-49DC-80F2-899B805E7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1CA3DC-FA45-4D3C-9532-92781497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7300D-3853-4703-ADCE-48490403A3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606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9A2EB6-237F-4A2B-992F-0C53EECEF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754FB5-D63B-4782-B988-7D42D49E2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5122F-279E-4340-81F5-42591CCBC4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1E43B-2228-4ECA-9014-5AE7222FCEBD}" type="datetimeFigureOut">
              <a:rPr lang="en-GB" smtClean="0"/>
              <a:t>10/02/2026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33DE7-CB6E-4186-96EC-7FCBA0A12D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Makerere University Business School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5B4962-9BF5-483D-8686-CC8CEA083D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Tom Tamale | Department of Marketing and Media Studies</a:t>
            </a:r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56EA291-2AEE-4621-9BB5-43FBB5218F53}"/>
              </a:ext>
            </a:extLst>
          </p:cNvPr>
          <p:cNvGrpSpPr/>
          <p:nvPr userDrawn="1"/>
        </p:nvGrpSpPr>
        <p:grpSpPr>
          <a:xfrm>
            <a:off x="0" y="-34926"/>
            <a:ext cx="12192000" cy="6892925"/>
            <a:chOff x="0" y="0"/>
            <a:chExt cx="9159397" cy="6858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96A5D46-8BF1-4067-8D30-AB1F8BDCA3D5}"/>
                </a:ext>
              </a:extLst>
            </p:cNvPr>
            <p:cNvGrpSpPr/>
            <p:nvPr/>
          </p:nvGrpSpPr>
          <p:grpSpPr>
            <a:xfrm>
              <a:off x="0" y="0"/>
              <a:ext cx="9159397" cy="6858000"/>
              <a:chOff x="0" y="0"/>
              <a:chExt cx="9159397" cy="6858000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22BAF7A8-FEEF-4FD5-A04C-08CC39B9F237}"/>
                  </a:ext>
                </a:extLst>
              </p:cNvPr>
              <p:cNvGrpSpPr/>
              <p:nvPr/>
            </p:nvGrpSpPr>
            <p:grpSpPr>
              <a:xfrm>
                <a:off x="0" y="0"/>
                <a:ext cx="9159397" cy="6858000"/>
                <a:chOff x="0" y="0"/>
                <a:chExt cx="9159397" cy="6858000"/>
              </a:xfrm>
            </p:grpSpPr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2A03C1E8-E7CD-4820-B25C-03BA6A78175E}"/>
                    </a:ext>
                  </a:extLst>
                </p:cNvPr>
                <p:cNvSpPr/>
                <p:nvPr/>
              </p:nvSpPr>
              <p:spPr>
                <a:xfrm>
                  <a:off x="0" y="6492872"/>
                  <a:ext cx="9144000" cy="365128"/>
                </a:xfrm>
                <a:prstGeom prst="rect">
                  <a:avLst/>
                </a:prstGeom>
                <a:solidFill>
                  <a:srgbClr val="8BADA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C64C9565-FD47-46AF-90CD-9AB24F3FD3C5}"/>
                    </a:ext>
                  </a:extLst>
                </p:cNvPr>
                <p:cNvGrpSpPr/>
                <p:nvPr/>
              </p:nvGrpSpPr>
              <p:grpSpPr>
                <a:xfrm>
                  <a:off x="0" y="0"/>
                  <a:ext cx="9159397" cy="6858000"/>
                  <a:chOff x="0" y="0"/>
                  <a:chExt cx="9159397" cy="6858000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A1C5EF1F-BA16-4B4D-B345-6C0324007842}"/>
                      </a:ext>
                    </a:extLst>
                  </p:cNvPr>
                  <p:cNvSpPr txBox="1"/>
                  <p:nvPr/>
                </p:nvSpPr>
                <p:spPr>
                  <a:xfrm>
                    <a:off x="15397" y="6504191"/>
                    <a:ext cx="9144000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200" i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Makerere University Business School , </a:t>
                    </a:r>
                    <a:r>
                      <a:rPr lang="en-US" sz="1200" i="1" dirty="0" err="1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Dep’t</a:t>
                    </a:r>
                    <a:r>
                      <a:rPr lang="en-US" sz="1200" i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of Marketing &amp; Media Studies– Marketing Research</a:t>
                    </a:r>
                  </a:p>
                </p:txBody>
              </p:sp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70942055-B2D1-40F3-A90B-65A44DED6E34}"/>
                      </a:ext>
                    </a:extLst>
                  </p:cNvPr>
                  <p:cNvGrpSpPr/>
                  <p:nvPr/>
                </p:nvGrpSpPr>
                <p:grpSpPr>
                  <a:xfrm>
                    <a:off x="0" y="0"/>
                    <a:ext cx="9144000" cy="6858000"/>
                    <a:chOff x="0" y="0"/>
                    <a:chExt cx="9144000" cy="6858000"/>
                  </a:xfrm>
                </p:grpSpPr>
                <p:grpSp>
                  <p:nvGrpSpPr>
                    <p:cNvPr id="18" name="Group 17">
                      <a:extLst>
                        <a:ext uri="{FF2B5EF4-FFF2-40B4-BE49-F238E27FC236}">
                          <a16:creationId xmlns:a16="http://schemas.microsoft.com/office/drawing/2014/main" id="{8A428630-6293-440D-AED2-2CF4ED6D01C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0" y="4837"/>
                      <a:ext cx="9144000" cy="6548363"/>
                      <a:chOff x="0" y="4837"/>
                      <a:chExt cx="9144000" cy="6548363"/>
                    </a:xfrm>
                  </p:grpSpPr>
                  <p:grpSp>
                    <p:nvGrpSpPr>
                      <p:cNvPr id="20" name="Group 19">
                        <a:extLst>
                          <a:ext uri="{FF2B5EF4-FFF2-40B4-BE49-F238E27FC236}">
                            <a16:creationId xmlns:a16="http://schemas.microsoft.com/office/drawing/2014/main" id="{F999FC0E-6734-4B08-9A16-D04BFB0B827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0" y="1605670"/>
                        <a:ext cx="9144000" cy="4947530"/>
                        <a:chOff x="0" y="1605670"/>
                        <a:chExt cx="9144000" cy="4947530"/>
                      </a:xfrm>
                    </p:grpSpPr>
                    <p:sp>
                      <p:nvSpPr>
                        <p:cNvPr id="22" name="Rectangle 21">
                          <a:extLst>
                            <a:ext uri="{FF2B5EF4-FFF2-40B4-BE49-F238E27FC236}">
                              <a16:creationId xmlns:a16="http://schemas.microsoft.com/office/drawing/2014/main" id="{B143D1DF-54A6-45D0-80E4-B836F250F6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0" y="1690691"/>
                          <a:ext cx="9144000" cy="4862509"/>
                        </a:xfrm>
                        <a:prstGeom prst="rect">
                          <a:avLst/>
                        </a:prstGeom>
                        <a:solidFill>
                          <a:srgbClr val="C5D1D7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dirty="0"/>
                        </a:p>
                      </p:txBody>
                    </p:sp>
                    <p:cxnSp>
                      <p:nvCxnSpPr>
                        <p:cNvPr id="23" name="Straight Connector 22">
                          <a:extLst>
                            <a:ext uri="{FF2B5EF4-FFF2-40B4-BE49-F238E27FC236}">
                              <a16:creationId xmlns:a16="http://schemas.microsoft.com/office/drawing/2014/main" id="{E20E3E22-ECEF-4873-AF40-5B403F55974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0" y="1605670"/>
                          <a:ext cx="4246416" cy="0"/>
                        </a:xfrm>
                        <a:prstGeom prst="line">
                          <a:avLst/>
                        </a:prstGeom>
                        <a:ln w="19050">
                          <a:solidFill>
                            <a:srgbClr val="C5D1D7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4" name="Straight Connector 23">
                          <a:extLst>
                            <a:ext uri="{FF2B5EF4-FFF2-40B4-BE49-F238E27FC236}">
                              <a16:creationId xmlns:a16="http://schemas.microsoft.com/office/drawing/2014/main" id="{EB304F0A-0C3A-4EC7-A12C-599C8464FEE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890655" y="1605670"/>
                          <a:ext cx="4246416" cy="0"/>
                        </a:xfrm>
                        <a:prstGeom prst="line">
                          <a:avLst/>
                        </a:prstGeom>
                        <a:ln w="19050">
                          <a:solidFill>
                            <a:srgbClr val="C5D1D7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pic>
                    <p:nvPicPr>
                      <p:cNvPr id="21" name="Content Placeholder 4">
                        <a:extLst>
                          <a:ext uri="{FF2B5EF4-FFF2-40B4-BE49-F238E27FC236}">
                            <a16:creationId xmlns:a16="http://schemas.microsoft.com/office/drawing/2014/main" id="{D38F1674-E06D-4DED-B300-6BAA68325647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789" b="95714"/>
                      <a:stretch/>
                    </p:blipFill>
                    <p:spPr>
                      <a:xfrm>
                        <a:off x="0" y="4837"/>
                        <a:ext cx="9137071" cy="230890"/>
                      </a:xfrm>
                      <a:prstGeom prst="rect">
                        <a:avLst/>
                      </a:prstGeom>
                    </p:spPr>
                  </p:pic>
                </p:grpSp>
                <p:sp>
                  <p:nvSpPr>
                    <p:cNvPr id="19" name="Rectangle 18">
                      <a:extLst>
                        <a:ext uri="{FF2B5EF4-FFF2-40B4-BE49-F238E27FC236}">
                          <a16:creationId xmlns:a16="http://schemas.microsoft.com/office/drawing/2014/main" id="{4E166E89-F1E2-4059-9CCA-504B2333A3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0"/>
                      <a:ext cx="9137071" cy="6858000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8BADAE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61D1945-C383-4707-B833-86B0630FD60C}"/>
                  </a:ext>
                </a:extLst>
              </p:cNvPr>
              <p:cNvSpPr/>
              <p:nvPr/>
            </p:nvSpPr>
            <p:spPr>
              <a:xfrm>
                <a:off x="4246418" y="1253401"/>
                <a:ext cx="644237" cy="81669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1128B87-DBF2-4301-8B3D-F51440C791EF}"/>
                </a:ext>
              </a:extLst>
            </p:cNvPr>
            <p:cNvGrpSpPr/>
            <p:nvPr/>
          </p:nvGrpSpPr>
          <p:grpSpPr>
            <a:xfrm>
              <a:off x="4330594" y="1343732"/>
              <a:ext cx="475885" cy="603279"/>
              <a:chOff x="4330594" y="1343732"/>
              <a:chExt cx="475885" cy="603279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AB7C88D-192E-47C9-A9A8-34984B0A9536}"/>
                  </a:ext>
                </a:extLst>
              </p:cNvPr>
              <p:cNvSpPr/>
              <p:nvPr/>
            </p:nvSpPr>
            <p:spPr>
              <a:xfrm>
                <a:off x="4330594" y="1343732"/>
                <a:ext cx="475885" cy="603279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C5D1D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0E89227-7415-421D-8082-EEE6ACB5F80C}"/>
                  </a:ext>
                </a:extLst>
              </p:cNvPr>
              <p:cNvSpPr/>
              <p:nvPr/>
            </p:nvSpPr>
            <p:spPr>
              <a:xfrm>
                <a:off x="4387417" y="1395769"/>
                <a:ext cx="371809" cy="47134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C5D1D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8373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A2B43-9B1A-44AA-BD5A-E3571741EA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GB" b="1" dirty="0">
                <a:latin typeface="Bahnschrift SemiBold" panose="020B0502040204020203" pitchFamily="34" charset="0"/>
              </a:rPr>
              <a:t>Cost &amp; Price</a:t>
            </a:r>
            <a:br>
              <a:rPr lang="en-GB" b="1" dirty="0">
                <a:latin typeface="Bahnschrift SemiBold" panose="020B0502040204020203" pitchFamily="34" charset="0"/>
              </a:rPr>
            </a:br>
            <a:r>
              <a:rPr lang="en-GB" b="1" dirty="0">
                <a:latin typeface="Bahnschrift SemiBold" panose="020B0502040204020203" pitchFamily="34" charset="0"/>
              </a:rPr>
              <a:t>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9FB60-9F5D-4D72-A40B-0C4567A14F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GB" b="1" dirty="0">
                <a:latin typeface="Bahnschrift SemiBold" panose="020B0502040204020203" pitchFamily="34" charset="0"/>
              </a:rPr>
              <a:t>Course Code: BSM 2208 Credit Units: 4</a:t>
            </a:r>
          </a:p>
          <a:p>
            <a:pPr algn="l"/>
            <a:r>
              <a:rPr lang="en-GB" b="1" dirty="0">
                <a:latin typeface="Bahnschrift SemiBold" panose="020B0502040204020203" pitchFamily="34" charset="0"/>
              </a:rPr>
              <a:t>Course facilitator: Tom Tamale, 0702323654, 0772480941</a:t>
            </a:r>
          </a:p>
        </p:txBody>
      </p:sp>
    </p:spTree>
    <p:extLst>
      <p:ext uri="{BB962C8B-B14F-4D97-AF65-F5344CB8AC3E}">
        <p14:creationId xmlns:p14="http://schemas.microsoft.com/office/powerpoint/2010/main" val="2682623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82C7E-FFBA-4DAB-AB9D-A8A33FC18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Self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E178C-BC30-426C-8343-B203F7C9C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Explain why pricing is considered a dynamic process and provide an example of how businesses in Uganda adjust prices based on market trends.</a:t>
            </a:r>
          </a:p>
          <a:p>
            <a:r>
              <a:rPr lang="en-GB" dirty="0"/>
              <a:t>Discuss three reasons why pricing is critical for businesses, using examples from local Ugandan industries.</a:t>
            </a:r>
          </a:p>
          <a:p>
            <a:r>
              <a:rPr lang="en-GB" dirty="0"/>
              <a:t>Differentiate between price and cost with illustration how they can create a competitive advantage for a firm in a given market place.</a:t>
            </a:r>
          </a:p>
        </p:txBody>
      </p:sp>
    </p:spTree>
    <p:extLst>
      <p:ext uri="{BB962C8B-B14F-4D97-AF65-F5344CB8AC3E}">
        <p14:creationId xmlns:p14="http://schemas.microsoft.com/office/powerpoint/2010/main" val="424677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D258-A8E5-481E-A9E3-F4B08CEA3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09925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END, Thank You!</a:t>
            </a:r>
          </a:p>
        </p:txBody>
      </p:sp>
    </p:spTree>
    <p:extLst>
      <p:ext uri="{BB962C8B-B14F-4D97-AF65-F5344CB8AC3E}">
        <p14:creationId xmlns:p14="http://schemas.microsoft.com/office/powerpoint/2010/main" val="3130276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8C42E-CFD7-4F03-8523-63301A55D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Course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E36A6-4930-47B4-8C5C-57B81CF56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To equip you with the knowledge of how prices are established and managed in order to facilitate marketing functions and other operations of the firm</a:t>
            </a:r>
          </a:p>
          <a:p>
            <a:pPr lvl="0"/>
            <a:r>
              <a:rPr lang="en-US" dirty="0"/>
              <a:t>Familiarize you with the principles and concepts in pricing</a:t>
            </a:r>
            <a:endParaRPr lang="en-GB" dirty="0"/>
          </a:p>
          <a:p>
            <a:pPr lvl="0"/>
            <a:r>
              <a:rPr lang="en-US" dirty="0"/>
              <a:t>To gain an understanding of the major elements of price management </a:t>
            </a:r>
            <a:endParaRPr lang="en-GB" dirty="0"/>
          </a:p>
          <a:p>
            <a:pPr lvl="0"/>
            <a:r>
              <a:rPr lang="en-US" dirty="0"/>
              <a:t>To be able to critically assess pricing strategies</a:t>
            </a:r>
            <a:endParaRPr lang="en-GB" dirty="0"/>
          </a:p>
          <a:p>
            <a:pPr lvl="0"/>
            <a:r>
              <a:rPr lang="en-US" dirty="0"/>
              <a:t>Understand the process of fixing price for goods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169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B8C20-A80C-4BFA-81F2-D109639F4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B8514-21A9-4D39-8B1A-8D60DE980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Critically assess pricing strategies and recommend the most appropriate to specific firm</a:t>
            </a:r>
            <a:endParaRPr lang="en-GB" dirty="0"/>
          </a:p>
          <a:p>
            <a:pPr lvl="0"/>
            <a:r>
              <a:rPr lang="en-US" dirty="0"/>
              <a:t>Understand the key elements of price management</a:t>
            </a:r>
            <a:endParaRPr lang="en-GB" dirty="0"/>
          </a:p>
          <a:p>
            <a:pPr lvl="0"/>
            <a:r>
              <a:rPr lang="en-US" dirty="0"/>
              <a:t>Determine prices for company products and services</a:t>
            </a:r>
            <a:endParaRPr lang="en-GB" dirty="0"/>
          </a:p>
          <a:p>
            <a:r>
              <a:rPr lang="en-US" dirty="0"/>
              <a:t>Determine pricing objectives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3626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0561F-0FB5-40A9-8184-28AD93A31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Career Prospects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FDBD2-569E-4408-925E-9ADFE8AD7F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Brand Specialist</a:t>
            </a:r>
          </a:p>
          <a:p>
            <a:r>
              <a:rPr lang="en-GB" dirty="0"/>
              <a:t>Marketing Manager / Specialist</a:t>
            </a:r>
          </a:p>
          <a:p>
            <a:r>
              <a:rPr lang="en-GB" dirty="0"/>
              <a:t>Product Manager</a:t>
            </a:r>
          </a:p>
          <a:p>
            <a:r>
              <a:rPr lang="en-GB" dirty="0"/>
              <a:t>Pricing Manager</a:t>
            </a:r>
          </a:p>
          <a:p>
            <a:r>
              <a:rPr lang="en-GB" dirty="0"/>
              <a:t>Sales officer / Manager </a:t>
            </a:r>
          </a:p>
          <a:p>
            <a:r>
              <a:rPr lang="en-GB" dirty="0"/>
              <a:t>Trade or Marketing specialist</a:t>
            </a:r>
          </a:p>
          <a:p>
            <a:r>
              <a:rPr lang="en-GB" dirty="0"/>
              <a:t>Entrepreneur</a:t>
            </a:r>
          </a:p>
          <a:p>
            <a:r>
              <a:rPr lang="en-GB" dirty="0"/>
              <a:t>Pricing specialist / Consultant</a:t>
            </a:r>
          </a:p>
          <a:p>
            <a:r>
              <a:rPr lang="en-GB" dirty="0"/>
              <a:t>..etc</a:t>
            </a:r>
          </a:p>
        </p:txBody>
      </p:sp>
    </p:spTree>
    <p:extLst>
      <p:ext uri="{BB962C8B-B14F-4D97-AF65-F5344CB8AC3E}">
        <p14:creationId xmlns:p14="http://schemas.microsoft.com/office/powerpoint/2010/main" val="1996856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A2B43-9B1A-44AA-BD5A-E3571741EA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GB" b="1" dirty="0"/>
              <a:t>Cost &amp; Price</a:t>
            </a:r>
            <a:br>
              <a:rPr lang="en-GB" b="1" dirty="0"/>
            </a:br>
            <a:r>
              <a:rPr lang="en-GB" b="1" dirty="0"/>
              <a:t>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9FB60-9F5D-4D72-A40B-0C4567A14F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GB" b="1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546123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95290-CEF0-4977-956E-FCE787125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Price and Cost Management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B35F56-3CEA-47F2-92E5-5627515E54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12C482-DF51-41CC-906F-56F2C818804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i="1" dirty="0"/>
              <a:t>Price</a:t>
            </a:r>
            <a:r>
              <a:rPr lang="en-US" b="1" dirty="0"/>
              <a:t> </a:t>
            </a:r>
            <a:r>
              <a:rPr lang="en-US" dirty="0"/>
              <a:t>goes by many names (rent, tuition, fee, fare, rate, interest, toll, premium, et cetera). Price is all around us. You pay rent for your apartment, tuition for your education, and a fee to your physician or dentist.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483E42-44DC-498D-A2A9-065E7CA32F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Cost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1A30D6-D080-4182-BB1E-0669250656F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i="1" dirty="0"/>
              <a:t>Cost</a:t>
            </a:r>
            <a:r>
              <a:rPr lang="en-GB" dirty="0"/>
              <a:t> refers to the value of resources or expenses incurred to produce a good or service, achieve a specific goal, or obtain something. It is typically measured in monetary terms and can include various components, such as materials, labour, time, effort, or opportunity lost in making a choice.</a:t>
            </a:r>
          </a:p>
        </p:txBody>
      </p:sp>
    </p:spTree>
    <p:extLst>
      <p:ext uri="{BB962C8B-B14F-4D97-AF65-F5344CB8AC3E}">
        <p14:creationId xmlns:p14="http://schemas.microsoft.com/office/powerpoint/2010/main" val="2632452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8610C-288B-454F-8BB7-ECFD6BB69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Price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E63D1C-AF87-4566-94C8-3E0633BBD5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80" b="9456"/>
          <a:stretch/>
        </p:blipFill>
        <p:spPr>
          <a:xfrm>
            <a:off x="3272871" y="365125"/>
            <a:ext cx="5646258" cy="369312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A8F86A-D39C-4CD8-BEA0-D98E7FBB99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30"/>
          <a:stretch/>
        </p:blipFill>
        <p:spPr>
          <a:xfrm>
            <a:off x="8794373" y="233680"/>
            <a:ext cx="3198614" cy="53441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0765A3-9140-4861-B64C-32F23DFB4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1" y="3077580"/>
            <a:ext cx="4584404" cy="32472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41DBB5-036C-43B9-A1FD-FC4638A662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417" y="3899747"/>
            <a:ext cx="232410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317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5A700-7AA7-49F7-9330-A85ABFCAF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Nature of Pricing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564E0-0841-465C-A8F1-EC447057A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Dynamic Process</a:t>
            </a:r>
            <a:endParaRPr lang="en-GB" dirty="0"/>
          </a:p>
          <a:p>
            <a:r>
              <a:rPr lang="en-GB" dirty="0"/>
              <a:t>Strategic decision and outlook</a:t>
            </a:r>
          </a:p>
          <a:p>
            <a:r>
              <a:rPr lang="en-GB" dirty="0"/>
              <a:t>Value exchange</a:t>
            </a:r>
          </a:p>
          <a:p>
            <a:r>
              <a:rPr lang="en-GB" dirty="0"/>
              <a:t>Psychological aspects</a:t>
            </a:r>
          </a:p>
          <a:p>
            <a:r>
              <a:rPr lang="en-GB" dirty="0"/>
              <a:t>Revenue generator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7801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A1EB1-A80E-4D83-A160-A36999EFE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965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5500" b="1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241546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Bahnschrift SemiBold"/>
        <a:ea typeface=""/>
        <a:cs typeface=""/>
      </a:majorFont>
      <a:minorFont>
        <a:latin typeface="Bahnschrift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</TotalTime>
  <Words>366</Words>
  <Application>Microsoft Office PowerPoint</Application>
  <PresentationFormat>Widescreen</PresentationFormat>
  <Paragraphs>55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Bahnschrift SemiBold</vt:lpstr>
      <vt:lpstr>Bahnschrift SemiLight</vt:lpstr>
      <vt:lpstr>Calibri</vt:lpstr>
      <vt:lpstr>Tahoma</vt:lpstr>
      <vt:lpstr>Office Theme</vt:lpstr>
      <vt:lpstr>Cost &amp; Price Management</vt:lpstr>
      <vt:lpstr>Course Objectives</vt:lpstr>
      <vt:lpstr>Learning Outcomes</vt:lpstr>
      <vt:lpstr>Career Prospects</vt:lpstr>
      <vt:lpstr>Cost &amp; Price Management</vt:lpstr>
      <vt:lpstr>Price and Cost Management</vt:lpstr>
      <vt:lpstr>Price</vt:lpstr>
      <vt:lpstr>Nature of Pricing</vt:lpstr>
      <vt:lpstr>Questions?</vt:lpstr>
      <vt:lpstr>Self Assessment</vt:lpstr>
      <vt:lpstr>END,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Price and Cost Management</dc:title>
  <dc:creator>Tom Tamale</dc:creator>
  <cp:lastModifiedBy>Tom Tamale</cp:lastModifiedBy>
  <cp:revision>11</cp:revision>
  <dcterms:created xsi:type="dcterms:W3CDTF">2025-01-20T07:35:02Z</dcterms:created>
  <dcterms:modified xsi:type="dcterms:W3CDTF">2026-02-10T09:30:36Z</dcterms:modified>
</cp:coreProperties>
</file>