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hyperlink" Target="mailto:eninsiima@mubs.ac.ug"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020" y="582930"/>
            <a:ext cx="11312525" cy="1924685"/>
          </a:xfrm>
        </p:spPr>
        <p:txBody>
          <a:bodyPr/>
          <a:lstStyle/>
          <a:p>
            <a:r>
              <a:rPr lang="en-US" dirty="0" smtClean="0">
                <a:latin typeface="Arial Black" panose="020B0A04020102020204" pitchFamily="34" charset="0"/>
                <a:sym typeface="+mn-ea"/>
              </a:rPr>
              <a:t>ENTREPRENEURSHIP DEVELOPMENT </a:t>
            </a:r>
            <a:endParaRPr lang="en-US" dirty="0"/>
          </a:p>
        </p:txBody>
      </p:sp>
      <p:sp>
        <p:nvSpPr>
          <p:cNvPr id="3" name="Subtitle 2"/>
          <p:cNvSpPr>
            <a:spLocks noGrp="1"/>
          </p:cNvSpPr>
          <p:nvPr>
            <p:ph type="subTitle" idx="1"/>
          </p:nvPr>
        </p:nvSpPr>
        <p:spPr>
          <a:xfrm>
            <a:off x="714375" y="2647315"/>
            <a:ext cx="10802620" cy="3469005"/>
          </a:xfrm>
        </p:spPr>
        <p:txBody>
          <a:bodyPr/>
          <a:lstStyle/>
          <a:p>
            <a:r>
              <a:rPr lang="en-US" dirty="0" smtClean="0">
                <a:latin typeface="Times New Roman" panose="02020603050405020304" pitchFamily="18" charset="0"/>
                <a:cs typeface="Times New Roman" panose="02020603050405020304" pitchFamily="18" charset="0"/>
                <a:sym typeface="+mn-ea"/>
              </a:rPr>
              <a:t>Janida </a:t>
            </a:r>
            <a:r>
              <a:rPr lang="en-US" dirty="0" err="1" smtClean="0">
                <a:latin typeface="Times New Roman" panose="02020603050405020304" pitchFamily="18" charset="0"/>
                <a:cs typeface="Times New Roman" panose="02020603050405020304" pitchFamily="18" charset="0"/>
                <a:sym typeface="+mn-ea"/>
              </a:rPr>
              <a:t>Nakaziba</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sym typeface="+mn-ea"/>
              </a:rPr>
              <a:t>Department of Entrepreneurship and innovation</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sym typeface="+mn-ea"/>
              </a:rPr>
              <a:t>Makerere University Business School</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sym typeface="+mn-ea"/>
              </a:rPr>
              <a:t>jnakaziba</a:t>
            </a:r>
            <a:r>
              <a:rPr lang="en-US" dirty="0" smtClean="0">
                <a:latin typeface="Times New Roman" panose="02020603050405020304" pitchFamily="18" charset="0"/>
                <a:cs typeface="Times New Roman" panose="02020603050405020304" pitchFamily="18" charset="0"/>
                <a:sym typeface="+mn-ea"/>
                <a:hlinkClick r:id="rId1"/>
              </a:rPr>
              <a:t>@mubs.ac.ug</a:t>
            </a:r>
            <a:r>
              <a:rPr lang="en-US" dirty="0" smtClean="0">
                <a:latin typeface="Times New Roman" panose="02020603050405020304" pitchFamily="18" charset="0"/>
                <a:cs typeface="Times New Roman" panose="02020603050405020304" pitchFamily="18" charset="0"/>
                <a:sym typeface="+mn-ea"/>
              </a:rPr>
              <a:t> 0700782475</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645795" y="152400"/>
            <a:ext cx="10708005" cy="753110"/>
          </a:xfrm>
        </p:spPr>
        <p:txBody>
          <a:bodyPr>
            <a:normAutofit fontScale="90000"/>
          </a:bodyPr>
          <a:p>
            <a:r>
              <a:rPr lang="en-US" dirty="0" smtClean="0">
                <a:latin typeface="Arial Black" panose="020B0A04020102020204" pitchFamily="34" charset="0"/>
                <a:sym typeface="+mn-ea"/>
              </a:rPr>
              <a:t>Defining entrepreneurship</a:t>
            </a:r>
            <a:endParaRPr lang="en-US"/>
          </a:p>
        </p:txBody>
      </p:sp>
      <p:graphicFrame>
        <p:nvGraphicFramePr>
          <p:cNvPr id="7" name="Content Placeholder 6"/>
          <p:cNvGraphicFramePr>
            <a:graphicFrameLocks noGrp="1"/>
          </p:cNvGraphicFramePr>
          <p:nvPr>
            <p:ph idx="1"/>
            <p:custDataLst>
              <p:tags r:id="rId1"/>
            </p:custDataLst>
          </p:nvPr>
        </p:nvGraphicFramePr>
        <p:xfrm>
          <a:off x="645795" y="904875"/>
          <a:ext cx="10920095" cy="5979160"/>
        </p:xfrm>
        <a:graphic>
          <a:graphicData uri="http://schemas.openxmlformats.org/drawingml/2006/table">
            <a:tbl>
              <a:tblPr firstRow="1" firstCol="1" bandRow="1"/>
              <a:tblGrid>
                <a:gridCol w="1616710"/>
                <a:gridCol w="9303385"/>
              </a:tblGrid>
              <a:tr h="450215">
                <a:tc>
                  <a:txBody>
                    <a:bodyPr/>
                    <a:p>
                      <a:pPr marL="0" marR="0" algn="ctr">
                        <a:lnSpc>
                          <a:spcPct val="115000"/>
                        </a:lnSpc>
                        <a:spcBef>
                          <a:spcPts val="0"/>
                        </a:spcBef>
                        <a:spcAft>
                          <a:spcPts val="0"/>
                        </a:spcAft>
                      </a:pPr>
                      <a:r>
                        <a:rPr lang="en-US" sz="1200" b="1" dirty="0">
                          <a:effectLst/>
                          <a:latin typeface="Times New Roman" panose="02020603050405020304" pitchFamily="18" charset="0"/>
                          <a:ea typeface="Calibri" panose="020F0502020204030204" charset="0"/>
                          <a:cs typeface="Times New Roman" panose="02020603050405020304" pitchFamily="18" charset="0"/>
                        </a:rPr>
                        <a:t>Entrepreneurship as</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0" marR="0" algn="ctr">
                        <a:lnSpc>
                          <a:spcPct val="115000"/>
                        </a:lnSpc>
                        <a:spcBef>
                          <a:spcPts val="0"/>
                        </a:spcBef>
                        <a:spcAft>
                          <a:spcPts val="0"/>
                        </a:spcAft>
                      </a:pPr>
                      <a:r>
                        <a:rPr lang="en-US" sz="1800" b="1" dirty="0">
                          <a:effectLst/>
                          <a:latin typeface="Times New Roman" panose="02020603050405020304" pitchFamily="18" charset="0"/>
                          <a:ea typeface="Calibri" panose="020F0502020204030204" charset="0"/>
                          <a:cs typeface="Times New Roman" panose="02020603050405020304" pitchFamily="18" charset="0"/>
                        </a:rPr>
                        <a:t>Description</a:t>
                      </a:r>
                      <a:endParaRPr lang="en-US" sz="18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0850">
                <a:tc>
                  <a:txBody>
                    <a:bodyPr/>
                    <a:p>
                      <a:pPr marL="342900" marR="0" lvl="0" indent="-342900">
                        <a:lnSpc>
                          <a:spcPct val="115000"/>
                        </a:lnSpc>
                        <a:spcBef>
                          <a:spcPts val="0"/>
                        </a:spcBef>
                        <a:spcAft>
                          <a:spcPts val="0"/>
                        </a:spcAft>
                        <a:buFont typeface="+mj-lt"/>
                        <a:buAutoNum type="alphaLcPeriod"/>
                      </a:pPr>
                      <a:r>
                        <a:rPr lang="en-US" sz="1600" dirty="0">
                          <a:effectLst/>
                          <a:latin typeface="Times New Roman" panose="02020603050405020304" pitchFamily="18" charset="0"/>
                          <a:ea typeface="Calibri" panose="020F0502020204030204" charset="0"/>
                          <a:cs typeface="Times New Roman" panose="02020603050405020304" pitchFamily="18" charset="0"/>
                        </a:rPr>
                        <a:t>an Attitude</a:t>
                      </a:r>
                      <a:endParaRPr lang="en-US" sz="16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charset="0"/>
                          <a:cs typeface="Times New Roman" panose="02020603050405020304" pitchFamily="18" charset="0"/>
                        </a:rPr>
                        <a:t>Entrepreneurship as an attitude that believes that opportunities can be exploited despite of the inherent limitation. </a:t>
                      </a:r>
                      <a:endParaRPr lang="en-US" sz="1800" dirty="0" smtClean="0">
                        <a:effectLst/>
                        <a:latin typeface="Times New Roman" panose="02020603050405020304" pitchFamily="18" charset="0"/>
                        <a:ea typeface="Calibri" panose="020F050202020403020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kern="1200" dirty="0" smtClean="0">
                          <a:solidFill>
                            <a:schemeClr val="tx1"/>
                          </a:solidFill>
                          <a:effectLst/>
                          <a:latin typeface="Arial" panose="020B0604020202020204" pitchFamily="34" charset="0"/>
                          <a:ea typeface="+mn-ea"/>
                          <a:cs typeface="Arial" panose="020B0604020202020204" pitchFamily="34" charset="0"/>
                        </a:rPr>
                        <a:t>The implication is that entrepreneurs will always read the situation and try to adjust themselves in order to gain from the situation. </a:t>
                      </a:r>
                      <a:r>
                        <a:rPr lang="en-US" sz="1800" kern="1200" dirty="0" smtClean="0">
                          <a:solidFill>
                            <a:schemeClr val="tx1"/>
                          </a:solidFill>
                          <a:effectLst/>
                          <a:latin typeface="+mn-lt"/>
                          <a:ea typeface="+mn-ea"/>
                          <a:cs typeface="+mn-cs"/>
                        </a:rPr>
                        <a:t>people have maintained an attitude that resources and other limitations cannot prevent them from exploiting opportunities</a:t>
                      </a:r>
                      <a:endParaRPr lang="en-US" sz="1800" dirty="0">
                        <a:effectLst/>
                        <a:latin typeface="Arial" panose="020B0604020202020204" pitchFamily="34" charset="0"/>
                        <a:ea typeface="Calibri" panose="020F050202020403020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95730">
                <a:tc>
                  <a:txBody>
                    <a:bodyPr/>
                    <a:p>
                      <a:pPr marL="342900" marR="0" lvl="0" indent="-342900">
                        <a:lnSpc>
                          <a:spcPct val="115000"/>
                        </a:lnSpc>
                        <a:spcBef>
                          <a:spcPts val="0"/>
                        </a:spcBef>
                        <a:spcAft>
                          <a:spcPts val="0"/>
                        </a:spcAft>
                        <a:buFont typeface="+mj-lt"/>
                        <a:buAutoNum type="alphaLcPeriod"/>
                      </a:pPr>
                      <a:r>
                        <a:rPr lang="en-US" sz="1600" dirty="0">
                          <a:effectLst/>
                          <a:latin typeface="Times New Roman" panose="02020603050405020304" pitchFamily="18" charset="0"/>
                          <a:ea typeface="Calibri" panose="020F0502020204030204" charset="0"/>
                          <a:cs typeface="Times New Roman" panose="02020603050405020304" pitchFamily="18" charset="0"/>
                        </a:rPr>
                        <a:t>an Ability</a:t>
                      </a:r>
                      <a:endParaRPr lang="en-US" sz="16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charset="0"/>
                          <a:cs typeface="Times New Roman" panose="02020603050405020304" pitchFamily="18" charset="0"/>
                        </a:rPr>
                        <a:t>Entrepreneurship is an ability to identify (create) and exploit opportunities. </a:t>
                      </a:r>
                      <a:endParaRPr lang="en-US" sz="1800" dirty="0">
                        <a:effectLst/>
                        <a:latin typeface="Calibri" panose="020F0502020204030204" charset="0"/>
                        <a:ea typeface="Calibri" panose="020F050202020403020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dirty="0">
                          <a:effectLst/>
                          <a:latin typeface="Times New Roman" panose="02020603050405020304" pitchFamily="18" charset="0"/>
                          <a:ea typeface="Calibri" panose="020F0502020204030204" charset="0"/>
                          <a:cs typeface="Times New Roman" panose="02020603050405020304" pitchFamily="18" charset="0"/>
                        </a:rPr>
                        <a:t>It involves exploring and discovering one’s surroundings by being physically, mentally and geographically mobile in order to continue learning with a basic aim of building and expanding one’s knowledge.  </a:t>
                      </a:r>
                      <a:endParaRPr lang="en-US" sz="18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2365">
                <a:tc>
                  <a:txBody>
                    <a:bodyPr/>
                    <a:p>
                      <a:pPr marL="342900" marR="0" lvl="0" indent="-342900">
                        <a:lnSpc>
                          <a:spcPct val="115000"/>
                        </a:lnSpc>
                        <a:spcBef>
                          <a:spcPts val="0"/>
                        </a:spcBef>
                        <a:spcAft>
                          <a:spcPts val="0"/>
                        </a:spcAft>
                        <a:buFont typeface="+mj-lt"/>
                        <a:buAutoNum type="alphaLcPeriod"/>
                      </a:pPr>
                      <a:r>
                        <a:rPr lang="en-US" sz="1600" dirty="0">
                          <a:effectLst/>
                          <a:latin typeface="Times New Roman" panose="02020603050405020304" pitchFamily="18" charset="0"/>
                          <a:ea typeface="Calibri" panose="020F0502020204030204" charset="0"/>
                          <a:cs typeface="Times New Roman" panose="02020603050405020304" pitchFamily="18" charset="0"/>
                        </a:rPr>
                        <a:t>as a Process</a:t>
                      </a:r>
                      <a:endParaRPr lang="en-US" sz="16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gn="just">
                        <a:lnSpc>
                          <a:spcPct val="115000"/>
                        </a:lnSpc>
                        <a:spcBef>
                          <a:spcPts val="0"/>
                        </a:spcBef>
                        <a:spcAft>
                          <a:spcPts val="0"/>
                        </a:spcAft>
                        <a:buFont typeface="Symbol" panose="05050102010706020507" pitchFamily="18" charset="2"/>
                        <a:buChar char=""/>
                      </a:pPr>
                      <a:r>
                        <a:rPr lang="en-US" sz="1800" dirty="0">
                          <a:effectLst/>
                          <a:latin typeface="Arial" panose="020B0604020202020204" pitchFamily="34" charset="0"/>
                          <a:ea typeface="Calibri" panose="020F0502020204030204" charset="0"/>
                          <a:cs typeface="Arial" panose="020B0604020202020204" pitchFamily="34" charset="0"/>
                        </a:rPr>
                        <a:t>Entrepreneurship is a process of creating incremental </a:t>
                      </a:r>
                      <a:r>
                        <a:rPr lang="en-US" sz="1800" dirty="0" smtClean="0">
                          <a:effectLst/>
                          <a:latin typeface="Arial" panose="020B0604020202020204" pitchFamily="34" charset="0"/>
                          <a:ea typeface="Calibri" panose="020F0502020204030204" charset="0"/>
                          <a:cs typeface="Arial" panose="020B0604020202020204" pitchFamily="34" charset="0"/>
                        </a:rPr>
                        <a:t>value/wealth.</a:t>
                      </a:r>
                      <a:endParaRPr lang="en-US" sz="1800" dirty="0">
                        <a:effectLst/>
                        <a:latin typeface="Arial" panose="020B0604020202020204" pitchFamily="34" charset="0"/>
                        <a:ea typeface="Calibri" panose="020F0502020204030204" charset="0"/>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US" sz="1800" kern="1200" dirty="0" smtClean="0">
                          <a:solidFill>
                            <a:schemeClr val="tx1"/>
                          </a:solidFill>
                          <a:effectLst/>
                          <a:latin typeface="Arial" panose="020B0604020202020204" pitchFamily="34" charset="0"/>
                          <a:ea typeface="+mn-ea"/>
                          <a:cs typeface="Arial" panose="020B0604020202020204" pitchFamily="34" charset="0"/>
                        </a:rPr>
                        <a:t>You do not become an entrepreneur when you start your own business, but people will analyze the journey you have been through to get to the situation you are in today. </a:t>
                      </a:r>
                      <a:endParaRPr lang="en-US" sz="1800" kern="1200" dirty="0" smtClean="0">
                        <a:solidFill>
                          <a:schemeClr val="tx1"/>
                        </a:solidFill>
                        <a:effectLst/>
                        <a:latin typeface="Arial" panose="020B0604020202020204" pitchFamily="34" charset="0"/>
                        <a:ea typeface="+mn-ea"/>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US" sz="1800" kern="1200" dirty="0" smtClean="0">
                          <a:solidFill>
                            <a:schemeClr val="tx1"/>
                          </a:solidFill>
                          <a:effectLst/>
                          <a:latin typeface="Arial" panose="020B0604020202020204" pitchFamily="34" charset="0"/>
                          <a:ea typeface="+mn-ea"/>
                          <a:cs typeface="Arial" panose="020B0604020202020204" pitchFamily="34" charset="0"/>
                        </a:rPr>
                        <a:t>people will always consider your own unique situation, where you have come from, where you are now, and where you are expected to be in future</a:t>
                      </a:r>
                      <a:endParaRPr lang="en-US" sz="1800" dirty="0">
                        <a:effectLst/>
                        <a:latin typeface="Arial" panose="020B0604020202020204" pitchFamily="34" charset="0"/>
                        <a:ea typeface="Calibri" panose="020F050202020403020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Subtitle 4"/>
          <p:cNvSpPr>
            <a:spLocks noGrp="1"/>
          </p:cNvSpPr>
          <p:nvPr>
            <p:ph type="subTitle" idx="1"/>
          </p:nvPr>
        </p:nvSpPr>
        <p:spPr>
          <a:xfrm>
            <a:off x="193040" y="304165"/>
            <a:ext cx="11786870" cy="5899150"/>
          </a:xfrm>
        </p:spPr>
        <p:txBody>
          <a:bodyPr/>
          <a:p>
            <a:pPr algn="just">
              <a:lnSpc>
                <a:spcPct val="200000"/>
              </a:lnSpc>
            </a:pPr>
            <a:r>
              <a:rPr lang="en-US" sz="3200" b="1"/>
              <a:t>However, some scholars also tried to define entrepreneurship;</a:t>
            </a:r>
            <a:endParaRPr lang="en-US" sz="3200" b="1"/>
          </a:p>
          <a:p>
            <a:pPr algn="just">
              <a:lnSpc>
                <a:spcPct val="200000"/>
              </a:lnSpc>
            </a:pPr>
            <a:r>
              <a:rPr lang="en-US" b="1"/>
              <a:t>Schumpeter (1934) </a:t>
            </a:r>
            <a:r>
              <a:rPr lang="en-US"/>
              <a:t>defined entrepreneurship as a process of creative destruction that involves restructuring a previously stable market in order to create new and better systems. </a:t>
            </a:r>
            <a:endParaRPr lang="en-US"/>
          </a:p>
          <a:p>
            <a:pPr algn="just">
              <a:lnSpc>
                <a:spcPct val="200000"/>
              </a:lnSpc>
            </a:pPr>
            <a:r>
              <a:rPr lang="en-US"/>
              <a:t>Note: Entrepreneurship focuses on sources of opportunities, the processes of discovery, evaluation and exploitation of opportunities, and the individuals who act on them.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616585" y="220345"/>
            <a:ext cx="11015980" cy="998220"/>
          </a:xfrm>
        </p:spPr>
        <p:txBody>
          <a:bodyPr>
            <a:normAutofit fontScale="90000"/>
          </a:bodyPr>
          <a:p>
            <a:r>
              <a:rPr lang="en-GB" dirty="0" smtClean="0">
                <a:latin typeface="Arial Black" panose="020B0A04020102020204" pitchFamily="34" charset="0"/>
                <a:cs typeface="Arial" panose="020B0604020202020204" pitchFamily="34" charset="0"/>
                <a:sym typeface="+mn-ea"/>
              </a:rPr>
              <a:t>Evolution </a:t>
            </a:r>
            <a:r>
              <a:rPr lang="en-GB" dirty="0">
                <a:latin typeface="Arial Black" panose="020B0A04020102020204" pitchFamily="34" charset="0"/>
                <a:cs typeface="Arial" panose="020B0604020202020204" pitchFamily="34" charset="0"/>
                <a:sym typeface="+mn-ea"/>
              </a:rPr>
              <a:t>of entrepreneurship </a:t>
            </a:r>
            <a:r>
              <a:rPr lang="en-GB" i="1" dirty="0">
                <a:latin typeface="Arial Black" panose="020B0A04020102020204" pitchFamily="34" charset="0"/>
                <a:cs typeface="Arial" panose="020B0604020202020204" pitchFamily="34" charset="0"/>
                <a:sym typeface="+mn-ea"/>
              </a:rPr>
              <a:t>(Global context)</a:t>
            </a:r>
            <a:endParaRPr lang="en-US"/>
          </a:p>
        </p:txBody>
      </p:sp>
      <p:graphicFrame>
        <p:nvGraphicFramePr>
          <p:cNvPr id="6" name="Content Placeholder 5"/>
          <p:cNvGraphicFramePr>
            <a:graphicFrameLocks noGrp="1"/>
          </p:cNvGraphicFramePr>
          <p:nvPr>
            <p:ph idx="1"/>
            <p:custDataLst>
              <p:tags r:id="rId1"/>
            </p:custDataLst>
          </p:nvPr>
        </p:nvGraphicFramePr>
        <p:xfrm>
          <a:off x="617220" y="1219200"/>
          <a:ext cx="11352530" cy="5523865"/>
        </p:xfrm>
        <a:graphic>
          <a:graphicData uri="http://schemas.openxmlformats.org/drawingml/2006/table">
            <a:tbl>
              <a:tblPr firstRow="1" firstCol="1" bandRow="1"/>
              <a:tblGrid>
                <a:gridCol w="1798320"/>
                <a:gridCol w="9554210"/>
              </a:tblGrid>
              <a:tr h="285750">
                <a:tc>
                  <a:txBody>
                    <a:bodyPr/>
                    <a:p>
                      <a:pPr marL="0" marR="0" algn="just">
                        <a:lnSpc>
                          <a:spcPct val="115000"/>
                        </a:lnSpc>
                        <a:spcBef>
                          <a:spcPts val="0"/>
                        </a:spcBef>
                        <a:spcAft>
                          <a:spcPts val="0"/>
                        </a:spcAft>
                      </a:pPr>
                      <a:r>
                        <a:rPr lang="en-US" sz="1200" b="1" dirty="0">
                          <a:effectLst/>
                          <a:latin typeface="Andalus"/>
                          <a:ea typeface="Calibri" panose="020F0502020204030204" charset="0"/>
                          <a:cs typeface="Times New Roman" panose="02020603050405020304" pitchFamily="18" charset="0"/>
                        </a:rPr>
                        <a:t>Period</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0" marR="0" algn="just">
                        <a:lnSpc>
                          <a:spcPct val="115000"/>
                        </a:lnSpc>
                        <a:spcBef>
                          <a:spcPts val="0"/>
                        </a:spcBef>
                        <a:spcAft>
                          <a:spcPts val="0"/>
                        </a:spcAft>
                      </a:pPr>
                      <a:r>
                        <a:rPr lang="en-US" sz="1200" b="1">
                          <a:effectLst/>
                          <a:latin typeface="Andalus"/>
                          <a:ea typeface="Calibri" panose="020F0502020204030204" charset="0"/>
                          <a:cs typeface="Times New Roman" panose="02020603050405020304" pitchFamily="18" charset="0"/>
                        </a:rPr>
                        <a:t>Description of an entrepreneur</a:t>
                      </a:r>
                      <a:endParaRPr lang="en-US" sz="120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770">
                <a:tc>
                  <a:txBody>
                    <a:bodyPr/>
                    <a:p>
                      <a:pPr marL="0" marR="0" algn="just">
                        <a:lnSpc>
                          <a:spcPct val="115000"/>
                        </a:lnSpc>
                        <a:spcBef>
                          <a:spcPts val="0"/>
                        </a:spcBef>
                        <a:spcAft>
                          <a:spcPts val="0"/>
                        </a:spcAft>
                      </a:pPr>
                      <a:r>
                        <a:rPr lang="en-US" sz="1200" dirty="0">
                          <a:effectLst/>
                          <a:latin typeface="Andalus"/>
                          <a:ea typeface="Calibri" panose="020F0502020204030204" charset="0"/>
                          <a:cs typeface="Times New Roman" panose="02020603050405020304" pitchFamily="18" charset="0"/>
                        </a:rPr>
                        <a:t>Earliest Period</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gn="just">
                        <a:lnSpc>
                          <a:spcPct val="115000"/>
                        </a:lnSpc>
                        <a:spcBef>
                          <a:spcPts val="0"/>
                        </a:spcBef>
                        <a:spcAft>
                          <a:spcPts val="0"/>
                        </a:spcAft>
                        <a:buFont typeface="Symbol" panose="05050102010706020507" pitchFamily="18" charset="2"/>
                        <a:buChar char=""/>
                      </a:pPr>
                      <a:r>
                        <a:rPr lang="en-US" sz="1200" dirty="0">
                          <a:effectLst/>
                          <a:latin typeface="Andalus"/>
                          <a:ea typeface="Calibri" panose="020F0502020204030204" charset="0"/>
                          <a:cs typeface="Times New Roman" panose="02020603050405020304" pitchFamily="18" charset="0"/>
                        </a:rPr>
                        <a:t>An Entrepreneur was a “</a:t>
                      </a:r>
                      <a:r>
                        <a:rPr lang="en-US" sz="1200" b="1" dirty="0">
                          <a:effectLst/>
                          <a:latin typeface="Andalus"/>
                          <a:ea typeface="Calibri" panose="020F0502020204030204" charset="0"/>
                          <a:cs typeface="Times New Roman" panose="02020603050405020304" pitchFamily="18" charset="0"/>
                        </a:rPr>
                        <a:t>go- </a:t>
                      </a:r>
                      <a:r>
                        <a:rPr lang="en-US" sz="1200" b="1" dirty="0" smtClean="0">
                          <a:effectLst/>
                          <a:latin typeface="Andalus"/>
                          <a:ea typeface="Calibri" panose="020F0502020204030204" charset="0"/>
                          <a:cs typeface="Times New Roman" panose="02020603050405020304" pitchFamily="18" charset="0"/>
                        </a:rPr>
                        <a:t>between</a:t>
                      </a:r>
                      <a:r>
                        <a:rPr lang="en-US" sz="1200" dirty="0" smtClean="0">
                          <a:effectLst/>
                          <a:latin typeface="Andalus"/>
                          <a:ea typeface="Calibri" panose="020F0502020204030204" charset="0"/>
                          <a:cs typeface="Times New Roman" panose="02020603050405020304" pitchFamily="18" charset="0"/>
                        </a:rPr>
                        <a:t>“ or </a:t>
                      </a:r>
                      <a:r>
                        <a:rPr lang="en-US" sz="1200" b="1" dirty="0" smtClean="0">
                          <a:effectLst/>
                          <a:latin typeface="Andalus"/>
                          <a:ea typeface="Calibri" panose="020F0502020204030204" charset="0"/>
                          <a:cs typeface="Times New Roman" panose="02020603050405020304" pitchFamily="18" charset="0"/>
                        </a:rPr>
                        <a:t>an </a:t>
                      </a:r>
                      <a:r>
                        <a:rPr lang="en-US" sz="1200" b="1" dirty="0">
                          <a:effectLst/>
                          <a:latin typeface="Andalus"/>
                          <a:ea typeface="Calibri" panose="020F0502020204030204" charset="0"/>
                          <a:cs typeface="Times New Roman" panose="02020603050405020304" pitchFamily="18" charset="0"/>
                        </a:rPr>
                        <a:t>in-between takers</a:t>
                      </a:r>
                      <a:r>
                        <a:rPr lang="en-US" sz="1200" dirty="0">
                          <a:effectLst/>
                          <a:latin typeface="Andalus"/>
                          <a:ea typeface="Calibri" panose="020F0502020204030204" charset="0"/>
                          <a:cs typeface="Times New Roman" panose="02020603050405020304" pitchFamily="18" charset="0"/>
                        </a:rPr>
                        <a:t>.</a:t>
                      </a: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Symbol" panose="05050102010706020507" pitchFamily="18" charset="2"/>
                        <a:buChar char=""/>
                      </a:pPr>
                      <a:r>
                        <a:rPr lang="en-US" sz="1200" dirty="0">
                          <a:effectLst/>
                          <a:latin typeface="Andalus"/>
                          <a:ea typeface="Calibri" panose="020F0502020204030204" charset="0"/>
                          <a:cs typeface="Times New Roman" panose="02020603050405020304" pitchFamily="18" charset="0"/>
                        </a:rPr>
                        <a:t>As a go-between, </a:t>
                      </a:r>
                      <a:r>
                        <a:rPr lang="en-US" sz="1200" dirty="0" err="1">
                          <a:effectLst/>
                          <a:latin typeface="Andalus"/>
                          <a:ea typeface="Calibri" panose="020F0502020204030204" charset="0"/>
                          <a:cs typeface="Times New Roman" panose="02020603050405020304" pitchFamily="18" charset="0"/>
                        </a:rPr>
                        <a:t>marco</a:t>
                      </a:r>
                      <a:r>
                        <a:rPr lang="en-US" sz="1200" dirty="0">
                          <a:effectLst/>
                          <a:latin typeface="Andalus"/>
                          <a:ea typeface="Calibri" panose="020F0502020204030204" charset="0"/>
                          <a:cs typeface="Times New Roman" panose="02020603050405020304" pitchFamily="18" charset="0"/>
                        </a:rPr>
                        <a:t> polo could sign contracts with a money person (venture capitalist) to sell his goods.</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7095">
                <a:tc>
                  <a:txBody>
                    <a:bodyPr/>
                    <a:p>
                      <a:pPr marL="0" marR="0" algn="just">
                        <a:lnSpc>
                          <a:spcPct val="115000"/>
                        </a:lnSpc>
                        <a:spcBef>
                          <a:spcPts val="0"/>
                        </a:spcBef>
                        <a:spcAft>
                          <a:spcPts val="0"/>
                        </a:spcAft>
                      </a:pPr>
                      <a:r>
                        <a:rPr lang="en-US" sz="1200">
                          <a:effectLst/>
                          <a:latin typeface="Andalus"/>
                          <a:ea typeface="Calibri" panose="020F0502020204030204" charset="0"/>
                          <a:cs typeface="Times New Roman" panose="02020603050405020304" pitchFamily="18" charset="0"/>
                        </a:rPr>
                        <a:t>Middle Ages</a:t>
                      </a:r>
                      <a:endParaRPr lang="en-US" sz="120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The entrepreneur was used to describe </a:t>
                      </a:r>
                      <a:r>
                        <a:rPr lang="en-US" sz="1200" b="1" dirty="0">
                          <a:effectLst/>
                          <a:latin typeface="Andalus"/>
                          <a:ea typeface="Calibri" panose="020F0502020204030204" charset="0"/>
                          <a:cs typeface="Times New Roman" panose="02020603050405020304" pitchFamily="18" charset="0"/>
                        </a:rPr>
                        <a:t>both an actor and a person who managed large production projects</a:t>
                      </a: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The individual did not take any risk, but he managed projects using the resources provided, usually by government of the country. </a:t>
                      </a: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Typical example was cleric, minister, member of the clergy.</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74825">
                <a:tc>
                  <a:txBody>
                    <a:bodyPr/>
                    <a:p>
                      <a:pPr marL="0" marR="0" algn="just">
                        <a:lnSpc>
                          <a:spcPct val="115000"/>
                        </a:lnSpc>
                        <a:spcBef>
                          <a:spcPts val="0"/>
                        </a:spcBef>
                        <a:spcAft>
                          <a:spcPts val="0"/>
                        </a:spcAft>
                      </a:pPr>
                      <a:r>
                        <a:rPr lang="en-US" sz="1200">
                          <a:effectLst/>
                          <a:latin typeface="Andalus"/>
                          <a:ea typeface="Calibri" panose="020F0502020204030204" charset="0"/>
                          <a:cs typeface="Times New Roman" panose="02020603050405020304" pitchFamily="18" charset="0"/>
                        </a:rPr>
                        <a:t>The 17</a:t>
                      </a:r>
                      <a:r>
                        <a:rPr lang="en-US" sz="1200" baseline="30000">
                          <a:effectLst/>
                          <a:latin typeface="Andalus"/>
                          <a:ea typeface="Calibri" panose="020F0502020204030204" charset="0"/>
                          <a:cs typeface="Times New Roman" panose="02020603050405020304" pitchFamily="18" charset="0"/>
                        </a:rPr>
                        <a:t>th</a:t>
                      </a:r>
                      <a:r>
                        <a:rPr lang="en-US" sz="1200">
                          <a:effectLst/>
                          <a:latin typeface="Andalus"/>
                          <a:ea typeface="Calibri" panose="020F0502020204030204" charset="0"/>
                          <a:cs typeface="Times New Roman" panose="02020603050405020304" pitchFamily="18" charset="0"/>
                        </a:rPr>
                        <a:t> century </a:t>
                      </a:r>
                      <a:endParaRPr lang="en-US" sz="120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An entrepreneur is </a:t>
                      </a:r>
                      <a:r>
                        <a:rPr lang="en-US" sz="1200" b="0" dirty="0" smtClean="0">
                          <a:effectLst/>
                          <a:latin typeface="Andalus"/>
                          <a:ea typeface="Calibri" panose="020F0502020204030204" charset="0"/>
                          <a:cs typeface="Times New Roman" panose="02020603050405020304" pitchFamily="18" charset="0"/>
                        </a:rPr>
                        <a:t>a person </a:t>
                      </a:r>
                      <a:r>
                        <a:rPr lang="en-US" sz="1200" b="0" dirty="0">
                          <a:effectLst/>
                          <a:latin typeface="Andalus"/>
                          <a:ea typeface="Calibri" panose="020F0502020204030204" charset="0"/>
                          <a:cs typeface="Times New Roman" panose="02020603050405020304" pitchFamily="18" charset="0"/>
                        </a:rPr>
                        <a:t>who entered into a contractual arrangement with the gov’t to perform a service or to supply agreed </a:t>
                      </a:r>
                      <a:r>
                        <a:rPr lang="en-US" sz="1200" b="0" dirty="0" smtClean="0">
                          <a:effectLst/>
                          <a:latin typeface="Andalus"/>
                          <a:ea typeface="Calibri" panose="020F0502020204030204" charset="0"/>
                          <a:cs typeface="Times New Roman" panose="02020603050405020304" pitchFamily="18" charset="0"/>
                        </a:rPr>
                        <a:t>products.</a:t>
                      </a:r>
                      <a:endParaRPr lang="en-US" sz="1200" b="0" dirty="0" smtClean="0">
                        <a:effectLst/>
                        <a:latin typeface="Andalus"/>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Richard </a:t>
                      </a:r>
                      <a:r>
                        <a:rPr lang="en-US" sz="1200" dirty="0" err="1">
                          <a:effectLst/>
                          <a:latin typeface="Andalus"/>
                          <a:ea typeface="Calibri" panose="020F0502020204030204" charset="0"/>
                          <a:cs typeface="Times New Roman" panose="02020603050405020304" pitchFamily="18" charset="0"/>
                        </a:rPr>
                        <a:t>Cantillon</a:t>
                      </a:r>
                      <a:r>
                        <a:rPr lang="en-US" sz="1200" dirty="0">
                          <a:effectLst/>
                          <a:latin typeface="Andalus"/>
                          <a:ea typeface="Calibri" panose="020F0502020204030204" charset="0"/>
                          <a:cs typeface="Times New Roman" panose="02020603050405020304" pitchFamily="18" charset="0"/>
                        </a:rPr>
                        <a:t> developed one of the early theories of the entrepreneur and is regarded as the founder of the term</a:t>
                      </a:r>
                      <a:r>
                        <a:rPr lang="en-US" sz="1200" dirty="0" smtClean="0">
                          <a:effectLst/>
                          <a:latin typeface="Andalus"/>
                          <a:ea typeface="Calibri" panose="020F0502020204030204" charset="0"/>
                          <a:cs typeface="Times New Roman" panose="02020603050405020304" pitchFamily="18" charset="0"/>
                        </a:rPr>
                        <a:t>.</a:t>
                      </a:r>
                      <a:endParaRPr lang="en-US" sz="1200" dirty="0" smtClean="0">
                        <a:effectLst/>
                        <a:latin typeface="Andalus"/>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He viewed an entrepreneur as a risk taker, observing that merchants , farmers, craftsmen, and other sole proprietors ‘ buy at a certain price and sell at an uncertain price, therefore operating at a risk</a:t>
                      </a:r>
                      <a:r>
                        <a:rPr lang="en-US" sz="1200" dirty="0" smtClean="0">
                          <a:effectLst/>
                          <a:latin typeface="Andalus"/>
                          <a:ea typeface="Calibri" panose="020F0502020204030204" charset="0"/>
                          <a:cs typeface="Times New Roman" panose="02020603050405020304" pitchFamily="18" charset="0"/>
                        </a:rPr>
                        <a:t>’.  </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44905">
                <a:tc>
                  <a:txBody>
                    <a:bodyPr/>
                    <a:p>
                      <a:pPr marL="0" marR="0" algn="just">
                        <a:lnSpc>
                          <a:spcPct val="115000"/>
                        </a:lnSpc>
                        <a:spcBef>
                          <a:spcPts val="0"/>
                        </a:spcBef>
                        <a:spcAft>
                          <a:spcPts val="0"/>
                        </a:spcAft>
                      </a:pPr>
                      <a:r>
                        <a:rPr lang="en-US" sz="1200">
                          <a:effectLst/>
                          <a:latin typeface="Andalus"/>
                          <a:ea typeface="Calibri" panose="020F0502020204030204" charset="0"/>
                          <a:cs typeface="Times New Roman" panose="02020603050405020304" pitchFamily="18" charset="0"/>
                        </a:rPr>
                        <a:t>The 18</a:t>
                      </a:r>
                      <a:r>
                        <a:rPr lang="en-US" sz="1200" baseline="30000">
                          <a:effectLst/>
                          <a:latin typeface="Andalus"/>
                          <a:ea typeface="Calibri" panose="020F0502020204030204" charset="0"/>
                          <a:cs typeface="Times New Roman" panose="02020603050405020304" pitchFamily="18" charset="0"/>
                        </a:rPr>
                        <a:t>th</a:t>
                      </a:r>
                      <a:r>
                        <a:rPr lang="en-US" sz="1200">
                          <a:effectLst/>
                          <a:latin typeface="Andalus"/>
                          <a:ea typeface="Calibri" panose="020F0502020204030204" charset="0"/>
                          <a:cs typeface="Times New Roman" panose="02020603050405020304" pitchFamily="18" charset="0"/>
                        </a:rPr>
                        <a:t> century </a:t>
                      </a:r>
                      <a:endParaRPr lang="en-US" sz="120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A </a:t>
                      </a:r>
                      <a:r>
                        <a:rPr lang="en-US" sz="1200" b="1" dirty="0">
                          <a:effectLst/>
                          <a:latin typeface="Andalus"/>
                          <a:ea typeface="Calibri" panose="020F0502020204030204" charset="0"/>
                          <a:cs typeface="Times New Roman" panose="02020603050405020304" pitchFamily="18" charset="0"/>
                        </a:rPr>
                        <a:t>person with capital (capital provider- venture capitalist) was differentiated from one who needed capital</a:t>
                      </a: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Driven by industrialization occurring around the world.</a:t>
                      </a: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A venture </a:t>
                      </a:r>
                      <a:r>
                        <a:rPr lang="en-US" sz="1200" dirty="0" smtClean="0">
                          <a:effectLst/>
                          <a:latin typeface="Andalus"/>
                          <a:ea typeface="Calibri" panose="020F0502020204030204" charset="0"/>
                          <a:cs typeface="Times New Roman" panose="02020603050405020304" pitchFamily="18" charset="0"/>
                        </a:rPr>
                        <a:t>capitalists </a:t>
                      </a:r>
                      <a:r>
                        <a:rPr lang="en-US" sz="1200" dirty="0">
                          <a:effectLst/>
                          <a:latin typeface="Andalus"/>
                          <a:ea typeface="Calibri" panose="020F0502020204030204" charset="0"/>
                          <a:cs typeface="Times New Roman" panose="02020603050405020304" pitchFamily="18" charset="0"/>
                        </a:rPr>
                        <a:t>a professional money manager who makes risky investments from a pool of equity to obtain a high rate of return on the investment.</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8520">
                <a:tc>
                  <a:txBody>
                    <a:bodyPr/>
                    <a:p>
                      <a:pPr marL="0" marR="0" algn="just">
                        <a:lnSpc>
                          <a:spcPct val="115000"/>
                        </a:lnSpc>
                        <a:spcBef>
                          <a:spcPts val="0"/>
                        </a:spcBef>
                        <a:spcAft>
                          <a:spcPts val="0"/>
                        </a:spcAft>
                      </a:pPr>
                      <a:r>
                        <a:rPr lang="en-US" sz="1200">
                          <a:effectLst/>
                          <a:latin typeface="Andalus"/>
                          <a:ea typeface="Calibri" panose="020F0502020204030204" charset="0"/>
                          <a:cs typeface="Times New Roman" panose="02020603050405020304" pitchFamily="18" charset="0"/>
                        </a:rPr>
                        <a:t>The mid-20</a:t>
                      </a:r>
                      <a:r>
                        <a:rPr lang="en-US" sz="1200" baseline="30000">
                          <a:effectLst/>
                          <a:latin typeface="Andalus"/>
                          <a:ea typeface="Calibri" panose="020F0502020204030204" charset="0"/>
                          <a:cs typeface="Times New Roman" panose="02020603050405020304" pitchFamily="18" charset="0"/>
                        </a:rPr>
                        <a:t>th</a:t>
                      </a:r>
                      <a:r>
                        <a:rPr lang="en-US" sz="1200">
                          <a:effectLst/>
                          <a:latin typeface="Andalus"/>
                          <a:ea typeface="Calibri" panose="020F0502020204030204" charset="0"/>
                          <a:cs typeface="Times New Roman" panose="02020603050405020304" pitchFamily="18" charset="0"/>
                        </a:rPr>
                        <a:t>   century</a:t>
                      </a:r>
                      <a:endParaRPr lang="en-US" sz="120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The idea of an entrepreneur as </a:t>
                      </a:r>
                      <a:r>
                        <a:rPr lang="en-US" sz="1200" b="1" dirty="0">
                          <a:effectLst/>
                          <a:latin typeface="Andalus"/>
                          <a:ea typeface="Calibri" panose="020F0502020204030204" charset="0"/>
                          <a:cs typeface="Times New Roman" panose="02020603050405020304" pitchFamily="18" charset="0"/>
                        </a:rPr>
                        <a:t>“an innovator was established”</a:t>
                      </a:r>
                      <a:endParaRPr lang="en-US" sz="1200" dirty="0">
                        <a:effectLst/>
                        <a:latin typeface="Calibri" panose="020F0502020204030204" charset="0"/>
                        <a:ea typeface="Calibri" panose="020F0502020204030204" charset="0"/>
                        <a:cs typeface="Times New Roman" panose="02020603050405020304" pitchFamily="18" charset="0"/>
                      </a:endParaRPr>
                    </a:p>
                    <a:p>
                      <a:pPr marL="342900" marR="0" lvl="0" indent="-342900" algn="just">
                        <a:lnSpc>
                          <a:spcPct val="115000"/>
                        </a:lnSpc>
                        <a:spcBef>
                          <a:spcPts val="0"/>
                        </a:spcBef>
                        <a:spcAft>
                          <a:spcPts val="0"/>
                        </a:spcAft>
                        <a:buFont typeface="Wingdings 2" panose="05020102010507070707" pitchFamily="18" charset="2"/>
                        <a:buChar char=""/>
                        <a:tabLst>
                          <a:tab pos="457200" algn="l"/>
                        </a:tabLst>
                      </a:pPr>
                      <a:r>
                        <a:rPr lang="en-US" sz="1200" dirty="0">
                          <a:effectLst/>
                          <a:latin typeface="Andalus"/>
                          <a:ea typeface="Calibri" panose="020F0502020204030204" charset="0"/>
                          <a:cs typeface="Times New Roman" panose="02020603050405020304" pitchFamily="18" charset="0"/>
                        </a:rPr>
                        <a:t>An individual developing something unique.</a:t>
                      </a:r>
                      <a:endParaRPr lang="en-US" sz="1200" dirty="0">
                        <a:effectLst/>
                        <a:latin typeface="Calibri" panose="020F0502020204030204" charset="0"/>
                        <a:ea typeface="Calibri" panose="020F0502020204030204" charset="0"/>
                        <a:cs typeface="Times New Roman" panose="02020603050405020304" pitchFamily="18" charset="0"/>
                      </a:endParaRPr>
                    </a:p>
                    <a:p>
                      <a:pPr marL="457200" marR="0" algn="just">
                        <a:lnSpc>
                          <a:spcPct val="115000"/>
                        </a:lnSpc>
                        <a:spcBef>
                          <a:spcPts val="0"/>
                        </a:spcBef>
                        <a:spcAft>
                          <a:spcPts val="0"/>
                        </a:spcAft>
                      </a:pPr>
                      <a:r>
                        <a:rPr lang="en-US" sz="1200" dirty="0">
                          <a:effectLst/>
                          <a:latin typeface="Andalus"/>
                          <a:ea typeface="Calibri" panose="020F0502020204030204" charset="0"/>
                          <a:cs typeface="Times New Roman" panose="02020603050405020304" pitchFamily="18" charset="0"/>
                        </a:rPr>
                        <a:t> </a:t>
                      </a:r>
                      <a:endParaRPr lang="en-US" sz="1200" dirty="0">
                        <a:effectLst/>
                        <a:latin typeface="Calibri" panose="020F0502020204030204" charset="0"/>
                        <a:ea typeface="Calibri" panose="020F050202020403020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itle 3"/>
          <p:cNvSpPr>
            <a:spLocks noGrp="1"/>
          </p:cNvSpPr>
          <p:nvPr>
            <p:ph type="title"/>
          </p:nvPr>
        </p:nvSpPr>
        <p:spPr>
          <a:xfrm>
            <a:off x="269240" y="96520"/>
            <a:ext cx="11266805" cy="998220"/>
          </a:xfrm>
        </p:spPr>
        <p:txBody>
          <a:bodyPr>
            <a:normAutofit fontScale="90000"/>
          </a:bodyPr>
          <a:p>
            <a:pPr algn="just"/>
            <a:r>
              <a:rPr lang="en-US" sz="4000" b="1">
                <a:latin typeface="+mn-lt"/>
                <a:cs typeface="+mn-lt"/>
              </a:rPr>
              <a:t>Entrepreneurship as an individual phenomenon(Defining an entrepreneur)</a:t>
            </a:r>
            <a:r>
              <a:rPr lang="en-US" b="1">
                <a:latin typeface="+mn-lt"/>
                <a:cs typeface="+mn-lt"/>
              </a:rPr>
              <a:t> </a:t>
            </a:r>
            <a:endParaRPr lang="en-US" b="1">
              <a:latin typeface="+mn-lt"/>
              <a:cs typeface="+mn-lt"/>
            </a:endParaRPr>
          </a:p>
        </p:txBody>
      </p:sp>
      <p:sp>
        <p:nvSpPr>
          <p:cNvPr id="5" name="Content Placeholder 4"/>
          <p:cNvSpPr>
            <a:spLocks noGrp="1"/>
          </p:cNvSpPr>
          <p:nvPr>
            <p:ph idx="1"/>
          </p:nvPr>
        </p:nvSpPr>
        <p:spPr>
          <a:xfrm>
            <a:off x="125095" y="1094740"/>
            <a:ext cx="11921490" cy="5641340"/>
          </a:xfrm>
        </p:spPr>
        <p:txBody>
          <a:bodyPr>
            <a:noAutofit/>
          </a:bodyPr>
          <a:p>
            <a:pPr marL="0" indent="0" algn="just">
              <a:buNone/>
            </a:pPr>
            <a:r>
              <a:rPr lang="en-US" sz="1300"/>
              <a:t></a:t>
            </a:r>
            <a:r>
              <a:rPr lang="en-US" sz="1900"/>
              <a:t>There is no universal acceptable definition.</a:t>
            </a:r>
            <a:endParaRPr lang="en-US" sz="1900"/>
          </a:p>
          <a:p>
            <a:pPr marL="0" indent="0" algn="just">
              <a:buNone/>
            </a:pPr>
            <a:r>
              <a:rPr lang="en-US" sz="1900"/>
              <a:t>1.</a:t>
            </a:r>
            <a:r>
              <a:rPr lang="en-US" sz="1900" b="1"/>
              <a:t>The Middleman - Richard Cantillon (1751) </a:t>
            </a:r>
            <a:endParaRPr lang="en-US" sz="1900"/>
          </a:p>
          <a:p>
            <a:pPr algn="just"/>
            <a:r>
              <a:rPr lang="en-US" sz="1900"/>
              <a:t>He defines an entrepreneur as someone who gets between a supplier and the market and takes a profit by facilitating the exchange process.  </a:t>
            </a:r>
            <a:endParaRPr lang="en-US" sz="1900"/>
          </a:p>
          <a:p>
            <a:pPr marL="0" indent="0" algn="just">
              <a:buNone/>
            </a:pPr>
            <a:r>
              <a:rPr lang="en-US" sz="1900"/>
              <a:t>2.T</a:t>
            </a:r>
            <a:r>
              <a:rPr lang="en-US" sz="1900" b="1"/>
              <a:t>he merchant - J. B. Say (1800) </a:t>
            </a:r>
            <a:endParaRPr lang="en-US" sz="1900"/>
          </a:p>
          <a:p>
            <a:pPr algn="just"/>
            <a:r>
              <a:rPr lang="en-US" sz="1900"/>
              <a:t>He defined an entrepreneur as one who shifts economic resources from an area of lower yield to an area of higher economic yield. </a:t>
            </a:r>
            <a:endParaRPr lang="en-US" sz="1900"/>
          </a:p>
          <a:p>
            <a:pPr marL="0" indent="0" algn="just">
              <a:buNone/>
            </a:pPr>
            <a:r>
              <a:rPr lang="en-US" sz="1900"/>
              <a:t>3.</a:t>
            </a:r>
            <a:r>
              <a:rPr lang="en-US" sz="1900" b="1"/>
              <a:t>The Risk Taker - Knight, (1921) </a:t>
            </a:r>
            <a:endParaRPr lang="en-US" sz="1900"/>
          </a:p>
          <a:p>
            <a:pPr algn="just"/>
            <a:r>
              <a:rPr lang="en-US" sz="1900"/>
              <a:t>Knight introduced the element of uncertainty in the definition of entrepreneurs. He defined Entrepreneurs as the organizers of uncertainty, that is, they recognize and seize opportunities that result from uncertainties. </a:t>
            </a:r>
            <a:endParaRPr lang="en-US" sz="1900"/>
          </a:p>
          <a:p>
            <a:pPr marL="0" indent="0" algn="just">
              <a:buNone/>
            </a:pPr>
            <a:r>
              <a:rPr lang="en-US" sz="1900"/>
              <a:t>4.</a:t>
            </a:r>
            <a:r>
              <a:rPr lang="en-US" sz="1900" b="1"/>
              <a:t>The Innovator – Joseph Schumpeter (1934)</a:t>
            </a:r>
            <a:endParaRPr lang="en-US" sz="1900"/>
          </a:p>
          <a:p>
            <a:pPr algn="just"/>
            <a:r>
              <a:rPr lang="en-US" sz="1900"/>
              <a:t>Schumpeter defines an entrepreneur as one who destroys the existing economic order by introducing new products and services, by creating new forms of organization, or by exploiting new raw materials. </a:t>
            </a:r>
            <a:endParaRPr lang="en-US" sz="1900"/>
          </a:p>
          <a:p>
            <a:pPr marL="0" indent="0" algn="just">
              <a:buNone/>
            </a:pPr>
            <a:r>
              <a:rPr lang="en-US" sz="1900"/>
              <a:t>5.</a:t>
            </a:r>
            <a:r>
              <a:rPr lang="en-US" sz="1900" b="1"/>
              <a:t>The Arbitrageur – Israel Kirzner (1973)</a:t>
            </a:r>
            <a:endParaRPr lang="en-US" sz="1900"/>
          </a:p>
          <a:p>
            <a:pPr algn="just"/>
            <a:r>
              <a:rPr lang="en-US" sz="1900"/>
              <a:t>Kirzner (1973) defined an entrepreneur as one who exploits information imperfections in order to bring an inherently disequilibrium market into eventual equilibrium in order to make a profit.</a:t>
            </a:r>
            <a:endParaRPr lang="en-US" sz="19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7165" y="154940"/>
            <a:ext cx="11176635" cy="865505"/>
          </a:xfrm>
        </p:spPr>
        <p:txBody>
          <a:bodyPr/>
          <a:p>
            <a:r>
              <a:rPr lang="en-US" b="1"/>
              <a:t>Other definitions of an entrepreneur</a:t>
            </a:r>
            <a:endParaRPr lang="en-US" b="1"/>
          </a:p>
        </p:txBody>
      </p:sp>
      <p:sp>
        <p:nvSpPr>
          <p:cNvPr id="3" name="Content Placeholder 2"/>
          <p:cNvSpPr>
            <a:spLocks noGrp="1"/>
          </p:cNvSpPr>
          <p:nvPr>
            <p:ph idx="1"/>
          </p:nvPr>
        </p:nvSpPr>
        <p:spPr>
          <a:xfrm>
            <a:off x="177165" y="962025"/>
            <a:ext cx="11837035" cy="6029960"/>
          </a:xfrm>
        </p:spPr>
        <p:txBody>
          <a:bodyPr>
            <a:normAutofit fontScale="90000" lnSpcReduction="10000"/>
          </a:bodyPr>
          <a:p>
            <a:pPr marL="0" indent="0" algn="just">
              <a:lnSpc>
                <a:spcPct val="150000"/>
              </a:lnSpc>
              <a:buNone/>
            </a:pPr>
            <a:r>
              <a:rPr lang="en-US"/>
              <a:t>6.Entrepreneurs are people who always search for change, respond to it and exploit it as an opportunity. (</a:t>
            </a:r>
            <a:r>
              <a:rPr lang="en-US" b="1"/>
              <a:t>Drucker, 1986)</a:t>
            </a:r>
            <a:endParaRPr lang="en-US"/>
          </a:p>
          <a:p>
            <a:pPr marL="0" indent="0" algn="just">
              <a:lnSpc>
                <a:spcPct val="150000"/>
              </a:lnSpc>
              <a:buNone/>
            </a:pPr>
            <a:r>
              <a:rPr lang="en-US"/>
              <a:t>7.Entrepreneurs are especially motivated and talented individuals who see potentially profitable opportunities and organize resources in order to exploit them (</a:t>
            </a:r>
            <a:r>
              <a:rPr lang="en-US" b="1"/>
              <a:t>Saha, 1989).</a:t>
            </a:r>
            <a:endParaRPr lang="en-US"/>
          </a:p>
          <a:p>
            <a:pPr marL="0" indent="0" algn="just">
              <a:lnSpc>
                <a:spcPct val="150000"/>
              </a:lnSpc>
              <a:buNone/>
            </a:pPr>
            <a:r>
              <a:rPr lang="en-US"/>
              <a:t>8.An Entrepreneur is one who specializes in taking judgmental decisions about the coordination of scarce resources (</a:t>
            </a:r>
            <a:r>
              <a:rPr lang="en-US" b="1"/>
              <a:t>Carson, 1982)</a:t>
            </a:r>
            <a:endParaRPr lang="en-US"/>
          </a:p>
          <a:p>
            <a:pPr marL="0" indent="0" algn="just">
              <a:lnSpc>
                <a:spcPct val="150000"/>
              </a:lnSpc>
              <a:buNone/>
            </a:pPr>
            <a:r>
              <a:rPr lang="en-US"/>
              <a:t>9.Holt (</a:t>
            </a:r>
            <a:r>
              <a:rPr lang="en-US" b="1"/>
              <a:t>1992)</a:t>
            </a:r>
            <a:r>
              <a:rPr lang="en-US"/>
              <a:t> proposed that "Entrepreneurs are those who incubate new ideas, start enterprises based on those ideas...have vision for growth, commitment to constructive change, persistence to gather necessary resources, and energy to achieve unusual results." </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45415" y="92075"/>
            <a:ext cx="11824970" cy="6614795"/>
          </a:xfrm>
        </p:spPr>
        <p:txBody>
          <a:bodyPr>
            <a:normAutofit fontScale="50000"/>
          </a:bodyPr>
          <a:p>
            <a:pPr marL="0" lvl="0" indent="0" algn="just">
              <a:buFont typeface="Wingdings" panose="05000000000000000000" charset="0"/>
              <a:buNone/>
            </a:pPr>
            <a:r>
              <a:rPr lang="en-US" sz="3600" b="1">
                <a:sym typeface="+mn-ea"/>
              </a:rPr>
              <a:t>Benefits associated with an entrepreneurship career</a:t>
            </a:r>
            <a:endParaRPr lang="en-US" sz="3600" b="1">
              <a:sym typeface="+mn-ea"/>
            </a:endParaRPr>
          </a:p>
          <a:p>
            <a:pPr lvl="0" algn="just">
              <a:lnSpc>
                <a:spcPct val="150000"/>
              </a:lnSpc>
              <a:buFont typeface="Wingdings" panose="05000000000000000000" charset="0"/>
              <a:buChar char="Ø"/>
            </a:pPr>
            <a:r>
              <a:rPr lang="en-US" sz="3600" dirty="0">
                <a:latin typeface="Arial" panose="020B0604020202020204" pitchFamily="34" charset="0"/>
                <a:cs typeface="Arial" panose="020B0604020202020204" pitchFamily="34" charset="0"/>
                <a:sym typeface="+mn-ea"/>
              </a:rPr>
              <a:t>Provides ones destiny- entrepreneurship provides an entrepreneur the opportunity to achieve what they consider to be important.</a:t>
            </a:r>
            <a:endParaRPr lang="en-US" sz="3600" dirty="0">
              <a:latin typeface="Arial" panose="020B0604020202020204" pitchFamily="34" charset="0"/>
              <a:cs typeface="Arial" panose="020B0604020202020204" pitchFamily="34" charset="0"/>
              <a:sym typeface="+mn-ea"/>
            </a:endParaRPr>
          </a:p>
          <a:p>
            <a:pPr lvl="0" algn="just">
              <a:lnSpc>
                <a:spcPct val="150000"/>
              </a:lnSpc>
              <a:buFont typeface="Wingdings" panose="05000000000000000000" charset="0"/>
              <a:buChar char="Ø"/>
            </a:pPr>
            <a:r>
              <a:rPr lang="en-US" sz="3600" dirty="0">
                <a:latin typeface="Arial" panose="020B0604020202020204" pitchFamily="34" charset="0"/>
                <a:cs typeface="Arial" panose="020B0604020202020204" pitchFamily="34" charset="0"/>
                <a:sym typeface="+mn-ea"/>
              </a:rPr>
              <a:t>Enjoys lots of money-Although money may not be the primary motivator of entrepreneurs, it is still recognized as an important motivation. Owning their own businesses give entrepreneurs the opportunity to earn salaries, dividends and profits; making so much cash in the process.</a:t>
            </a:r>
            <a:endParaRPr lang="en-US" sz="3600" dirty="0">
              <a:latin typeface="Arial" panose="020B0604020202020204" pitchFamily="34" charset="0"/>
              <a:cs typeface="Arial" panose="020B0604020202020204" pitchFamily="34" charset="0"/>
              <a:sym typeface="+mn-ea"/>
            </a:endParaRPr>
          </a:p>
          <a:p>
            <a:pPr lvl="0" algn="just">
              <a:lnSpc>
                <a:spcPct val="150000"/>
              </a:lnSpc>
              <a:buFont typeface="Wingdings" panose="05000000000000000000" charset="0"/>
              <a:buChar char="Ø"/>
            </a:pPr>
            <a:r>
              <a:rPr lang="en-US" sz="3600" dirty="0">
                <a:latin typeface="Arial" panose="020B0604020202020204" pitchFamily="34" charset="0"/>
                <a:cs typeface="Arial" panose="020B0604020202020204" pitchFamily="34" charset="0"/>
                <a:sym typeface="+mn-ea"/>
              </a:rPr>
              <a:t>An opportunity to make a difference-</a:t>
            </a:r>
            <a:r>
              <a:rPr lang="en-US" sz="3600" dirty="0">
                <a:latin typeface="Arial" panose="020B0604020202020204" pitchFamily="34" charset="0"/>
                <a:cs typeface="Arial" panose="020B0604020202020204" pitchFamily="34" charset="0"/>
                <a:sym typeface="+mn-ea"/>
              </a:rPr>
              <a:t>Entrepreneurship enables participating individuals to make a difference in any matter that is of importance to the individual.</a:t>
            </a:r>
            <a:endParaRPr lang="en-US" sz="3600" dirty="0">
              <a:latin typeface="Arial" panose="020B0604020202020204" pitchFamily="34" charset="0"/>
              <a:cs typeface="Arial" panose="020B0604020202020204" pitchFamily="34" charset="0"/>
            </a:endParaRPr>
          </a:p>
          <a:p>
            <a:pPr lvl="0" algn="just">
              <a:lnSpc>
                <a:spcPct val="150000"/>
              </a:lnSpc>
              <a:buFont typeface="Wingdings" panose="05000000000000000000" charset="0"/>
              <a:buChar char="Ø"/>
            </a:pPr>
            <a:r>
              <a:rPr lang="en-US" sz="3600" dirty="0">
                <a:latin typeface="Arial" panose="020B0604020202020204" pitchFamily="34" charset="0"/>
                <a:cs typeface="Arial" panose="020B0604020202020204" pitchFamily="34" charset="0"/>
                <a:sym typeface="+mn-ea"/>
              </a:rPr>
              <a:t>Helps ones to reach his/her potential-Working for or under other people will normally create barriers to ones development in terms of rules, policies, precedence and acceptable procedures.</a:t>
            </a:r>
            <a:endParaRPr lang="en-US" sz="3600" dirty="0">
              <a:latin typeface="Arial" panose="020B0604020202020204" pitchFamily="34" charset="0"/>
              <a:cs typeface="Arial" panose="020B0604020202020204" pitchFamily="34" charset="0"/>
              <a:sym typeface="+mn-ea"/>
            </a:endParaRPr>
          </a:p>
          <a:p>
            <a:pPr lvl="0" algn="just">
              <a:lnSpc>
                <a:spcPct val="150000"/>
              </a:lnSpc>
              <a:buFont typeface="Wingdings" panose="05000000000000000000" charset="0"/>
              <a:buChar char="Ø"/>
            </a:pPr>
            <a:r>
              <a:rPr lang="en-US" sz="3600" dirty="0">
                <a:latin typeface="Arial" panose="020B0604020202020204" pitchFamily="34" charset="0"/>
                <a:cs typeface="Arial" panose="020B0604020202020204" pitchFamily="34" charset="0"/>
                <a:sym typeface="+mn-ea"/>
              </a:rPr>
              <a:t>Enjoyment of one’s work-entrepreneurship is about doing what one enjoys.</a:t>
            </a:r>
            <a:endParaRPr lang="en-US" sz="3600" dirty="0">
              <a:latin typeface="Arial" panose="020B0604020202020204" pitchFamily="34" charset="0"/>
              <a:cs typeface="Arial" panose="020B0604020202020204" pitchFamily="34" charset="0"/>
              <a:sym typeface="+mn-ea"/>
            </a:endParaRPr>
          </a:p>
          <a:p>
            <a:pPr lvl="0" algn="just">
              <a:lnSpc>
                <a:spcPct val="150000"/>
              </a:lnSpc>
              <a:buFont typeface="Wingdings" panose="05000000000000000000" charset="0"/>
              <a:buChar char="Ø"/>
            </a:pPr>
            <a:r>
              <a:rPr lang="en-US" sz="3600" dirty="0">
                <a:latin typeface="Arial" panose="020B0604020202020204" pitchFamily="34" charset="0"/>
                <a:cs typeface="Arial" panose="020B0604020202020204" pitchFamily="34" charset="0"/>
                <a:sym typeface="+mn-ea"/>
              </a:rPr>
              <a:t>Contribute to the society and be recognized for it</a:t>
            </a:r>
            <a:r>
              <a:rPr lang="en-US" sz="3600" dirty="0">
                <a:latin typeface="Arial" panose="020B0604020202020204" pitchFamily="34" charset="0"/>
                <a:cs typeface="Arial" panose="020B0604020202020204" pitchFamily="34" charset="0"/>
              </a:rPr>
              <a:t>-An entrepreneur is always associated with his or her businesses, its products and its services. In an effort to generate profits, they contribute to the development of society and in the process become recognized for their efforts.</a:t>
            </a:r>
            <a:endParaRPr lang="en-US" sz="3600"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63830" y="81280"/>
            <a:ext cx="11864975" cy="6644640"/>
          </a:xfrm>
        </p:spPr>
        <p:txBody>
          <a:bodyPr>
            <a:normAutofit fontScale="60000"/>
          </a:bodyPr>
          <a:p>
            <a:pPr marL="0" indent="0" algn="just">
              <a:lnSpc>
                <a:spcPct val="100000"/>
              </a:lnSpc>
              <a:buNone/>
            </a:pPr>
            <a:r>
              <a:rPr lang="en-US" sz="3600" b="1"/>
              <a:t>Challenges associated with entrepreneurship career</a:t>
            </a:r>
            <a:endParaRPr lang="en-US" sz="3600" b="1"/>
          </a:p>
          <a:p>
            <a:pPr algn="just">
              <a:lnSpc>
                <a:spcPct val="150000"/>
              </a:lnSpc>
              <a:buFont typeface="Wingdings" panose="05000000000000000000" charset="0"/>
              <a:buChar char="Ø"/>
            </a:pPr>
            <a:r>
              <a:rPr lang="en-US" sz="3600"/>
              <a:t>Coping with stress at start-up-Usually at start-up business is full activities that are sometimes stressing. This scares away some people because it takes a strong and committed attitude. Eamples of such stress include mobilizing resources,registration among others.</a:t>
            </a:r>
            <a:endParaRPr lang="en-US" sz="3600"/>
          </a:p>
          <a:p>
            <a:pPr algn="just">
              <a:lnSpc>
                <a:spcPct val="150000"/>
              </a:lnSpc>
              <a:buFont typeface="Wingdings" panose="05000000000000000000" charset="0"/>
              <a:buChar char="Ø"/>
            </a:pPr>
            <a:r>
              <a:rPr lang="en-US" sz="3600"/>
              <a:t>Unspurportive communities-Research indicates that most people have their entrepreneurial ambitions shattered by either unsupportive or disorienting family and/or friends. It is also reported that most Ugandan graduates are expected by their families to look for white collar j.obs</a:t>
            </a:r>
            <a:endParaRPr lang="en-US" sz="3600"/>
          </a:p>
          <a:p>
            <a:pPr algn="just">
              <a:lnSpc>
                <a:spcPct val="150000"/>
              </a:lnSpc>
              <a:buFont typeface="Wingdings" panose="05000000000000000000" charset="0"/>
              <a:buChar char="Ø"/>
            </a:pPr>
            <a:r>
              <a:rPr lang="en-US" sz="3600"/>
              <a:t>Lack of direct access to inspiring role models-Some people are unreasonably rich that believing their story is hard while others do not want to come to the limelight to be seen for role modelling.</a:t>
            </a:r>
            <a:endParaRPr lang="en-US" sz="3600"/>
          </a:p>
          <a:p>
            <a:pPr algn="just">
              <a:lnSpc>
                <a:spcPct val="150000"/>
              </a:lnSpc>
              <a:buFont typeface="Wingdings" panose="05000000000000000000" charset="0"/>
              <a:buChar char="Ø"/>
            </a:pPr>
            <a:r>
              <a:rPr lang="en-US" sz="3600"/>
              <a:t>Competition against academic career growth-Sometimes, the elites have a conflict of priority between taking entrepreneurship as a first choice career option than the academic discipline. This creates internal conflict and sometimes when a modest opportunity for a job comes up, it wins. </a:t>
            </a:r>
            <a:endParaRPr lang="en-US" sz="3600"/>
          </a:p>
          <a:p>
            <a:pPr algn="just">
              <a:buFont typeface="Wingdings" panose="05000000000000000000" charset="0"/>
              <a:buChar char="Ø"/>
            </a:pPr>
            <a:endParaRPr lang="en-US" sz="3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6360" y="109855"/>
            <a:ext cx="11989435" cy="6664960"/>
          </a:xfrm>
        </p:spPr>
        <p:txBody>
          <a:bodyPr>
            <a:normAutofit fontScale="30000"/>
          </a:bodyPr>
          <a:p>
            <a:pPr marL="0" indent="0" algn="just">
              <a:buNone/>
            </a:pPr>
            <a:r>
              <a:rPr lang="en-US" sz="8000" b="1">
                <a:latin typeface="Times New Roman" panose="02020603050405020304" pitchFamily="18" charset="0"/>
                <a:cs typeface="Times New Roman" panose="02020603050405020304" pitchFamily="18" charset="0"/>
              </a:rPr>
              <a:t>Challenges cont’d</a:t>
            </a:r>
            <a:endParaRPr lang="en-US" sz="8000" b="1">
              <a:latin typeface="Times New Roman" panose="02020603050405020304" pitchFamily="18" charset="0"/>
              <a:cs typeface="Times New Roman" panose="02020603050405020304" pitchFamily="18" charset="0"/>
            </a:endParaRPr>
          </a:p>
          <a:p>
            <a:pPr algn="just">
              <a:lnSpc>
                <a:spcPct val="150000"/>
              </a:lnSpc>
              <a:buFont typeface="Wingdings" panose="05000000000000000000" charset="0"/>
              <a:buChar char="Ø"/>
            </a:pPr>
            <a:r>
              <a:rPr lang="en-US" sz="6665">
                <a:sym typeface="+mn-ea"/>
              </a:rPr>
              <a:t>Undecided mindset-Fear of start up and associated business risk tends to keep most people away from the choice. Some people are good at talking about their business desires but starting up is hard.</a:t>
            </a:r>
            <a:endParaRPr lang="en-US" sz="6665">
              <a:sym typeface="+mn-ea"/>
            </a:endParaRPr>
          </a:p>
          <a:p>
            <a:pPr algn="just">
              <a:lnSpc>
                <a:spcPct val="150000"/>
              </a:lnSpc>
              <a:buFont typeface="Wingdings" panose="05000000000000000000" charset="0"/>
              <a:buChar char="Ø"/>
            </a:pPr>
            <a:r>
              <a:rPr lang="en-US" sz="6665">
                <a:sym typeface="+mn-ea"/>
              </a:rPr>
              <a:t>Lack of real applied entrepreneurial skills(product/service specific technical skills for start-ups)- They have limited product/service special skilling. For example if one is to engage in agriculture, they need to be well trained in how to grow a particular crop</a:t>
            </a:r>
            <a:endParaRPr lang="en-US" sz="6665">
              <a:sym typeface="+mn-ea"/>
            </a:endParaRPr>
          </a:p>
          <a:p>
            <a:pPr algn="just">
              <a:lnSpc>
                <a:spcPct val="150000"/>
              </a:lnSpc>
              <a:buFont typeface="Wingdings" panose="05000000000000000000" charset="0"/>
              <a:buChar char="Ø"/>
            </a:pPr>
            <a:r>
              <a:rPr lang="en-US" sz="6665">
                <a:sym typeface="+mn-ea"/>
              </a:rPr>
              <a:t>Limited access to business resources such as capital and other materials-The cost of capital is high in terms of collateral requirements as well as interest on loans. This makes it a big challenge to engage in business. </a:t>
            </a:r>
            <a:endParaRPr lang="en-US" sz="6665">
              <a:sym typeface="+mn-ea"/>
            </a:endParaRPr>
          </a:p>
          <a:p>
            <a:pPr algn="just">
              <a:lnSpc>
                <a:spcPct val="150000"/>
              </a:lnSpc>
              <a:buFont typeface="Wingdings" panose="05000000000000000000" charset="0"/>
              <a:buChar char="Ø"/>
            </a:pPr>
            <a:r>
              <a:rPr lang="en-US" sz="6665">
                <a:sym typeface="+mn-ea"/>
              </a:rPr>
              <a:t>Lack of business support information on taxes, registration among others</a:t>
            </a:r>
            <a:endParaRPr lang="en-US" sz="6665"/>
          </a:p>
          <a:p>
            <a:pPr algn="just">
              <a:lnSpc>
                <a:spcPct val="150000"/>
              </a:lnSpc>
              <a:buFont typeface="Wingdings" panose="05000000000000000000" charset="0"/>
              <a:buChar char="Ø"/>
            </a:pPr>
            <a:r>
              <a:rPr lang="en-US" sz="6665">
                <a:sym typeface="+mn-ea"/>
              </a:rPr>
              <a:t>Lack of trustable, reliable and sustainable entrepreneurial team- It is believed that most start-ups are co-founded by two or more individuals. A number of businesses have been setup on the foundation of entrepreneurial teams.This is brought about by variations in personal priorities, intervention of family and failure to set the guiding business rules.</a:t>
            </a:r>
            <a:r>
              <a:rPr lang="en-US" sz="3200">
                <a:sym typeface="+mn-ea"/>
              </a:rPr>
              <a:t> </a:t>
            </a:r>
            <a:endParaRPr lang="en-US" sz="3200">
              <a:sym typeface="+mn-ea"/>
            </a:endParaRPr>
          </a:p>
          <a:p>
            <a:pPr marL="0" indent="0" algn="just">
              <a:buNone/>
            </a:pPr>
            <a:endParaRPr lang="en-US" sz="3200" b="1">
              <a:latin typeface="Times New Roman" panose="02020603050405020304" pitchFamily="18" charset="0"/>
              <a:cs typeface="Times New Roman" panose="02020603050405020304" pitchFamily="18" charset="0"/>
            </a:endParaRPr>
          </a:p>
        </p:txBody>
      </p:sp>
    </p:spTree>
  </p:cSld>
  <p:clrMapOvr>
    <a:masterClrMapping/>
  </p:clrMapOvr>
</p:sld>
</file>

<file path=ppt/tags/tag1.xml><?xml version="1.0" encoding="utf-8"?>
<p:tagLst xmlns:p="http://schemas.openxmlformats.org/presentationml/2006/main">
  <p:tag name="TABLE_ENDDRAG_ORIGIN_RECT" val="859*470"/>
  <p:tag name="TABLE_ENDDRAG_RECT" val="50*71*859*470"/>
</p:tagLst>
</file>

<file path=ppt/tags/tag2.xml><?xml version="1.0" encoding="utf-8"?>
<p:tagLst xmlns:p="http://schemas.openxmlformats.org/presentationml/2006/main">
  <p:tag name="TABLE_ENDDRAG_ORIGIN_RECT" val="893*434"/>
  <p:tag name="TABLE_ENDDRAG_RECT" val="48*96*893*43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8458</Words>
  <Application>WPS Presentation</Application>
  <PresentationFormat>Widescreen</PresentationFormat>
  <Paragraphs>114</Paragraphs>
  <Slides>9</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9</vt:i4>
      </vt:variant>
    </vt:vector>
  </HeadingPairs>
  <TitlesOfParts>
    <vt:vector size="24" baseType="lpstr">
      <vt:lpstr>Arial</vt:lpstr>
      <vt:lpstr>SimSun</vt:lpstr>
      <vt:lpstr>Wingdings</vt:lpstr>
      <vt:lpstr>Arial Black</vt:lpstr>
      <vt:lpstr>Times New Roman</vt:lpstr>
      <vt:lpstr>Calibri</vt:lpstr>
      <vt:lpstr>Symbol</vt:lpstr>
      <vt:lpstr>Andalus</vt:lpstr>
      <vt:lpstr>Segoe Print</vt:lpstr>
      <vt:lpstr>Wingdings 2</vt:lpstr>
      <vt:lpstr>Wingdings</vt:lpstr>
      <vt:lpstr>Calibri Light</vt:lpstr>
      <vt:lpstr>Microsoft YaHei</vt:lpstr>
      <vt:lpstr>Arial Unicode MS</vt:lpstr>
      <vt:lpstr>Office Theme</vt:lpstr>
      <vt:lpstr>ENTREPRENEURSHIP DEVELOPMENT </vt:lpstr>
      <vt:lpstr>Defining entrepreneurship</vt:lpstr>
      <vt:lpstr>PowerPoint 演示文稿</vt:lpstr>
      <vt:lpstr>Evolution of entrepreneurship (Global context)</vt:lpstr>
      <vt:lpstr>Entrepreneurship as an individual phenomenon(Defining an entrepreneur) </vt:lpstr>
      <vt:lpstr>Other definitions of an entrepreneur</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DEVELOPMENT </dc:title>
  <dc:creator/>
  <cp:lastModifiedBy>hp</cp:lastModifiedBy>
  <cp:revision>22</cp:revision>
  <dcterms:created xsi:type="dcterms:W3CDTF">2024-08-11T06:42:00Z</dcterms:created>
  <dcterms:modified xsi:type="dcterms:W3CDTF">2024-08-23T22:08:35Z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7BA533B60ED94EE3B4FDBE593547566F_11</vt:lpwstr>
  </property>
  <property fmtid="{D5CDD505-2E9C-101B-9397-08002B2CF9AE}" pid="3" name="KSOProductBuildVer">
    <vt:lpwstr>1033-12.2.0.17153</vt:lpwstr>
  </property>
</Properties>
</file>