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85" r:id="rId3"/>
    <p:sldId id="271" r:id="rId4"/>
    <p:sldId id="283" r:id="rId5"/>
    <p:sldId id="272" r:id="rId6"/>
    <p:sldId id="273" r:id="rId7"/>
    <p:sldId id="275" r:id="rId8"/>
    <p:sldId id="276" r:id="rId9"/>
    <p:sldId id="277" r:id="rId10"/>
    <p:sldId id="278" r:id="rId11"/>
    <p:sldId id="279" r:id="rId12"/>
    <p:sldId id="280" r:id="rId13"/>
    <p:sldId id="281" r:id="rId14"/>
    <p:sldId id="284" r:id="rId15"/>
    <p:sldId id="282" r:id="rId16"/>
    <p:sldId id="258" r:id="rId17"/>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F4E481-26F6-45EF-A5D7-1AD8843CFAD7}">
          <p14:sldIdLst>
            <p14:sldId id="285"/>
          </p14:sldIdLst>
        </p14:section>
        <p14:section name="Untitled Section" id="{49AA565C-C90F-40F3-8FB9-6B02FAEA08FB}">
          <p14:sldIdLst>
            <p14:sldId id="271"/>
            <p14:sldId id="283"/>
            <p14:sldId id="272"/>
            <p14:sldId id="273"/>
            <p14:sldId id="275"/>
            <p14:sldId id="276"/>
            <p14:sldId id="277"/>
            <p14:sldId id="278"/>
            <p14:sldId id="279"/>
            <p14:sldId id="280"/>
            <p14:sldId id="281"/>
            <p14:sldId id="284"/>
            <p14:sldId id="282"/>
          </p14:sldIdLst>
        </p14:section>
        <p14:section name="Untitled Section" id="{E2C87060-DDC3-4540-B676-36A871383333}">
          <p14:sldIdLst>
            <p14:sldId id="258"/>
          </p14:sldIdLst>
        </p14:section>
      </p14:sectionLst>
    </p:ex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9607" autoAdjust="0"/>
  </p:normalViewPr>
  <p:slideViewPr>
    <p:cSldViewPr>
      <p:cViewPr varScale="1">
        <p:scale>
          <a:sx n="76" d="100"/>
          <a:sy n="76" d="100"/>
        </p:scale>
        <p:origin x="1152" y="58"/>
      </p:cViewPr>
      <p:guideLst>
        <p:guide orient="horz" pos="2160"/>
        <p:guide pos="34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FA322-80AD-4319-B46C-880714D15621}" type="datetimeFigureOut">
              <a:rPr lang="en-US" smtClean="0"/>
              <a:t>8/23/2024</a:t>
            </a:fld>
            <a:endParaRPr lang="en-US"/>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EC75C-A433-490E-BBCB-B74B5205A5A1}" type="slidenum">
              <a:rPr lang="en-US" smtClean="0"/>
              <a:t>‹#›</a:t>
            </a:fld>
            <a:endParaRPr lang="en-US"/>
          </a:p>
        </p:txBody>
      </p:sp>
    </p:spTree>
    <p:extLst>
      <p:ext uri="{BB962C8B-B14F-4D97-AF65-F5344CB8AC3E}">
        <p14:creationId xmlns:p14="http://schemas.microsoft.com/office/powerpoint/2010/main" val="7478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2" y="2130434"/>
            <a:ext cx="9181148" cy="1470025"/>
          </a:xfrm>
        </p:spPr>
        <p:txBody>
          <a:bodyPr/>
          <a:lstStyle/>
          <a:p>
            <a:r>
              <a:rPr lang="en-US"/>
              <a:t>Click to edit Master title style</a:t>
            </a:r>
          </a:p>
        </p:txBody>
      </p:sp>
      <p:sp>
        <p:nvSpPr>
          <p:cNvPr id="3" name="Subtitle 2"/>
          <p:cNvSpPr>
            <a:spLocks noGrp="1"/>
          </p:cNvSpPr>
          <p:nvPr>
            <p:ph type="subTitle" idx="1"/>
          </p:nvPr>
        </p:nvSpPr>
        <p:spPr>
          <a:xfrm>
            <a:off x="1620205"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97531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4180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47"/>
            <a:ext cx="243030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71" y="274647"/>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07839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1905005"/>
            <a:ext cx="8911114"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0101" y="4572000"/>
            <a:ext cx="763295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5" y="5486400"/>
            <a:ext cx="9048005"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53234" y="3852863"/>
            <a:ext cx="724778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0653"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A73BE-73DC-46A6-9E45-4CE0EA43201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0653"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0653"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6" y="5495544"/>
            <a:ext cx="9181148"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60047" y="6096000"/>
            <a:ext cx="9181149"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
        <p:nvSpPr>
          <p:cNvPr id="9" name="Content Placeholder 8"/>
          <p:cNvSpPr>
            <a:spLocks noGrp="1"/>
          </p:cNvSpPr>
          <p:nvPr>
            <p:ph sz="quarter" idx="13"/>
          </p:nvPr>
        </p:nvSpPr>
        <p:spPr>
          <a:xfrm>
            <a:off x="360045" y="381000"/>
            <a:ext cx="9181148"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3111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6444" y="5495278"/>
            <a:ext cx="9181148"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0"/>
            <a:ext cx="9991249"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6444" y="6096000"/>
            <a:ext cx="9181148"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FA73BE-73DC-46A6-9E45-4CE0EA432019}" type="datetimeFigureOut">
              <a:rPr lang="en-US" smtClean="0"/>
              <a:t>8/23/2024</a:t>
            </a:fld>
            <a:endParaRPr lang="en-US"/>
          </a:p>
        </p:txBody>
      </p:sp>
      <p:sp>
        <p:nvSpPr>
          <p:cNvPr id="9" name="Slide Number Placeholder 8"/>
          <p:cNvSpPr>
            <a:spLocks noGrp="1"/>
          </p:cNvSpPr>
          <p:nvPr>
            <p:ph type="sldNum" sz="quarter" idx="11"/>
          </p:nvPr>
        </p:nvSpPr>
        <p:spPr/>
        <p:txBody>
          <a:bodyPr/>
          <a:lstStyle/>
          <a:p>
            <a:fld id="{3FA62142-7DD8-40CA-81E4-BB8367B2055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81" y="274643"/>
            <a:ext cx="2070259"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0067" y="274643"/>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9"/>
            <a:ext cx="918114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7213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A73BE-73DC-46A6-9E45-4CE0EA43201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69747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940"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940"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6634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7064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2961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70" y="273050"/>
            <a:ext cx="355357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3030" y="273059"/>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0070" y="1435103"/>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23950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1" y="4800600"/>
            <a:ext cx="64808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1678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72121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0070" y="1600206"/>
            <a:ext cx="97212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071" y="6356359"/>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73BE-73DC-46A6-9E45-4CE0EA432019}" type="datetimeFigureOut">
              <a:rPr lang="en-US" smtClean="0"/>
              <a:t>8/23/2024</a:t>
            </a:fld>
            <a:endParaRPr lang="en-US"/>
          </a:p>
        </p:txBody>
      </p:sp>
      <p:sp>
        <p:nvSpPr>
          <p:cNvPr id="5" name="Footer Placeholder 4"/>
          <p:cNvSpPr>
            <a:spLocks noGrp="1"/>
          </p:cNvSpPr>
          <p:nvPr>
            <p:ph type="ftr" sz="quarter" idx="3"/>
          </p:nvPr>
        </p:nvSpPr>
        <p:spPr>
          <a:xfrm>
            <a:off x="3690462" y="6356359"/>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70" y="6356359"/>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62142-7DD8-40CA-81E4-BB8367B2055A}" type="slidenum">
              <a:rPr lang="en-US" smtClean="0"/>
              <a:t>‹#›</a:t>
            </a:fld>
            <a:endParaRPr lang="en-US"/>
          </a:p>
        </p:txBody>
      </p:sp>
    </p:spTree>
    <p:extLst>
      <p:ext uri="{BB962C8B-B14F-4D97-AF65-F5344CB8AC3E}">
        <p14:creationId xmlns:p14="http://schemas.microsoft.com/office/powerpoint/2010/main" val="43654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0011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40070" y="1600200"/>
            <a:ext cx="9001125"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991250" y="0"/>
            <a:ext cx="810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1250" y="5486400"/>
            <a:ext cx="810101"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78177" y="5648960"/>
            <a:ext cx="648081"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FA62142-7DD8-40CA-81E4-BB8367B2055A}" type="slidenum">
              <a:rPr lang="en-US" smtClean="0"/>
              <a:t>‹#›</a:t>
            </a:fld>
            <a:endParaRPr lang="en-US"/>
          </a:p>
        </p:txBody>
      </p:sp>
      <p:sp>
        <p:nvSpPr>
          <p:cNvPr id="5" name="Footer Placeholder 4"/>
          <p:cNvSpPr>
            <a:spLocks noGrp="1"/>
          </p:cNvSpPr>
          <p:nvPr>
            <p:ph type="ftr" sz="quarter" idx="3"/>
          </p:nvPr>
        </p:nvSpPr>
        <p:spPr>
          <a:xfrm rot="16200000">
            <a:off x="9176575" y="4015613"/>
            <a:ext cx="2367281" cy="432054"/>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9141016" y="1612773"/>
            <a:ext cx="2438399" cy="432054"/>
          </a:xfrm>
          <a:prstGeom prst="rect">
            <a:avLst/>
          </a:prstGeom>
        </p:spPr>
        <p:txBody>
          <a:bodyPr vert="horz" lIns="91440" tIns="45720" rIns="91440" bIns="45720" rtlCol="0" anchor="ctr"/>
          <a:lstStyle>
            <a:lvl1pPr algn="l">
              <a:defRPr sz="1200">
                <a:solidFill>
                  <a:schemeClr val="bg2"/>
                </a:solidFill>
              </a:defRPr>
            </a:lvl1pPr>
          </a:lstStyle>
          <a:p>
            <a:fld id="{51FA73BE-73DC-46A6-9E45-4CE0EA432019}" type="datetimeFigureOut">
              <a:rPr lang="en-US" smtClean="0"/>
              <a:t>8/23/2024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mrcet.ac.in/" TargetMode="External"/><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hyperlink" Target="http://doi.org/10.2307/3587028" TargetMode="External"/><Relationship Id="rId5" Type="http://schemas.openxmlformats.org/officeDocument/2006/relationships/hyperlink" Target="http://dx.doi.org/10.6007/IJARBSS/v13-i11/19498" TargetMode="External"/><Relationship Id="rId4" Type="http://schemas.openxmlformats.org/officeDocument/2006/relationships/hyperlink" Target="https://youtu.be/f5Tao6KHV5w?si=E0znFDMEdC0Dk764"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jpeg"/><Relationship Id="rId7" Type="http://schemas.openxmlformats.org/officeDocument/2006/relationships/image" Target="../media/image15.png"/><Relationship Id="rId12"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jodiya@mubs.ac.ug" TargetMode="External"/><Relationship Id="rId11" Type="http://schemas.openxmlformats.org/officeDocument/2006/relationships/image" Target="../media/image17.png"/><Relationship Id="rId5" Type="http://schemas.openxmlformats.org/officeDocument/2006/relationships/hyperlink" Target="mailto:hodcommunication@mubs.ac.ug/" TargetMode="External"/><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UBS: How Diploma and Postgraduate Students Can Change Course or Campus ..."/>
          <p:cNvPicPr>
            <a:picLocks noChangeAspect="1" noChangeArrowheads="1"/>
          </p:cNvPicPr>
          <p:nvPr/>
        </p:nvPicPr>
        <p:blipFill rotWithShape="1">
          <a:blip r:embed="rId2">
            <a:extLst>
              <a:ext uri="{28A0092B-C50C-407E-A947-70E740481C1C}">
                <a14:useLocalDpi xmlns:a14="http://schemas.microsoft.com/office/drawing/2010/main" val="0"/>
              </a:ext>
            </a:extLst>
          </a:blip>
          <a:srcRect l="1" t="13242" r="20365"/>
          <a:stretch/>
        </p:blipFill>
        <p:spPr bwMode="auto">
          <a:xfrm>
            <a:off x="0" y="0"/>
            <a:ext cx="10834912" cy="685184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 y="-27384"/>
            <a:ext cx="10834910" cy="6984776"/>
            <a:chOff x="-33561" y="-51871"/>
            <a:chExt cx="10834912" cy="6937256"/>
          </a:xfrm>
        </p:grpSpPr>
        <p:pic>
          <p:nvPicPr>
            <p:cNvPr id="1026" name="Picture 2" descr="C:\Users\lenovo\Desktop\Faculty power point\POWERPOIN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98"/>
            <a:stretch/>
          </p:blipFill>
          <p:spPr bwMode="auto">
            <a:xfrm>
              <a:off x="504055" y="-45672"/>
              <a:ext cx="10297296" cy="69036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enovo\Desktop\Faculty power point\POWERPOINT.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98" r="79962"/>
            <a:stretch/>
          </p:blipFill>
          <p:spPr bwMode="auto">
            <a:xfrm>
              <a:off x="-33561" y="-51871"/>
              <a:ext cx="700311" cy="69372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87956" y="260652"/>
            <a:ext cx="6552727" cy="6543443"/>
            <a:chOff x="11425678" y="-716449"/>
            <a:chExt cx="6552727" cy="6543443"/>
          </a:xfrm>
        </p:grpSpPr>
        <p:sp>
          <p:nvSpPr>
            <p:cNvPr id="30" name="TextBox 29"/>
            <p:cNvSpPr txBox="1"/>
            <p:nvPr/>
          </p:nvSpPr>
          <p:spPr>
            <a:xfrm>
              <a:off x="11425678" y="1229356"/>
              <a:ext cx="6552727" cy="400110"/>
            </a:xfrm>
            <a:prstGeom prst="rect">
              <a:avLst/>
            </a:prstGeom>
            <a:noFill/>
          </p:spPr>
          <p:txBody>
            <a:bodyPr wrap="square" rtlCol="0">
              <a:spAutoFit/>
            </a:bodyPr>
            <a:lstStyle/>
            <a:p>
              <a:pPr algn="ctr"/>
              <a:r>
                <a:rPr lang="en-US" sz="2000" u="sng" dirty="0">
                  <a:solidFill>
                    <a:schemeClr val="bg1"/>
                  </a:solidFill>
                  <a:latin typeface="Bookman Old Style" pitchFamily="18" charset="0"/>
                </a:rPr>
                <a:t>MAKERERE UNIVERSITY BUSINESS SCHOOL</a:t>
              </a:r>
            </a:p>
          </p:txBody>
        </p:sp>
        <p:sp>
          <p:nvSpPr>
            <p:cNvPr id="34" name="TextBox 33"/>
            <p:cNvSpPr txBox="1"/>
            <p:nvPr/>
          </p:nvSpPr>
          <p:spPr>
            <a:xfrm>
              <a:off x="11805399" y="5534606"/>
              <a:ext cx="5274041" cy="292388"/>
            </a:xfrm>
            <a:prstGeom prst="rect">
              <a:avLst/>
            </a:prstGeom>
            <a:noFill/>
          </p:spPr>
          <p:txBody>
            <a:bodyPr wrap="square" rtlCol="0">
              <a:spAutoFit/>
            </a:bodyPr>
            <a:lstStyle/>
            <a:p>
              <a:r>
                <a:rPr lang="en-US" sz="1300" dirty="0">
                  <a:solidFill>
                    <a:schemeClr val="bg1"/>
                  </a:solidFill>
                  <a:latin typeface="Bookman Old Style" pitchFamily="18" charset="0"/>
                </a:rPr>
                <a:t>©2024    - DEPARTMENT OF COMMUNICATION</a:t>
              </a:r>
            </a:p>
          </p:txBody>
        </p:sp>
        <p:sp>
          <p:nvSpPr>
            <p:cNvPr id="33" name="Oval 32"/>
            <p:cNvSpPr/>
            <p:nvPr/>
          </p:nvSpPr>
          <p:spPr>
            <a:xfrm>
              <a:off x="13734548" y="-716449"/>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34548" y="-716449"/>
              <a:ext cx="1764806" cy="1764806"/>
            </a:xfrm>
            <a:prstGeom prst="rect">
              <a:avLst/>
            </a:prstGeom>
          </p:spPr>
        </p:pic>
        <p:sp>
          <p:nvSpPr>
            <p:cNvPr id="40" name="Rectangle 39"/>
            <p:cNvSpPr/>
            <p:nvPr/>
          </p:nvSpPr>
          <p:spPr>
            <a:xfrm>
              <a:off x="11903571" y="2498664"/>
              <a:ext cx="5350400" cy="954107"/>
            </a:xfrm>
            <a:prstGeom prst="rect">
              <a:avLst/>
            </a:prstGeom>
            <a:noFill/>
            <a:ln>
              <a:noFill/>
            </a:ln>
          </p:spPr>
          <p:txBody>
            <a:bodyPr wrap="square" lIns="91440" tIns="45720" rIns="91440" bIns="45720">
              <a:spAutoFit/>
            </a:bodyPr>
            <a:lstStyle/>
            <a:p>
              <a:pPr lvl="0" algn="ctr"/>
              <a:r>
                <a:rPr lang="en-US" sz="2800" dirty="0">
                  <a:solidFill>
                    <a:prstClr val="white"/>
                  </a:solidFill>
                  <a:latin typeface="Bookman Old Style" pitchFamily="18" charset="0"/>
                </a:rPr>
                <a:t>Business Communication Skills</a:t>
              </a:r>
            </a:p>
          </p:txBody>
        </p:sp>
        <p:sp>
          <p:nvSpPr>
            <p:cNvPr id="41" name="TextBox 40"/>
            <p:cNvSpPr txBox="1"/>
            <p:nvPr/>
          </p:nvSpPr>
          <p:spPr>
            <a:xfrm>
              <a:off x="11894865" y="3734406"/>
              <a:ext cx="5184576" cy="292388"/>
            </a:xfrm>
            <a:prstGeom prst="rect">
              <a:avLst/>
            </a:prstGeom>
            <a:noFill/>
          </p:spPr>
          <p:txBody>
            <a:bodyPr wrap="square" rtlCol="0">
              <a:spAutoFit/>
            </a:bodyPr>
            <a:lstStyle/>
            <a:p>
              <a:pPr algn="ctr"/>
              <a:r>
                <a:rPr lang="en-US" sz="1300" dirty="0">
                  <a:solidFill>
                    <a:schemeClr val="bg1"/>
                  </a:solidFill>
                  <a:latin typeface="Bookman Old Style" pitchFamily="18" charset="0"/>
                </a:rPr>
                <a:t>FOR DIPLOMA</a:t>
              </a:r>
            </a:p>
          </p:txBody>
        </p:sp>
        <p:sp>
          <p:nvSpPr>
            <p:cNvPr id="42" name="TextBox 41"/>
            <p:cNvSpPr txBox="1"/>
            <p:nvPr/>
          </p:nvSpPr>
          <p:spPr>
            <a:xfrm>
              <a:off x="11979930" y="1629466"/>
              <a:ext cx="5274041" cy="323165"/>
            </a:xfrm>
            <a:prstGeom prst="rect">
              <a:avLst/>
            </a:prstGeom>
            <a:noFill/>
          </p:spPr>
          <p:txBody>
            <a:bodyPr wrap="square" rtlCol="0">
              <a:spAutoFit/>
            </a:bodyPr>
            <a:lstStyle/>
            <a:p>
              <a:pPr algn="ctr"/>
              <a:r>
                <a:rPr lang="en-US" sz="1500" dirty="0">
                  <a:solidFill>
                    <a:schemeClr val="bg1"/>
                  </a:solidFill>
                  <a:latin typeface="Bookman Old Style" pitchFamily="18" charset="0"/>
                </a:rPr>
                <a:t>FACULTY OF BUSINESS ADMINISTRATION</a:t>
              </a:r>
            </a:p>
          </p:txBody>
        </p:sp>
      </p:grpSp>
    </p:spTree>
    <p:extLst>
      <p:ext uri="{BB962C8B-B14F-4D97-AF65-F5344CB8AC3E}">
        <p14:creationId xmlns:p14="http://schemas.microsoft.com/office/powerpoint/2010/main" val="1044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afterEffect">
                                  <p:stCondLst>
                                    <p:cond delay="0"/>
                                  </p:stCondLst>
                                  <p:endCondLst>
                                    <p:cond evt="onNext" delay="0">
                                      <p:tgtEl>
                                        <p:sldTgt/>
                                      </p:tgtEl>
                                    </p:cond>
                                  </p:endCondLst>
                                  <p:childTnLst>
                                    <p:animMotion origin="layout" path="M 0 0 L 0.25 0 E" pathEditMode="relative" ptsTypes="">
                                      <p:cBhvr>
                                        <p:cTn id="6"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on's Voice Ministries: Selah for Today 10-29-2019 - Overcome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93714" y="1546382"/>
            <a:ext cx="8211417" cy="461892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How to Overcome the Barriers of Effective Communication </a:t>
            </a:r>
          </a:p>
        </p:txBody>
      </p:sp>
      <p:sp>
        <p:nvSpPr>
          <p:cNvPr id="14" name="Content Placeholder 13"/>
          <p:cNvSpPr>
            <a:spLocks noGrp="1"/>
          </p:cNvSpPr>
          <p:nvPr>
            <p:ph sz="half" idx="1"/>
          </p:nvPr>
        </p:nvSpPr>
        <p:spPr>
          <a:xfrm>
            <a:off x="540067" y="1536192"/>
            <a:ext cx="4644583" cy="4629112"/>
          </a:xfrm>
          <a:solidFill>
            <a:schemeClr val="bg1"/>
          </a:solidFill>
          <a:ln>
            <a:solidFill>
              <a:schemeClr val="accent1"/>
            </a:solidFill>
          </a:ln>
        </p:spPr>
        <p:txBody>
          <a:bodyPr>
            <a:noAutofit/>
          </a:bodyPr>
          <a:lstStyle/>
          <a:p>
            <a:pPr algn="just"/>
            <a:r>
              <a:rPr lang="en-US" sz="2000" dirty="0">
                <a:latin typeface="+mj-lt"/>
              </a:rPr>
              <a:t>Eliminating differences in perception</a:t>
            </a:r>
          </a:p>
          <a:p>
            <a:pPr algn="just"/>
            <a:r>
              <a:rPr lang="en-US" sz="2000" dirty="0">
                <a:latin typeface="+mj-lt"/>
              </a:rPr>
              <a:t>Use of Simple Language</a:t>
            </a:r>
          </a:p>
          <a:p>
            <a:pPr algn="just"/>
            <a:r>
              <a:rPr lang="en-US" sz="2000" dirty="0">
                <a:latin typeface="+mj-lt"/>
              </a:rPr>
              <a:t>Reduction and elimination of noise levels</a:t>
            </a:r>
          </a:p>
          <a:p>
            <a:pPr algn="just"/>
            <a:r>
              <a:rPr lang="en-US" sz="2000" dirty="0">
                <a:latin typeface="+mj-lt"/>
              </a:rPr>
              <a:t>Active Listening</a:t>
            </a:r>
          </a:p>
          <a:p>
            <a:pPr algn="just"/>
            <a:r>
              <a:rPr lang="en-US" sz="2000" dirty="0">
                <a:latin typeface="+mj-lt"/>
              </a:rPr>
              <a:t>Emotional State</a:t>
            </a:r>
          </a:p>
          <a:p>
            <a:pPr algn="just"/>
            <a:r>
              <a:rPr lang="en-US" sz="2000" dirty="0">
                <a:latin typeface="+mj-lt"/>
              </a:rPr>
              <a:t>Simple Organizational Structure</a:t>
            </a:r>
          </a:p>
          <a:p>
            <a:pPr algn="just"/>
            <a:r>
              <a:rPr lang="en-US" sz="2000" dirty="0">
                <a:latin typeface="+mj-lt"/>
              </a:rPr>
              <a:t>Avoid Information Overload</a:t>
            </a:r>
          </a:p>
          <a:p>
            <a:pPr algn="just"/>
            <a:r>
              <a:rPr lang="en-US" sz="2000" dirty="0">
                <a:latin typeface="+mj-lt"/>
              </a:rPr>
              <a:t>Give Constructive Feedback</a:t>
            </a:r>
          </a:p>
          <a:p>
            <a:pPr algn="just"/>
            <a:r>
              <a:rPr lang="en-US" sz="2000" dirty="0">
                <a:latin typeface="+mj-lt"/>
              </a:rPr>
              <a:t>Proper Media Selection </a:t>
            </a:r>
          </a:p>
          <a:p>
            <a:pPr algn="just"/>
            <a:r>
              <a:rPr lang="en-US" sz="2000" dirty="0">
                <a:latin typeface="+mj-lt"/>
              </a:rPr>
              <a:t>Flexibility in meeting the targets </a:t>
            </a: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77086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lifornia's Squatter Storm: Action Brewing or All Talk? - From Frugal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34"/>
          <a:stretch/>
        </p:blipFill>
        <p:spPr bwMode="auto">
          <a:xfrm>
            <a:off x="4995684" y="1531934"/>
            <a:ext cx="4549299" cy="459028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Technological Barriers in Communication </a:t>
            </a:r>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114300" indent="0" algn="just">
              <a:buNone/>
            </a:pPr>
            <a:r>
              <a:rPr lang="en-US" sz="2000" b="1" dirty="0">
                <a:latin typeface="+mj-lt"/>
              </a:rPr>
              <a:t>What are technological barriers in communication?</a:t>
            </a:r>
          </a:p>
          <a:p>
            <a:pPr marL="114300" indent="0" algn="just">
              <a:buNone/>
            </a:pPr>
            <a:r>
              <a:rPr lang="en-US" sz="1900" dirty="0">
                <a:latin typeface="+mj-lt"/>
              </a:rPr>
              <a:t>These refer to the obstacles and challenges that arise from the use or misuse of technology in exchanging information. </a:t>
            </a:r>
          </a:p>
          <a:p>
            <a:pPr marL="114300" indent="0" algn="just">
              <a:buNone/>
            </a:pPr>
            <a:r>
              <a:rPr lang="en-US" sz="1900" dirty="0">
                <a:latin typeface="+mj-lt"/>
              </a:rPr>
              <a:t>These barriers can range from simple issues like poor internet connectivity to more complex problems such as digital literacy gaps or platform incompatibility. Identifying and understanding these barriers is crucial for effective communication in today’s technology-driven world.</a:t>
            </a: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10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73076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Types of Technological Barriers in Communication</a:t>
            </a: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Content Placeholder 3" descr="Types of Technological Barriers in Communication">
            <a:extLst>
              <a:ext uri="{FF2B5EF4-FFF2-40B4-BE49-F238E27FC236}">
                <a16:creationId xmlns:a16="http://schemas.microsoft.com/office/drawing/2014/main" id="{A2F09EF2-F5C3-44A4-8AD9-FDD7EAF28529}"/>
              </a:ext>
            </a:extLst>
          </p:cNvPr>
          <p:cNvPicPr>
            <a:picLocks noGrp="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667"/>
          <a:stretch/>
        </p:blipFill>
        <p:spPr bwMode="auto">
          <a:xfrm>
            <a:off x="612775" y="1560880"/>
            <a:ext cx="8964364" cy="4614633"/>
          </a:xfrm>
          <a:prstGeom prst="rect">
            <a:avLst/>
          </a:prstGeom>
          <a:noFill/>
          <a:ln>
            <a:noFill/>
          </a:ln>
        </p:spPr>
      </p:pic>
    </p:spTree>
    <p:extLst>
      <p:ext uri="{BB962C8B-B14F-4D97-AF65-F5344CB8AC3E}">
        <p14:creationId xmlns:p14="http://schemas.microsoft.com/office/powerpoint/2010/main" val="697693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Exercise</a:t>
            </a:r>
          </a:p>
        </p:txBody>
      </p:sp>
      <p:sp>
        <p:nvSpPr>
          <p:cNvPr id="19" name="Content Placeholder 18">
            <a:extLst>
              <a:ext uri="{FF2B5EF4-FFF2-40B4-BE49-F238E27FC236}">
                <a16:creationId xmlns:a16="http://schemas.microsoft.com/office/drawing/2014/main" id="{DA3E0F99-B947-4CF5-A99F-BD69CB14596A}"/>
              </a:ext>
            </a:extLst>
          </p:cNvPr>
          <p:cNvSpPr>
            <a:spLocks noGrp="1"/>
          </p:cNvSpPr>
          <p:nvPr>
            <p:ph idx="1"/>
          </p:nvPr>
        </p:nvSpPr>
        <p:spPr/>
        <p:txBody>
          <a:bodyPr>
            <a:normAutofit/>
          </a:bodyPr>
          <a:lstStyle/>
          <a:p>
            <a:r>
              <a:rPr lang="en-GB" sz="3200" dirty="0"/>
              <a:t>Using clear examples, analyse communication at your former High School and identify barriers that could have contributed to ineffective communication in a given scenario. </a:t>
            </a:r>
          </a:p>
          <a:p>
            <a:r>
              <a:rPr lang="en-GB" sz="3200" dirty="0"/>
              <a:t>Advise the school management or any responsible personnel in the scenario above, what can be done to avoid ineffective communication from reoccurring.</a:t>
            </a:r>
            <a:endParaRPr lang="x-none" sz="3200" dirty="0"/>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12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188083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References</a:t>
            </a:r>
            <a:endParaRPr lang="en-US" sz="3600" b="1" dirty="0"/>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Reference Managers and citations for researchers - ResearchBrains :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9" y="1531941"/>
            <a:ext cx="4715893" cy="471589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sz="half" idx="1"/>
          </p:nvPr>
        </p:nvSpPr>
        <p:spPr>
          <a:xfrm>
            <a:off x="4824611" y="1514092"/>
            <a:ext cx="4752528" cy="4733742"/>
          </a:xfrm>
          <a:solidFill>
            <a:schemeClr val="bg1"/>
          </a:solidFill>
          <a:ln>
            <a:solidFill>
              <a:srgbClr val="0070C0"/>
            </a:solidFill>
          </a:ln>
        </p:spPr>
        <p:txBody>
          <a:bodyPr>
            <a:normAutofit/>
          </a:bodyPr>
          <a:lstStyle/>
          <a:p>
            <a:pPr lvl="0"/>
            <a:r>
              <a:rPr lang="en-US" sz="2000" u="sng" dirty="0">
                <a:latin typeface="+mj-lt"/>
                <a:hlinkClick r:id="rId4"/>
              </a:rPr>
              <a:t>https://youtu.be/f5Tao6KHV5w?si=E0znFDMEdC0Dk764</a:t>
            </a:r>
            <a:endParaRPr lang="en-US" sz="2000" dirty="0">
              <a:latin typeface="+mj-lt"/>
            </a:endParaRPr>
          </a:p>
          <a:p>
            <a:pPr lvl="0"/>
            <a:r>
              <a:rPr lang="en-US" sz="2000" u="sng" dirty="0">
                <a:latin typeface="+mj-lt"/>
                <a:hlinkClick r:id="rId5"/>
              </a:rPr>
              <a:t>http://dx.doi.org/10.6007/IJARBSS/v13-i11/19498</a:t>
            </a:r>
            <a:endParaRPr lang="en-US" sz="2000" dirty="0">
              <a:latin typeface="+mj-lt"/>
            </a:endParaRPr>
          </a:p>
          <a:p>
            <a:pPr lvl="0"/>
            <a:r>
              <a:rPr lang="en-US" sz="2000" u="sng" dirty="0">
                <a:latin typeface="+mj-lt"/>
                <a:hlinkClick r:id="rId6"/>
              </a:rPr>
              <a:t>http://doi.org/10.2307/3587028</a:t>
            </a:r>
            <a:r>
              <a:rPr lang="en-US" sz="2000" dirty="0">
                <a:latin typeface="+mj-lt"/>
              </a:rPr>
              <a:t> </a:t>
            </a:r>
          </a:p>
          <a:p>
            <a:pPr lvl="0"/>
            <a:r>
              <a:rPr lang="en-US" sz="2000" u="sng" dirty="0">
                <a:latin typeface="+mj-lt"/>
                <a:hlinkClick r:id="rId7"/>
              </a:rPr>
              <a:t>www.mrcet.ac.in</a:t>
            </a:r>
            <a:r>
              <a:rPr lang="en-US" sz="2000" dirty="0">
                <a:latin typeface="+mj-lt"/>
              </a:rPr>
              <a:t> (Digital notes professional communication skills R20MBA10)</a:t>
            </a:r>
          </a:p>
          <a:p>
            <a:pPr marL="0" indent="0">
              <a:buNone/>
            </a:pPr>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27493561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839759" y="202285"/>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9759" y="202281"/>
            <a:ext cx="1764806" cy="1764806"/>
          </a:xfrm>
          <a:prstGeom prst="rect">
            <a:avLst/>
          </a:prstGeom>
        </p:spPr>
      </p:pic>
      <p:pic>
        <p:nvPicPr>
          <p:cNvPr id="1039" name="Picture 15" descr="Top 10 Universities In Uganda(2020 Update) 202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4510" t="7225" b="21348"/>
          <a:stretch/>
        </p:blipFill>
        <p:spPr bwMode="auto">
          <a:xfrm>
            <a:off x="0" y="0"/>
            <a:ext cx="10801350" cy="681337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0" y="0"/>
            <a:ext cx="10801350" cy="684197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74532" y="-56779"/>
            <a:ext cx="705863" cy="69147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80397" y="836714"/>
            <a:ext cx="7704856" cy="523220"/>
          </a:xfrm>
          <a:prstGeom prst="rect">
            <a:avLst/>
          </a:prstGeom>
          <a:noFill/>
        </p:spPr>
        <p:txBody>
          <a:bodyPr wrap="square" rtlCol="0">
            <a:spAutoFit/>
          </a:bodyPr>
          <a:lstStyle/>
          <a:p>
            <a:pPr algn="ctr"/>
            <a:r>
              <a:rPr lang="en-US" sz="2800" dirty="0">
                <a:latin typeface="Arial Black" pitchFamily="34" charset="0"/>
              </a:rPr>
              <a:t>Thank you for being a great audience</a:t>
            </a:r>
          </a:p>
        </p:txBody>
      </p:sp>
      <p:sp>
        <p:nvSpPr>
          <p:cNvPr id="48" name="TextBox 47"/>
          <p:cNvSpPr txBox="1"/>
          <p:nvPr/>
        </p:nvSpPr>
        <p:spPr>
          <a:xfrm>
            <a:off x="4879165" y="2072465"/>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Address</a:t>
            </a:r>
          </a:p>
          <a:p>
            <a:r>
              <a:rPr lang="en-US" sz="1300" dirty="0">
                <a:solidFill>
                  <a:srgbClr val="0070C0"/>
                </a:solidFill>
                <a:latin typeface="Arial Black" pitchFamily="34" charset="0"/>
              </a:rPr>
              <a:t>Main building , first floor Room 1.0</a:t>
            </a:r>
          </a:p>
        </p:txBody>
      </p:sp>
      <p:sp>
        <p:nvSpPr>
          <p:cNvPr id="49" name="TextBox 48"/>
          <p:cNvSpPr txBox="1"/>
          <p:nvPr/>
        </p:nvSpPr>
        <p:spPr>
          <a:xfrm>
            <a:off x="4807157" y="4782187"/>
            <a:ext cx="5274041" cy="692497"/>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Email</a:t>
            </a:r>
          </a:p>
          <a:p>
            <a:r>
              <a:rPr lang="en-GB" sz="1300" dirty="0">
                <a:solidFill>
                  <a:srgbClr val="0070C0"/>
                </a:solidFill>
                <a:latin typeface="Arial Black" panose="020B0A04020102020204" pitchFamily="34" charset="0"/>
                <a:hlinkClick r:id="rId5"/>
              </a:rPr>
              <a:t>hodcommunication@mubs.ac.ug</a:t>
            </a:r>
            <a:r>
              <a:rPr lang="en-US" sz="1300" u="sng" dirty="0">
                <a:solidFill>
                  <a:srgbClr val="000000"/>
                </a:solidFill>
                <a:latin typeface="Arial Black" pitchFamily="34" charset="0"/>
              </a:rPr>
              <a:t> </a:t>
            </a:r>
            <a:r>
              <a:rPr lang="en-US" sz="1300" u="sng" dirty="0">
                <a:solidFill>
                  <a:srgbClr val="000000"/>
                </a:solidFill>
                <a:latin typeface="Arial Black" pitchFamily="34" charset="0"/>
                <a:hlinkClick r:id="rId6"/>
              </a:rPr>
              <a:t>/</a:t>
            </a:r>
            <a:r>
              <a:rPr lang="en-US" sz="1300" dirty="0">
                <a:solidFill>
                  <a:srgbClr val="0070C0"/>
                </a:solidFill>
                <a:latin typeface="Arial Black" pitchFamily="34" charset="0"/>
                <a:hlinkClick r:id="rId6"/>
              </a:rPr>
              <a:t>snakyeyune@mubs.ac.ug</a:t>
            </a:r>
            <a:r>
              <a:rPr lang="en-US" sz="1300" dirty="0">
                <a:solidFill>
                  <a:srgbClr val="0070C0"/>
                </a:solidFill>
                <a:latin typeface="Arial Black" pitchFamily="34" charset="0"/>
              </a:rPr>
              <a:t>  </a:t>
            </a:r>
          </a:p>
        </p:txBody>
      </p:sp>
      <p:sp>
        <p:nvSpPr>
          <p:cNvPr id="50" name="TextBox 49"/>
          <p:cNvSpPr txBox="1"/>
          <p:nvPr/>
        </p:nvSpPr>
        <p:spPr>
          <a:xfrm>
            <a:off x="4824613" y="3312571"/>
            <a:ext cx="5274041" cy="692497"/>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Contacts</a:t>
            </a:r>
          </a:p>
          <a:p>
            <a:r>
              <a:rPr lang="en-US" sz="1300" dirty="0">
                <a:solidFill>
                  <a:srgbClr val="0070C0"/>
                </a:solidFill>
                <a:latin typeface="Arial Black" pitchFamily="34" charset="0"/>
              </a:rPr>
              <a:t>Team leader: 	+256-777-899-582</a:t>
            </a:r>
          </a:p>
          <a:p>
            <a:r>
              <a:rPr lang="en-US" sz="1300" dirty="0">
                <a:solidFill>
                  <a:srgbClr val="0070C0"/>
                </a:solidFill>
                <a:latin typeface="Arial Black" pitchFamily="34" charset="0"/>
              </a:rPr>
              <a:t>Facilitator:</a:t>
            </a:r>
          </a:p>
        </p:txBody>
      </p:sp>
      <p:sp>
        <p:nvSpPr>
          <p:cNvPr id="51" name="TextBox 50"/>
          <p:cNvSpPr txBox="1"/>
          <p:nvPr/>
        </p:nvSpPr>
        <p:spPr>
          <a:xfrm>
            <a:off x="3024411" y="6479760"/>
            <a:ext cx="7776939" cy="261610"/>
          </a:xfrm>
          <a:prstGeom prst="rect">
            <a:avLst/>
          </a:prstGeom>
          <a:noFill/>
        </p:spPr>
        <p:txBody>
          <a:bodyPr wrap="square" rtlCol="0">
            <a:spAutoFit/>
          </a:bodyPr>
          <a:lstStyle/>
          <a:p>
            <a:r>
              <a:rPr lang="en-US" sz="1100" dirty="0">
                <a:latin typeface="Arial Black" pitchFamily="34" charset="0"/>
              </a:rPr>
              <a:t>©2024    - FACULTY OF BUSINESS ADMINISTRATION, Department of Communication</a:t>
            </a:r>
          </a:p>
        </p:txBody>
      </p:sp>
      <p:grpSp>
        <p:nvGrpSpPr>
          <p:cNvPr id="16" name="Group 15"/>
          <p:cNvGrpSpPr/>
          <p:nvPr/>
        </p:nvGrpSpPr>
        <p:grpSpPr>
          <a:xfrm>
            <a:off x="2088307" y="5507044"/>
            <a:ext cx="882403" cy="882403"/>
            <a:chOff x="9937179" y="332656"/>
            <a:chExt cx="882403" cy="882403"/>
          </a:xfrm>
        </p:grpSpPr>
        <p:sp>
          <p:nvSpPr>
            <p:cNvPr id="17" name="Oval 16"/>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2" name="Oval 1"/>
          <p:cNvSpPr/>
          <p:nvPr/>
        </p:nvSpPr>
        <p:spPr>
          <a:xfrm>
            <a:off x="1771022" y="2645612"/>
            <a:ext cx="1586388" cy="1586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beiterbetriebsrat App - Apps on Google Play"/>
          <p:cNvPicPr>
            <a:picLocks noChangeAspect="1" noChangeArrowheads="1"/>
          </p:cNvPicPr>
          <p:nvPr/>
        </p:nvPicPr>
        <p:blipFill>
          <a:blip r:embed="rId7" cstate="print">
            <a:duotone>
              <a:prstClr val="black"/>
              <a:srgbClr val="002060">
                <a:tint val="45000"/>
                <a:satMod val="400000"/>
              </a:srgb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71021" y="2645612"/>
            <a:ext cx="1586388" cy="158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ress, location, map, marker, red icon"/>
          <p:cNvPicPr>
            <a:picLocks noChangeAspect="1" noChangeArrowheads="1"/>
          </p:cNvPicPr>
          <p:nvPr/>
        </p:nvPicPr>
        <p:blipFill>
          <a:blip r:embed="rId9" cstate="print">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1610" y="1854240"/>
            <a:ext cx="928884" cy="928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Mail Email Address Round Outline Red Icon Transparent PNG | Citypng"/>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900" y="4692912"/>
            <a:ext cx="677117" cy="680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wnload Telephone Icon Red | Transparent PNG Download | SeekPNG"/>
          <p:cNvPicPr>
            <a:picLocks noChangeAspect="1" noChangeArrowheads="1"/>
          </p:cNvPicPr>
          <p:nvPr/>
        </p:nvPicPr>
        <p:blipFill>
          <a:blip r:embed="rId12"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4628" y="3312093"/>
            <a:ext cx="711663" cy="6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51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Understanding the Barriers of Communication - Leverage Edu"/>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5210" y="-646786"/>
            <a:ext cx="8019024" cy="5011890"/>
          </a:xfrm>
          <a:prstGeom prst="rect">
            <a:avLst/>
          </a:prstGeom>
          <a:solidFill>
            <a:srgbClr val="FFFFFF">
              <a:shade val="85000"/>
            </a:srgbClr>
          </a:solidFill>
          <a:ln w="101600" cap="sq">
            <a:solidFill>
              <a:srgbClr val="FDFDFD"/>
            </a:solidFill>
            <a:miter lim="800000"/>
          </a:ln>
          <a:effectLst>
            <a:outerShdw blurRad="50800" dist="38100" dir="10800000" algn="r" rotWithShape="0">
              <a:prstClr val="black">
                <a:alpha val="40000"/>
              </a:prstClr>
            </a:outerShdw>
            <a:reflection blurRad="6350" stA="52000" endA="300" endPos="35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8" name="Title 1">
            <a:extLst>
              <a:ext uri="{FF2B5EF4-FFF2-40B4-BE49-F238E27FC236}">
                <a16:creationId xmlns:a16="http://schemas.microsoft.com/office/drawing/2014/main" id="{523A5D2A-CC97-4F2D-A561-7F75025CAE53}"/>
              </a:ext>
            </a:extLst>
          </p:cNvPr>
          <p:cNvSpPr txBox="1">
            <a:spLocks/>
          </p:cNvSpPr>
          <p:nvPr/>
        </p:nvSpPr>
        <p:spPr>
          <a:xfrm>
            <a:off x="1" y="3212977"/>
            <a:ext cx="10369188" cy="3645024"/>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4800" b="1" dirty="0"/>
              <a:t>TOPIC 2b: </a:t>
            </a:r>
            <a:r>
              <a:rPr lang="x-none" sz="4800" b="1" dirty="0"/>
              <a:t>BARRIERS </a:t>
            </a:r>
            <a:endParaRPr lang="en-US" sz="4800" b="1" dirty="0"/>
          </a:p>
          <a:p>
            <a:pPr algn="ctr"/>
            <a:r>
              <a:rPr lang="x-none" sz="4800" b="1" dirty="0"/>
              <a:t>TO </a:t>
            </a:r>
            <a:endParaRPr lang="en-US" sz="4800" b="1" dirty="0"/>
          </a:p>
          <a:p>
            <a:pPr algn="ctr"/>
            <a:r>
              <a:rPr lang="x-none" sz="4800" b="1" dirty="0"/>
              <a:t>EFFECTIVE COMMUNICATION</a:t>
            </a:r>
            <a:endParaRPr lang="x-none" sz="4800" dirty="0"/>
          </a:p>
        </p:txBody>
      </p:sp>
    </p:spTree>
    <p:extLst>
      <p:ext uri="{BB962C8B-B14F-4D97-AF65-F5344CB8AC3E}">
        <p14:creationId xmlns:p14="http://schemas.microsoft.com/office/powerpoint/2010/main" val="962743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Outline</a:t>
            </a:r>
          </a:p>
        </p:txBody>
      </p:sp>
      <p:sp>
        <p:nvSpPr>
          <p:cNvPr id="14" name="Content Placeholder 13"/>
          <p:cNvSpPr>
            <a:spLocks noGrp="1"/>
          </p:cNvSpPr>
          <p:nvPr>
            <p:ph sz="half" idx="1"/>
          </p:nvPr>
        </p:nvSpPr>
        <p:spPr>
          <a:xfrm>
            <a:off x="540067" y="1536192"/>
            <a:ext cx="5508680" cy="4917144"/>
          </a:xfrm>
          <a:ln>
            <a:solidFill>
              <a:schemeClr val="accent1"/>
            </a:solidFill>
          </a:ln>
        </p:spPr>
        <p:txBody>
          <a:bodyPr>
            <a:noAutofit/>
          </a:bodyPr>
          <a:lstStyle/>
          <a:p>
            <a:pPr marL="0" indent="0" algn="just">
              <a:buNone/>
            </a:pPr>
            <a:r>
              <a:rPr lang="en-US" sz="1800" b="1" dirty="0">
                <a:latin typeface="+mj-lt"/>
                <a:cs typeface="Times New Roman" panose="02020603050405020304" pitchFamily="18" charset="0"/>
              </a:rPr>
              <a:t>Introduction</a:t>
            </a:r>
          </a:p>
          <a:p>
            <a:pPr algn="just"/>
            <a:r>
              <a:rPr lang="en-US" sz="1800" dirty="0">
                <a:latin typeface="+mj-lt"/>
                <a:cs typeface="Times New Roman" panose="02020603050405020304" pitchFamily="18" charset="0"/>
              </a:rPr>
              <a:t>Defining a barrier to communication</a:t>
            </a:r>
          </a:p>
          <a:p>
            <a:pPr algn="just"/>
            <a:r>
              <a:rPr lang="en-US" sz="1800" dirty="0">
                <a:latin typeface="+mj-lt"/>
                <a:cs typeface="Times New Roman" panose="02020603050405020304" pitchFamily="18" charset="0"/>
              </a:rPr>
              <a:t>Defining Effective communication</a:t>
            </a:r>
          </a:p>
          <a:p>
            <a:pPr marL="0" indent="0" algn="just">
              <a:buNone/>
            </a:pPr>
            <a:r>
              <a:rPr lang="en-US" sz="1800" b="1" dirty="0">
                <a:latin typeface="+mj-lt"/>
                <a:cs typeface="Times New Roman" panose="02020603050405020304" pitchFamily="18" charset="0"/>
              </a:rPr>
              <a:t>Types of barriers</a:t>
            </a:r>
          </a:p>
          <a:p>
            <a:pPr algn="just"/>
            <a:r>
              <a:rPr lang="en-US" sz="1800" dirty="0">
                <a:latin typeface="+mj-lt"/>
                <a:cs typeface="Times New Roman" panose="02020603050405020304" pitchFamily="18" charset="0"/>
              </a:rPr>
              <a:t>Physical, physiological,  socio-psychological and Semantic barriers.</a:t>
            </a:r>
          </a:p>
          <a:p>
            <a:pPr algn="just"/>
            <a:r>
              <a:rPr lang="en-US" sz="1800" dirty="0">
                <a:latin typeface="+mj-lt"/>
                <a:cs typeface="Times New Roman" panose="02020603050405020304" pitchFamily="18" charset="0"/>
              </a:rPr>
              <a:t>Solutions to the barriers to communication</a:t>
            </a:r>
          </a:p>
          <a:p>
            <a:pPr marL="114300" indent="0" algn="just">
              <a:buNone/>
            </a:pPr>
            <a:r>
              <a:rPr lang="en-US" sz="1800" b="1" dirty="0">
                <a:latin typeface="+mj-lt"/>
                <a:cs typeface="Times New Roman" panose="02020603050405020304" pitchFamily="18" charset="0"/>
              </a:rPr>
              <a:t>Technological barrier</a:t>
            </a:r>
          </a:p>
          <a:p>
            <a:pPr algn="just"/>
            <a:r>
              <a:rPr lang="en-US" sz="1800" dirty="0">
                <a:latin typeface="+mj-lt"/>
                <a:cs typeface="Times New Roman" panose="02020603050405020304" pitchFamily="18" charset="0"/>
              </a:rPr>
              <a:t>Definition</a:t>
            </a:r>
          </a:p>
          <a:p>
            <a:pPr algn="just"/>
            <a:r>
              <a:rPr lang="en-US" sz="1800" dirty="0">
                <a:latin typeface="+mj-lt"/>
                <a:cs typeface="Times New Roman" panose="02020603050405020304" pitchFamily="18" charset="0"/>
              </a:rPr>
              <a:t>Types of technological barriers</a:t>
            </a:r>
          </a:p>
          <a:p>
            <a:pPr marL="114300" marR="0" indent="0">
              <a:spcBef>
                <a:spcPts val="0"/>
              </a:spcBef>
              <a:spcAft>
                <a:spcPts val="800"/>
              </a:spcAft>
              <a:buNone/>
            </a:pPr>
            <a:r>
              <a:rPr lang="en-US" sz="1800" dirty="0">
                <a:latin typeface="+mj-lt"/>
                <a:ea typeface="Times New Roman"/>
                <a:cs typeface="Times New Roman"/>
              </a:rPr>
              <a:t> </a:t>
            </a:r>
            <a:endParaRPr lang="en-US" sz="1800" dirty="0">
              <a:latin typeface="+mj-lt"/>
              <a:ea typeface="Calibri"/>
              <a:cs typeface="Times New Roman"/>
            </a:endParaRPr>
          </a:p>
          <a:p>
            <a:pPr marL="0" indent="0">
              <a:buNone/>
            </a:pPr>
            <a:endParaRPr lang="en-US" sz="1800" dirty="0">
              <a:latin typeface="+mj-lt"/>
            </a:endParaRPr>
          </a:p>
          <a:p>
            <a:pPr marL="114300" indent="0">
              <a:buNone/>
            </a:pPr>
            <a:endParaRPr lang="en-US" sz="18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48747" y="1531942"/>
            <a:ext cx="3528392" cy="4921394"/>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6048747" y="1753661"/>
            <a:ext cx="3816425" cy="4687099"/>
            <a:chOff x="4906128" y="1406198"/>
            <a:chExt cx="4658459" cy="4759105"/>
          </a:xfrm>
        </p:grpSpPr>
        <p:pic>
          <p:nvPicPr>
            <p:cNvPr id="2050" name="Picture 2" descr="Lets get started stock illustration. Illustration of business - 116264815"/>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b="7479"/>
            <a:stretch/>
          </p:blipFill>
          <p:spPr bwMode="auto">
            <a:xfrm>
              <a:off x="4906128" y="1406198"/>
              <a:ext cx="4595960" cy="3462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4968627" y="4869158"/>
              <a:ext cx="4595960" cy="1296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637985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Learning outcomes</a:t>
            </a:r>
          </a:p>
        </p:txBody>
      </p:sp>
      <p:sp>
        <p:nvSpPr>
          <p:cNvPr id="14" name="Content Placeholder 13"/>
          <p:cNvSpPr>
            <a:spLocks noGrp="1"/>
          </p:cNvSpPr>
          <p:nvPr>
            <p:ph idx="1"/>
          </p:nvPr>
        </p:nvSpPr>
        <p:spPr>
          <a:ln>
            <a:solidFill>
              <a:schemeClr val="accent1"/>
            </a:solidFill>
          </a:ln>
        </p:spPr>
        <p:txBody>
          <a:bodyPr>
            <a:noAutofit/>
          </a:bodyPr>
          <a:lstStyle/>
          <a:p>
            <a:pPr marL="0" indent="0">
              <a:buNone/>
            </a:pPr>
            <a:endParaRPr lang="en-US" sz="1800" dirty="0">
              <a:latin typeface="+mj-lt"/>
            </a:endParaRPr>
          </a:p>
          <a:p>
            <a:pPr marL="0" marR="0" indent="0">
              <a:spcBef>
                <a:spcPts val="0"/>
              </a:spcBef>
              <a:spcAft>
                <a:spcPts val="800"/>
              </a:spcAft>
              <a:buNone/>
            </a:pPr>
            <a:r>
              <a:rPr lang="en-US" sz="2400" b="1" dirty="0">
                <a:latin typeface="Times New Roman" panose="02020603050405020304" pitchFamily="18" charset="0"/>
                <a:ea typeface="Times New Roman"/>
                <a:cs typeface="Times New Roman" panose="02020603050405020304" pitchFamily="18" charset="0"/>
              </a:rPr>
              <a:t>By the end of this topic, the learners will be able:</a:t>
            </a:r>
            <a:endParaRPr lang="en-US" sz="2400" b="1"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To define barriers to effective communication.</a:t>
            </a:r>
            <a:endParaRPr lang="en-US" sz="2400"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To define effective communication.</a:t>
            </a:r>
            <a:endParaRPr lang="en-US" sz="2400"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To understand the different types of barriers. </a:t>
            </a:r>
            <a:endParaRPr lang="en-US" sz="2400" dirty="0">
              <a:latin typeface="Times New Roman" panose="02020603050405020304" pitchFamily="18" charset="0"/>
              <a:ea typeface="Calibri"/>
              <a:cs typeface="Times New Roman" panose="02020603050405020304" pitchFamily="18" charset="0"/>
            </a:endParaRPr>
          </a:p>
          <a:p>
            <a:pPr lvl="0">
              <a:spcBef>
                <a:spcPts val="0"/>
              </a:spcBef>
              <a:buFont typeface="Symbol"/>
              <a:buChar char=""/>
            </a:pPr>
            <a:r>
              <a:rPr lang="en-US" sz="2400" dirty="0">
                <a:latin typeface="Times New Roman" panose="02020603050405020304" pitchFamily="18" charset="0"/>
                <a:ea typeface="Times New Roman"/>
                <a:cs typeface="Times New Roman" panose="02020603050405020304" pitchFamily="18" charset="0"/>
              </a:rPr>
              <a:t>Apply strategies on how to overcome the barriers to effective </a:t>
            </a:r>
            <a:endParaRPr lang="en-US" sz="2400" dirty="0">
              <a:latin typeface="Times New Roman" panose="02020603050405020304" pitchFamily="18" charset="0"/>
              <a:ea typeface="Calibri"/>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53387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Barriers to Effective Communication </a:t>
            </a:r>
          </a:p>
        </p:txBody>
      </p:sp>
      <p:sp>
        <p:nvSpPr>
          <p:cNvPr id="14" name="Content Placeholder 13"/>
          <p:cNvSpPr>
            <a:spLocks noGrp="1"/>
          </p:cNvSpPr>
          <p:nvPr>
            <p:ph sz="half" idx="1"/>
          </p:nvPr>
        </p:nvSpPr>
        <p:spPr>
          <a:xfrm>
            <a:off x="540067" y="1536192"/>
            <a:ext cx="8965064" cy="4917144"/>
          </a:xfrm>
          <a:ln>
            <a:solidFill>
              <a:schemeClr val="accent1"/>
            </a:solidFill>
          </a:ln>
        </p:spPr>
        <p:txBody>
          <a:bodyPr>
            <a:noAutofit/>
          </a:bodyPr>
          <a:lstStyle/>
          <a:p>
            <a:pPr marL="0" indent="0" algn="just">
              <a:lnSpc>
                <a:spcPct val="150000"/>
              </a:lnSpc>
              <a:buNone/>
            </a:pPr>
            <a:r>
              <a:rPr lang="en-US" sz="1800" dirty="0">
                <a:latin typeface="Times New Roman" panose="02020603050405020304" pitchFamily="18" charset="0"/>
                <a:cs typeface="Times New Roman" panose="02020603050405020304" pitchFamily="18" charset="0"/>
              </a:rPr>
              <a:t>Barriers to effective communication are any obstacles that prevent clear, accurate, and effective exchange of ideas, information, or feelings between individuals or groups. </a:t>
            </a:r>
          </a:p>
          <a:p>
            <a:pPr marL="0" indent="0" algn="just">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1800" dirty="0">
                <a:latin typeface="Times New Roman" panose="02020603050405020304" pitchFamily="18" charset="0"/>
                <a:cs typeface="Times New Roman" panose="02020603050405020304" pitchFamily="18" charset="0"/>
              </a:rPr>
              <a:t>Barriers exist between all people, making communication much more difficult than most people seem to realize. </a:t>
            </a:r>
          </a:p>
          <a:p>
            <a:pPr marL="0" indent="0" algn="just">
              <a:lnSpc>
                <a:spcPct val="150000"/>
              </a:lnSpc>
              <a:buNone/>
            </a:pPr>
            <a:endParaRPr lang="en-US" sz="1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1800" dirty="0">
                <a:latin typeface="Times New Roman" panose="02020603050405020304" pitchFamily="18" charset="0"/>
                <a:cs typeface="Times New Roman" panose="02020603050405020304" pitchFamily="18" charset="0"/>
              </a:rPr>
              <a:t>It is false to assume that if one can talk, he can communicate. Because so much of our education misleads people into thinking that communication is easier than it is, they become discouraged and give up when they run into difficulty. </a:t>
            </a:r>
            <a:endParaRPr lang="en-US" sz="1800" dirty="0">
              <a:latin typeface="+mj-lt"/>
              <a:cs typeface="Times New Roman" panose="02020603050405020304" pitchFamily="18" charset="0"/>
            </a:endParaRPr>
          </a:p>
          <a:p>
            <a:pPr marL="0" indent="0" algn="just">
              <a:lnSpc>
                <a:spcPct val="150000"/>
              </a:lnSpc>
              <a:buNone/>
            </a:pPr>
            <a:endParaRPr lang="en-US" sz="18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942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s the Affective Filter Blocking Instruction? – Ensemble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12513" r="7654"/>
          <a:stretch/>
        </p:blipFill>
        <p:spPr bwMode="auto">
          <a:xfrm>
            <a:off x="4894780" y="1550897"/>
            <a:ext cx="4682359" cy="4937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 Types of Barriers </a:t>
            </a:r>
          </a:p>
        </p:txBody>
      </p:sp>
      <p:sp>
        <p:nvSpPr>
          <p:cNvPr id="14" name="Content Placeholder 13"/>
          <p:cNvSpPr>
            <a:spLocks noGrp="1"/>
          </p:cNvSpPr>
          <p:nvPr>
            <p:ph sz="half" idx="1"/>
          </p:nvPr>
        </p:nvSpPr>
        <p:spPr>
          <a:xfrm>
            <a:off x="540067" y="1536191"/>
            <a:ext cx="4572576" cy="4951985"/>
          </a:xfrm>
          <a:solidFill>
            <a:schemeClr val="bg1"/>
          </a:solidFill>
          <a:ln>
            <a:solidFill>
              <a:schemeClr val="accent1"/>
            </a:solidFill>
          </a:ln>
        </p:spPr>
        <p:txBody>
          <a:bodyPr>
            <a:noAutofit/>
          </a:bodyPr>
          <a:lstStyle/>
          <a:p>
            <a:pPr marL="0" indent="0" algn="just">
              <a:lnSpc>
                <a:spcPct val="150000"/>
              </a:lnSpc>
              <a:buNone/>
            </a:pPr>
            <a:r>
              <a:rPr lang="en-US" sz="2000" b="1" dirty="0">
                <a:latin typeface="+mj-lt"/>
                <a:cs typeface="Times New Roman" panose="02020603050405020304" pitchFamily="18" charset="0"/>
              </a:rPr>
              <a:t>1. Physical or </a:t>
            </a:r>
            <a:r>
              <a:rPr lang="en-US" sz="2000" b="1">
                <a:latin typeface="+mj-lt"/>
                <a:cs typeface="Times New Roman" panose="02020603050405020304" pitchFamily="18" charset="0"/>
              </a:rPr>
              <a:t>Environmental Barriers</a:t>
            </a:r>
            <a:endParaRPr lang="en-US" sz="2000" b="1" dirty="0">
              <a:latin typeface="+mj-lt"/>
              <a:cs typeface="Times New Roman" panose="02020603050405020304" pitchFamily="18" charset="0"/>
            </a:endParaRPr>
          </a:p>
          <a:p>
            <a:pPr marL="0" indent="0" algn="just">
              <a:buNone/>
            </a:pPr>
            <a:r>
              <a:rPr lang="en-US" sz="2000" dirty="0">
                <a:latin typeface="+mj-lt"/>
                <a:cs typeface="Times New Roman" panose="02020603050405020304" pitchFamily="18" charset="0"/>
              </a:rPr>
              <a:t>These are environmental factors which limit the sending and receiving of messages.  </a:t>
            </a:r>
          </a:p>
          <a:p>
            <a:pPr marL="0" indent="0" algn="just">
              <a:buNone/>
            </a:pPr>
            <a:endParaRPr lang="en-US" sz="2000" dirty="0">
              <a:latin typeface="+mj-lt"/>
              <a:cs typeface="Times New Roman" panose="02020603050405020304" pitchFamily="18" charset="0"/>
            </a:endParaRPr>
          </a:p>
          <a:p>
            <a:pPr marL="285750" indent="-285750" algn="just"/>
            <a:r>
              <a:rPr lang="en-US" sz="2000" dirty="0">
                <a:latin typeface="+mj-lt"/>
                <a:cs typeface="Times New Roman" panose="02020603050405020304" pitchFamily="18" charset="0"/>
              </a:rPr>
              <a:t>Noise </a:t>
            </a:r>
          </a:p>
          <a:p>
            <a:pPr marL="285750" indent="-285750" algn="just"/>
            <a:r>
              <a:rPr lang="en-US" sz="2000" dirty="0">
                <a:latin typeface="+mj-lt"/>
                <a:cs typeface="Times New Roman" panose="02020603050405020304" pitchFamily="18" charset="0"/>
              </a:rPr>
              <a:t>Time and distance </a:t>
            </a:r>
          </a:p>
          <a:p>
            <a:pPr marL="285750" indent="-285750" algn="just"/>
            <a:r>
              <a:rPr lang="en-US" sz="2000" dirty="0">
                <a:latin typeface="+mj-lt"/>
                <a:cs typeface="Times New Roman" panose="02020603050405020304" pitchFamily="18" charset="0"/>
              </a:rPr>
              <a:t>Wrong choice of medium </a:t>
            </a:r>
          </a:p>
          <a:p>
            <a:pPr marL="285750" indent="-285750" algn="just"/>
            <a:r>
              <a:rPr lang="en-US" sz="2000" dirty="0">
                <a:latin typeface="+mj-lt"/>
                <a:cs typeface="Times New Roman" panose="02020603050405020304" pitchFamily="18" charset="0"/>
              </a:rPr>
              <a:t>Surroundings </a:t>
            </a:r>
          </a:p>
          <a:p>
            <a:pPr marL="285750" indent="-285750" algn="just"/>
            <a:r>
              <a:rPr lang="en-US" sz="2000" dirty="0">
                <a:latin typeface="+mj-lt"/>
                <a:cs typeface="Times New Roman" panose="02020603050405020304" pitchFamily="18" charset="0"/>
              </a:rPr>
              <a:t>Inadequacy of message design/ poorly expressed message </a:t>
            </a: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4606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l About Headaches: From Everyday to Migraine Pain - Plus Easy ..."/>
          <p:cNvPicPr>
            <a:picLocks noChangeAspect="1" noChangeArrowheads="1"/>
          </p:cNvPicPr>
          <p:nvPr/>
        </p:nvPicPr>
        <p:blipFill rotWithShape="1">
          <a:blip r:embed="rId2">
            <a:extLst>
              <a:ext uri="{28A0092B-C50C-407E-A947-70E740481C1C}">
                <a14:useLocalDpi xmlns:a14="http://schemas.microsoft.com/office/drawing/2010/main" val="0"/>
              </a:ext>
            </a:extLst>
          </a:blip>
          <a:srcRect r="7970"/>
          <a:stretch/>
        </p:blipFill>
        <p:spPr bwMode="auto">
          <a:xfrm>
            <a:off x="2736379" y="1531942"/>
            <a:ext cx="6841795" cy="49562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Conti………………….</a:t>
            </a:r>
          </a:p>
        </p:txBody>
      </p:sp>
      <p:sp>
        <p:nvSpPr>
          <p:cNvPr id="14" name="Content Placeholder 13"/>
          <p:cNvSpPr>
            <a:spLocks noGrp="1"/>
          </p:cNvSpPr>
          <p:nvPr>
            <p:ph sz="half" idx="1"/>
          </p:nvPr>
        </p:nvSpPr>
        <p:spPr>
          <a:xfrm>
            <a:off x="540067" y="1536191"/>
            <a:ext cx="4572576" cy="4951985"/>
          </a:xfrm>
          <a:solidFill>
            <a:schemeClr val="bg1"/>
          </a:solidFill>
          <a:ln>
            <a:solidFill>
              <a:schemeClr val="accent1"/>
            </a:solidFill>
          </a:ln>
        </p:spPr>
        <p:txBody>
          <a:bodyPr>
            <a:noAutofit/>
          </a:bodyPr>
          <a:lstStyle/>
          <a:p>
            <a:pPr marL="0" indent="0" algn="just">
              <a:buNone/>
            </a:pPr>
            <a:r>
              <a:rPr lang="en-US" sz="2000" b="1" dirty="0">
                <a:latin typeface="+mj-lt"/>
                <a:cs typeface="Times New Roman" panose="02020603050405020304" pitchFamily="18" charset="0"/>
              </a:rPr>
              <a:t>2. Physiological or Biological barriers</a:t>
            </a:r>
          </a:p>
          <a:p>
            <a:pPr marL="0" indent="0" algn="just">
              <a:buNone/>
            </a:pPr>
            <a:r>
              <a:rPr lang="en-US" sz="2000" dirty="0">
                <a:latin typeface="+mj-lt"/>
                <a:cs typeface="Times New Roman" panose="02020603050405020304" pitchFamily="18" charset="0"/>
              </a:rPr>
              <a:t>These are related to a person’s health and fitness. </a:t>
            </a:r>
          </a:p>
          <a:p>
            <a:pPr marL="0" indent="0" algn="just">
              <a:buNone/>
            </a:pPr>
            <a:r>
              <a:rPr lang="en-US" sz="2000" dirty="0">
                <a:latin typeface="+mj-lt"/>
                <a:cs typeface="Times New Roman" panose="02020603050405020304" pitchFamily="18" charset="0"/>
              </a:rPr>
              <a:t>These may arise due to disabilities that may affect the physical capability of the sender or the receiver. </a:t>
            </a:r>
          </a:p>
          <a:p>
            <a:pPr marL="0" indent="0" algn="just">
              <a:buNone/>
            </a:pPr>
            <a:r>
              <a:rPr lang="en-US" sz="2000" dirty="0">
                <a:latin typeface="+mj-lt"/>
                <a:cs typeface="Times New Roman" panose="02020603050405020304" pitchFamily="18" charset="0"/>
              </a:rPr>
              <a:t>Proper functioning of the vocal chords, hands, fingers, eyes is necessary for effective communication.</a:t>
            </a: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4456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reaking Through Language Barriers - Business Translation"/>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34053" y="1385050"/>
            <a:ext cx="5103126" cy="5103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Conti………………….</a:t>
            </a:r>
          </a:p>
        </p:txBody>
      </p:sp>
      <p:sp>
        <p:nvSpPr>
          <p:cNvPr id="14" name="Content Placeholder 13"/>
          <p:cNvSpPr>
            <a:spLocks noGrp="1"/>
          </p:cNvSpPr>
          <p:nvPr>
            <p:ph sz="half" idx="1"/>
          </p:nvPr>
        </p:nvSpPr>
        <p:spPr>
          <a:xfrm>
            <a:off x="540067" y="1536191"/>
            <a:ext cx="5220648" cy="4951985"/>
          </a:xfrm>
          <a:solidFill>
            <a:schemeClr val="bg1"/>
          </a:solidFill>
          <a:ln>
            <a:solidFill>
              <a:schemeClr val="accent1"/>
            </a:solidFill>
          </a:ln>
        </p:spPr>
        <p:txBody>
          <a:bodyPr>
            <a:noAutofit/>
          </a:bodyPr>
          <a:lstStyle/>
          <a:p>
            <a:pPr marL="0" indent="0" algn="just">
              <a:buNone/>
            </a:pPr>
            <a:r>
              <a:rPr lang="en-US" sz="1900" b="1" dirty="0">
                <a:latin typeface="+mj-lt"/>
                <a:cs typeface="Times New Roman" panose="02020603050405020304" pitchFamily="18" charset="0"/>
              </a:rPr>
              <a:t>3. Semantic barriers/ Language Barriers</a:t>
            </a:r>
          </a:p>
          <a:p>
            <a:pPr marL="0" indent="0" algn="just">
              <a:buNone/>
            </a:pPr>
            <a:r>
              <a:rPr lang="en-US" sz="1900" dirty="0">
                <a:latin typeface="+mj-lt"/>
                <a:cs typeface="Times New Roman" panose="02020603050405020304" pitchFamily="18" charset="0"/>
              </a:rPr>
              <a:t>The term ‘semantic’ refers to the systematic study of meaning of the words. Semantic barriers are barriers related to language. They cause obstructions in the process of receiving or understanding of the message during the process of encoding or decoding ideas and words</a:t>
            </a:r>
          </a:p>
          <a:p>
            <a:pPr marL="0" indent="0" algn="just">
              <a:buNone/>
            </a:pPr>
            <a:r>
              <a:rPr lang="en-US" sz="1900" dirty="0">
                <a:latin typeface="+mj-lt"/>
                <a:cs typeface="Times New Roman" panose="02020603050405020304" pitchFamily="18" charset="0"/>
              </a:rPr>
              <a:t>Misinterpretation of words</a:t>
            </a:r>
          </a:p>
          <a:p>
            <a:pPr marL="0" indent="0" algn="just">
              <a:buNone/>
            </a:pPr>
            <a:r>
              <a:rPr lang="en-US" sz="1900" dirty="0">
                <a:latin typeface="+mj-lt"/>
                <a:cs typeface="Times New Roman" panose="02020603050405020304" pitchFamily="18" charset="0"/>
              </a:rPr>
              <a:t>Use of technical language</a:t>
            </a:r>
          </a:p>
          <a:p>
            <a:pPr marL="0" indent="0" algn="just">
              <a:buNone/>
            </a:pPr>
            <a:r>
              <a:rPr lang="en-US" sz="1900" dirty="0">
                <a:latin typeface="+mj-lt"/>
                <a:cs typeface="Times New Roman" panose="02020603050405020304" pitchFamily="18" charset="0"/>
              </a:rPr>
              <a:t>Vocabulary deficiency of both the sender and the receiver may cause semantic barrier to communication. </a:t>
            </a:r>
          </a:p>
          <a:p>
            <a:pPr marL="0" indent="0" algn="just">
              <a:buNone/>
            </a:pPr>
            <a:r>
              <a:rPr lang="en-US" sz="1900" dirty="0">
                <a:latin typeface="+mj-lt"/>
                <a:cs typeface="Times New Roman" panose="02020603050405020304" pitchFamily="18" charset="0"/>
              </a:rPr>
              <a:t>Multiple meaning of the words in different context:</a:t>
            </a: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897521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Conti………………….</a:t>
            </a:r>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114300" indent="0" algn="just">
              <a:buNone/>
            </a:pPr>
            <a:r>
              <a:rPr lang="en-US" sz="2000" b="1" dirty="0">
                <a:latin typeface="+mj-lt"/>
              </a:rPr>
              <a:t>4. Psychological barriers</a:t>
            </a:r>
          </a:p>
          <a:p>
            <a:pPr marL="0" indent="0" algn="just">
              <a:buNone/>
            </a:pPr>
            <a:r>
              <a:rPr lang="en-US" sz="2000" dirty="0">
                <a:latin typeface="+mj-lt"/>
                <a:cs typeface="Times New Roman" panose="02020603050405020304" pitchFamily="18" charset="0"/>
              </a:rPr>
              <a:t>These are mental blocks or obstacles that hinder a person's ability to communicate effectively, perform tasks, or achieve goals. These barriers can be conscious or subconscious and often stem from various internal factors. Some common psychological barriers include:</a:t>
            </a:r>
          </a:p>
          <a:p>
            <a:pPr lvl="0" algn="just"/>
            <a:r>
              <a:rPr lang="en-US" sz="2000" dirty="0">
                <a:latin typeface="+mj-lt"/>
                <a:cs typeface="Times New Roman" panose="02020603050405020304" pitchFamily="18" charset="0"/>
              </a:rPr>
              <a:t>Fear and Anxiety</a:t>
            </a:r>
          </a:p>
          <a:p>
            <a:pPr lvl="0" algn="just"/>
            <a:r>
              <a:rPr lang="en-US" sz="2000" dirty="0">
                <a:latin typeface="+mj-lt"/>
                <a:cs typeface="Times New Roman" panose="02020603050405020304" pitchFamily="18" charset="0"/>
              </a:rPr>
              <a:t>Low Self-Esteem</a:t>
            </a:r>
          </a:p>
          <a:p>
            <a:pPr lvl="0" algn="just"/>
            <a:r>
              <a:rPr lang="en-US" sz="2000" dirty="0">
                <a:latin typeface="+mj-lt"/>
                <a:cs typeface="Times New Roman" panose="02020603050405020304" pitchFamily="18" charset="0"/>
              </a:rPr>
              <a:t>Negative Thinking Perfectionism</a:t>
            </a:r>
          </a:p>
        </p:txBody>
      </p:sp>
      <p:sp>
        <p:nvSpPr>
          <p:cNvPr id="18" name="Content Placeholder 17"/>
          <p:cNvSpPr>
            <a:spLocks noGrp="1"/>
          </p:cNvSpPr>
          <p:nvPr>
            <p:ph sz="half" idx="2"/>
          </p:nvPr>
        </p:nvSpPr>
        <p:spPr>
          <a:ln>
            <a:solidFill>
              <a:srgbClr val="0070C0"/>
            </a:solidFill>
          </a:ln>
        </p:spPr>
        <p:txBody>
          <a:bodyPr>
            <a:normAutofit/>
          </a:bodyPr>
          <a:lstStyle/>
          <a:p>
            <a:pPr algn="just"/>
            <a:r>
              <a:rPr lang="en-US" sz="2000" dirty="0">
                <a:latin typeface="+mj-lt"/>
                <a:cs typeface="Times New Roman" panose="02020603050405020304" pitchFamily="18" charset="0"/>
              </a:rPr>
              <a:t>Stress and Overwhelm</a:t>
            </a:r>
          </a:p>
          <a:p>
            <a:pPr lvl="0" algn="just"/>
            <a:r>
              <a:rPr lang="en-US" sz="2000" dirty="0">
                <a:latin typeface="+mj-lt"/>
                <a:cs typeface="Times New Roman" panose="02020603050405020304" pitchFamily="18" charset="0"/>
              </a:rPr>
              <a:t>Prejudice and Stereotypes</a:t>
            </a:r>
          </a:p>
          <a:p>
            <a:pPr lvl="0" algn="just"/>
            <a:r>
              <a:rPr lang="en-US" sz="2000" dirty="0">
                <a:latin typeface="+mj-lt"/>
                <a:cs typeface="Times New Roman" panose="02020603050405020304" pitchFamily="18" charset="0"/>
              </a:rPr>
              <a:t>Lack of Motivation</a:t>
            </a:r>
          </a:p>
          <a:p>
            <a:pPr lvl="0" algn="just"/>
            <a:r>
              <a:rPr lang="en-US" sz="2000" dirty="0">
                <a:latin typeface="+mj-lt"/>
                <a:cs typeface="Times New Roman" panose="02020603050405020304" pitchFamily="18" charset="0"/>
              </a:rPr>
              <a:t>Emotional Barriers</a:t>
            </a:r>
          </a:p>
          <a:p>
            <a:pPr lvl="0" algn="just"/>
            <a:r>
              <a:rPr lang="en-US" sz="2000" dirty="0">
                <a:latin typeface="+mj-lt"/>
                <a:cs typeface="Times New Roman" panose="02020603050405020304" pitchFamily="18" charset="0"/>
              </a:rPr>
              <a:t>Cognitive Dissonance</a:t>
            </a:r>
          </a:p>
          <a:p>
            <a:pPr lvl="0" algn="just"/>
            <a:r>
              <a:rPr lang="en-US" sz="2000" dirty="0">
                <a:latin typeface="+mj-lt"/>
                <a:cs typeface="Times New Roman" panose="02020603050405020304" pitchFamily="18" charset="0"/>
              </a:rPr>
              <a:t>Resistance to Change</a:t>
            </a:r>
          </a:p>
          <a:p>
            <a:pPr algn="just"/>
            <a:r>
              <a:rPr lang="en-US" sz="2000" dirty="0">
                <a:latin typeface="+mj-lt"/>
                <a:cs typeface="Times New Roman" panose="02020603050405020304" pitchFamily="18" charset="0"/>
              </a:rPr>
              <a:t>Cultural and Social Influences</a:t>
            </a:r>
          </a:p>
          <a:p>
            <a:pPr marL="114300" indent="0" algn="just">
              <a:buNone/>
            </a:pPr>
            <a:endParaRPr lang="en-US" sz="20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8/23/2024</a:t>
            </a:fld>
            <a:endParaRPr lang="en-US"/>
          </a:p>
        </p:txBody>
      </p:sp>
      <p:sp>
        <p:nvSpPr>
          <p:cNvPr id="13" name="Slide Number Placeholder 12"/>
          <p:cNvSpPr>
            <a:spLocks noGrp="1"/>
          </p:cNvSpPr>
          <p:nvPr>
            <p:ph type="sldNum" sz="quarter" idx="12"/>
          </p:nvPr>
        </p:nvSpPr>
        <p:spPr/>
        <p:txBody>
          <a:bodyPr/>
          <a:lstStyle/>
          <a:p>
            <a:r>
              <a:rPr lang="en-US" dirty="0"/>
              <a:t>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2576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758</Words>
  <Application>Microsoft Office PowerPoint</Application>
  <PresentationFormat>Custom</PresentationFormat>
  <Paragraphs>125</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Bookman Old Style</vt:lpstr>
      <vt:lpstr>Calibri</vt:lpstr>
      <vt:lpstr>Gill Sans MT</vt:lpstr>
      <vt:lpstr>Symbol</vt:lpstr>
      <vt:lpstr>Times New Roman</vt:lpstr>
      <vt:lpstr>Office Theme</vt:lpstr>
      <vt:lpstr>Adjacency</vt:lpstr>
      <vt:lpstr>PowerPoint Presentation</vt:lpstr>
      <vt:lpstr>PowerPoint Presentation</vt:lpstr>
      <vt:lpstr>Topic Outline</vt:lpstr>
      <vt:lpstr>Topic Learning outcomes</vt:lpstr>
      <vt:lpstr>Barriers to Effective Communication </vt:lpstr>
      <vt:lpstr> Types of Barriers </vt:lpstr>
      <vt:lpstr>Conti………………….</vt:lpstr>
      <vt:lpstr>Conti………………….</vt:lpstr>
      <vt:lpstr>Conti………………….</vt:lpstr>
      <vt:lpstr>How to Overcome the Barriers of Effective Communication </vt:lpstr>
      <vt:lpstr>Technological Barriers in Communication </vt:lpstr>
      <vt:lpstr>Types of Technological Barriers in Communication</vt:lpstr>
      <vt:lpstr>Exercise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HP</cp:lastModifiedBy>
  <cp:revision>107</cp:revision>
  <dcterms:created xsi:type="dcterms:W3CDTF">2024-07-22T14:26:40Z</dcterms:created>
  <dcterms:modified xsi:type="dcterms:W3CDTF">2024-08-23T14:20:25Z</dcterms:modified>
</cp:coreProperties>
</file>